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7" r:id="rId2"/>
    <p:sldId id="285" r:id="rId3"/>
    <p:sldId id="286" r:id="rId4"/>
    <p:sldId id="287" r:id="rId5"/>
    <p:sldId id="289" r:id="rId6"/>
    <p:sldId id="290" r:id="rId7"/>
    <p:sldId id="288" r:id="rId8"/>
    <p:sldId id="291" r:id="rId9"/>
    <p:sldId id="293" r:id="rId10"/>
    <p:sldId id="292" r:id="rId11"/>
    <p:sldId id="294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E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763" autoAdjust="0"/>
  </p:normalViewPr>
  <p:slideViewPr>
    <p:cSldViewPr showGuides="1">
      <p:cViewPr varScale="1">
        <p:scale>
          <a:sx n="127" d="100"/>
          <a:sy n="127" d="100"/>
        </p:scale>
        <p:origin x="102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A1512-3ED5-49E3-B75E-50422B0F7AE2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4779B-CFC6-49FF-8A52-68D5262F040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41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7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77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526256"/>
          </a:xfrm>
          <a:prstGeom prst="rect">
            <a:avLst/>
          </a:prstGeom>
          <a:solidFill>
            <a:srgbClr val="006699"/>
          </a:solidFill>
          <a:ln>
            <a:noFill/>
          </a:ln>
          <a:extLst/>
        </p:spPr>
        <p:txBody>
          <a:bodyPr/>
          <a:lstStyle/>
          <a:p>
            <a:pPr algn="l">
              <a:buFontTx/>
              <a:buNone/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Segnaposto piè di pagina 3"/>
          <p:cNvSpPr txBox="1">
            <a:spLocks noGrp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0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Mattia Rizzi, </a:t>
            </a:r>
            <a:r>
              <a:rPr lang="it-IT" sz="1400" dirty="0" err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Ph.D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student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it-IT" sz="1400" i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– </a:t>
            </a:r>
            <a:r>
              <a:rPr lang="it-IT" sz="1400" i="1" dirty="0" err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University</a:t>
            </a:r>
            <a:r>
              <a:rPr lang="it-IT" sz="1400" i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of Brescia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                     </a:t>
            </a:r>
            <a:r>
              <a:rPr lang="it-IT" sz="1400" baseline="0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  	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</a:rPr>
              <a:t> 				Slide</a:t>
            </a:r>
            <a:r>
              <a:rPr lang="it-IT" sz="1400" baseline="0" dirty="0">
                <a:solidFill>
                  <a:schemeClr val="bg1"/>
                </a:solidFill>
                <a:latin typeface="Arial Narrow" pitchFamily="34" charset="0"/>
              </a:rPr>
              <a:t> N.</a:t>
            </a:r>
            <a:fld id="{F94B34C0-0478-45B7-A1F1-BB24613028F1}" type="slidenum">
              <a:rPr lang="it-IT" sz="1400" smtClean="0">
                <a:solidFill>
                  <a:schemeClr val="bg1"/>
                </a:solidFill>
                <a:latin typeface="Arial Narrow" pitchFamily="34" charset="0"/>
              </a:rPr>
              <a:pPr algn="l" eaLnBrk="1" hangingPunct="1">
                <a:buFontTx/>
                <a:buNone/>
              </a:pPr>
              <a:t>‹N›</a:t>
            </a:fld>
            <a:endParaRPr lang="it-IT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9" name="Picture 2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552" cy="536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6"/>
          <p:cNvSpPr txBox="1">
            <a:spLocks noChangeArrowheads="1"/>
          </p:cNvSpPr>
          <p:nvPr userDrawn="1"/>
        </p:nvSpPr>
        <p:spPr bwMode="auto">
          <a:xfrm>
            <a:off x="683568" y="113145"/>
            <a:ext cx="8316912" cy="54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rPr>
              <a:t>FLEXIBLE WIRED AND WIRELESS SYSTEMS FOR MEASUREMENT APPLICATIONS </a:t>
            </a:r>
          </a:p>
          <a:p>
            <a:pPr eaLnBrk="1" hangingPunct="1">
              <a:buFontTx/>
              <a:buNone/>
            </a:pP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151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39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0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3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6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3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83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9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6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2"/>
          <p:cNvSpPr/>
          <p:nvPr userDrawn="1"/>
        </p:nvSpPr>
        <p:spPr bwMode="auto">
          <a:xfrm>
            <a:off x="-36513" y="-26988"/>
            <a:ext cx="9180513" cy="791692"/>
          </a:xfrm>
          <a:custGeom>
            <a:avLst/>
            <a:gdLst/>
            <a:ahLst/>
            <a:cxnLst/>
            <a:rect l="l" t="t" r="r" b="b"/>
            <a:pathLst>
              <a:path w="9214942" h="1265366">
                <a:moveTo>
                  <a:pt x="3313097" y="10"/>
                </a:moveTo>
                <a:cubicBezTo>
                  <a:pt x="5602729" y="-358"/>
                  <a:pt x="8269435" y="9900"/>
                  <a:pt x="9214942" y="26246"/>
                </a:cubicBezTo>
                <a:lnTo>
                  <a:pt x="9214942" y="563267"/>
                </a:lnTo>
                <a:cubicBezTo>
                  <a:pt x="5547836" y="23029"/>
                  <a:pt x="3496905" y="1716039"/>
                  <a:pt x="13822" y="1146649"/>
                </a:cubicBezTo>
                <a:lnTo>
                  <a:pt x="0" y="13884"/>
                </a:lnTo>
                <a:cubicBezTo>
                  <a:pt x="633265" y="4501"/>
                  <a:pt x="1901522" y="236"/>
                  <a:pt x="3313097" y="10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Freeform 13"/>
          <p:cNvSpPr/>
          <p:nvPr userDrawn="1"/>
        </p:nvSpPr>
        <p:spPr bwMode="auto">
          <a:xfrm>
            <a:off x="-23812" y="-49213"/>
            <a:ext cx="9202738" cy="654844"/>
          </a:xfrm>
          <a:custGeom>
            <a:avLst/>
            <a:gdLst>
              <a:gd name="connsiteX0" fmla="*/ 1348994 w 9195120"/>
              <a:gd name="connsiteY0" fmla="*/ 0 h 910490"/>
              <a:gd name="connsiteX1" fmla="*/ 9170068 w 9195120"/>
              <a:gd name="connsiteY1" fmla="*/ 4613 h 910490"/>
              <a:gd name="connsiteX2" fmla="*/ 9195120 w 9195120"/>
              <a:gd name="connsiteY2" fmla="*/ 247976 h 910490"/>
              <a:gd name="connsiteX3" fmla="*/ 0 w 9195120"/>
              <a:gd name="connsiteY3" fmla="*/ 807170 h 910490"/>
              <a:gd name="connsiteX4" fmla="*/ 0 w 9195120"/>
              <a:gd name="connsiteY4" fmla="*/ 6040 h 910490"/>
              <a:gd name="connsiteX5" fmla="*/ 1348994 w 9195120"/>
              <a:gd name="connsiteY5" fmla="*/ 0 h 910490"/>
              <a:gd name="connsiteX0" fmla="*/ 1436676 w 9195120"/>
              <a:gd name="connsiteY0" fmla="*/ 0 h 948068"/>
              <a:gd name="connsiteX1" fmla="*/ 9170068 w 9195120"/>
              <a:gd name="connsiteY1" fmla="*/ 42191 h 948068"/>
              <a:gd name="connsiteX2" fmla="*/ 9195120 w 9195120"/>
              <a:gd name="connsiteY2" fmla="*/ 285554 h 948068"/>
              <a:gd name="connsiteX3" fmla="*/ 0 w 9195120"/>
              <a:gd name="connsiteY3" fmla="*/ 844748 h 948068"/>
              <a:gd name="connsiteX4" fmla="*/ 0 w 9195120"/>
              <a:gd name="connsiteY4" fmla="*/ 43618 h 948068"/>
              <a:gd name="connsiteX5" fmla="*/ 1436676 w 9195120"/>
              <a:gd name="connsiteY5" fmla="*/ 0 h 948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5120" h="948068">
                <a:moveTo>
                  <a:pt x="1436676" y="0"/>
                </a:moveTo>
                <a:lnTo>
                  <a:pt x="9170068" y="42191"/>
                </a:lnTo>
                <a:cubicBezTo>
                  <a:pt x="9170068" y="106611"/>
                  <a:pt x="9195120" y="221134"/>
                  <a:pt x="9195120" y="285554"/>
                </a:cubicBezTo>
                <a:cubicBezTo>
                  <a:pt x="5529112" y="-218219"/>
                  <a:pt x="3467636" y="1355225"/>
                  <a:pt x="0" y="844748"/>
                </a:cubicBezTo>
                <a:lnTo>
                  <a:pt x="0" y="43618"/>
                </a:lnTo>
                <a:lnTo>
                  <a:pt x="143667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69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03548" y="2276872"/>
            <a:ext cx="813690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Powerlink: status and developments</a:t>
            </a:r>
          </a:p>
          <a:p>
            <a:endParaRPr lang="en-US" sz="4000" dirty="0"/>
          </a:p>
          <a:p>
            <a:endParaRPr lang="en-US" sz="40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22C5EEE-6F6A-4C78-935A-E4D33B55FC31}"/>
              </a:ext>
            </a:extLst>
          </p:cNvPr>
          <p:cNvSpPr/>
          <p:nvPr/>
        </p:nvSpPr>
        <p:spPr>
          <a:xfrm>
            <a:off x="4067944" y="5297768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Mattia Rizzi</a:t>
            </a:r>
          </a:p>
        </p:txBody>
      </p:sp>
    </p:spTree>
    <p:extLst>
      <p:ext uri="{BB962C8B-B14F-4D97-AF65-F5344CB8AC3E}">
        <p14:creationId xmlns:p14="http://schemas.microsoft.com/office/powerpoint/2010/main" val="363748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8340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at CHARM using RISC-V SoC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84854" y="1469327"/>
            <a:ext cx="87849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Partial</a:t>
            </a:r>
            <a:r>
              <a:rPr lang="it-IT" dirty="0"/>
              <a:t> TMR of RISC-V running </a:t>
            </a:r>
            <a:r>
              <a:rPr lang="it-IT" dirty="0" err="1"/>
              <a:t>at</a:t>
            </a:r>
            <a:r>
              <a:rPr lang="it-IT" dirty="0"/>
              <a:t> 50 MHz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ECC </a:t>
            </a:r>
            <a:r>
              <a:rPr lang="it-IT" dirty="0" err="1"/>
              <a:t>instruction</a:t>
            </a:r>
            <a:r>
              <a:rPr lang="it-IT" dirty="0"/>
              <a:t> and data </a:t>
            </a:r>
            <a:r>
              <a:rPr lang="it-IT" dirty="0" err="1"/>
              <a:t>memory</a:t>
            </a:r>
            <a:r>
              <a:rPr lang="it-IT" dirty="0"/>
              <a:t>: </a:t>
            </a:r>
            <a:r>
              <a:rPr lang="it-IT" b="1" dirty="0"/>
              <a:t>8 </a:t>
            </a:r>
            <a:r>
              <a:rPr lang="it-IT" b="1" dirty="0" err="1"/>
              <a:t>kB</a:t>
            </a:r>
            <a:r>
              <a:rPr lang="it-IT" b="1" dirty="0"/>
              <a:t> + 8 </a:t>
            </a:r>
            <a:r>
              <a:rPr lang="it-IT" b="1" dirty="0" err="1"/>
              <a:t>kB</a:t>
            </a:r>
            <a:endParaRPr lang="it-IT" b="1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RISC-V running a </a:t>
            </a:r>
            <a:r>
              <a:rPr lang="it-IT" dirty="0" err="1"/>
              <a:t>checksum</a:t>
            </a:r>
            <a:r>
              <a:rPr lang="it-IT" dirty="0"/>
              <a:t> of data </a:t>
            </a:r>
            <a:r>
              <a:rPr lang="it-IT" dirty="0" err="1"/>
              <a:t>memory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ECC single </a:t>
            </a:r>
            <a:r>
              <a:rPr lang="it-IT" dirty="0" err="1"/>
              <a:t>error</a:t>
            </a:r>
            <a:r>
              <a:rPr lang="it-IT" dirty="0"/>
              <a:t> &amp; double </a:t>
            </a:r>
            <a:r>
              <a:rPr lang="it-IT" dirty="0" err="1"/>
              <a:t>error</a:t>
            </a:r>
            <a:r>
              <a:rPr lang="it-IT" dirty="0"/>
              <a:t> </a:t>
            </a:r>
            <a:r>
              <a:rPr lang="it-IT" dirty="0" err="1"/>
              <a:t>stats</a:t>
            </a: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/>
              <a:t>SEU Cross-section</a:t>
            </a:r>
            <a:r>
              <a:rPr lang="it-IT" dirty="0"/>
              <a:t>: </a:t>
            </a:r>
            <a:r>
              <a:rPr lang="it-IT" b="1" dirty="0"/>
              <a:t>2.44E-14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lvl="1">
              <a:buSzPct val="100000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5B9A9166-EF76-4317-9236-CEAA74F255BD}"/>
              </a:ext>
            </a:extLst>
          </p:cNvPr>
          <p:cNvGrpSpPr/>
          <p:nvPr/>
        </p:nvGrpSpPr>
        <p:grpSpPr>
          <a:xfrm>
            <a:off x="1463942" y="3429000"/>
            <a:ext cx="6216115" cy="3181950"/>
            <a:chOff x="2051720" y="2130066"/>
            <a:chExt cx="6216115" cy="318195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772767C-2C57-440B-BB1A-3F0CA3357419}"/>
                </a:ext>
              </a:extLst>
            </p:cNvPr>
            <p:cNvSpPr/>
            <p:nvPr/>
          </p:nvSpPr>
          <p:spPr>
            <a:xfrm>
              <a:off x="2051720" y="2204864"/>
              <a:ext cx="1728192" cy="16776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CA445BB4-D1D0-4651-A925-83906F8A2621}"/>
                </a:ext>
              </a:extLst>
            </p:cNvPr>
            <p:cNvGrpSpPr/>
            <p:nvPr/>
          </p:nvGrpSpPr>
          <p:grpSpPr>
            <a:xfrm>
              <a:off x="4355976" y="2708920"/>
              <a:ext cx="1162447" cy="892586"/>
              <a:chOff x="4031940" y="2800427"/>
              <a:chExt cx="1162447" cy="892586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1D56938-812A-4898-9771-9DB5EE825683}"/>
                  </a:ext>
                </a:extLst>
              </p:cNvPr>
              <p:cNvSpPr/>
              <p:nvPr/>
            </p:nvSpPr>
            <p:spPr>
              <a:xfrm>
                <a:off x="4114267" y="2800427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629B2EFB-C164-4DD3-9A0E-749DD93376D8}"/>
                  </a:ext>
                </a:extLst>
              </p:cNvPr>
              <p:cNvSpPr/>
              <p:nvPr/>
            </p:nvSpPr>
            <p:spPr>
              <a:xfrm>
                <a:off x="4074529" y="2849476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7FB8604D-4138-476A-AF5A-39F5C6013CBF}"/>
                  </a:ext>
                </a:extLst>
              </p:cNvPr>
              <p:cNvSpPr/>
              <p:nvPr/>
            </p:nvSpPr>
            <p:spPr>
              <a:xfrm>
                <a:off x="4031940" y="2900925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  <a:p>
                <a:pPr algn="ctr"/>
                <a:r>
                  <a:rPr lang="it-IT" dirty="0"/>
                  <a:t>CPU</a:t>
                </a:r>
              </a:p>
            </p:txBody>
          </p:sp>
        </p:grp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ED75EC81-63F8-4B2C-9B77-4AE51A8F4233}"/>
                </a:ext>
              </a:extLst>
            </p:cNvPr>
            <p:cNvSpPr/>
            <p:nvPr/>
          </p:nvSpPr>
          <p:spPr>
            <a:xfrm>
              <a:off x="2735796" y="2849476"/>
              <a:ext cx="93610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ECC</a:t>
              </a:r>
            </a:p>
            <a:p>
              <a:pPr algn="ctr"/>
              <a:r>
                <a:rPr lang="it-IT" dirty="0"/>
                <a:t>DPRAM</a:t>
              </a: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7AB25BD0-93E7-45E8-821F-0A7FF590E75B}"/>
                </a:ext>
              </a:extLst>
            </p:cNvPr>
            <p:cNvSpPr/>
            <p:nvPr/>
          </p:nvSpPr>
          <p:spPr>
            <a:xfrm>
              <a:off x="2138220" y="2849477"/>
              <a:ext cx="344014" cy="792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1100" dirty="0"/>
                <a:t>WB Slave &amp; </a:t>
              </a:r>
              <a:r>
                <a:rPr lang="it-IT" sz="1100" dirty="0" err="1"/>
                <a:t>Scrubber</a:t>
              </a:r>
              <a:endParaRPr lang="it-IT" sz="1100" dirty="0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5C286DD-8668-4732-9205-163F463FCD64}"/>
                </a:ext>
              </a:extLst>
            </p:cNvPr>
            <p:cNvSpPr/>
            <p:nvPr/>
          </p:nvSpPr>
          <p:spPr>
            <a:xfrm>
              <a:off x="2699792" y="2492896"/>
              <a:ext cx="97210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err="1"/>
                <a:t>SecureROM</a:t>
              </a:r>
              <a:endParaRPr lang="it-IT" sz="1100" dirty="0"/>
            </a:p>
          </p:txBody>
        </p:sp>
        <p:sp>
          <p:nvSpPr>
            <p:cNvPr id="16" name="Freccia a destra 15">
              <a:extLst>
                <a:ext uri="{FF2B5EF4-FFF2-40B4-BE49-F238E27FC236}">
                  <a16:creationId xmlns:a16="http://schemas.microsoft.com/office/drawing/2014/main" id="{62C7A67E-A46E-43CD-BD7C-EC1FD09EFBA2}"/>
                </a:ext>
              </a:extLst>
            </p:cNvPr>
            <p:cNvSpPr/>
            <p:nvPr/>
          </p:nvSpPr>
          <p:spPr>
            <a:xfrm>
              <a:off x="3795097" y="2996951"/>
              <a:ext cx="552967" cy="377175"/>
            </a:xfrm>
            <a:prstGeom prst="rightArrow">
              <a:avLst>
                <a:gd name="adj1" fmla="val 50461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F8A7375C-3281-402B-93CD-B709F54AB866}"/>
                </a:ext>
              </a:extLst>
            </p:cNvPr>
            <p:cNvSpPr txBox="1"/>
            <p:nvPr/>
          </p:nvSpPr>
          <p:spPr>
            <a:xfrm>
              <a:off x="2083720" y="2131734"/>
              <a:ext cx="173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chemeClr val="bg1"/>
                  </a:solidFill>
                </a:rPr>
                <a:t>Instruction</a:t>
              </a:r>
              <a:r>
                <a:rPr lang="it-IT" dirty="0">
                  <a:solidFill>
                    <a:schemeClr val="bg1"/>
                  </a:solidFill>
                </a:rPr>
                <a:t> </a:t>
              </a:r>
              <a:r>
                <a:rPr lang="it-IT" dirty="0" err="1">
                  <a:solidFill>
                    <a:schemeClr val="bg1"/>
                  </a:solidFill>
                </a:rPr>
                <a:t>mem</a:t>
              </a:r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0" name="Freccia bidirezionale orizzontale 19">
              <a:extLst>
                <a:ext uri="{FF2B5EF4-FFF2-40B4-BE49-F238E27FC236}">
                  <a16:creationId xmlns:a16="http://schemas.microsoft.com/office/drawing/2014/main" id="{1935F065-C01A-4E8A-A5C3-DCD57D9573F3}"/>
                </a:ext>
              </a:extLst>
            </p:cNvPr>
            <p:cNvSpPr/>
            <p:nvPr/>
          </p:nvSpPr>
          <p:spPr>
            <a:xfrm>
              <a:off x="2482234" y="3154013"/>
              <a:ext cx="253562" cy="216024"/>
            </a:xfrm>
            <a:prstGeom prst="leftRightArrow">
              <a:avLst>
                <a:gd name="adj1" fmla="val 50000"/>
                <a:gd name="adj2" fmla="val 323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B4E4F01C-CF72-4B10-9CEA-9A27CBAF9BDB}"/>
                </a:ext>
              </a:extLst>
            </p:cNvPr>
            <p:cNvGrpSpPr/>
            <p:nvPr/>
          </p:nvGrpSpPr>
          <p:grpSpPr>
            <a:xfrm flipH="1">
              <a:off x="6581051" y="2130066"/>
              <a:ext cx="1686784" cy="1692519"/>
              <a:chOff x="6370236" y="1995789"/>
              <a:chExt cx="1728192" cy="1692519"/>
            </a:xfrm>
          </p:grpSpPr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B788A7FF-B94C-4B19-A3B3-876CE8F34678}"/>
                  </a:ext>
                </a:extLst>
              </p:cNvPr>
              <p:cNvSpPr/>
              <p:nvPr/>
            </p:nvSpPr>
            <p:spPr>
              <a:xfrm>
                <a:off x="6370236" y="2010643"/>
                <a:ext cx="1728192" cy="16776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9A4E942E-3145-467F-8C5E-45FC678C1C57}"/>
                  </a:ext>
                </a:extLst>
              </p:cNvPr>
              <p:cNvSpPr/>
              <p:nvPr/>
            </p:nvSpPr>
            <p:spPr>
              <a:xfrm>
                <a:off x="7054312" y="2655255"/>
                <a:ext cx="936104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ECC</a:t>
                </a:r>
              </a:p>
              <a:p>
                <a:pPr algn="ctr"/>
                <a:r>
                  <a:rPr lang="it-IT" dirty="0"/>
                  <a:t>DPRAM</a:t>
                </a:r>
              </a:p>
            </p:txBody>
          </p:sp>
          <p:sp>
            <p:nvSpPr>
              <p:cNvPr id="24" name="Rettangolo 23">
                <a:extLst>
                  <a:ext uri="{FF2B5EF4-FFF2-40B4-BE49-F238E27FC236}">
                    <a16:creationId xmlns:a16="http://schemas.microsoft.com/office/drawing/2014/main" id="{5A5FA6CC-BD41-43DB-9AD6-3F554D89B813}"/>
                  </a:ext>
                </a:extLst>
              </p:cNvPr>
              <p:cNvSpPr/>
              <p:nvPr/>
            </p:nvSpPr>
            <p:spPr>
              <a:xfrm>
                <a:off x="6456736" y="2655256"/>
                <a:ext cx="344014" cy="79208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it-IT" sz="1100" dirty="0"/>
                  <a:t>WB Slave &amp; </a:t>
                </a:r>
                <a:r>
                  <a:rPr lang="it-IT" sz="1100" dirty="0" err="1"/>
                  <a:t>Scrubber</a:t>
                </a:r>
                <a:endParaRPr lang="it-IT" sz="1100" dirty="0"/>
              </a:p>
            </p:txBody>
          </p:sp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8DEBFF8E-C534-42DE-9F45-6D8139CF3677}"/>
                  </a:ext>
                </a:extLst>
              </p:cNvPr>
              <p:cNvSpPr txBox="1"/>
              <p:nvPr/>
            </p:nvSpPr>
            <p:spPr>
              <a:xfrm>
                <a:off x="6483908" y="1995789"/>
                <a:ext cx="1500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bg1"/>
                    </a:solidFill>
                  </a:rPr>
                  <a:t>Data </a:t>
                </a:r>
                <a:r>
                  <a:rPr lang="it-IT" dirty="0" err="1">
                    <a:solidFill>
                      <a:schemeClr val="bg1"/>
                    </a:solidFill>
                  </a:rPr>
                  <a:t>memory</a:t>
                </a:r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ccia bidirezionale orizzontale 25">
                <a:extLst>
                  <a:ext uri="{FF2B5EF4-FFF2-40B4-BE49-F238E27FC236}">
                    <a16:creationId xmlns:a16="http://schemas.microsoft.com/office/drawing/2014/main" id="{17B9437E-544A-4788-B7AA-BD6935EB202E}"/>
                  </a:ext>
                </a:extLst>
              </p:cNvPr>
              <p:cNvSpPr/>
              <p:nvPr/>
            </p:nvSpPr>
            <p:spPr>
              <a:xfrm>
                <a:off x="6800750" y="2959792"/>
                <a:ext cx="253562" cy="216024"/>
              </a:xfrm>
              <a:prstGeom prst="leftRightArrow">
                <a:avLst>
                  <a:gd name="adj1" fmla="val 50000"/>
                  <a:gd name="adj2" fmla="val 3236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8" name="Freccia tridirezionale 27">
              <a:extLst>
                <a:ext uri="{FF2B5EF4-FFF2-40B4-BE49-F238E27FC236}">
                  <a16:creationId xmlns:a16="http://schemas.microsoft.com/office/drawing/2014/main" id="{734F442F-72C9-4774-8705-D5D7BA307DD0}"/>
                </a:ext>
              </a:extLst>
            </p:cNvPr>
            <p:cNvSpPr/>
            <p:nvPr/>
          </p:nvSpPr>
          <p:spPr>
            <a:xfrm flipV="1">
              <a:off x="5541520" y="2996951"/>
              <a:ext cx="1098429" cy="983478"/>
            </a:xfrm>
            <a:prstGeom prst="leftRightUpArrow">
              <a:avLst>
                <a:gd name="adj1" fmla="val 15152"/>
                <a:gd name="adj2" fmla="val 16774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33DC3266-3CA1-4E65-AEFB-FA1DBD9603D7}"/>
                </a:ext>
              </a:extLst>
            </p:cNvPr>
            <p:cNvSpPr/>
            <p:nvPr/>
          </p:nvSpPr>
          <p:spPr>
            <a:xfrm>
              <a:off x="5842194" y="4840286"/>
              <a:ext cx="811901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UART (debug)</a:t>
              </a: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86624BA3-6F50-4F38-9793-3E3D1E15AB69}"/>
                </a:ext>
              </a:extLst>
            </p:cNvPr>
            <p:cNvSpPr/>
            <p:nvPr/>
          </p:nvSpPr>
          <p:spPr>
            <a:xfrm>
              <a:off x="6814472" y="4833196"/>
              <a:ext cx="612356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err="1"/>
                <a:t>Watchdog</a:t>
              </a:r>
              <a:endParaRPr lang="it-IT" sz="1200" dirty="0"/>
            </a:p>
          </p:txBody>
        </p:sp>
        <p:sp>
          <p:nvSpPr>
            <p:cNvPr id="35" name="Freccia in giù 34">
              <a:extLst>
                <a:ext uri="{FF2B5EF4-FFF2-40B4-BE49-F238E27FC236}">
                  <a16:creationId xmlns:a16="http://schemas.microsoft.com/office/drawing/2014/main" id="{F79B31B3-9E31-4AEE-B33D-BEF3DF1A4D58}"/>
                </a:ext>
              </a:extLst>
            </p:cNvPr>
            <p:cNvSpPr/>
            <p:nvPr/>
          </p:nvSpPr>
          <p:spPr>
            <a:xfrm>
              <a:off x="6120509" y="4596643"/>
              <a:ext cx="216024" cy="2152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Freccia in giù 37">
              <a:extLst>
                <a:ext uri="{FF2B5EF4-FFF2-40B4-BE49-F238E27FC236}">
                  <a16:creationId xmlns:a16="http://schemas.microsoft.com/office/drawing/2014/main" id="{8E0B7C5D-515E-4A30-841F-320A78DF6BA5}"/>
                </a:ext>
              </a:extLst>
            </p:cNvPr>
            <p:cNvSpPr/>
            <p:nvPr/>
          </p:nvSpPr>
          <p:spPr>
            <a:xfrm>
              <a:off x="7004111" y="4438390"/>
              <a:ext cx="216024" cy="3741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Ovale 1">
              <a:extLst>
                <a:ext uri="{FF2B5EF4-FFF2-40B4-BE49-F238E27FC236}">
                  <a16:creationId xmlns:a16="http://schemas.microsoft.com/office/drawing/2014/main" id="{71396521-DED9-4F31-BC6C-59C3C006A839}"/>
                </a:ext>
              </a:extLst>
            </p:cNvPr>
            <p:cNvSpPr/>
            <p:nvPr/>
          </p:nvSpPr>
          <p:spPr>
            <a:xfrm>
              <a:off x="3473111" y="4008144"/>
              <a:ext cx="3835867" cy="589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WISHBONE</a:t>
              </a:r>
            </a:p>
            <a:p>
              <a:pPr algn="ctr"/>
              <a:r>
                <a:rPr lang="it-IT" dirty="0" err="1"/>
                <a:t>interconnect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3426267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to do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179512" y="1844824"/>
            <a:ext cx="82809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True TMR of RISC-V, keeping 50 MHz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Optimize</a:t>
            </a:r>
            <a:r>
              <a:rPr lang="it-IT" dirty="0"/>
              <a:t> SRAM </a:t>
            </a:r>
            <a:r>
              <a:rPr lang="it-IT" dirty="0" err="1"/>
              <a:t>utilization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Fix</a:t>
            </a:r>
            <a:r>
              <a:rPr lang="it-IT" dirty="0"/>
              <a:t> Ethernet MAC </a:t>
            </a:r>
            <a:r>
              <a:rPr lang="it-IT" dirty="0" err="1"/>
              <a:t>bugs</a:t>
            </a:r>
            <a:r>
              <a:rPr lang="it-IT" dirty="0"/>
              <a:t> and </a:t>
            </a:r>
            <a:r>
              <a:rPr lang="it-IT" dirty="0" err="1"/>
              <a:t>improve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for </a:t>
            </a:r>
            <a:r>
              <a:rPr lang="it-IT" dirty="0" err="1"/>
              <a:t>rad-tol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Optimize</a:t>
            </a:r>
            <a:r>
              <a:rPr lang="it-IT" dirty="0"/>
              <a:t> </a:t>
            </a:r>
            <a:r>
              <a:rPr lang="it-IT" dirty="0" err="1"/>
              <a:t>Powerlink</a:t>
            </a:r>
            <a:r>
              <a:rPr lang="it-IT" dirty="0"/>
              <a:t> </a:t>
            </a:r>
            <a:r>
              <a:rPr lang="it-IT" dirty="0" err="1"/>
              <a:t>stack</a:t>
            </a:r>
            <a:r>
              <a:rPr lang="it-IT" dirty="0"/>
              <a:t>: 50 </a:t>
            </a:r>
            <a:r>
              <a:rPr lang="it-IT" dirty="0" err="1"/>
              <a:t>kB</a:t>
            </a:r>
            <a:r>
              <a:rPr lang="it-IT" dirty="0"/>
              <a:t> of code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Test low-</a:t>
            </a:r>
            <a:r>
              <a:rPr lang="it-IT" dirty="0" err="1"/>
              <a:t>latency</a:t>
            </a:r>
            <a:r>
              <a:rPr lang="it-IT" dirty="0"/>
              <a:t> Industrial Ethernet PHY (Texas Instruments DP83822) under </a:t>
            </a:r>
            <a:r>
              <a:rPr lang="it-IT" dirty="0" err="1"/>
              <a:t>radiation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lvl="1">
              <a:buSzPct val="100000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8227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/>
          <p:nvPr/>
        </p:nvPicPr>
        <p:blipFill>
          <a:blip r:embed="rId2"/>
          <a:stretch>
            <a:fillRect/>
          </a:stretch>
        </p:blipFill>
        <p:spPr>
          <a:xfrm>
            <a:off x="118865" y="6249570"/>
            <a:ext cx="1457398" cy="969857"/>
          </a:xfrm>
          <a:prstGeom prst="rect">
            <a:avLst/>
          </a:prstGeom>
          <a:ln>
            <a:noFill/>
          </a:ln>
        </p:spPr>
      </p:pic>
      <p:sp>
        <p:nvSpPr>
          <p:cNvPr id="38" name="TextShape 3"/>
          <p:cNvSpPr txBox="1"/>
          <p:nvPr/>
        </p:nvSpPr>
        <p:spPr>
          <a:xfrm>
            <a:off x="589752" y="1253102"/>
            <a:ext cx="8084809" cy="440811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311045" indent="-311045">
              <a:buSzPct val="100000"/>
              <a:buFont typeface="Wingdings" panose="05000000000000000000" pitchFamily="2" charset="2"/>
              <a:buChar char="§"/>
            </a:pPr>
            <a:endParaRPr lang="en-US" sz="2177" dirty="0">
              <a:solidFill>
                <a:srgbClr val="0053A1"/>
              </a:solidFill>
              <a:latin typeface="Lato"/>
            </a:endParaRPr>
          </a:p>
          <a:p>
            <a:pPr>
              <a:buSzPct val="100000"/>
            </a:pPr>
            <a:endParaRPr lang="en-US" sz="2177" dirty="0">
              <a:solidFill>
                <a:srgbClr val="0053A1"/>
              </a:solidFill>
              <a:latin typeface="Lato"/>
            </a:endParaRPr>
          </a:p>
          <a:p>
            <a:pPr>
              <a:buSzPct val="100000"/>
            </a:pPr>
            <a:endParaRPr sz="2177" dirty="0"/>
          </a:p>
        </p:txBody>
      </p:sp>
      <p:sp>
        <p:nvSpPr>
          <p:cNvPr id="9" name="TextShape 3"/>
          <p:cNvSpPr txBox="1"/>
          <p:nvPr/>
        </p:nvSpPr>
        <p:spPr>
          <a:xfrm>
            <a:off x="589752" y="1138535"/>
            <a:ext cx="7289929" cy="4575309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311045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11" name="TextShape 3"/>
          <p:cNvSpPr txBox="1"/>
          <p:nvPr/>
        </p:nvSpPr>
        <p:spPr>
          <a:xfrm>
            <a:off x="589752" y="1174965"/>
            <a:ext cx="7624009" cy="390914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103682">
              <a:spcBef>
                <a:spcPts val="544"/>
              </a:spcBef>
              <a:buSzPct val="100000"/>
            </a:pPr>
            <a:endParaRPr lang="pl-PL" sz="1633" dirty="0"/>
          </a:p>
          <a:p>
            <a:pPr marL="414726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12" name="TextShape 3"/>
          <p:cNvSpPr txBox="1"/>
          <p:nvPr/>
        </p:nvSpPr>
        <p:spPr>
          <a:xfrm>
            <a:off x="727992" y="1350179"/>
            <a:ext cx="7624009" cy="390914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414726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13" name="TextShape 3"/>
          <p:cNvSpPr txBox="1"/>
          <p:nvPr/>
        </p:nvSpPr>
        <p:spPr>
          <a:xfrm>
            <a:off x="342456" y="1525393"/>
            <a:ext cx="8458521" cy="390914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103682">
              <a:spcBef>
                <a:spcPts val="544"/>
              </a:spcBef>
              <a:buSzPct val="100000"/>
            </a:pPr>
            <a:endParaRPr lang="pl-PL" sz="2177" dirty="0">
              <a:solidFill>
                <a:srgbClr val="0053A1"/>
              </a:solidFill>
              <a:latin typeface="Lato"/>
            </a:endParaRPr>
          </a:p>
          <a:p>
            <a:pPr marL="103682">
              <a:spcBef>
                <a:spcPts val="544"/>
              </a:spcBef>
              <a:buSzPct val="100000"/>
            </a:pPr>
            <a:endParaRPr lang="pl-PL" sz="2177" dirty="0">
              <a:solidFill>
                <a:srgbClr val="0053A1"/>
              </a:solidFill>
              <a:latin typeface="Lato"/>
            </a:endParaRPr>
          </a:p>
          <a:p>
            <a:pPr marL="103682">
              <a:spcBef>
                <a:spcPts val="544"/>
              </a:spcBef>
              <a:buSzPct val="100000"/>
            </a:pPr>
            <a:endParaRPr lang="pl-PL" sz="2177" dirty="0">
              <a:solidFill>
                <a:srgbClr val="0053A1"/>
              </a:solidFill>
              <a:latin typeface="Lato"/>
            </a:endParaRPr>
          </a:p>
          <a:p>
            <a:pPr marL="414726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14" name="TextShape 3"/>
          <p:cNvSpPr txBox="1"/>
          <p:nvPr/>
        </p:nvSpPr>
        <p:spPr>
          <a:xfrm>
            <a:off x="727992" y="1276775"/>
            <a:ext cx="7289929" cy="4575309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311045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26" name="TextShape 3"/>
          <p:cNvSpPr txBox="1"/>
          <p:nvPr/>
        </p:nvSpPr>
        <p:spPr>
          <a:xfrm>
            <a:off x="246124" y="1716261"/>
            <a:ext cx="5550011" cy="440811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Industrial Ethernet </a:t>
            </a:r>
            <a:r>
              <a:rPr lang="it-IT" dirty="0" err="1"/>
              <a:t>Fieldbus</a:t>
            </a:r>
            <a:endParaRPr lang="pl-PL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 err="1"/>
              <a:t>ProfiNET</a:t>
            </a:r>
            <a:r>
              <a:rPr lang="en-US" dirty="0"/>
              <a:t> (Siemens)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 err="1"/>
              <a:t>EtherCAT</a:t>
            </a:r>
            <a:endParaRPr lang="en-US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/>
              <a:t>Ethernet/IP 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en-US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en-US" dirty="0"/>
              <a:t>Open Standard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/>
              <a:t>No patents (royalties)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/>
              <a:t>No mandatory subscriptions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/>
              <a:t>No mandatory sell</a:t>
            </a:r>
          </a:p>
          <a:p>
            <a:pPr>
              <a:buSzPct val="100000"/>
            </a:pPr>
            <a:endParaRPr lang="en-US" sz="1814" dirty="0">
              <a:solidFill>
                <a:srgbClr val="0053A1"/>
              </a:solidFill>
              <a:latin typeface="Lato"/>
            </a:endParaRPr>
          </a:p>
          <a:p>
            <a:pPr>
              <a:buSzPct val="100000"/>
            </a:pPr>
            <a:endParaRPr sz="1814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EDF3A66-00A8-4051-944F-57CCDAF3C65D}"/>
              </a:ext>
            </a:extLst>
          </p:cNvPr>
          <p:cNvSpPr txBox="1"/>
          <p:nvPr/>
        </p:nvSpPr>
        <p:spPr>
          <a:xfrm>
            <a:off x="255672" y="845377"/>
            <a:ext cx="4929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Powerlink – What is? </a:t>
            </a:r>
          </a:p>
        </p:txBody>
      </p:sp>
      <p:pic>
        <p:nvPicPr>
          <p:cNvPr id="1026" name="Picture 2" descr="Network-shares-according-to-HMS-2018">
            <a:extLst>
              <a:ext uri="{FF2B5EF4-FFF2-40B4-BE49-F238E27FC236}">
                <a16:creationId xmlns:a16="http://schemas.microsoft.com/office/drawing/2014/main" id="{4F1DADAC-1D53-41F8-B417-D1EA32118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201" y="2921971"/>
            <a:ext cx="5436096" cy="393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11305A08-BCD2-41C0-BDB4-E85E1235D8E6}"/>
              </a:ext>
            </a:extLst>
          </p:cNvPr>
          <p:cNvSpPr/>
          <p:nvPr/>
        </p:nvSpPr>
        <p:spPr>
          <a:xfrm>
            <a:off x="8213761" y="6249570"/>
            <a:ext cx="1110767" cy="581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8" name="Picture 4" descr="Image &quot;POWERLINK:IMG_POWERLINK_OpenSourceTechnology.png&quot;">
            <a:extLst>
              <a:ext uri="{FF2B5EF4-FFF2-40B4-BE49-F238E27FC236}">
                <a16:creationId xmlns:a16="http://schemas.microsoft.com/office/drawing/2014/main" id="{16198798-6748-4C10-8470-56CFC16E7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717" y="839384"/>
            <a:ext cx="28575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2937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E3D8A2-47D5-4585-8F09-2AE9E05C64C5}"/>
              </a:ext>
            </a:extLst>
          </p:cNvPr>
          <p:cNvSpPr txBox="1"/>
          <p:nvPr/>
        </p:nvSpPr>
        <p:spPr>
          <a:xfrm>
            <a:off x="255672" y="845377"/>
            <a:ext cx="5622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Fieldbus – What it does?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E431F39-2232-4F7B-B18E-0201DF3034F9}"/>
              </a:ext>
            </a:extLst>
          </p:cNvPr>
          <p:cNvSpPr/>
          <p:nvPr/>
        </p:nvSpPr>
        <p:spPr>
          <a:xfrm>
            <a:off x="259336" y="1556792"/>
            <a:ext cx="858626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Transfer (physical) </a:t>
            </a:r>
            <a:r>
              <a:rPr lang="it-IT" dirty="0" err="1"/>
              <a:t>process</a:t>
            </a:r>
            <a:r>
              <a:rPr lang="it-IT" dirty="0"/>
              <a:t> data </a:t>
            </a:r>
            <a:r>
              <a:rPr lang="it-IT" dirty="0" err="1"/>
              <a:t>across</a:t>
            </a:r>
            <a:r>
              <a:rPr lang="it-IT" dirty="0"/>
              <a:t> a network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 err="1"/>
              <a:t>Logical</a:t>
            </a:r>
            <a:r>
              <a:rPr lang="it-IT" dirty="0"/>
              <a:t> link </a:t>
            </a:r>
            <a:r>
              <a:rPr lang="it-IT" dirty="0" err="1"/>
              <a:t>between</a:t>
            </a:r>
            <a:r>
              <a:rPr lang="it-IT" dirty="0"/>
              <a:t> application and data </a:t>
            </a:r>
            <a:r>
              <a:rPr lang="it-IT" dirty="0" err="1"/>
              <a:t>produced</a:t>
            </a:r>
            <a:r>
              <a:rPr lang="it-IT" dirty="0"/>
              <a:t>/</a:t>
            </a:r>
            <a:r>
              <a:rPr lang="it-IT" dirty="0" err="1"/>
              <a:t>consumed</a:t>
            </a:r>
            <a:r>
              <a:rPr lang="it-IT" dirty="0"/>
              <a:t> by remote devices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Synchronization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Cycled</a:t>
            </a:r>
            <a:r>
              <a:rPr lang="it-IT" dirty="0"/>
              <a:t> vs </a:t>
            </a:r>
            <a:r>
              <a:rPr lang="it-IT" dirty="0" err="1"/>
              <a:t>event-driven</a:t>
            </a:r>
            <a:r>
              <a:rPr lang="it-IT" dirty="0"/>
              <a:t> </a:t>
            </a:r>
            <a:endParaRPr lang="pl-PL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4AC4010-6DE0-4F53-887E-74161356145D}"/>
              </a:ext>
            </a:extLst>
          </p:cNvPr>
          <p:cNvSpPr/>
          <p:nvPr/>
        </p:nvSpPr>
        <p:spPr>
          <a:xfrm>
            <a:off x="1187624" y="6453336"/>
            <a:ext cx="69847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Fieldbus</a:t>
            </a:r>
            <a:endParaRPr lang="it-IT" dirty="0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D542A4F8-6E7B-40BC-B952-2DE3D41396DF}"/>
              </a:ext>
            </a:extLst>
          </p:cNvPr>
          <p:cNvSpPr/>
          <p:nvPr/>
        </p:nvSpPr>
        <p:spPr>
          <a:xfrm>
            <a:off x="996992" y="5345877"/>
            <a:ext cx="1800200" cy="79208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Master </a:t>
            </a:r>
            <a:r>
              <a:rPr lang="it-IT" dirty="0" err="1"/>
              <a:t>node</a:t>
            </a:r>
            <a:r>
              <a:rPr lang="it-IT" dirty="0"/>
              <a:t> (PLC)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12F4F51-153D-489B-A157-B15A284803DA}"/>
              </a:ext>
            </a:extLst>
          </p:cNvPr>
          <p:cNvSpPr/>
          <p:nvPr/>
        </p:nvSpPr>
        <p:spPr>
          <a:xfrm>
            <a:off x="4623932" y="5545464"/>
            <a:ext cx="1152128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Position </a:t>
            </a:r>
            <a:r>
              <a:rPr lang="it-IT" dirty="0" err="1"/>
              <a:t>sensor</a:t>
            </a:r>
            <a:endParaRPr 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AD5B2E1-EFA0-4D27-AD1F-07F913144993}"/>
              </a:ext>
            </a:extLst>
          </p:cNvPr>
          <p:cNvSpPr/>
          <p:nvPr/>
        </p:nvSpPr>
        <p:spPr>
          <a:xfrm>
            <a:off x="6084168" y="5545464"/>
            <a:ext cx="136815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Motor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603568C-CF9F-41FD-BE65-427ECC09F1F6}"/>
              </a:ext>
            </a:extLst>
          </p:cNvPr>
          <p:cNvSpPr/>
          <p:nvPr/>
        </p:nvSpPr>
        <p:spPr>
          <a:xfrm>
            <a:off x="3137054" y="5333415"/>
            <a:ext cx="1218922" cy="7949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Operator Control panel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20B92CC-103A-49FA-BA48-7516098AE6BE}"/>
              </a:ext>
            </a:extLst>
          </p:cNvPr>
          <p:cNvSpPr txBox="1"/>
          <p:nvPr/>
        </p:nvSpPr>
        <p:spPr>
          <a:xfrm>
            <a:off x="2990224" y="4810195"/>
            <a:ext cx="2148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1 byte </a:t>
            </a:r>
          </a:p>
          <a:p>
            <a:r>
              <a:rPr lang="it-IT" sz="1400" dirty="0"/>
              <a:t>(position </a:t>
            </a:r>
            <a:r>
              <a:rPr lang="it-IT" sz="1400" dirty="0" err="1"/>
              <a:t>setpoint</a:t>
            </a:r>
            <a:r>
              <a:rPr lang="it-IT" sz="1400" dirty="0"/>
              <a:t>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C02A683-AD6E-4210-A6DD-55B97CCB2E59}"/>
              </a:ext>
            </a:extLst>
          </p:cNvPr>
          <p:cNvSpPr txBox="1"/>
          <p:nvPr/>
        </p:nvSpPr>
        <p:spPr>
          <a:xfrm>
            <a:off x="4546512" y="5225672"/>
            <a:ext cx="1399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2 </a:t>
            </a:r>
            <a:r>
              <a:rPr lang="it-IT" sz="1400" dirty="0" err="1"/>
              <a:t>bytes</a:t>
            </a:r>
            <a:r>
              <a:rPr lang="it-IT" sz="1400" dirty="0"/>
              <a:t>: encoder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0EFD897-046E-47DA-A68E-9934EB4CED6D}"/>
              </a:ext>
            </a:extLst>
          </p:cNvPr>
          <p:cNvSpPr txBox="1"/>
          <p:nvPr/>
        </p:nvSpPr>
        <p:spPr>
          <a:xfrm>
            <a:off x="6062600" y="5222311"/>
            <a:ext cx="1265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 byte: </a:t>
            </a:r>
            <a:r>
              <a:rPr lang="it-IT" sz="1400" dirty="0" err="1"/>
              <a:t>current</a:t>
            </a:r>
            <a:endParaRPr lang="it-IT" sz="1400" dirty="0"/>
          </a:p>
        </p:txBody>
      </p:sp>
      <p:sp>
        <p:nvSpPr>
          <p:cNvPr id="14" name="Freccia bidirezionale verticale 13">
            <a:extLst>
              <a:ext uri="{FF2B5EF4-FFF2-40B4-BE49-F238E27FC236}">
                <a16:creationId xmlns:a16="http://schemas.microsoft.com/office/drawing/2014/main" id="{10F23F83-E0FD-4958-845F-40776393393E}"/>
              </a:ext>
            </a:extLst>
          </p:cNvPr>
          <p:cNvSpPr/>
          <p:nvPr/>
        </p:nvSpPr>
        <p:spPr>
          <a:xfrm>
            <a:off x="1825084" y="6178599"/>
            <a:ext cx="144016" cy="23410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bidirezionale verticale 15">
            <a:extLst>
              <a:ext uri="{FF2B5EF4-FFF2-40B4-BE49-F238E27FC236}">
                <a16:creationId xmlns:a16="http://schemas.microsoft.com/office/drawing/2014/main" id="{6B6D489E-5626-40C2-9217-A74D608E0544}"/>
              </a:ext>
            </a:extLst>
          </p:cNvPr>
          <p:cNvSpPr/>
          <p:nvPr/>
        </p:nvSpPr>
        <p:spPr>
          <a:xfrm>
            <a:off x="3674507" y="6178599"/>
            <a:ext cx="144016" cy="23410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bidirezionale verticale 16">
            <a:extLst>
              <a:ext uri="{FF2B5EF4-FFF2-40B4-BE49-F238E27FC236}">
                <a16:creationId xmlns:a16="http://schemas.microsoft.com/office/drawing/2014/main" id="{029AFBCB-8E26-464B-9F79-9CE677F3A17B}"/>
              </a:ext>
            </a:extLst>
          </p:cNvPr>
          <p:cNvSpPr/>
          <p:nvPr/>
        </p:nvSpPr>
        <p:spPr>
          <a:xfrm>
            <a:off x="5139082" y="6162162"/>
            <a:ext cx="144016" cy="23410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bidirezionale verticale 17">
            <a:extLst>
              <a:ext uri="{FF2B5EF4-FFF2-40B4-BE49-F238E27FC236}">
                <a16:creationId xmlns:a16="http://schemas.microsoft.com/office/drawing/2014/main" id="{BB295851-A249-4B61-8152-52F3EAED45C8}"/>
              </a:ext>
            </a:extLst>
          </p:cNvPr>
          <p:cNvSpPr/>
          <p:nvPr/>
        </p:nvSpPr>
        <p:spPr>
          <a:xfrm>
            <a:off x="6696236" y="6170380"/>
            <a:ext cx="144016" cy="23410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3609588F-E5A4-435D-A41B-81BECD5A51C2}"/>
              </a:ext>
            </a:extLst>
          </p:cNvPr>
          <p:cNvCxnSpPr/>
          <p:nvPr/>
        </p:nvCxnSpPr>
        <p:spPr>
          <a:xfrm>
            <a:off x="1841606" y="3296041"/>
            <a:ext cx="7224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ttangolo 20">
            <a:extLst>
              <a:ext uri="{FF2B5EF4-FFF2-40B4-BE49-F238E27FC236}">
                <a16:creationId xmlns:a16="http://schemas.microsoft.com/office/drawing/2014/main" id="{9FF84C22-C3C6-494D-9424-44EC403B8689}"/>
              </a:ext>
            </a:extLst>
          </p:cNvPr>
          <p:cNvSpPr/>
          <p:nvPr/>
        </p:nvSpPr>
        <p:spPr>
          <a:xfrm>
            <a:off x="1286420" y="3027035"/>
            <a:ext cx="12738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>
                <a:solidFill>
                  <a:srgbClr val="00B050"/>
                </a:solidFill>
              </a:rPr>
              <a:t>position </a:t>
            </a:r>
            <a:r>
              <a:rPr lang="it-IT" sz="1200" b="1" dirty="0" err="1">
                <a:solidFill>
                  <a:srgbClr val="00B050"/>
                </a:solidFill>
              </a:rPr>
              <a:t>setpoint</a:t>
            </a:r>
            <a:endParaRPr lang="it-IT" sz="1200" b="1" dirty="0">
              <a:solidFill>
                <a:srgbClr val="00B050"/>
              </a:solidFill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98FDF13B-13CA-4ABD-8461-92BD30C36F7F}"/>
              </a:ext>
            </a:extLst>
          </p:cNvPr>
          <p:cNvSpPr/>
          <p:nvPr/>
        </p:nvSpPr>
        <p:spPr>
          <a:xfrm>
            <a:off x="2616557" y="3018731"/>
            <a:ext cx="102195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Control law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B84D6151-8F2D-46DA-8105-7C705A949ADB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3638515" y="3267564"/>
            <a:ext cx="1371443" cy="12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ttangolo 24">
            <a:extLst>
              <a:ext uri="{FF2B5EF4-FFF2-40B4-BE49-F238E27FC236}">
                <a16:creationId xmlns:a16="http://schemas.microsoft.com/office/drawing/2014/main" id="{86225A4D-601E-48BA-B8B9-E39C3F30AFE9}"/>
              </a:ext>
            </a:extLst>
          </p:cNvPr>
          <p:cNvSpPr/>
          <p:nvPr/>
        </p:nvSpPr>
        <p:spPr>
          <a:xfrm>
            <a:off x="5208462" y="4105799"/>
            <a:ext cx="11336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err="1">
                <a:solidFill>
                  <a:srgbClr val="00B050"/>
                </a:solidFill>
              </a:rPr>
              <a:t>actual</a:t>
            </a:r>
            <a:r>
              <a:rPr lang="it-IT" sz="1200" b="1" dirty="0">
                <a:solidFill>
                  <a:srgbClr val="00B050"/>
                </a:solidFill>
              </a:rPr>
              <a:t> position</a:t>
            </a: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3AC5FE8D-BB96-4D32-A4BF-42BA688C7B0D}"/>
              </a:ext>
            </a:extLst>
          </p:cNvPr>
          <p:cNvSpPr/>
          <p:nvPr/>
        </p:nvSpPr>
        <p:spPr>
          <a:xfrm>
            <a:off x="3638515" y="2990565"/>
            <a:ext cx="12426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err="1">
                <a:solidFill>
                  <a:srgbClr val="FF0000"/>
                </a:solidFill>
              </a:rPr>
              <a:t>current</a:t>
            </a:r>
            <a:r>
              <a:rPr lang="it-IT" sz="1200" b="1" dirty="0">
                <a:solidFill>
                  <a:srgbClr val="FF0000"/>
                </a:solidFill>
              </a:rPr>
              <a:t> </a:t>
            </a:r>
            <a:r>
              <a:rPr lang="it-IT" sz="1200" b="1" dirty="0" err="1">
                <a:solidFill>
                  <a:srgbClr val="FF0000"/>
                </a:solidFill>
              </a:rPr>
              <a:t>intensity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D593FE52-D897-44B6-84E1-B2A6BA49BBA1}"/>
              </a:ext>
            </a:extLst>
          </p:cNvPr>
          <p:cNvSpPr/>
          <p:nvPr/>
        </p:nvSpPr>
        <p:spPr>
          <a:xfrm>
            <a:off x="5045962" y="2992309"/>
            <a:ext cx="900100" cy="5760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92D050"/>
                </a:solidFill>
              </a:rPr>
              <a:t>Motor</a:t>
            </a:r>
          </a:p>
        </p:txBody>
      </p:sp>
      <p:pic>
        <p:nvPicPr>
          <p:cNvPr id="2050" name="Picture 2" descr="Risultati immagini per mechanic gears symbol">
            <a:extLst>
              <a:ext uri="{FF2B5EF4-FFF2-40B4-BE49-F238E27FC236}">
                <a16:creationId xmlns:a16="http://schemas.microsoft.com/office/drawing/2014/main" id="{243DA81A-4F81-44BB-93BD-6F0549779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220" y="2779315"/>
            <a:ext cx="1200329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ttangolo 29">
            <a:extLst>
              <a:ext uri="{FF2B5EF4-FFF2-40B4-BE49-F238E27FC236}">
                <a16:creationId xmlns:a16="http://schemas.microsoft.com/office/drawing/2014/main" id="{8AD40DAA-156B-480E-B34F-84190017235E}"/>
              </a:ext>
            </a:extLst>
          </p:cNvPr>
          <p:cNvSpPr/>
          <p:nvPr/>
        </p:nvSpPr>
        <p:spPr>
          <a:xfrm>
            <a:off x="6450118" y="4072686"/>
            <a:ext cx="1152128" cy="5760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dirty="0">
                <a:solidFill>
                  <a:srgbClr val="92D050"/>
                </a:solidFill>
              </a:rPr>
              <a:t>Position </a:t>
            </a:r>
            <a:r>
              <a:rPr lang="it-IT" dirty="0" err="1">
                <a:solidFill>
                  <a:srgbClr val="92D050"/>
                </a:solidFill>
              </a:rPr>
              <a:t>sensor</a:t>
            </a:r>
            <a:endParaRPr lang="it-IT" dirty="0">
              <a:solidFill>
                <a:srgbClr val="92D050"/>
              </a:solidFill>
            </a:endParaRPr>
          </a:p>
        </p:txBody>
      </p:sp>
      <p:cxnSp>
        <p:nvCxnSpPr>
          <p:cNvPr id="31" name="Connettore a gomito 30">
            <a:extLst>
              <a:ext uri="{FF2B5EF4-FFF2-40B4-BE49-F238E27FC236}">
                <a16:creationId xmlns:a16="http://schemas.microsoft.com/office/drawing/2014/main" id="{339F26EF-1BA4-44E4-9028-A448E63C9B80}"/>
              </a:ext>
            </a:extLst>
          </p:cNvPr>
          <p:cNvCxnSpPr>
            <a:stCxn id="30" idx="1"/>
            <a:endCxn id="22" idx="2"/>
          </p:cNvCxnSpPr>
          <p:nvPr/>
        </p:nvCxnSpPr>
        <p:spPr>
          <a:xfrm rot="10800000">
            <a:off x="3127536" y="3541952"/>
            <a:ext cx="3322582" cy="81876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563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E3D8A2-47D5-4585-8F09-2AE9E05C64C5}"/>
              </a:ext>
            </a:extLst>
          </p:cNvPr>
          <p:cNvSpPr txBox="1"/>
          <p:nvPr/>
        </p:nvSpPr>
        <p:spPr>
          <a:xfrm>
            <a:off x="255672" y="845377"/>
            <a:ext cx="4262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Powerlink network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E431F39-2232-4F7B-B18E-0201DF3034F9}"/>
              </a:ext>
            </a:extLst>
          </p:cNvPr>
          <p:cNvSpPr/>
          <p:nvPr/>
        </p:nvSpPr>
        <p:spPr>
          <a:xfrm>
            <a:off x="259336" y="1556792"/>
            <a:ext cx="6041462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Cycle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(down to sub-</a:t>
            </a:r>
            <a:r>
              <a:rPr lang="it-IT" dirty="0" err="1"/>
              <a:t>ms</a:t>
            </a:r>
            <a:r>
              <a:rPr lang="it-IT" dirty="0"/>
              <a:t>)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Master to slave polling </a:t>
            </a:r>
            <a:r>
              <a:rPr lang="it-IT" dirty="0" err="1"/>
              <a:t>requests</a:t>
            </a:r>
            <a:r>
              <a:rPr lang="it-IT" dirty="0"/>
              <a:t> and </a:t>
            </a:r>
            <a:r>
              <a:rPr lang="it-IT" dirty="0" err="1"/>
              <a:t>answers</a:t>
            </a:r>
            <a:r>
              <a:rPr lang="it-IT" dirty="0"/>
              <a:t> (broadcast)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Slave can </a:t>
            </a:r>
            <a:r>
              <a:rPr lang="it-IT" u="sng" dirty="0" err="1"/>
              <a:t>directly</a:t>
            </a:r>
            <a:r>
              <a:rPr lang="it-IT" dirty="0"/>
              <a:t> use data </a:t>
            </a:r>
            <a:r>
              <a:rPr lang="it-IT" dirty="0" err="1"/>
              <a:t>produced</a:t>
            </a:r>
            <a:r>
              <a:rPr lang="it-IT" dirty="0"/>
              <a:t> by other </a:t>
            </a:r>
            <a:r>
              <a:rPr lang="it-IT" dirty="0" err="1"/>
              <a:t>slaves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Syncronous</a:t>
            </a:r>
            <a:r>
              <a:rPr lang="it-IT" dirty="0"/>
              <a:t> and </a:t>
            </a:r>
            <a:r>
              <a:rPr lang="it-IT" dirty="0" err="1"/>
              <a:t>asynchronus</a:t>
            </a:r>
            <a:r>
              <a:rPr lang="it-IT" dirty="0"/>
              <a:t> time-</a:t>
            </a:r>
            <a:r>
              <a:rPr lang="it-IT" dirty="0" err="1"/>
              <a:t>slots</a:t>
            </a:r>
            <a:r>
              <a:rPr lang="it-IT" dirty="0"/>
              <a:t> in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cycle</a:t>
            </a: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 err="1"/>
              <a:t>isochronic</a:t>
            </a:r>
            <a:r>
              <a:rPr lang="it-IT" dirty="0"/>
              <a:t> </a:t>
            </a:r>
            <a:r>
              <a:rPr lang="it-IT" dirty="0" err="1"/>
              <a:t>cycles</a:t>
            </a:r>
            <a:r>
              <a:rPr lang="it-IT" dirty="0"/>
              <a:t> for time-</a:t>
            </a:r>
            <a:r>
              <a:rPr lang="it-IT" dirty="0" err="1"/>
              <a:t>critical</a:t>
            </a:r>
            <a:r>
              <a:rPr lang="it-IT" dirty="0"/>
              <a:t> data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 err="1"/>
              <a:t>asynchronous</a:t>
            </a:r>
            <a:r>
              <a:rPr lang="it-IT" dirty="0"/>
              <a:t> for </a:t>
            </a:r>
            <a:r>
              <a:rPr lang="it-IT" dirty="0" err="1"/>
              <a:t>less</a:t>
            </a:r>
            <a:r>
              <a:rPr lang="it-IT" dirty="0"/>
              <a:t> time-</a:t>
            </a:r>
            <a:r>
              <a:rPr lang="it-IT" dirty="0" err="1"/>
              <a:t>critical</a:t>
            </a:r>
            <a:r>
              <a:rPr lang="it-IT" dirty="0"/>
              <a:t> data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Star or </a:t>
            </a:r>
            <a:r>
              <a:rPr lang="it-IT" dirty="0" err="1"/>
              <a:t>daisy-chain</a:t>
            </a:r>
            <a:r>
              <a:rPr lang="it-IT" dirty="0"/>
              <a:t> </a:t>
            </a:r>
            <a:r>
              <a:rPr lang="it-IT" dirty="0" err="1"/>
              <a:t>topology</a:t>
            </a:r>
            <a:r>
              <a:rPr lang="it-IT" dirty="0"/>
              <a:t> </a:t>
            </a:r>
            <a:r>
              <a:rPr lang="it-IT" dirty="0" err="1"/>
              <a:t>allowed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b="1" dirty="0"/>
              <a:t>Master can </a:t>
            </a:r>
            <a:r>
              <a:rPr lang="it-IT" b="1" dirty="0" err="1"/>
              <a:t>configure</a:t>
            </a:r>
            <a:r>
              <a:rPr lang="it-IT" b="1" dirty="0"/>
              <a:t> </a:t>
            </a:r>
            <a:r>
              <a:rPr lang="it-IT" b="1" dirty="0" err="1"/>
              <a:t>slaves</a:t>
            </a:r>
            <a:endParaRPr lang="it-IT" b="1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truly</a:t>
            </a:r>
            <a:r>
              <a:rPr lang="it-IT" dirty="0"/>
              <a:t> </a:t>
            </a:r>
            <a:r>
              <a:rPr lang="it-IT" dirty="0" err="1"/>
              <a:t>required</a:t>
            </a:r>
            <a:r>
              <a:rPr lang="it-IT" dirty="0"/>
              <a:t> data in </a:t>
            </a:r>
            <a:r>
              <a:rPr lang="it-IT" dirty="0" err="1"/>
              <a:t>isochronic</a:t>
            </a:r>
            <a:r>
              <a:rPr lang="it-IT" dirty="0"/>
              <a:t> </a:t>
            </a:r>
            <a:r>
              <a:rPr lang="it-IT" dirty="0" err="1"/>
              <a:t>cycles</a:t>
            </a:r>
            <a:r>
              <a:rPr lang="it-IT" dirty="0"/>
              <a:t> 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b="1" dirty="0" err="1"/>
              <a:t>Rad-tol</a:t>
            </a:r>
            <a:r>
              <a:rPr lang="it-IT" b="1" dirty="0"/>
              <a:t> </a:t>
            </a:r>
            <a:r>
              <a:rPr lang="it-IT" b="1" dirty="0" err="1"/>
              <a:t>slaves</a:t>
            </a:r>
            <a:r>
              <a:rPr lang="it-IT" b="1" dirty="0"/>
              <a:t> compliant with CiA-401: </a:t>
            </a:r>
            <a:r>
              <a:rPr lang="it-IT" b="1" dirty="0" err="1"/>
              <a:t>generic</a:t>
            </a:r>
            <a:r>
              <a:rPr lang="it-IT" b="1" dirty="0"/>
              <a:t> I/O </a:t>
            </a:r>
            <a:r>
              <a:rPr lang="it-IT" b="1" dirty="0" err="1"/>
              <a:t>module</a:t>
            </a:r>
            <a:endParaRPr lang="it-IT" b="1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Up to 4 </a:t>
            </a:r>
            <a:r>
              <a:rPr lang="it-IT" dirty="0" err="1"/>
              <a:t>RPDOs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4AC4010-6DE0-4F53-887E-74161356145D}"/>
              </a:ext>
            </a:extLst>
          </p:cNvPr>
          <p:cNvSpPr/>
          <p:nvPr/>
        </p:nvSpPr>
        <p:spPr>
          <a:xfrm>
            <a:off x="1187624" y="6453336"/>
            <a:ext cx="74888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Fieldbus</a:t>
            </a:r>
            <a:endParaRPr lang="it-IT" dirty="0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D542A4F8-6E7B-40BC-B952-2DE3D41396DF}"/>
              </a:ext>
            </a:extLst>
          </p:cNvPr>
          <p:cNvSpPr/>
          <p:nvPr/>
        </p:nvSpPr>
        <p:spPr>
          <a:xfrm>
            <a:off x="996992" y="5345877"/>
            <a:ext cx="1800200" cy="79208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Master </a:t>
            </a:r>
            <a:r>
              <a:rPr lang="it-IT" dirty="0" err="1"/>
              <a:t>node</a:t>
            </a:r>
            <a:r>
              <a:rPr lang="it-IT" dirty="0"/>
              <a:t> (PLC)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12F4F51-153D-489B-A157-B15A284803DA}"/>
              </a:ext>
            </a:extLst>
          </p:cNvPr>
          <p:cNvSpPr/>
          <p:nvPr/>
        </p:nvSpPr>
        <p:spPr>
          <a:xfrm>
            <a:off x="4623932" y="5545464"/>
            <a:ext cx="1152128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Position </a:t>
            </a:r>
            <a:r>
              <a:rPr lang="it-IT" dirty="0" err="1"/>
              <a:t>sensor</a:t>
            </a:r>
            <a:endParaRPr 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AD5B2E1-EFA0-4D27-AD1F-07F913144993}"/>
              </a:ext>
            </a:extLst>
          </p:cNvPr>
          <p:cNvSpPr/>
          <p:nvPr/>
        </p:nvSpPr>
        <p:spPr>
          <a:xfrm>
            <a:off x="6084168" y="5545464"/>
            <a:ext cx="136815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Motor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603568C-CF9F-41FD-BE65-427ECC09F1F6}"/>
              </a:ext>
            </a:extLst>
          </p:cNvPr>
          <p:cNvSpPr/>
          <p:nvPr/>
        </p:nvSpPr>
        <p:spPr>
          <a:xfrm>
            <a:off x="3137054" y="5333415"/>
            <a:ext cx="1218922" cy="7949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Operator Control panel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20B92CC-103A-49FA-BA48-7516098AE6BE}"/>
              </a:ext>
            </a:extLst>
          </p:cNvPr>
          <p:cNvSpPr txBox="1"/>
          <p:nvPr/>
        </p:nvSpPr>
        <p:spPr>
          <a:xfrm>
            <a:off x="2990224" y="4810195"/>
            <a:ext cx="2148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1 byte </a:t>
            </a:r>
          </a:p>
          <a:p>
            <a:r>
              <a:rPr lang="it-IT" sz="1400" dirty="0"/>
              <a:t>(position </a:t>
            </a:r>
            <a:r>
              <a:rPr lang="it-IT" sz="1400" dirty="0" err="1"/>
              <a:t>setpoint</a:t>
            </a:r>
            <a:r>
              <a:rPr lang="it-IT" sz="1400" dirty="0"/>
              <a:t>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C02A683-AD6E-4210-A6DD-55B97CCB2E59}"/>
              </a:ext>
            </a:extLst>
          </p:cNvPr>
          <p:cNvSpPr txBox="1"/>
          <p:nvPr/>
        </p:nvSpPr>
        <p:spPr>
          <a:xfrm>
            <a:off x="4546512" y="5225672"/>
            <a:ext cx="1399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2 </a:t>
            </a:r>
            <a:r>
              <a:rPr lang="it-IT" sz="1400" dirty="0" err="1"/>
              <a:t>bytes</a:t>
            </a:r>
            <a:r>
              <a:rPr lang="it-IT" sz="1400" dirty="0"/>
              <a:t>: encoder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0EFD897-046E-47DA-A68E-9934EB4CED6D}"/>
              </a:ext>
            </a:extLst>
          </p:cNvPr>
          <p:cNvSpPr txBox="1"/>
          <p:nvPr/>
        </p:nvSpPr>
        <p:spPr>
          <a:xfrm>
            <a:off x="6062600" y="5222311"/>
            <a:ext cx="1265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 byte: </a:t>
            </a:r>
            <a:r>
              <a:rPr lang="it-IT" sz="1400" dirty="0" err="1"/>
              <a:t>current</a:t>
            </a:r>
            <a:endParaRPr lang="it-IT" sz="1400" dirty="0"/>
          </a:p>
        </p:txBody>
      </p:sp>
      <p:sp>
        <p:nvSpPr>
          <p:cNvPr id="14" name="Freccia bidirezionale verticale 13">
            <a:extLst>
              <a:ext uri="{FF2B5EF4-FFF2-40B4-BE49-F238E27FC236}">
                <a16:creationId xmlns:a16="http://schemas.microsoft.com/office/drawing/2014/main" id="{10F23F83-E0FD-4958-845F-40776393393E}"/>
              </a:ext>
            </a:extLst>
          </p:cNvPr>
          <p:cNvSpPr/>
          <p:nvPr/>
        </p:nvSpPr>
        <p:spPr>
          <a:xfrm>
            <a:off x="1825084" y="6178599"/>
            <a:ext cx="144016" cy="23410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bidirezionale verticale 15">
            <a:extLst>
              <a:ext uri="{FF2B5EF4-FFF2-40B4-BE49-F238E27FC236}">
                <a16:creationId xmlns:a16="http://schemas.microsoft.com/office/drawing/2014/main" id="{6B6D489E-5626-40C2-9217-A74D608E0544}"/>
              </a:ext>
            </a:extLst>
          </p:cNvPr>
          <p:cNvSpPr/>
          <p:nvPr/>
        </p:nvSpPr>
        <p:spPr>
          <a:xfrm>
            <a:off x="3674507" y="6178599"/>
            <a:ext cx="144016" cy="23410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bidirezionale verticale 16">
            <a:extLst>
              <a:ext uri="{FF2B5EF4-FFF2-40B4-BE49-F238E27FC236}">
                <a16:creationId xmlns:a16="http://schemas.microsoft.com/office/drawing/2014/main" id="{029AFBCB-8E26-464B-9F79-9CE677F3A17B}"/>
              </a:ext>
            </a:extLst>
          </p:cNvPr>
          <p:cNvSpPr/>
          <p:nvPr/>
        </p:nvSpPr>
        <p:spPr>
          <a:xfrm>
            <a:off x="5139082" y="6162162"/>
            <a:ext cx="144016" cy="23410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bidirezionale verticale 17">
            <a:extLst>
              <a:ext uri="{FF2B5EF4-FFF2-40B4-BE49-F238E27FC236}">
                <a16:creationId xmlns:a16="http://schemas.microsoft.com/office/drawing/2014/main" id="{BB295851-A249-4B61-8152-52F3EAED45C8}"/>
              </a:ext>
            </a:extLst>
          </p:cNvPr>
          <p:cNvSpPr/>
          <p:nvPr/>
        </p:nvSpPr>
        <p:spPr>
          <a:xfrm>
            <a:off x="6696236" y="6170380"/>
            <a:ext cx="144016" cy="23410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AFF5B7C7-2A76-4A86-AA21-8D71FFCAB5EF}"/>
              </a:ext>
            </a:extLst>
          </p:cNvPr>
          <p:cNvSpPr/>
          <p:nvPr/>
        </p:nvSpPr>
        <p:spPr>
          <a:xfrm>
            <a:off x="7668344" y="5535508"/>
            <a:ext cx="100811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Monitor</a:t>
            </a:r>
          </a:p>
        </p:txBody>
      </p:sp>
      <p:sp>
        <p:nvSpPr>
          <p:cNvPr id="29" name="Freccia bidirezionale verticale 28">
            <a:extLst>
              <a:ext uri="{FF2B5EF4-FFF2-40B4-BE49-F238E27FC236}">
                <a16:creationId xmlns:a16="http://schemas.microsoft.com/office/drawing/2014/main" id="{E29555B3-F132-46FD-9B44-4A8CF52D2BE7}"/>
              </a:ext>
            </a:extLst>
          </p:cNvPr>
          <p:cNvSpPr/>
          <p:nvPr/>
        </p:nvSpPr>
        <p:spPr>
          <a:xfrm>
            <a:off x="8160811" y="6162460"/>
            <a:ext cx="144016" cy="23410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1255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E3D8A2-47D5-4585-8F09-2AE9E05C64C5}"/>
              </a:ext>
            </a:extLst>
          </p:cNvPr>
          <p:cNvSpPr txBox="1"/>
          <p:nvPr/>
        </p:nvSpPr>
        <p:spPr>
          <a:xfrm>
            <a:off x="255672" y="845377"/>
            <a:ext cx="3672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Powerlink stack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E431F39-2232-4F7B-B18E-0201DF3034F9}"/>
              </a:ext>
            </a:extLst>
          </p:cNvPr>
          <p:cNvSpPr/>
          <p:nvPr/>
        </p:nvSpPr>
        <p:spPr>
          <a:xfrm>
            <a:off x="259336" y="1556792"/>
            <a:ext cx="8098179" cy="53553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Open source implementation available (</a:t>
            </a:r>
            <a:r>
              <a:rPr lang="it-IT" dirty="0" err="1"/>
              <a:t>openPOWERLINK</a:t>
            </a:r>
            <a:r>
              <a:rPr lang="it-IT" dirty="0"/>
              <a:t>)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Run</a:t>
            </a:r>
            <a:r>
              <a:rPr lang="it-IT" dirty="0"/>
              <a:t> on a </a:t>
            </a:r>
            <a:r>
              <a:rPr lang="it-IT" dirty="0" err="1"/>
              <a:t>number</a:t>
            </a:r>
            <a:r>
              <a:rPr lang="it-IT" dirty="0"/>
              <a:t> of devices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PLC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Computer (</a:t>
            </a:r>
            <a:r>
              <a:rPr lang="it-IT" dirty="0" err="1"/>
              <a:t>userland</a:t>
            </a:r>
            <a:r>
              <a:rPr lang="it-IT" dirty="0"/>
              <a:t> and kernel)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Embedded devices</a:t>
            </a:r>
          </a:p>
          <a:p>
            <a:pPr marL="1200150" lvl="2" indent="-285750">
              <a:buSzPct val="100000"/>
              <a:buFont typeface="Wingdings" panose="05000000000000000000" pitchFamily="2" charset="2"/>
              <a:buChar char="§"/>
            </a:pPr>
            <a:r>
              <a:rPr lang="it-IT" dirty="0" err="1"/>
              <a:t>Userland</a:t>
            </a:r>
            <a:r>
              <a:rPr lang="it-IT" dirty="0"/>
              <a:t> </a:t>
            </a:r>
            <a:r>
              <a:rPr lang="it-IT" dirty="0" err="1"/>
              <a:t>runs</a:t>
            </a:r>
            <a:r>
              <a:rPr lang="it-IT" dirty="0"/>
              <a:t> in a ARM </a:t>
            </a:r>
          </a:p>
          <a:p>
            <a:pPr marL="1200150" lvl="2" indent="-285750">
              <a:buSzPct val="100000"/>
              <a:buFont typeface="Wingdings" panose="05000000000000000000" pitchFamily="2" charset="2"/>
              <a:buChar char="§"/>
            </a:pPr>
            <a:r>
              <a:rPr lang="it-IT" dirty="0"/>
              <a:t>Kernel </a:t>
            </a:r>
            <a:r>
              <a:rPr lang="it-IT" dirty="0" err="1"/>
              <a:t>runs</a:t>
            </a:r>
            <a:r>
              <a:rPr lang="it-IT" dirty="0"/>
              <a:t> in a soft-processor for real-time </a:t>
            </a:r>
            <a:r>
              <a:rPr lang="it-IT" dirty="0" err="1"/>
              <a:t>perfomances</a:t>
            </a:r>
            <a:endParaRPr lang="it-IT" dirty="0"/>
          </a:p>
          <a:p>
            <a:pPr marL="1200150" lvl="2" indent="-285750">
              <a:buSzPct val="100000"/>
              <a:buFont typeface="Wingdings" panose="05000000000000000000" pitchFamily="2" charset="2"/>
              <a:buChar char="§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openPOWERLINK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designed</a:t>
            </a:r>
            <a:r>
              <a:rPr lang="it-IT" dirty="0"/>
              <a:t> for low-</a:t>
            </a:r>
            <a:r>
              <a:rPr lang="it-IT" dirty="0" err="1"/>
              <a:t>memory</a:t>
            </a:r>
            <a:r>
              <a:rPr lang="it-IT" dirty="0"/>
              <a:t> embedded device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Running </a:t>
            </a:r>
            <a:r>
              <a:rPr lang="it-IT" dirty="0" err="1"/>
              <a:t>userland</a:t>
            </a:r>
            <a:r>
              <a:rPr lang="it-IT" dirty="0"/>
              <a:t> &amp; kernel </a:t>
            </a:r>
            <a:r>
              <a:rPr lang="it-IT" dirty="0" err="1"/>
              <a:t>stack</a:t>
            </a:r>
            <a:r>
              <a:rPr lang="it-IT" dirty="0"/>
              <a:t> </a:t>
            </a:r>
            <a:r>
              <a:rPr lang="it-IT" dirty="0" err="1"/>
              <a:t>require</a:t>
            </a:r>
            <a:r>
              <a:rPr lang="it-IT" dirty="0"/>
              <a:t> &gt;300 </a:t>
            </a:r>
            <a:r>
              <a:rPr lang="it-IT" dirty="0" err="1"/>
              <a:t>kB</a:t>
            </a:r>
            <a:r>
              <a:rPr lang="it-IT" dirty="0"/>
              <a:t> of </a:t>
            </a:r>
            <a:r>
              <a:rPr lang="it-IT" dirty="0" err="1"/>
              <a:t>memory</a:t>
            </a:r>
            <a:r>
              <a:rPr lang="it-IT" dirty="0"/>
              <a:t> (code and data)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Code of Master and Slave implementation </a:t>
            </a:r>
            <a:r>
              <a:rPr lang="it-IT" dirty="0" err="1"/>
              <a:t>is</a:t>
            </a:r>
            <a:r>
              <a:rPr lang="it-IT" dirty="0"/>
              <a:t> mixed together 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Goal: </a:t>
            </a:r>
            <a:r>
              <a:rPr lang="it-IT" dirty="0" err="1"/>
              <a:t>run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on a </a:t>
            </a:r>
            <a:r>
              <a:rPr lang="it-IT" dirty="0" err="1"/>
              <a:t>SmartFusion</a:t>
            </a:r>
            <a:r>
              <a:rPr lang="it-IT" dirty="0"/>
              <a:t> 2 FPGA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5024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E3D8A2-47D5-4585-8F09-2AE9E05C64C5}"/>
              </a:ext>
            </a:extLst>
          </p:cNvPr>
          <p:cNvSpPr txBox="1"/>
          <p:nvPr/>
        </p:nvSpPr>
        <p:spPr>
          <a:xfrm>
            <a:off x="107504" y="692696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SmartFusion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E431F39-2232-4F7B-B18E-0201DF3034F9}"/>
              </a:ext>
            </a:extLst>
          </p:cNvPr>
          <p:cNvSpPr/>
          <p:nvPr/>
        </p:nvSpPr>
        <p:spPr>
          <a:xfrm>
            <a:off x="179512" y="1256275"/>
            <a:ext cx="641650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FLASH </a:t>
            </a:r>
            <a:r>
              <a:rPr lang="it-IT" dirty="0" err="1"/>
              <a:t>based</a:t>
            </a:r>
            <a:r>
              <a:rPr lang="it-IT" dirty="0"/>
              <a:t> FPGA, with </a:t>
            </a:r>
            <a:r>
              <a:rPr lang="it-IT" dirty="0" err="1"/>
              <a:t>fabric</a:t>
            </a:r>
            <a:r>
              <a:rPr lang="it-IT" dirty="0"/>
              <a:t> SRAM and </a:t>
            </a:r>
            <a:r>
              <a:rPr lang="it-IT" dirty="0" err="1"/>
              <a:t>DFFs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ARM core + ECC SRAM (64 </a:t>
            </a:r>
            <a:r>
              <a:rPr lang="it-IT" dirty="0" err="1"/>
              <a:t>kB</a:t>
            </a:r>
            <a:r>
              <a:rPr lang="it-IT" dirty="0"/>
              <a:t>) + </a:t>
            </a:r>
            <a:r>
              <a:rPr lang="it-IT" dirty="0" err="1"/>
              <a:t>eNVM</a:t>
            </a:r>
            <a:r>
              <a:rPr lang="it-IT" dirty="0"/>
              <a:t> (flash </a:t>
            </a:r>
            <a:r>
              <a:rPr lang="it-IT" dirty="0" err="1"/>
              <a:t>memory</a:t>
            </a:r>
            <a:r>
              <a:rPr lang="it-IT" dirty="0"/>
              <a:t> for code) 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  <p:pic>
        <p:nvPicPr>
          <p:cNvPr id="5122" name="Picture 2" descr="Risultati immagini per smartfusion2">
            <a:extLst>
              <a:ext uri="{FF2B5EF4-FFF2-40B4-BE49-F238E27FC236}">
                <a16:creationId xmlns:a16="http://schemas.microsoft.com/office/drawing/2014/main" id="{6D39A7BE-E068-4901-9C0C-F456BDCC2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201" y="635335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BFBEECF5-41EC-4935-8BC1-B132C0290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04452"/>
            <a:ext cx="8733661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268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9144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at CHARM using ARM Cortex-M3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107504" y="1574205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openPOWERLINK</a:t>
            </a:r>
            <a:r>
              <a:rPr lang="it-IT" dirty="0"/>
              <a:t> </a:t>
            </a:r>
            <a:r>
              <a:rPr lang="it-IT" dirty="0" err="1"/>
              <a:t>memory</a:t>
            </a:r>
            <a:r>
              <a:rPr lang="it-IT" dirty="0"/>
              <a:t> footprint </a:t>
            </a:r>
            <a:r>
              <a:rPr lang="it-IT" dirty="0" err="1"/>
              <a:t>reduced</a:t>
            </a:r>
            <a:r>
              <a:rPr lang="it-IT" dirty="0"/>
              <a:t> to 170 </a:t>
            </a:r>
            <a:r>
              <a:rPr lang="it-IT" dirty="0" err="1"/>
              <a:t>kB</a:t>
            </a:r>
            <a:r>
              <a:rPr lang="it-IT" dirty="0"/>
              <a:t> (143 </a:t>
            </a:r>
            <a:r>
              <a:rPr lang="it-IT" dirty="0" err="1"/>
              <a:t>kB</a:t>
            </a:r>
            <a:r>
              <a:rPr lang="it-IT" dirty="0"/>
              <a:t> of code, 27 </a:t>
            </a:r>
            <a:r>
              <a:rPr lang="it-IT" dirty="0" err="1"/>
              <a:t>kB</a:t>
            </a:r>
            <a:r>
              <a:rPr lang="it-IT" dirty="0"/>
              <a:t> of data)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Processor </a:t>
            </a:r>
            <a:r>
              <a:rPr lang="it-IT" dirty="0" err="1"/>
              <a:t>clocked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100 MHz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Data </a:t>
            </a:r>
            <a:r>
              <a:rPr lang="it-IT" dirty="0" err="1"/>
              <a:t>memory</a:t>
            </a:r>
            <a:r>
              <a:rPr lang="it-IT" dirty="0"/>
              <a:t> </a:t>
            </a:r>
            <a:r>
              <a:rPr lang="it-IT" dirty="0" err="1"/>
              <a:t>protected</a:t>
            </a:r>
            <a:r>
              <a:rPr lang="it-IT" dirty="0"/>
              <a:t> by ECC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Tested</a:t>
            </a:r>
            <a:r>
              <a:rPr lang="it-IT" dirty="0"/>
              <a:t> in G0 position for one week (</a:t>
            </a:r>
            <a:r>
              <a:rPr lang="it-IT" dirty="0" err="1"/>
              <a:t>about</a:t>
            </a:r>
            <a:r>
              <a:rPr lang="it-IT" dirty="0"/>
              <a:t> 25 </a:t>
            </a:r>
            <a:r>
              <a:rPr lang="it-IT" dirty="0" err="1"/>
              <a:t>Gy</a:t>
            </a:r>
            <a:r>
              <a:rPr lang="it-IT" dirty="0"/>
              <a:t> TID)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Multiple self-</a:t>
            </a:r>
            <a:r>
              <a:rPr lang="it-IT" dirty="0" err="1"/>
              <a:t>resets</a:t>
            </a:r>
            <a:r>
              <a:rPr lang="it-IT" dirty="0"/>
              <a:t> due to </a:t>
            </a:r>
            <a:r>
              <a:rPr lang="it-IT" dirty="0" err="1"/>
              <a:t>internal</a:t>
            </a:r>
            <a:r>
              <a:rPr lang="it-IT" dirty="0"/>
              <a:t> PLL </a:t>
            </a:r>
            <a:r>
              <a:rPr lang="it-IT" dirty="0" err="1"/>
              <a:t>loss</a:t>
            </a:r>
            <a:r>
              <a:rPr lang="it-IT" dirty="0"/>
              <a:t>-of-lock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 err="1"/>
              <a:t>Freezed</a:t>
            </a:r>
            <a:r>
              <a:rPr lang="it-IT" dirty="0"/>
              <a:t>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times</a:t>
            </a:r>
            <a:r>
              <a:rPr lang="it-IT" dirty="0"/>
              <a:t> (one </a:t>
            </a:r>
            <a:r>
              <a:rPr lang="it-IT" dirty="0" err="1"/>
              <a:t>every</a:t>
            </a:r>
            <a:r>
              <a:rPr lang="it-IT" dirty="0"/>
              <a:t> 10 hours), power </a:t>
            </a:r>
            <a:r>
              <a:rPr lang="it-IT" dirty="0" err="1"/>
              <a:t>cycle</a:t>
            </a:r>
            <a:r>
              <a:rPr lang="it-IT" dirty="0"/>
              <a:t> </a:t>
            </a:r>
            <a:r>
              <a:rPr lang="it-IT" dirty="0" err="1"/>
              <a:t>required</a:t>
            </a:r>
            <a:r>
              <a:rPr lang="it-IT" dirty="0"/>
              <a:t>, no </a:t>
            </a:r>
            <a:r>
              <a:rPr lang="it-IT" dirty="0" err="1"/>
              <a:t>useful</a:t>
            </a:r>
            <a:r>
              <a:rPr lang="it-IT" dirty="0"/>
              <a:t> debug </a:t>
            </a:r>
            <a:r>
              <a:rPr lang="it-IT" dirty="0" err="1"/>
              <a:t>messages</a:t>
            </a: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No </a:t>
            </a:r>
            <a:r>
              <a:rPr lang="it-IT" dirty="0" err="1"/>
              <a:t>increased</a:t>
            </a:r>
            <a:r>
              <a:rPr lang="it-IT" dirty="0"/>
              <a:t> power </a:t>
            </a:r>
            <a:r>
              <a:rPr lang="it-IT" dirty="0" err="1"/>
              <a:t>consumption</a:t>
            </a:r>
            <a:r>
              <a:rPr lang="it-IT" dirty="0"/>
              <a:t> </a:t>
            </a:r>
            <a:r>
              <a:rPr lang="it-IT" dirty="0" err="1"/>
              <a:t>detected</a:t>
            </a: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Cortex-M3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TMRed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AHB </a:t>
            </a:r>
            <a:r>
              <a:rPr lang="it-IT" dirty="0" err="1"/>
              <a:t>interconnect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TMR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eNVM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OK under </a:t>
            </a:r>
            <a:r>
              <a:rPr lang="it-IT" dirty="0" err="1"/>
              <a:t>radiation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AHB </a:t>
            </a:r>
            <a:r>
              <a:rPr lang="it-IT" dirty="0" err="1"/>
              <a:t>interconnect</a:t>
            </a:r>
            <a:r>
              <a:rPr lang="it-IT" dirty="0"/>
              <a:t>!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2184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4724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Soft-core based SoC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91822" y="1445948"/>
            <a:ext cx="87849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RISC-V </a:t>
            </a:r>
            <a:r>
              <a:rPr lang="it-IT" dirty="0" err="1"/>
              <a:t>softprocessor</a:t>
            </a:r>
            <a:r>
              <a:rPr lang="it-IT" dirty="0"/>
              <a:t> with TMR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ECC (SEC-DED) </a:t>
            </a:r>
            <a:r>
              <a:rPr lang="it-IT" dirty="0" err="1"/>
              <a:t>instruction</a:t>
            </a:r>
            <a:r>
              <a:rPr lang="it-IT" dirty="0"/>
              <a:t> </a:t>
            </a:r>
            <a:r>
              <a:rPr lang="it-IT" dirty="0" err="1"/>
              <a:t>memory</a:t>
            </a:r>
            <a:r>
              <a:rPr lang="it-IT" dirty="0"/>
              <a:t> up to 92 </a:t>
            </a:r>
            <a:r>
              <a:rPr lang="it-IT" dirty="0" err="1"/>
              <a:t>kB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ECC (SEC-DED) data </a:t>
            </a:r>
            <a:r>
              <a:rPr lang="it-IT" dirty="0" err="1"/>
              <a:t>memory</a:t>
            </a:r>
            <a:r>
              <a:rPr lang="it-IT" dirty="0"/>
              <a:t> up to 32 </a:t>
            </a:r>
            <a:r>
              <a:rPr lang="it-IT" dirty="0" err="1"/>
              <a:t>kB</a:t>
            </a:r>
            <a:r>
              <a:rPr lang="it-IT" dirty="0"/>
              <a:t> </a:t>
            </a:r>
            <a:r>
              <a:rPr lang="it-IT" dirty="0" err="1"/>
              <a:t>ought</a:t>
            </a:r>
            <a:r>
              <a:rPr lang="it-IT" dirty="0"/>
              <a:t> to be </a:t>
            </a:r>
            <a:r>
              <a:rPr lang="it-IT" dirty="0" err="1"/>
              <a:t>enough</a:t>
            </a:r>
            <a:r>
              <a:rPr lang="it-IT" dirty="0"/>
              <a:t> for </a:t>
            </a:r>
            <a:r>
              <a:rPr lang="it-IT" dirty="0" err="1"/>
              <a:t>anybody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Application </a:t>
            </a:r>
            <a:r>
              <a:rPr lang="it-IT" dirty="0" err="1"/>
              <a:t>loaded</a:t>
            </a:r>
            <a:r>
              <a:rPr lang="it-IT" dirty="0"/>
              <a:t> from </a:t>
            </a:r>
            <a:r>
              <a:rPr lang="it-IT" dirty="0" err="1"/>
              <a:t>eNVM</a:t>
            </a:r>
            <a:r>
              <a:rPr lang="it-IT" dirty="0"/>
              <a:t> </a:t>
            </a:r>
            <a:r>
              <a:rPr lang="it-IT" dirty="0" err="1"/>
              <a:t>memory</a:t>
            </a:r>
            <a:r>
              <a:rPr lang="it-IT" dirty="0"/>
              <a:t> and </a:t>
            </a:r>
            <a:r>
              <a:rPr lang="it-IT" dirty="0" err="1"/>
              <a:t>stored</a:t>
            </a:r>
            <a:r>
              <a:rPr lang="it-IT" dirty="0"/>
              <a:t> inside 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memories</a:t>
            </a:r>
            <a:r>
              <a:rPr lang="it-IT" dirty="0"/>
              <a:t> (</a:t>
            </a:r>
            <a:r>
              <a:rPr lang="it-IT" dirty="0" err="1"/>
              <a:t>integrity</a:t>
            </a:r>
            <a:r>
              <a:rPr lang="it-IT" dirty="0"/>
              <a:t> check/</a:t>
            </a:r>
            <a:r>
              <a:rPr lang="it-IT" dirty="0" err="1"/>
              <a:t>cryptographic</a:t>
            </a:r>
            <a:r>
              <a:rPr lang="it-IT" dirty="0"/>
              <a:t> signature)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lvl="1">
              <a:buSzPct val="100000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5B9A9166-EF76-4317-9236-CEAA74F255BD}"/>
              </a:ext>
            </a:extLst>
          </p:cNvPr>
          <p:cNvGrpSpPr/>
          <p:nvPr/>
        </p:nvGrpSpPr>
        <p:grpSpPr>
          <a:xfrm>
            <a:off x="1463942" y="3429000"/>
            <a:ext cx="6216115" cy="3181950"/>
            <a:chOff x="2051720" y="2130066"/>
            <a:chExt cx="6216115" cy="318195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772767C-2C57-440B-BB1A-3F0CA3357419}"/>
                </a:ext>
              </a:extLst>
            </p:cNvPr>
            <p:cNvSpPr/>
            <p:nvPr/>
          </p:nvSpPr>
          <p:spPr>
            <a:xfrm>
              <a:off x="2051720" y="2204864"/>
              <a:ext cx="1728192" cy="16776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CA445BB4-D1D0-4651-A925-83906F8A2621}"/>
                </a:ext>
              </a:extLst>
            </p:cNvPr>
            <p:cNvGrpSpPr/>
            <p:nvPr/>
          </p:nvGrpSpPr>
          <p:grpSpPr>
            <a:xfrm>
              <a:off x="4355976" y="2708920"/>
              <a:ext cx="1162447" cy="892586"/>
              <a:chOff x="4031940" y="2800427"/>
              <a:chExt cx="1162447" cy="892586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1D56938-812A-4898-9771-9DB5EE825683}"/>
                  </a:ext>
                </a:extLst>
              </p:cNvPr>
              <p:cNvSpPr/>
              <p:nvPr/>
            </p:nvSpPr>
            <p:spPr>
              <a:xfrm>
                <a:off x="4114267" y="2800427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629B2EFB-C164-4DD3-9A0E-749DD93376D8}"/>
                  </a:ext>
                </a:extLst>
              </p:cNvPr>
              <p:cNvSpPr/>
              <p:nvPr/>
            </p:nvSpPr>
            <p:spPr>
              <a:xfrm>
                <a:off x="4074529" y="2849476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7FB8604D-4138-476A-AF5A-39F5C6013CBF}"/>
                  </a:ext>
                </a:extLst>
              </p:cNvPr>
              <p:cNvSpPr/>
              <p:nvPr/>
            </p:nvSpPr>
            <p:spPr>
              <a:xfrm>
                <a:off x="4031940" y="2900925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  <a:p>
                <a:pPr algn="ctr"/>
                <a:r>
                  <a:rPr lang="it-IT" dirty="0"/>
                  <a:t>CPU</a:t>
                </a:r>
              </a:p>
            </p:txBody>
          </p:sp>
        </p:grp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ED75EC81-63F8-4B2C-9B77-4AE51A8F4233}"/>
                </a:ext>
              </a:extLst>
            </p:cNvPr>
            <p:cNvSpPr/>
            <p:nvPr/>
          </p:nvSpPr>
          <p:spPr>
            <a:xfrm>
              <a:off x="2735796" y="2849476"/>
              <a:ext cx="93610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ECC</a:t>
              </a:r>
            </a:p>
            <a:p>
              <a:pPr algn="ctr"/>
              <a:r>
                <a:rPr lang="it-IT" dirty="0"/>
                <a:t>DPRAM</a:t>
              </a: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7AB25BD0-93E7-45E8-821F-0A7FF590E75B}"/>
                </a:ext>
              </a:extLst>
            </p:cNvPr>
            <p:cNvSpPr/>
            <p:nvPr/>
          </p:nvSpPr>
          <p:spPr>
            <a:xfrm>
              <a:off x="2138220" y="2849477"/>
              <a:ext cx="344014" cy="792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1100" dirty="0"/>
                <a:t>WB Slave &amp; </a:t>
              </a:r>
              <a:r>
                <a:rPr lang="it-IT" sz="1100" dirty="0" err="1"/>
                <a:t>Scrubber</a:t>
              </a:r>
              <a:endParaRPr lang="it-IT" sz="1100" dirty="0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5C286DD-8668-4732-9205-163F463FCD64}"/>
                </a:ext>
              </a:extLst>
            </p:cNvPr>
            <p:cNvSpPr/>
            <p:nvPr/>
          </p:nvSpPr>
          <p:spPr>
            <a:xfrm>
              <a:off x="2699792" y="2492896"/>
              <a:ext cx="97210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err="1"/>
                <a:t>SecureROM</a:t>
              </a:r>
              <a:endParaRPr lang="it-IT" sz="1100" dirty="0"/>
            </a:p>
          </p:txBody>
        </p:sp>
        <p:sp>
          <p:nvSpPr>
            <p:cNvPr id="16" name="Freccia a destra 15">
              <a:extLst>
                <a:ext uri="{FF2B5EF4-FFF2-40B4-BE49-F238E27FC236}">
                  <a16:creationId xmlns:a16="http://schemas.microsoft.com/office/drawing/2014/main" id="{62C7A67E-A46E-43CD-BD7C-EC1FD09EFBA2}"/>
                </a:ext>
              </a:extLst>
            </p:cNvPr>
            <p:cNvSpPr/>
            <p:nvPr/>
          </p:nvSpPr>
          <p:spPr>
            <a:xfrm>
              <a:off x="3795097" y="2996951"/>
              <a:ext cx="552967" cy="377175"/>
            </a:xfrm>
            <a:prstGeom prst="rightArrow">
              <a:avLst>
                <a:gd name="adj1" fmla="val 50461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F8A7375C-3281-402B-93CD-B709F54AB866}"/>
                </a:ext>
              </a:extLst>
            </p:cNvPr>
            <p:cNvSpPr txBox="1"/>
            <p:nvPr/>
          </p:nvSpPr>
          <p:spPr>
            <a:xfrm>
              <a:off x="2083720" y="2131734"/>
              <a:ext cx="173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chemeClr val="bg1"/>
                  </a:solidFill>
                </a:rPr>
                <a:t>Instruction</a:t>
              </a:r>
              <a:r>
                <a:rPr lang="it-IT" dirty="0">
                  <a:solidFill>
                    <a:schemeClr val="bg1"/>
                  </a:solidFill>
                </a:rPr>
                <a:t> </a:t>
              </a:r>
              <a:r>
                <a:rPr lang="it-IT" dirty="0" err="1">
                  <a:solidFill>
                    <a:schemeClr val="bg1"/>
                  </a:solidFill>
                </a:rPr>
                <a:t>mem</a:t>
              </a:r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0" name="Freccia bidirezionale orizzontale 19">
              <a:extLst>
                <a:ext uri="{FF2B5EF4-FFF2-40B4-BE49-F238E27FC236}">
                  <a16:creationId xmlns:a16="http://schemas.microsoft.com/office/drawing/2014/main" id="{1935F065-C01A-4E8A-A5C3-DCD57D9573F3}"/>
                </a:ext>
              </a:extLst>
            </p:cNvPr>
            <p:cNvSpPr/>
            <p:nvPr/>
          </p:nvSpPr>
          <p:spPr>
            <a:xfrm>
              <a:off x="2482234" y="3154013"/>
              <a:ext cx="253562" cy="216024"/>
            </a:xfrm>
            <a:prstGeom prst="leftRightArrow">
              <a:avLst>
                <a:gd name="adj1" fmla="val 50000"/>
                <a:gd name="adj2" fmla="val 323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Freccia curva 20">
              <a:extLst>
                <a:ext uri="{FF2B5EF4-FFF2-40B4-BE49-F238E27FC236}">
                  <a16:creationId xmlns:a16="http://schemas.microsoft.com/office/drawing/2014/main" id="{47B0B312-6958-46DF-80FB-7755436E5A0D}"/>
                </a:ext>
              </a:extLst>
            </p:cNvPr>
            <p:cNvSpPr/>
            <p:nvPr/>
          </p:nvSpPr>
          <p:spPr>
            <a:xfrm rot="16200000">
              <a:off x="3392733" y="2474061"/>
              <a:ext cx="690532" cy="3057902"/>
            </a:xfrm>
            <a:prstGeom prst="bentArrow">
              <a:avLst>
                <a:gd name="adj1" fmla="val 13672"/>
                <a:gd name="adj2" fmla="val 19771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B4E4F01C-CF72-4B10-9CEA-9A27CBAF9BDB}"/>
                </a:ext>
              </a:extLst>
            </p:cNvPr>
            <p:cNvGrpSpPr/>
            <p:nvPr/>
          </p:nvGrpSpPr>
          <p:grpSpPr>
            <a:xfrm flipH="1">
              <a:off x="6581051" y="2130066"/>
              <a:ext cx="1686784" cy="1692519"/>
              <a:chOff x="6370236" y="1995789"/>
              <a:chExt cx="1728192" cy="1692519"/>
            </a:xfrm>
          </p:grpSpPr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B788A7FF-B94C-4B19-A3B3-876CE8F34678}"/>
                  </a:ext>
                </a:extLst>
              </p:cNvPr>
              <p:cNvSpPr/>
              <p:nvPr/>
            </p:nvSpPr>
            <p:spPr>
              <a:xfrm>
                <a:off x="6370236" y="2010643"/>
                <a:ext cx="1728192" cy="16776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9A4E942E-3145-467F-8C5E-45FC678C1C57}"/>
                  </a:ext>
                </a:extLst>
              </p:cNvPr>
              <p:cNvSpPr/>
              <p:nvPr/>
            </p:nvSpPr>
            <p:spPr>
              <a:xfrm>
                <a:off x="7054312" y="2655255"/>
                <a:ext cx="936104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ECC</a:t>
                </a:r>
              </a:p>
              <a:p>
                <a:pPr algn="ctr"/>
                <a:r>
                  <a:rPr lang="it-IT" dirty="0"/>
                  <a:t>DPRAM</a:t>
                </a:r>
              </a:p>
            </p:txBody>
          </p:sp>
          <p:sp>
            <p:nvSpPr>
              <p:cNvPr id="24" name="Rettangolo 23">
                <a:extLst>
                  <a:ext uri="{FF2B5EF4-FFF2-40B4-BE49-F238E27FC236}">
                    <a16:creationId xmlns:a16="http://schemas.microsoft.com/office/drawing/2014/main" id="{5A5FA6CC-BD41-43DB-9AD6-3F554D89B813}"/>
                  </a:ext>
                </a:extLst>
              </p:cNvPr>
              <p:cNvSpPr/>
              <p:nvPr/>
            </p:nvSpPr>
            <p:spPr>
              <a:xfrm>
                <a:off x="6456736" y="2655256"/>
                <a:ext cx="344014" cy="79208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it-IT" sz="1100" dirty="0"/>
                  <a:t>WB Slave &amp; </a:t>
                </a:r>
                <a:r>
                  <a:rPr lang="it-IT" sz="1100" dirty="0" err="1"/>
                  <a:t>Scrubber</a:t>
                </a:r>
                <a:endParaRPr lang="it-IT" sz="1100" dirty="0"/>
              </a:p>
            </p:txBody>
          </p:sp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8DEBFF8E-C534-42DE-9F45-6D8139CF3677}"/>
                  </a:ext>
                </a:extLst>
              </p:cNvPr>
              <p:cNvSpPr txBox="1"/>
              <p:nvPr/>
            </p:nvSpPr>
            <p:spPr>
              <a:xfrm>
                <a:off x="6483908" y="1995789"/>
                <a:ext cx="1500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bg1"/>
                    </a:solidFill>
                  </a:rPr>
                  <a:t>Data </a:t>
                </a:r>
                <a:r>
                  <a:rPr lang="it-IT" dirty="0" err="1">
                    <a:solidFill>
                      <a:schemeClr val="bg1"/>
                    </a:solidFill>
                  </a:rPr>
                  <a:t>memory</a:t>
                </a:r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ccia bidirezionale orizzontale 25">
                <a:extLst>
                  <a:ext uri="{FF2B5EF4-FFF2-40B4-BE49-F238E27FC236}">
                    <a16:creationId xmlns:a16="http://schemas.microsoft.com/office/drawing/2014/main" id="{17B9437E-544A-4788-B7AA-BD6935EB202E}"/>
                  </a:ext>
                </a:extLst>
              </p:cNvPr>
              <p:cNvSpPr/>
              <p:nvPr/>
            </p:nvSpPr>
            <p:spPr>
              <a:xfrm>
                <a:off x="6800750" y="2959792"/>
                <a:ext cx="253562" cy="216024"/>
              </a:xfrm>
              <a:prstGeom prst="leftRightArrow">
                <a:avLst>
                  <a:gd name="adj1" fmla="val 50000"/>
                  <a:gd name="adj2" fmla="val 3236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8" name="Freccia tridirezionale 27">
              <a:extLst>
                <a:ext uri="{FF2B5EF4-FFF2-40B4-BE49-F238E27FC236}">
                  <a16:creationId xmlns:a16="http://schemas.microsoft.com/office/drawing/2014/main" id="{734F442F-72C9-4774-8705-D5D7BA307DD0}"/>
                </a:ext>
              </a:extLst>
            </p:cNvPr>
            <p:cNvSpPr/>
            <p:nvPr/>
          </p:nvSpPr>
          <p:spPr>
            <a:xfrm flipV="1">
              <a:off x="5541520" y="2996951"/>
              <a:ext cx="1098429" cy="983478"/>
            </a:xfrm>
            <a:prstGeom prst="leftRightUpArrow">
              <a:avLst>
                <a:gd name="adj1" fmla="val 15152"/>
                <a:gd name="adj2" fmla="val 16774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12ED4B02-347D-45F6-B101-116AB56F3ECB}"/>
                </a:ext>
              </a:extLst>
            </p:cNvPr>
            <p:cNvSpPr/>
            <p:nvPr/>
          </p:nvSpPr>
          <p:spPr>
            <a:xfrm>
              <a:off x="4763089" y="4840286"/>
              <a:ext cx="884742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Ethernet MAC</a:t>
              </a:r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33DC3266-3CA1-4E65-AEFB-FA1DBD9603D7}"/>
                </a:ext>
              </a:extLst>
            </p:cNvPr>
            <p:cNvSpPr/>
            <p:nvPr/>
          </p:nvSpPr>
          <p:spPr>
            <a:xfrm>
              <a:off x="5842194" y="4840286"/>
              <a:ext cx="811901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UART (debug)</a:t>
              </a: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86624BA3-6F50-4F38-9793-3E3D1E15AB69}"/>
                </a:ext>
              </a:extLst>
            </p:cNvPr>
            <p:cNvSpPr/>
            <p:nvPr/>
          </p:nvSpPr>
          <p:spPr>
            <a:xfrm>
              <a:off x="6814472" y="4833196"/>
              <a:ext cx="612356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err="1"/>
                <a:t>Watchdog</a:t>
              </a:r>
              <a:endParaRPr lang="it-IT" sz="1200" dirty="0"/>
            </a:p>
          </p:txBody>
        </p:sp>
        <p:sp>
          <p:nvSpPr>
            <p:cNvPr id="33" name="Freccia curva 32">
              <a:extLst>
                <a:ext uri="{FF2B5EF4-FFF2-40B4-BE49-F238E27FC236}">
                  <a16:creationId xmlns:a16="http://schemas.microsoft.com/office/drawing/2014/main" id="{E8282914-796A-4D5A-B14E-3A4D325A3092}"/>
                </a:ext>
              </a:extLst>
            </p:cNvPr>
            <p:cNvSpPr/>
            <p:nvPr/>
          </p:nvSpPr>
          <p:spPr>
            <a:xfrm rot="16200000" flipV="1">
              <a:off x="7251912" y="3443908"/>
              <a:ext cx="741755" cy="1021333"/>
            </a:xfrm>
            <a:prstGeom prst="bentArrow">
              <a:avLst>
                <a:gd name="adj1" fmla="val 13672"/>
                <a:gd name="adj2" fmla="val 19771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4" name="Freccia bidirezionale verticale 33">
              <a:extLst>
                <a:ext uri="{FF2B5EF4-FFF2-40B4-BE49-F238E27FC236}">
                  <a16:creationId xmlns:a16="http://schemas.microsoft.com/office/drawing/2014/main" id="{785539B7-5018-413B-AD40-CA96C77D90E6}"/>
                </a:ext>
              </a:extLst>
            </p:cNvPr>
            <p:cNvSpPr/>
            <p:nvPr/>
          </p:nvSpPr>
          <p:spPr>
            <a:xfrm>
              <a:off x="5148064" y="4591232"/>
              <a:ext cx="216024" cy="24905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Freccia in giù 34">
              <a:extLst>
                <a:ext uri="{FF2B5EF4-FFF2-40B4-BE49-F238E27FC236}">
                  <a16:creationId xmlns:a16="http://schemas.microsoft.com/office/drawing/2014/main" id="{F79B31B3-9E31-4AEE-B33D-BEF3DF1A4D58}"/>
                </a:ext>
              </a:extLst>
            </p:cNvPr>
            <p:cNvSpPr/>
            <p:nvPr/>
          </p:nvSpPr>
          <p:spPr>
            <a:xfrm>
              <a:off x="6120509" y="4596643"/>
              <a:ext cx="216024" cy="2152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Freccia in giù 37">
              <a:extLst>
                <a:ext uri="{FF2B5EF4-FFF2-40B4-BE49-F238E27FC236}">
                  <a16:creationId xmlns:a16="http://schemas.microsoft.com/office/drawing/2014/main" id="{8E0B7C5D-515E-4A30-841F-320A78DF6BA5}"/>
                </a:ext>
              </a:extLst>
            </p:cNvPr>
            <p:cNvSpPr/>
            <p:nvPr/>
          </p:nvSpPr>
          <p:spPr>
            <a:xfrm>
              <a:off x="7004111" y="4438390"/>
              <a:ext cx="216024" cy="3741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Ovale 1">
              <a:extLst>
                <a:ext uri="{FF2B5EF4-FFF2-40B4-BE49-F238E27FC236}">
                  <a16:creationId xmlns:a16="http://schemas.microsoft.com/office/drawing/2014/main" id="{71396521-DED9-4F31-BC6C-59C3C006A839}"/>
                </a:ext>
              </a:extLst>
            </p:cNvPr>
            <p:cNvSpPr/>
            <p:nvPr/>
          </p:nvSpPr>
          <p:spPr>
            <a:xfrm>
              <a:off x="3473111" y="4008144"/>
              <a:ext cx="3835867" cy="589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WISHBONE</a:t>
              </a:r>
            </a:p>
            <a:p>
              <a:pPr algn="ctr"/>
              <a:r>
                <a:rPr lang="it-IT" dirty="0" err="1"/>
                <a:t>interconnect</a:t>
              </a:r>
              <a:endParaRPr lang="it-IT" dirty="0"/>
            </a:p>
          </p:txBody>
        </p:sp>
        <p:sp>
          <p:nvSpPr>
            <p:cNvPr id="40" name="Rettangolo 39">
              <a:extLst>
                <a:ext uri="{FF2B5EF4-FFF2-40B4-BE49-F238E27FC236}">
                  <a16:creationId xmlns:a16="http://schemas.microsoft.com/office/drawing/2014/main" id="{89850CB4-CABD-40F0-866B-2D480048C698}"/>
                </a:ext>
              </a:extLst>
            </p:cNvPr>
            <p:cNvSpPr/>
            <p:nvPr/>
          </p:nvSpPr>
          <p:spPr>
            <a:xfrm>
              <a:off x="3683984" y="4830428"/>
              <a:ext cx="884742" cy="47173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AHB</a:t>
              </a:r>
            </a:p>
            <a:p>
              <a:pPr algn="ctr"/>
              <a:r>
                <a:rPr lang="it-IT" sz="1400" dirty="0" err="1"/>
                <a:t>eNVM</a:t>
              </a:r>
              <a:endParaRPr lang="it-IT" sz="1400" dirty="0"/>
            </a:p>
          </p:txBody>
        </p:sp>
        <p:sp>
          <p:nvSpPr>
            <p:cNvPr id="44" name="Freccia in su 43">
              <a:extLst>
                <a:ext uri="{FF2B5EF4-FFF2-40B4-BE49-F238E27FC236}">
                  <a16:creationId xmlns:a16="http://schemas.microsoft.com/office/drawing/2014/main" id="{860191C7-A090-4CDF-B2D9-CBAE70F13CA4}"/>
                </a:ext>
              </a:extLst>
            </p:cNvPr>
            <p:cNvSpPr/>
            <p:nvPr/>
          </p:nvSpPr>
          <p:spPr>
            <a:xfrm>
              <a:off x="3995937" y="4581373"/>
              <a:ext cx="216024" cy="215239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054406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 utilization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84854" y="1469327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Partial</a:t>
            </a:r>
            <a:r>
              <a:rPr lang="it-IT" dirty="0"/>
              <a:t> TMR of RISC-V running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50 MHz</a:t>
            </a:r>
            <a:r>
              <a:rPr lang="it-IT" dirty="0"/>
              <a:t>, </a:t>
            </a:r>
            <a:r>
              <a:rPr lang="it-IT" b="1" dirty="0"/>
              <a:t>32 </a:t>
            </a:r>
            <a:r>
              <a:rPr lang="it-IT" b="1" dirty="0" err="1"/>
              <a:t>kB</a:t>
            </a:r>
            <a:r>
              <a:rPr lang="it-IT" b="1" dirty="0"/>
              <a:t> + 32 </a:t>
            </a:r>
            <a:r>
              <a:rPr lang="it-IT" b="1" dirty="0" err="1"/>
              <a:t>kB</a:t>
            </a:r>
            <a:r>
              <a:rPr lang="it-IT" b="1" dirty="0"/>
              <a:t> of ECC SRAM</a:t>
            </a:r>
            <a:r>
              <a:rPr lang="it-IT" dirty="0"/>
              <a:t>, Ethernet MAC</a:t>
            </a:r>
            <a:endParaRPr lang="it-IT" b="1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b="1" dirty="0" err="1"/>
              <a:t>Fmax</a:t>
            </a:r>
            <a:r>
              <a:rPr lang="it-IT" b="1" dirty="0"/>
              <a:t>: 60 MHz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DFFs</a:t>
            </a:r>
            <a:r>
              <a:rPr lang="it-IT" dirty="0"/>
              <a:t> and </a:t>
            </a:r>
            <a:r>
              <a:rPr lang="it-IT" dirty="0" err="1"/>
              <a:t>LUTs</a:t>
            </a:r>
            <a:r>
              <a:rPr lang="it-IT" dirty="0"/>
              <a:t> with MS2050 SF2: </a:t>
            </a:r>
            <a:r>
              <a:rPr lang="it-IT" b="1" dirty="0"/>
              <a:t>30% (15k </a:t>
            </a:r>
            <a:r>
              <a:rPr lang="it-IT" b="1" dirty="0" err="1"/>
              <a:t>LUTs</a:t>
            </a:r>
            <a:r>
              <a:rPr lang="it-IT" b="1" dirty="0"/>
              <a:t>, 13k </a:t>
            </a:r>
            <a:r>
              <a:rPr lang="it-IT" b="1" dirty="0" err="1"/>
              <a:t>DFFs</a:t>
            </a:r>
            <a:r>
              <a:rPr lang="it-IT" b="1" dirty="0"/>
              <a:t>)</a:t>
            </a:r>
            <a:r>
              <a:rPr lang="it-IT" dirty="0"/>
              <a:t>  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lvl="1">
              <a:buSzPct val="100000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5B9A9166-EF76-4317-9236-CEAA74F255BD}"/>
              </a:ext>
            </a:extLst>
          </p:cNvPr>
          <p:cNvGrpSpPr/>
          <p:nvPr/>
        </p:nvGrpSpPr>
        <p:grpSpPr>
          <a:xfrm>
            <a:off x="1463942" y="3429000"/>
            <a:ext cx="6216115" cy="3181950"/>
            <a:chOff x="2051720" y="2130066"/>
            <a:chExt cx="6216115" cy="318195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772767C-2C57-440B-BB1A-3F0CA3357419}"/>
                </a:ext>
              </a:extLst>
            </p:cNvPr>
            <p:cNvSpPr/>
            <p:nvPr/>
          </p:nvSpPr>
          <p:spPr>
            <a:xfrm>
              <a:off x="2051720" y="2204864"/>
              <a:ext cx="1728192" cy="16776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CA445BB4-D1D0-4651-A925-83906F8A2621}"/>
                </a:ext>
              </a:extLst>
            </p:cNvPr>
            <p:cNvGrpSpPr/>
            <p:nvPr/>
          </p:nvGrpSpPr>
          <p:grpSpPr>
            <a:xfrm>
              <a:off x="4355976" y="2708920"/>
              <a:ext cx="1162447" cy="892586"/>
              <a:chOff x="4031940" y="2800427"/>
              <a:chExt cx="1162447" cy="892586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1D56938-812A-4898-9771-9DB5EE825683}"/>
                  </a:ext>
                </a:extLst>
              </p:cNvPr>
              <p:cNvSpPr/>
              <p:nvPr/>
            </p:nvSpPr>
            <p:spPr>
              <a:xfrm>
                <a:off x="4114267" y="2800427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629B2EFB-C164-4DD3-9A0E-749DD93376D8}"/>
                  </a:ext>
                </a:extLst>
              </p:cNvPr>
              <p:cNvSpPr/>
              <p:nvPr/>
            </p:nvSpPr>
            <p:spPr>
              <a:xfrm>
                <a:off x="4074529" y="2849476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7FB8604D-4138-476A-AF5A-39F5C6013CBF}"/>
                  </a:ext>
                </a:extLst>
              </p:cNvPr>
              <p:cNvSpPr/>
              <p:nvPr/>
            </p:nvSpPr>
            <p:spPr>
              <a:xfrm>
                <a:off x="4031940" y="2900925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  <a:p>
                <a:pPr algn="ctr"/>
                <a:r>
                  <a:rPr lang="it-IT" dirty="0"/>
                  <a:t>CPU</a:t>
                </a:r>
              </a:p>
            </p:txBody>
          </p:sp>
        </p:grp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ED75EC81-63F8-4B2C-9B77-4AE51A8F4233}"/>
                </a:ext>
              </a:extLst>
            </p:cNvPr>
            <p:cNvSpPr/>
            <p:nvPr/>
          </p:nvSpPr>
          <p:spPr>
            <a:xfrm>
              <a:off x="2735796" y="2849476"/>
              <a:ext cx="93610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ECC</a:t>
              </a:r>
            </a:p>
            <a:p>
              <a:pPr algn="ctr"/>
              <a:r>
                <a:rPr lang="it-IT" dirty="0"/>
                <a:t>DPRAM</a:t>
              </a: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7AB25BD0-93E7-45E8-821F-0A7FF590E75B}"/>
                </a:ext>
              </a:extLst>
            </p:cNvPr>
            <p:cNvSpPr/>
            <p:nvPr/>
          </p:nvSpPr>
          <p:spPr>
            <a:xfrm>
              <a:off x="2138220" y="2849477"/>
              <a:ext cx="344014" cy="792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1100" dirty="0"/>
                <a:t>WB Slave &amp; </a:t>
              </a:r>
              <a:r>
                <a:rPr lang="it-IT" sz="1100" dirty="0" err="1"/>
                <a:t>Scrubber</a:t>
              </a:r>
              <a:endParaRPr lang="it-IT" sz="1100" dirty="0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5C286DD-8668-4732-9205-163F463FCD64}"/>
                </a:ext>
              </a:extLst>
            </p:cNvPr>
            <p:cNvSpPr/>
            <p:nvPr/>
          </p:nvSpPr>
          <p:spPr>
            <a:xfrm>
              <a:off x="2699792" y="2492896"/>
              <a:ext cx="97210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err="1"/>
                <a:t>SecureROM</a:t>
              </a:r>
              <a:endParaRPr lang="it-IT" sz="1100" dirty="0"/>
            </a:p>
          </p:txBody>
        </p:sp>
        <p:sp>
          <p:nvSpPr>
            <p:cNvPr id="16" name="Freccia a destra 15">
              <a:extLst>
                <a:ext uri="{FF2B5EF4-FFF2-40B4-BE49-F238E27FC236}">
                  <a16:creationId xmlns:a16="http://schemas.microsoft.com/office/drawing/2014/main" id="{62C7A67E-A46E-43CD-BD7C-EC1FD09EFBA2}"/>
                </a:ext>
              </a:extLst>
            </p:cNvPr>
            <p:cNvSpPr/>
            <p:nvPr/>
          </p:nvSpPr>
          <p:spPr>
            <a:xfrm>
              <a:off x="3795097" y="2996951"/>
              <a:ext cx="552967" cy="377175"/>
            </a:xfrm>
            <a:prstGeom prst="rightArrow">
              <a:avLst>
                <a:gd name="adj1" fmla="val 50461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F8A7375C-3281-402B-93CD-B709F54AB866}"/>
                </a:ext>
              </a:extLst>
            </p:cNvPr>
            <p:cNvSpPr txBox="1"/>
            <p:nvPr/>
          </p:nvSpPr>
          <p:spPr>
            <a:xfrm>
              <a:off x="2083720" y="2131734"/>
              <a:ext cx="173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chemeClr val="bg1"/>
                  </a:solidFill>
                </a:rPr>
                <a:t>Instruction</a:t>
              </a:r>
              <a:r>
                <a:rPr lang="it-IT" dirty="0">
                  <a:solidFill>
                    <a:schemeClr val="bg1"/>
                  </a:solidFill>
                </a:rPr>
                <a:t> </a:t>
              </a:r>
              <a:r>
                <a:rPr lang="it-IT" dirty="0" err="1">
                  <a:solidFill>
                    <a:schemeClr val="bg1"/>
                  </a:solidFill>
                </a:rPr>
                <a:t>mem</a:t>
              </a:r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0" name="Freccia bidirezionale orizzontale 19">
              <a:extLst>
                <a:ext uri="{FF2B5EF4-FFF2-40B4-BE49-F238E27FC236}">
                  <a16:creationId xmlns:a16="http://schemas.microsoft.com/office/drawing/2014/main" id="{1935F065-C01A-4E8A-A5C3-DCD57D9573F3}"/>
                </a:ext>
              </a:extLst>
            </p:cNvPr>
            <p:cNvSpPr/>
            <p:nvPr/>
          </p:nvSpPr>
          <p:spPr>
            <a:xfrm>
              <a:off x="2482234" y="3154013"/>
              <a:ext cx="253562" cy="216024"/>
            </a:xfrm>
            <a:prstGeom prst="leftRightArrow">
              <a:avLst>
                <a:gd name="adj1" fmla="val 50000"/>
                <a:gd name="adj2" fmla="val 323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Freccia curva 20">
              <a:extLst>
                <a:ext uri="{FF2B5EF4-FFF2-40B4-BE49-F238E27FC236}">
                  <a16:creationId xmlns:a16="http://schemas.microsoft.com/office/drawing/2014/main" id="{47B0B312-6958-46DF-80FB-7755436E5A0D}"/>
                </a:ext>
              </a:extLst>
            </p:cNvPr>
            <p:cNvSpPr/>
            <p:nvPr/>
          </p:nvSpPr>
          <p:spPr>
            <a:xfrm rot="16200000">
              <a:off x="3392733" y="2474061"/>
              <a:ext cx="690532" cy="3057902"/>
            </a:xfrm>
            <a:prstGeom prst="bentArrow">
              <a:avLst>
                <a:gd name="adj1" fmla="val 13672"/>
                <a:gd name="adj2" fmla="val 19771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B4E4F01C-CF72-4B10-9CEA-9A27CBAF9BDB}"/>
                </a:ext>
              </a:extLst>
            </p:cNvPr>
            <p:cNvGrpSpPr/>
            <p:nvPr/>
          </p:nvGrpSpPr>
          <p:grpSpPr>
            <a:xfrm flipH="1">
              <a:off x="6581051" y="2130066"/>
              <a:ext cx="1686784" cy="1692519"/>
              <a:chOff x="6370236" y="1995789"/>
              <a:chExt cx="1728192" cy="1692519"/>
            </a:xfrm>
          </p:grpSpPr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B788A7FF-B94C-4B19-A3B3-876CE8F34678}"/>
                  </a:ext>
                </a:extLst>
              </p:cNvPr>
              <p:cNvSpPr/>
              <p:nvPr/>
            </p:nvSpPr>
            <p:spPr>
              <a:xfrm>
                <a:off x="6370236" y="2010643"/>
                <a:ext cx="1728192" cy="16776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9A4E942E-3145-467F-8C5E-45FC678C1C57}"/>
                  </a:ext>
                </a:extLst>
              </p:cNvPr>
              <p:cNvSpPr/>
              <p:nvPr/>
            </p:nvSpPr>
            <p:spPr>
              <a:xfrm>
                <a:off x="7054312" y="2655255"/>
                <a:ext cx="936104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ECC</a:t>
                </a:r>
              </a:p>
              <a:p>
                <a:pPr algn="ctr"/>
                <a:r>
                  <a:rPr lang="it-IT" dirty="0"/>
                  <a:t>DPRAM</a:t>
                </a:r>
              </a:p>
            </p:txBody>
          </p:sp>
          <p:sp>
            <p:nvSpPr>
              <p:cNvPr id="24" name="Rettangolo 23">
                <a:extLst>
                  <a:ext uri="{FF2B5EF4-FFF2-40B4-BE49-F238E27FC236}">
                    <a16:creationId xmlns:a16="http://schemas.microsoft.com/office/drawing/2014/main" id="{5A5FA6CC-BD41-43DB-9AD6-3F554D89B813}"/>
                  </a:ext>
                </a:extLst>
              </p:cNvPr>
              <p:cNvSpPr/>
              <p:nvPr/>
            </p:nvSpPr>
            <p:spPr>
              <a:xfrm>
                <a:off x="6456736" y="2655256"/>
                <a:ext cx="344014" cy="79208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it-IT" sz="1100" dirty="0"/>
                  <a:t>WB Slave &amp; </a:t>
                </a:r>
                <a:r>
                  <a:rPr lang="it-IT" sz="1100" dirty="0" err="1"/>
                  <a:t>Scrubber</a:t>
                </a:r>
                <a:endParaRPr lang="it-IT" sz="1100" dirty="0"/>
              </a:p>
            </p:txBody>
          </p:sp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8DEBFF8E-C534-42DE-9F45-6D8139CF3677}"/>
                  </a:ext>
                </a:extLst>
              </p:cNvPr>
              <p:cNvSpPr txBox="1"/>
              <p:nvPr/>
            </p:nvSpPr>
            <p:spPr>
              <a:xfrm>
                <a:off x="6483908" y="1995789"/>
                <a:ext cx="1500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bg1"/>
                    </a:solidFill>
                  </a:rPr>
                  <a:t>Data </a:t>
                </a:r>
                <a:r>
                  <a:rPr lang="it-IT" dirty="0" err="1">
                    <a:solidFill>
                      <a:schemeClr val="bg1"/>
                    </a:solidFill>
                  </a:rPr>
                  <a:t>memory</a:t>
                </a:r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ccia bidirezionale orizzontale 25">
                <a:extLst>
                  <a:ext uri="{FF2B5EF4-FFF2-40B4-BE49-F238E27FC236}">
                    <a16:creationId xmlns:a16="http://schemas.microsoft.com/office/drawing/2014/main" id="{17B9437E-544A-4788-B7AA-BD6935EB202E}"/>
                  </a:ext>
                </a:extLst>
              </p:cNvPr>
              <p:cNvSpPr/>
              <p:nvPr/>
            </p:nvSpPr>
            <p:spPr>
              <a:xfrm>
                <a:off x="6800750" y="2959792"/>
                <a:ext cx="253562" cy="216024"/>
              </a:xfrm>
              <a:prstGeom prst="leftRightArrow">
                <a:avLst>
                  <a:gd name="adj1" fmla="val 50000"/>
                  <a:gd name="adj2" fmla="val 3236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8" name="Freccia tridirezionale 27">
              <a:extLst>
                <a:ext uri="{FF2B5EF4-FFF2-40B4-BE49-F238E27FC236}">
                  <a16:creationId xmlns:a16="http://schemas.microsoft.com/office/drawing/2014/main" id="{734F442F-72C9-4774-8705-D5D7BA307DD0}"/>
                </a:ext>
              </a:extLst>
            </p:cNvPr>
            <p:cNvSpPr/>
            <p:nvPr/>
          </p:nvSpPr>
          <p:spPr>
            <a:xfrm flipV="1">
              <a:off x="5541520" y="2996951"/>
              <a:ext cx="1098429" cy="983478"/>
            </a:xfrm>
            <a:prstGeom prst="leftRightUpArrow">
              <a:avLst>
                <a:gd name="adj1" fmla="val 15152"/>
                <a:gd name="adj2" fmla="val 16774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12ED4B02-347D-45F6-B101-116AB56F3ECB}"/>
                </a:ext>
              </a:extLst>
            </p:cNvPr>
            <p:cNvSpPr/>
            <p:nvPr/>
          </p:nvSpPr>
          <p:spPr>
            <a:xfrm>
              <a:off x="4763089" y="4840286"/>
              <a:ext cx="884742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Ethernet MAC</a:t>
              </a:r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33DC3266-3CA1-4E65-AEFB-FA1DBD9603D7}"/>
                </a:ext>
              </a:extLst>
            </p:cNvPr>
            <p:cNvSpPr/>
            <p:nvPr/>
          </p:nvSpPr>
          <p:spPr>
            <a:xfrm>
              <a:off x="5842194" y="4840286"/>
              <a:ext cx="811901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UART (debug)</a:t>
              </a: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86624BA3-6F50-4F38-9793-3E3D1E15AB69}"/>
                </a:ext>
              </a:extLst>
            </p:cNvPr>
            <p:cNvSpPr/>
            <p:nvPr/>
          </p:nvSpPr>
          <p:spPr>
            <a:xfrm>
              <a:off x="6814472" y="4833196"/>
              <a:ext cx="612356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err="1"/>
                <a:t>Watchdog</a:t>
              </a:r>
              <a:endParaRPr lang="it-IT" sz="1200" dirty="0"/>
            </a:p>
          </p:txBody>
        </p:sp>
        <p:sp>
          <p:nvSpPr>
            <p:cNvPr id="33" name="Freccia curva 32">
              <a:extLst>
                <a:ext uri="{FF2B5EF4-FFF2-40B4-BE49-F238E27FC236}">
                  <a16:creationId xmlns:a16="http://schemas.microsoft.com/office/drawing/2014/main" id="{E8282914-796A-4D5A-B14E-3A4D325A3092}"/>
                </a:ext>
              </a:extLst>
            </p:cNvPr>
            <p:cNvSpPr/>
            <p:nvPr/>
          </p:nvSpPr>
          <p:spPr>
            <a:xfrm rot="16200000" flipV="1">
              <a:off x="7251912" y="3443908"/>
              <a:ext cx="741755" cy="1021333"/>
            </a:xfrm>
            <a:prstGeom prst="bentArrow">
              <a:avLst>
                <a:gd name="adj1" fmla="val 13672"/>
                <a:gd name="adj2" fmla="val 19771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4" name="Freccia bidirezionale verticale 33">
              <a:extLst>
                <a:ext uri="{FF2B5EF4-FFF2-40B4-BE49-F238E27FC236}">
                  <a16:creationId xmlns:a16="http://schemas.microsoft.com/office/drawing/2014/main" id="{785539B7-5018-413B-AD40-CA96C77D90E6}"/>
                </a:ext>
              </a:extLst>
            </p:cNvPr>
            <p:cNvSpPr/>
            <p:nvPr/>
          </p:nvSpPr>
          <p:spPr>
            <a:xfrm>
              <a:off x="5148064" y="4591232"/>
              <a:ext cx="216024" cy="24905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Freccia in giù 34">
              <a:extLst>
                <a:ext uri="{FF2B5EF4-FFF2-40B4-BE49-F238E27FC236}">
                  <a16:creationId xmlns:a16="http://schemas.microsoft.com/office/drawing/2014/main" id="{F79B31B3-9E31-4AEE-B33D-BEF3DF1A4D58}"/>
                </a:ext>
              </a:extLst>
            </p:cNvPr>
            <p:cNvSpPr/>
            <p:nvPr/>
          </p:nvSpPr>
          <p:spPr>
            <a:xfrm>
              <a:off x="6120509" y="4596643"/>
              <a:ext cx="216024" cy="2152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Freccia in giù 37">
              <a:extLst>
                <a:ext uri="{FF2B5EF4-FFF2-40B4-BE49-F238E27FC236}">
                  <a16:creationId xmlns:a16="http://schemas.microsoft.com/office/drawing/2014/main" id="{8E0B7C5D-515E-4A30-841F-320A78DF6BA5}"/>
                </a:ext>
              </a:extLst>
            </p:cNvPr>
            <p:cNvSpPr/>
            <p:nvPr/>
          </p:nvSpPr>
          <p:spPr>
            <a:xfrm>
              <a:off x="7004111" y="4438390"/>
              <a:ext cx="216024" cy="3741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Ovale 1">
              <a:extLst>
                <a:ext uri="{FF2B5EF4-FFF2-40B4-BE49-F238E27FC236}">
                  <a16:creationId xmlns:a16="http://schemas.microsoft.com/office/drawing/2014/main" id="{71396521-DED9-4F31-BC6C-59C3C006A839}"/>
                </a:ext>
              </a:extLst>
            </p:cNvPr>
            <p:cNvSpPr/>
            <p:nvPr/>
          </p:nvSpPr>
          <p:spPr>
            <a:xfrm>
              <a:off x="3473111" y="4008144"/>
              <a:ext cx="3835867" cy="589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WISHBONE</a:t>
              </a:r>
            </a:p>
            <a:p>
              <a:pPr algn="ctr"/>
              <a:r>
                <a:rPr lang="it-IT" dirty="0" err="1"/>
                <a:t>interconnect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3659391612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680</Words>
  <Application>Microsoft Office PowerPoint</Application>
  <PresentationFormat>Presentazione su schermo (4:3)</PresentationFormat>
  <Paragraphs>186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Lato</vt:lpstr>
      <vt:lpstr>Wingdings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mattia</dc:creator>
  <cp:lastModifiedBy>mattia rizzi</cp:lastModifiedBy>
  <cp:revision>348</cp:revision>
  <cp:lastPrinted>2017-07-12T11:49:52Z</cp:lastPrinted>
  <dcterms:created xsi:type="dcterms:W3CDTF">2017-06-25T21:42:25Z</dcterms:created>
  <dcterms:modified xsi:type="dcterms:W3CDTF">2018-11-29T08:27:10Z</dcterms:modified>
</cp:coreProperties>
</file>