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443" r:id="rId3"/>
    <p:sldId id="459" r:id="rId4"/>
    <p:sldId id="466" r:id="rId5"/>
    <p:sldId id="457" r:id="rId6"/>
    <p:sldId id="396" r:id="rId7"/>
    <p:sldId id="397" r:id="rId8"/>
    <p:sldId id="428" r:id="rId9"/>
    <p:sldId id="402" r:id="rId10"/>
    <p:sldId id="465" r:id="rId11"/>
    <p:sldId id="429" r:id="rId12"/>
    <p:sldId id="467" r:id="rId13"/>
    <p:sldId id="468" r:id="rId14"/>
    <p:sldId id="469" r:id="rId15"/>
    <p:sldId id="456" r:id="rId16"/>
    <p:sldId id="406" r:id="rId17"/>
  </p:sldIdLst>
  <p:sldSz cx="12192000" cy="6858000"/>
  <p:notesSz cx="6669088" cy="9926638"/>
  <p:embeddedFontLst>
    <p:embeddedFont>
      <p:font typeface="Quicksand Bold" charset="0"/>
      <p:bold r:id="rId20"/>
    </p:embeddedFont>
    <p:embeddedFont>
      <p:font typeface="Quicksand Book" panose="02070303000000060000" charset="0"/>
      <p:regular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59C"/>
    <a:srgbClr val="E20071"/>
    <a:srgbClr val="C7A545"/>
    <a:srgbClr val="BD9A39"/>
    <a:srgbClr val="44546A"/>
    <a:srgbClr val="57257D"/>
    <a:srgbClr val="9C0000"/>
    <a:srgbClr val="767171"/>
    <a:srgbClr val="737173"/>
    <a:srgbClr val="5A9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6" autoAdjust="0"/>
    <p:restoredTop sz="72306" autoAdjust="0"/>
  </p:normalViewPr>
  <p:slideViewPr>
    <p:cSldViewPr snapToGrid="0">
      <p:cViewPr varScale="1">
        <p:scale>
          <a:sx n="83" d="100"/>
          <a:sy n="83" d="100"/>
        </p:scale>
        <p:origin x="1896" y="90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 varScale="1">
        <p:scale>
          <a:sx n="93" d="100"/>
          <a:sy n="93" d="100"/>
        </p:scale>
        <p:origin x="37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6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80A282C4-52B2-4D84-80E8-1880369F15B7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1BE6F94-C095-46D7-837F-1FFA648230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384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EF49F60D-14F4-4F1B-AF7E-FB1BBFA9EADE}" type="datetimeFigureOut">
              <a:rPr lang="en-GB" smtClean="0"/>
              <a:t>29/11/2018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77612"/>
            <a:ext cx="5335893" cy="3907800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243"/>
            <a:ext cx="2890665" cy="498395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F0E67A6E-7890-4BEF-BDBF-4470F66A60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5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36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61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5760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1812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Off-the shelf non-rad-</a:t>
            </a:r>
            <a:r>
              <a:rPr lang="en-US" dirty="0" err="1" smtClean="0"/>
              <a:t>tol</a:t>
            </a:r>
            <a:r>
              <a:rPr lang="en-US" dirty="0" smtClean="0"/>
              <a:t> supplies in the demo</a:t>
            </a:r>
            <a:r>
              <a:rPr lang="en-US" baseline="0" dirty="0" smtClean="0"/>
              <a:t> crate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755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011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4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425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385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81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1336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Modular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hw</a:t>
            </a:r>
            <a:r>
              <a:rPr lang="en-US" baseline="0" dirty="0" smtClean="0"/>
              <a:t> kit designed by CO in </a:t>
            </a:r>
            <a:r>
              <a:rPr lang="en-US" baseline="0" dirty="0" err="1" smtClean="0"/>
              <a:t>collab</a:t>
            </a:r>
            <a:r>
              <a:rPr lang="en-US" baseline="0" dirty="0" smtClean="0"/>
              <a:t> with eq. groups</a:t>
            </a:r>
          </a:p>
          <a:p>
            <a:r>
              <a:rPr lang="en-US" baseline="0" dirty="0" err="1" smtClean="0"/>
              <a:t>Mainenance</a:t>
            </a:r>
            <a:r>
              <a:rPr lang="en-US" baseline="0" dirty="0" smtClean="0"/>
              <a:t> by CO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48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is the</a:t>
            </a:r>
            <a:r>
              <a:rPr lang="en-US" baseline="0" dirty="0" smtClean="0"/>
              <a:t> kit.</a:t>
            </a:r>
          </a:p>
          <a:p>
            <a:r>
              <a:rPr lang="en-US" baseline="0" dirty="0" smtClean="0"/>
              <a:t>A 3U crate with passive backplane and rad-</a:t>
            </a:r>
            <a:r>
              <a:rPr lang="en-US" baseline="0" dirty="0" err="1" smtClean="0"/>
              <a:t>tol</a:t>
            </a:r>
            <a:r>
              <a:rPr lang="en-US" baseline="0" dirty="0" smtClean="0"/>
              <a:t> power supplies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E67A6E-7890-4BEF-BDBF-4470F66A60B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9360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No</a:t>
            </a:r>
            <a:r>
              <a:rPr lang="en-US" sz="2400" baseline="0" dirty="0" smtClean="0">
                <a:solidFill>
                  <a:schemeClr val="bg1"/>
                </a:solidFill>
              </a:rPr>
              <a:t> </a:t>
            </a:r>
            <a:r>
              <a:rPr lang="en-US" sz="2400" baseline="0" dirty="0" err="1" smtClean="0">
                <a:solidFill>
                  <a:schemeClr val="bg1"/>
                </a:solidFill>
              </a:rPr>
              <a:t>PCIe</a:t>
            </a:r>
            <a:r>
              <a:rPr lang="en-US" sz="2400" baseline="0" dirty="0" smtClean="0">
                <a:solidFill>
                  <a:schemeClr val="bg1"/>
                </a:solidFill>
              </a:rPr>
              <a:t> in radiation</a:t>
            </a:r>
            <a:endParaRPr lang="en-US" sz="2400" dirty="0" smtClean="0">
              <a:solidFill>
                <a:schemeClr val="bg1"/>
              </a:solidFill>
            </a:endParaRP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Robust connector used in transportation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59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E67A6E-7890-4BEF-BDBF-4470F66A60B9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559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48F8C-AE6B-4A90-AE75-85217E3F460A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878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32410-4B91-4EF3-AC79-7FEEE09EE5EF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171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14EBF-1106-4EF2-9BB5-661B24F51479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05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B48F8C-AE6B-4A90-AE75-85217E3F460A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Quicksand Book" panose="02070303000000060000" pitchFamily="18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 panose="02070303000000060000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0673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FA46C1-8768-47D2-B28E-F615A333343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04130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B8A90A-DE36-4344-AC34-99D81849C63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050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158865-55C1-4792-B4D6-6087AB37B75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476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BE06CC-1CFC-4CF4-8087-11EC9C5BEF68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079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0B9055-E3E8-4070-8C8D-2C656DC191E5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18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9483EEC-992C-4D5A-A757-8F7CA9754953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17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A49BD56-9804-4A6C-AF66-B4C185D8913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2768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46C1-8768-47D2-B28E-F615A3333434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21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8DDD73-80A5-407E-8AA8-DFE9929AD92B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2156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532410-4B91-4EF3-AC79-7FEEE09EE5EF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81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E14EBF-1106-4EF2-9BB5-661B24F51479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589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A90A-DE36-4344-AC34-99D81849C639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984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58865-55C1-4792-B4D6-6087AB37B754}" type="datetime1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3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E06CC-1CFC-4CF4-8087-11EC9C5BEF68}" type="datetime1">
              <a:rPr lang="en-GB" smtClean="0"/>
              <a:t>29/11/2018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014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B9055-E3E8-4070-8C8D-2C656DC191E5}" type="datetime1">
              <a:rPr lang="en-GB" smtClean="0"/>
              <a:t>29/11/2018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95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3EEC-992C-4D5A-A757-8F7CA9754953}" type="datetime1">
              <a:rPr lang="en-GB" smtClean="0"/>
              <a:t>29/11/2018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482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D56-9804-4A6C-AF66-B4C185D8913C}" type="datetime1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767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DDD73-80A5-407E-8AA8-DFE9929AD92B}" type="datetime1">
              <a:rPr lang="en-GB" smtClean="0"/>
              <a:t>29/11/2018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60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9CD5B-25B9-432F-9144-05D5F53E4DB4}" type="datetime1">
              <a:rPr lang="en-GB" smtClean="0"/>
              <a:t>29/11/2018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fld id="{DBAF6BE8-4E9A-451D-94B6-6E96BAD0B43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21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C9CD5B-25B9-432F-9144-05D5F53E4DB4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29/11/2018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187" y="649766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Quicksand Bold" pitchFamily="50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ld" pitchFamily="50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ld" pitchFamily="50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321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35.png"/><Relationship Id="rId5" Type="http://schemas.openxmlformats.org/officeDocument/2006/relationships/image" Target="../media/image30.png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22420" y="2464556"/>
            <a:ext cx="1034715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</a:rPr>
              <a:t>BE-CO Generic Infrastructure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 panose="02070303000000060000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</a:rPr>
              <a:t>Distributed 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</a:rPr>
              <a:t>I/O </a:t>
            </a: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 panose="02070303000000060000" pitchFamily="18" charset="0"/>
              </a:rPr>
              <a:t>Tier and Fieldbus project</a:t>
            </a:r>
            <a:r>
              <a:rPr lang="en-GB" sz="2800" dirty="0" smtClean="0">
                <a:solidFill>
                  <a:prstClr val="white"/>
                </a:solidFill>
                <a:latin typeface="Quicksand Book" panose="02070303000000060000" pitchFamily="18" charset="0"/>
              </a:rPr>
              <a:t/>
            </a:r>
            <a:br>
              <a:rPr lang="en-GB" sz="2800" dirty="0" smtClean="0">
                <a:solidFill>
                  <a:prstClr val="white"/>
                </a:solidFill>
                <a:latin typeface="Quicksand Book" panose="02070303000000060000" pitchFamily="18" charset="0"/>
              </a:rPr>
            </a:b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 panose="02070303000000060000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67398" y="4422504"/>
            <a:ext cx="4457206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GREG DANILUK | EVA GOUSIOU</a:t>
            </a:r>
            <a:endParaRPr kumimoji="0" lang="en-GB" sz="18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3542" y="1498107"/>
            <a:ext cx="649079" cy="63971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867396" y="6076307"/>
            <a:ext cx="4457206" cy="230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cap="all" dirty="0" smtClean="0">
                <a:solidFill>
                  <a:prstClr val="white"/>
                </a:solidFill>
                <a:latin typeface="+mj-lt"/>
              </a:rPr>
              <a:t>RADWG </a:t>
            </a:r>
            <a:r>
              <a:rPr kumimoji="0" lang="en-US" sz="1500" b="0" i="0" u="none" strike="noStrike" kern="1200" cap="all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rPr>
              <a:t>| 29 NOV 2018</a:t>
            </a:r>
            <a:endParaRPr kumimoji="0" lang="en-GB" sz="1500" b="0" i="0" u="none" strike="noStrike" kern="1200" cap="all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101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00470" y="260503"/>
            <a:ext cx="6191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Rad-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tol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System Board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19287" y="4650794"/>
            <a:ext cx="59039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olidFill>
                  <a:srgbClr val="00B0F0"/>
                </a:solidFill>
              </a:rPr>
              <a:t>FPGA for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sz="2000" dirty="0" smtClean="0">
                <a:solidFill>
                  <a:srgbClr val="00B0F0"/>
                </a:solidFill>
              </a:rPr>
              <a:t>application-specific logic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crate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 monitoring and diagnostics</a:t>
            </a: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67" y="1806438"/>
            <a:ext cx="6341005" cy="2640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2839453" y="2539514"/>
            <a:ext cx="2011680" cy="178223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77647" y="4437344"/>
            <a:ext cx="2273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chemeClr val="accent2"/>
                </a:solidFill>
              </a:rPr>
              <a:t>FMC for </a:t>
            </a:r>
            <a:r>
              <a:rPr lang="en-US" sz="2000" dirty="0" smtClean="0">
                <a:solidFill>
                  <a:schemeClr val="accent2"/>
                </a:solidFill>
              </a:rPr>
              <a:t>fieldbus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31099" y="2539514"/>
            <a:ext cx="29686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dirty="0">
                <a:solidFill>
                  <a:srgbClr val="E20071"/>
                </a:solidFill>
              </a:rPr>
              <a:t>Backplane </a:t>
            </a:r>
            <a:r>
              <a:rPr lang="en-US" sz="2000" dirty="0" smtClean="0">
                <a:solidFill>
                  <a:srgbClr val="E20071"/>
                </a:solidFill>
              </a:rPr>
              <a:t>connector:  </a:t>
            </a:r>
          </a:p>
          <a:p>
            <a:pPr lvl="0">
              <a:defRPr/>
            </a:pPr>
            <a:r>
              <a:rPr lang="en-US" sz="2000" dirty="0">
                <a:solidFill>
                  <a:srgbClr val="E20071"/>
                </a:solidFill>
              </a:rPr>
              <a:t>c</a:t>
            </a:r>
            <a:r>
              <a:rPr lang="en-US" sz="2000" dirty="0" smtClean="0">
                <a:solidFill>
                  <a:srgbClr val="E20071"/>
                </a:solidFill>
              </a:rPr>
              <a:t>ommunication </a:t>
            </a:r>
            <a:r>
              <a:rPr lang="en-US" sz="2000" dirty="0" smtClean="0">
                <a:solidFill>
                  <a:srgbClr val="E20071"/>
                </a:solidFill>
              </a:rPr>
              <a:t>with</a:t>
            </a:r>
          </a:p>
          <a:p>
            <a:pPr lvl="0">
              <a:defRPr/>
            </a:pPr>
            <a:r>
              <a:rPr lang="en-US" sz="2000" dirty="0" smtClean="0">
                <a:solidFill>
                  <a:srgbClr val="E20071"/>
                </a:solidFill>
              </a:rPr>
              <a:t>peripheral </a:t>
            </a:r>
            <a:r>
              <a:rPr lang="en-US" sz="2000" dirty="0">
                <a:solidFill>
                  <a:srgbClr val="E20071"/>
                </a:solidFill>
              </a:rPr>
              <a:t>boards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911638" y="1667044"/>
            <a:ext cx="1119461" cy="2983750"/>
          </a:xfrm>
          <a:prstGeom prst="rect">
            <a:avLst/>
          </a:prstGeom>
          <a:noFill/>
          <a:ln w="50800">
            <a:solidFill>
              <a:srgbClr val="E2007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6812" y="3253340"/>
            <a:ext cx="974126" cy="943276"/>
          </a:xfrm>
          <a:prstGeom prst="rect">
            <a:avLst/>
          </a:prstGeom>
          <a:noFill/>
          <a:ln w="50800"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15" name="Picture 14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53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00470" y="260503"/>
            <a:ext cx="61911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Rad-</a:t>
            </a:r>
            <a:r>
              <a:rPr kumimoji="0" lang="en-GB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tol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System Board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020" y="1959827"/>
            <a:ext cx="7070167" cy="30767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2190858" y="1083200"/>
            <a:ext cx="781034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v1.0: modified C-GEFE with </a:t>
            </a:r>
            <a:r>
              <a:rPr kumimoji="0" lang="en-GB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nanoFIP</a:t>
            </a:r>
            <a:r>
              <a:rPr kumimoji="0" lang="en-GB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FMC</a:t>
            </a: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6" name="Picture 15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06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467120" y="260503"/>
            <a:ext cx="72578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Template Peripheral Board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7393" y="4130351"/>
            <a:ext cx="9080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I/O board based </a:t>
            </a:r>
            <a:r>
              <a:rPr lang="en-US" sz="2400" dirty="0">
                <a:solidFill>
                  <a:prstClr val="white"/>
                </a:solidFill>
              </a:rPr>
              <a:t>on WIC requirements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white"/>
                </a:solidFill>
                <a:latin typeface="Quicksand Book"/>
              </a:rPr>
              <a:t>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4V generation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(TRACO)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16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opto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-coupled current loop inputs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(HCNR200)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16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opto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-coupled relay </a:t>
            </a:r>
            <a:r>
              <a:rPr lang="en-US" sz="2400" dirty="0">
                <a:solidFill>
                  <a:prstClr val="white"/>
                </a:solidFill>
              </a:rPr>
              <a:t>driving outputs </a:t>
            </a:r>
            <a:r>
              <a:rPr lang="en-US" dirty="0">
                <a:solidFill>
                  <a:prstClr val="white"/>
                </a:solidFill>
              </a:rPr>
              <a:t>(</a:t>
            </a:r>
            <a:r>
              <a:rPr lang="en-US" dirty="0" smtClean="0">
                <a:solidFill>
                  <a:prstClr val="white"/>
                </a:solidFill>
              </a:rPr>
              <a:t>HCNR200)</a:t>
            </a:r>
            <a:endParaRPr lang="en-US" dirty="0">
              <a:solidFill>
                <a:prstClr val="white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898" y="1261489"/>
            <a:ext cx="6032204" cy="248686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098113" y="3660714"/>
            <a:ext cx="111504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sz="1500" dirty="0">
                <a:solidFill>
                  <a:prstClr val="white"/>
                </a:solidFill>
              </a:rPr>
              <a:t>EDA-0829</a:t>
            </a:r>
          </a:p>
        </p:txBody>
      </p:sp>
    </p:spTree>
    <p:extLst>
      <p:ext uri="{BB962C8B-B14F-4D97-AF65-F5344CB8AC3E}">
        <p14:creationId xmlns:p14="http://schemas.microsoft.com/office/powerpoint/2010/main" val="2986702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push dir="u"/>
      </p:transition>
    </mc:Choice>
    <mc:Fallback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50199" y="260503"/>
            <a:ext cx="46916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Quicksand Book"/>
                <a:ea typeface="+mn-ea"/>
                <a:cs typeface="+mn-cs"/>
              </a:rPr>
              <a:t>Proof of Concept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Quicksand Book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087393" y="424581"/>
            <a:ext cx="379727" cy="379727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724941" y="467525"/>
            <a:ext cx="379727" cy="3797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7120" y="1186060"/>
            <a:ext cx="7172931" cy="49727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5376">
            <a:off x="2703558" y="1516611"/>
            <a:ext cx="2907322" cy="1744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ight"/>
            <a:lightRig rig="threePt" dir="t"/>
          </a:scene3d>
        </p:spPr>
      </p:pic>
      <p:sp>
        <p:nvSpPr>
          <p:cNvPr id="11" name="Rectangle 10"/>
          <p:cNvSpPr/>
          <p:nvPr/>
        </p:nvSpPr>
        <p:spPr>
          <a:xfrm>
            <a:off x="2467120" y="1108910"/>
            <a:ext cx="3184032" cy="390759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6663" y="4631906"/>
            <a:ext cx="2146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2"/>
                </a:solidFill>
              </a:rPr>
              <a:t>WorlldFIP</a:t>
            </a:r>
            <a:r>
              <a:rPr lang="en-US" dirty="0" smtClean="0">
                <a:solidFill>
                  <a:schemeClr val="accent2"/>
                </a:solidFill>
              </a:rPr>
              <a:t> master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81064" y="1985210"/>
            <a:ext cx="3513944" cy="1345151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50627" y="1606638"/>
            <a:ext cx="1474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DIOT crate 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87660" y="2084805"/>
            <a:ext cx="554208" cy="977900"/>
          </a:xfrm>
          <a:prstGeom prst="rect">
            <a:avLst/>
          </a:prstGeom>
          <a:noFill/>
          <a:ln w="508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7844076" y="2414841"/>
            <a:ext cx="1564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Perip</a:t>
            </a: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Board</a:t>
            </a:r>
            <a:endParaRPr lang="en-GB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83827" y="2084805"/>
            <a:ext cx="554208" cy="977900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124416" y="2503389"/>
            <a:ext cx="13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Sys Board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827680" y="3599636"/>
            <a:ext cx="3469123" cy="1610741"/>
          </a:xfrm>
          <a:prstGeom prst="rect">
            <a:avLst/>
          </a:prstGeom>
          <a:noFill/>
          <a:ln w="50800">
            <a:solidFill>
              <a:srgbClr val="FF659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00636" y="4819022"/>
            <a:ext cx="2787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59C"/>
                </a:solidFill>
              </a:rPr>
              <a:t>WIC sensors/actuators</a:t>
            </a:r>
            <a:endParaRPr lang="en-GB" dirty="0">
              <a:solidFill>
                <a:srgbClr val="FF65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946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16528" y="260503"/>
            <a:ext cx="55590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Resources &amp; </a:t>
            </a:r>
            <a:r>
              <a:rPr lang="en-GB" sz="4000" b="1" dirty="0" err="1" smtClean="0">
                <a:solidFill>
                  <a:prstClr val="white"/>
                </a:solidFill>
              </a:rPr>
              <a:t>Collabs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>
          <a:xfrm>
            <a:off x="3727488" y="1556455"/>
            <a:ext cx="6546811" cy="2126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HL-LHC WP 18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Rad-</a:t>
            </a:r>
            <a:r>
              <a:rPr lang="en-GB" dirty="0" err="1">
                <a:solidFill>
                  <a:prstClr val="white"/>
                </a:solidFill>
              </a:rPr>
              <a:t>tol</a:t>
            </a:r>
            <a:r>
              <a:rPr lang="en-GB" dirty="0">
                <a:solidFill>
                  <a:prstClr val="white"/>
                </a:solidFill>
              </a:rPr>
              <a:t> power supply design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white"/>
                </a:solidFill>
              </a:rPr>
              <a:t>Crate diagnostics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Rad-</a:t>
            </a:r>
            <a:r>
              <a:rPr lang="en-US" dirty="0" err="1" smtClean="0">
                <a:solidFill>
                  <a:prstClr val="white"/>
                </a:solidFill>
              </a:rPr>
              <a:t>tol</a:t>
            </a:r>
            <a:r>
              <a:rPr lang="en-US" dirty="0" smtClean="0">
                <a:solidFill>
                  <a:prstClr val="white"/>
                </a:solidFill>
              </a:rPr>
              <a:t> System board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Reliability Studies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/>
              <a:t>14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27488" y="4859500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EN-SMM, </a:t>
            </a:r>
            <a:r>
              <a:rPr lang="en-US" sz="2400" dirty="0" smtClean="0">
                <a:solidFill>
                  <a:prstClr val="white"/>
                </a:solidFill>
              </a:rPr>
              <a:t>TE-MPE, BE-BI</a:t>
            </a:r>
            <a:endParaRPr lang="en-US" sz="24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27488" y="3683000"/>
            <a:ext cx="47554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white"/>
                </a:solidFill>
              </a:rPr>
              <a:t>R2E task </a:t>
            </a:r>
            <a:r>
              <a:rPr lang="en-US" sz="2400" dirty="0" smtClean="0">
                <a:solidFill>
                  <a:prstClr val="white"/>
                </a:solidFill>
              </a:rPr>
              <a:t>force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POWERLINK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35487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869415" y="260503"/>
            <a:ext cx="24532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Timeline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3139" y="1978894"/>
            <a:ext cx="9319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Iterative </a:t>
            </a:r>
            <a:r>
              <a:rPr lang="en-US" sz="2400" dirty="0">
                <a:solidFill>
                  <a:schemeClr val="bg1"/>
                </a:solidFill>
              </a:rPr>
              <a:t>process </a:t>
            </a:r>
            <a:r>
              <a:rPr lang="en-US" sz="2400" dirty="0" smtClean="0">
                <a:solidFill>
                  <a:schemeClr val="bg1"/>
                </a:solidFill>
              </a:rPr>
              <a:t>with eq. groups to define modular </a:t>
            </a:r>
            <a:r>
              <a:rPr lang="en-US" sz="2400" dirty="0" err="1" smtClean="0">
                <a:solidFill>
                  <a:schemeClr val="bg1"/>
                </a:solidFill>
              </a:rPr>
              <a:t>hw</a:t>
            </a:r>
            <a:r>
              <a:rPr lang="en-US" sz="2400" dirty="0" smtClean="0">
                <a:solidFill>
                  <a:schemeClr val="bg1"/>
                </a:solidFill>
              </a:rPr>
              <a:t> kit</a:t>
            </a:r>
            <a:endParaRPr lang="en-US" sz="2400" dirty="0">
              <a:solidFill>
                <a:schemeClr val="bg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03171" y="5591175"/>
            <a:ext cx="0" cy="719314"/>
          </a:xfrm>
          <a:prstGeom prst="straightConnector1">
            <a:avLst/>
          </a:prstGeom>
          <a:ln w="508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50725" y="3264686"/>
            <a:ext cx="2696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Proof of concept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5985" y="4626665"/>
            <a:ext cx="6216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Building blocks available </a:t>
            </a:r>
            <a:r>
              <a:rPr lang="en-US" sz="2400" dirty="0" smtClean="0">
                <a:solidFill>
                  <a:schemeClr val="bg1"/>
                </a:solidFill>
              </a:rPr>
              <a:t>for </a:t>
            </a:r>
            <a:r>
              <a:rPr lang="en-US" sz="2400" dirty="0" smtClean="0">
                <a:solidFill>
                  <a:schemeClr val="bg1"/>
                </a:solidFill>
              </a:rPr>
              <a:t>eq. </a:t>
            </a:r>
            <a:r>
              <a:rPr lang="en-US" sz="2400" dirty="0" smtClean="0">
                <a:solidFill>
                  <a:schemeClr val="bg1"/>
                </a:solidFill>
              </a:rPr>
              <a:t>groups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05985" y="5603894"/>
            <a:ext cx="43299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Deployments in </a:t>
            </a:r>
            <a:r>
              <a:rPr lang="en-US" sz="2400" dirty="0" smtClean="0">
                <a:solidFill>
                  <a:schemeClr val="bg1"/>
                </a:solidFill>
              </a:rPr>
              <a:t>eq. </a:t>
            </a:r>
            <a:r>
              <a:rPr lang="en-US" sz="2400" dirty="0" smtClean="0">
                <a:solidFill>
                  <a:schemeClr val="bg1"/>
                </a:solidFill>
              </a:rPr>
              <a:t>groups</a:t>
            </a:r>
            <a:endParaRPr lang="en-US" sz="2400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082463" y="3470203"/>
            <a:ext cx="1530757" cy="400110"/>
            <a:chOff x="168502" y="3985636"/>
            <a:chExt cx="1530757" cy="400110"/>
          </a:xfrm>
        </p:grpSpPr>
        <p:sp>
          <p:nvSpPr>
            <p:cNvPr id="21" name="TextBox 20"/>
            <p:cNvSpPr txBox="1"/>
            <p:nvPr/>
          </p:nvSpPr>
          <p:spPr>
            <a:xfrm>
              <a:off x="168502" y="3985636"/>
              <a:ext cx="11512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Sep 2018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487804" y="4171440"/>
              <a:ext cx="21145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367180" y="4642086"/>
            <a:ext cx="2096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/>
                </a:solidFill>
              </a:rPr>
              <a:t>2019-2020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2402205" y="4842141"/>
            <a:ext cx="211455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1415359" y="5658607"/>
            <a:ext cx="1198301" cy="400110"/>
            <a:chOff x="500958" y="5686034"/>
            <a:chExt cx="1198301" cy="400110"/>
          </a:xfrm>
        </p:grpSpPr>
        <p:sp>
          <p:nvSpPr>
            <p:cNvPr id="28" name="TextBox 27"/>
            <p:cNvSpPr txBox="1"/>
            <p:nvPr/>
          </p:nvSpPr>
          <p:spPr>
            <a:xfrm>
              <a:off x="500958" y="5686034"/>
              <a:ext cx="895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 dirty="0" smtClean="0">
                  <a:solidFill>
                    <a:schemeClr val="bg1"/>
                  </a:solidFill>
                </a:rPr>
                <a:t>LS3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1487804" y="5870700"/>
              <a:ext cx="211455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/>
          <p:cNvCxnSpPr/>
          <p:nvPr/>
        </p:nvCxnSpPr>
        <p:spPr>
          <a:xfrm>
            <a:off x="2503171" y="1007745"/>
            <a:ext cx="0" cy="4180987"/>
          </a:xfrm>
          <a:prstGeom prst="straightConnector1">
            <a:avLst/>
          </a:prstGeom>
          <a:ln w="508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503171" y="5188732"/>
            <a:ext cx="0" cy="402443"/>
          </a:xfrm>
          <a:prstGeom prst="line">
            <a:avLst/>
          </a:prstGeom>
          <a:ln w="50800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658102" y="1124474"/>
            <a:ext cx="955559" cy="400110"/>
            <a:chOff x="743701" y="1124474"/>
            <a:chExt cx="955559" cy="400110"/>
          </a:xfrm>
        </p:grpSpPr>
        <p:sp>
          <p:nvSpPr>
            <p:cNvPr id="43" name="TextBox 42"/>
            <p:cNvSpPr txBox="1"/>
            <p:nvPr/>
          </p:nvSpPr>
          <p:spPr>
            <a:xfrm>
              <a:off x="743701" y="1124474"/>
              <a:ext cx="7040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2016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1487805" y="1309140"/>
              <a:ext cx="211455" cy="369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+mn-lt"/>
              </a:rPr>
              <a:pPr/>
              <a:t>15</a:t>
            </a:fld>
            <a:endParaRPr lang="en-GB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50725" y="3628591"/>
            <a:ext cx="5203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First </a:t>
            </a:r>
            <a:r>
              <a:rPr lang="en-US" sz="2400" dirty="0" smtClean="0">
                <a:solidFill>
                  <a:schemeClr val="bg1"/>
                </a:solidFill>
              </a:rPr>
              <a:t>POWERLINK </a:t>
            </a:r>
            <a:r>
              <a:rPr lang="en-US" sz="2400" dirty="0" smtClean="0">
                <a:solidFill>
                  <a:schemeClr val="bg1"/>
                </a:solidFill>
              </a:rPr>
              <a:t>tests in CHARM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51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03458" y="260503"/>
            <a:ext cx="87850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Custom Electronics </a:t>
            </a:r>
            <a:r>
              <a:rPr lang="en-GB" sz="4000" b="1" dirty="0">
                <a:solidFill>
                  <a:prstClr val="white"/>
                </a:solidFill>
              </a:rPr>
              <a:t>A</a:t>
            </a:r>
            <a:r>
              <a:rPr lang="en-GB" sz="4000" b="1" dirty="0" smtClean="0">
                <a:solidFill>
                  <a:prstClr val="white"/>
                </a:solidFill>
              </a:rPr>
              <a:t>rchitecture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/>
              <a:t>2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prstClr val="white"/>
                </a:solidFill>
              </a:rPr>
              <a:t>Front-End Computer</a:t>
            </a:r>
          </a:p>
          <a:p>
            <a:pPr algn="ctr">
              <a:defRPr/>
            </a:pPr>
            <a:r>
              <a:rPr lang="en-US" kern="0" dirty="0" smtClean="0">
                <a:solidFill>
                  <a:prstClr val="white"/>
                </a:solidFill>
              </a:rPr>
              <a:t>(VME/PICMG/PLC)</a:t>
            </a:r>
          </a:p>
          <a:p>
            <a:pPr algn="ctr">
              <a:defRPr/>
            </a:pPr>
            <a:endParaRPr lang="en-GB" kern="0" dirty="0" smtClean="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master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Front-End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Fieldbus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Distributed I/O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</a:rPr>
                <a:t>)</a:t>
              </a:r>
              <a:endParaRPr lang="en-GB" kern="0" dirty="0" smtClean="0">
                <a:solidFill>
                  <a:srgbClr val="FF6699"/>
                </a:solidFill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8" name="Group 67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72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5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945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51" grpId="0" animBg="1"/>
      <p:bldP spid="56" grpId="0"/>
      <p:bldP spid="57" grpId="0" build="allAtOnce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733005" y="4196642"/>
            <a:ext cx="10734385" cy="1477344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25041" y="2738696"/>
            <a:ext cx="10729650" cy="1379435"/>
          </a:xfrm>
          <a:prstGeom prst="rect">
            <a:avLst/>
          </a:prstGeom>
          <a:solidFill>
            <a:srgbClr val="D0E2F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05061" y="260503"/>
            <a:ext cx="87818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Custom electronics architecture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/>
              <a:t>3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8506" y="4228369"/>
            <a:ext cx="10742350" cy="149064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728506" y="2779014"/>
            <a:ext cx="10742350" cy="1379136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28506" y="1377538"/>
            <a:ext cx="10742351" cy="1335968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ysDash"/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469438" y="1936391"/>
            <a:ext cx="3202911" cy="1240199"/>
          </a:xfrm>
          <a:prstGeom prst="rect">
            <a:avLst/>
          </a:prstGeom>
          <a:solidFill>
            <a:srgbClr val="9A0000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>
              <a:defRPr/>
            </a:pPr>
            <a:r>
              <a:rPr lang="en-US" kern="0" dirty="0" smtClean="0">
                <a:solidFill>
                  <a:prstClr val="white"/>
                </a:solidFill>
              </a:rPr>
              <a:t>Front-End Computer</a:t>
            </a:r>
          </a:p>
          <a:p>
            <a:pPr algn="ctr">
              <a:defRPr/>
            </a:pPr>
            <a:r>
              <a:rPr lang="en-US" kern="0" dirty="0" smtClean="0">
                <a:solidFill>
                  <a:prstClr val="white"/>
                </a:solidFill>
              </a:rPr>
              <a:t>(VME/PICMG/PLC)</a:t>
            </a:r>
          </a:p>
          <a:p>
            <a:pPr algn="ctr">
              <a:defRPr/>
            </a:pPr>
            <a:endParaRPr lang="en-GB" kern="0" dirty="0" smtClean="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809778" y="2809090"/>
            <a:ext cx="2522230" cy="381481"/>
          </a:xfrm>
          <a:prstGeom prst="rect">
            <a:avLst/>
          </a:prstGeom>
          <a:solidFill>
            <a:srgbClr val="76717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master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4418" y="1416638"/>
            <a:ext cx="1681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Front-End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18" y="3763050"/>
            <a:ext cx="1515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Fieldbus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8782758" y="4645732"/>
            <a:ext cx="427463" cy="83109"/>
            <a:chOff x="13123736" y="7589355"/>
            <a:chExt cx="471000" cy="90000"/>
          </a:xfrm>
        </p:grpSpPr>
        <p:sp>
          <p:nvSpPr>
            <p:cNvPr id="100" name="Oval 99"/>
            <p:cNvSpPr/>
            <p:nvPr/>
          </p:nvSpPr>
          <p:spPr>
            <a:xfrm>
              <a:off x="13123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  <p:sp>
          <p:nvSpPr>
            <p:cNvPr id="101" name="Oval 100"/>
            <p:cNvSpPr/>
            <p:nvPr/>
          </p:nvSpPr>
          <p:spPr>
            <a:xfrm>
              <a:off x="133142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  <p:sp>
          <p:nvSpPr>
            <p:cNvPr id="102" name="Oval 101"/>
            <p:cNvSpPr/>
            <p:nvPr/>
          </p:nvSpPr>
          <p:spPr>
            <a:xfrm>
              <a:off x="13504736" y="7589355"/>
              <a:ext cx="90000" cy="9000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GB" kern="0" smtClean="0">
                <a:solidFill>
                  <a:prstClr val="white"/>
                </a:solidFill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734418" y="5331592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000" kern="0" dirty="0" smtClean="0">
                <a:solidFill>
                  <a:prstClr val="white"/>
                </a:solidFill>
              </a:rPr>
              <a:t>Distributed I/O Tier</a:t>
            </a:r>
            <a:endParaRPr lang="en-GB" sz="2000" kern="0" dirty="0" smtClean="0">
              <a:solidFill>
                <a:prstClr val="white"/>
              </a:solidFill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4428201" y="1791880"/>
            <a:ext cx="349309" cy="355420"/>
            <a:chOff x="20718960" y="25048471"/>
            <a:chExt cx="1005056" cy="1005056"/>
          </a:xfrm>
        </p:grpSpPr>
        <p:sp>
          <p:nvSpPr>
            <p:cNvPr id="70" name="Oval 69"/>
            <p:cNvSpPr/>
            <p:nvPr/>
          </p:nvSpPr>
          <p:spPr>
            <a:xfrm rot="2700000">
              <a:off x="20718960" y="25048471"/>
              <a:ext cx="1005056" cy="100505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3507730">
                <a:defRPr/>
              </a:pPr>
              <a:endParaRPr lang="en-GB" sz="6905" kern="0" smtClean="0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852358" y="25181869"/>
              <a:ext cx="738261" cy="738261"/>
            </a:xfrm>
            <a:prstGeom prst="rect">
              <a:avLst/>
            </a:prstGeom>
          </p:spPr>
        </p:pic>
      </p:grpSp>
      <p:grpSp>
        <p:nvGrpSpPr>
          <p:cNvPr id="104" name="Group 103"/>
          <p:cNvGrpSpPr/>
          <p:nvPr/>
        </p:nvGrpSpPr>
        <p:grpSpPr>
          <a:xfrm>
            <a:off x="2948858" y="3174186"/>
            <a:ext cx="7946866" cy="615519"/>
            <a:chOff x="2967320" y="3184087"/>
            <a:chExt cx="7946866" cy="615519"/>
          </a:xfrm>
        </p:grpSpPr>
        <p:cxnSp>
          <p:nvCxnSpPr>
            <p:cNvPr id="105" name="Straight Connector 104"/>
            <p:cNvCxnSpPr/>
            <p:nvPr/>
          </p:nvCxnSpPr>
          <p:spPr>
            <a:xfrm flipV="1">
              <a:off x="2967320" y="3754401"/>
              <a:ext cx="7833238" cy="14987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  <p:sp>
          <p:nvSpPr>
            <p:cNvPr id="106" name="TextBox 105"/>
            <p:cNvSpPr txBox="1"/>
            <p:nvPr/>
          </p:nvSpPr>
          <p:spPr>
            <a:xfrm>
              <a:off x="7393670" y="3399496"/>
              <a:ext cx="35205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2000" kern="0" dirty="0" smtClean="0">
                  <a:solidFill>
                    <a:srgbClr val="FF6699"/>
                  </a:solidFill>
                </a:rPr>
                <a:t>Fieldbus </a:t>
              </a:r>
              <a:r>
                <a:rPr lang="en-US" kern="0" dirty="0" smtClean="0">
                  <a:solidFill>
                    <a:srgbClr val="FF6699"/>
                  </a:solidFill>
                </a:rPr>
                <a:t>(WorldFIP/PROFINET/</a:t>
              </a:r>
              <a:r>
                <a:rPr lang="en-US" kern="0" dirty="0" err="1" smtClean="0">
                  <a:solidFill>
                    <a:srgbClr val="FF6699"/>
                  </a:solidFill>
                </a:rPr>
                <a:t>etc</a:t>
              </a:r>
              <a:r>
                <a:rPr lang="en-US" kern="0" dirty="0" smtClean="0">
                  <a:solidFill>
                    <a:srgbClr val="FF6699"/>
                  </a:solidFill>
                </a:rPr>
                <a:t>)</a:t>
              </a:r>
              <a:endParaRPr lang="en-GB" kern="0" dirty="0" smtClean="0">
                <a:solidFill>
                  <a:srgbClr val="FF6699"/>
                </a:solidFill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 flipH="1">
              <a:off x="2997800" y="3184087"/>
              <a:ext cx="2362" cy="600540"/>
            </a:xfrm>
            <a:prstGeom prst="line">
              <a:avLst/>
            </a:prstGeom>
            <a:noFill/>
            <a:ln w="63500" cap="flat" cmpd="sng" algn="ctr">
              <a:solidFill>
                <a:srgbClr val="FF6699"/>
              </a:solidFill>
              <a:prstDash val="solid"/>
              <a:miter lim="800000"/>
            </a:ln>
            <a:effectLst/>
          </p:spPr>
        </p:cxnSp>
      </p:grpSp>
      <p:grpSp>
        <p:nvGrpSpPr>
          <p:cNvPr id="108" name="Group 107"/>
          <p:cNvGrpSpPr/>
          <p:nvPr/>
        </p:nvGrpSpPr>
        <p:grpSpPr>
          <a:xfrm>
            <a:off x="6977877" y="3784627"/>
            <a:ext cx="1339989" cy="2133821"/>
            <a:chOff x="6977877" y="3784627"/>
            <a:chExt cx="1339989" cy="2133821"/>
          </a:xfrm>
        </p:grpSpPr>
        <p:grpSp>
          <p:nvGrpSpPr>
            <p:cNvPr id="109" name="Group 108"/>
            <p:cNvGrpSpPr/>
            <p:nvPr/>
          </p:nvGrpSpPr>
          <p:grpSpPr>
            <a:xfrm>
              <a:off x="6977877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DIO3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12" name="Rectangle 11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13" name="Straight Connector 112"/>
              <p:cNvCxnSpPr>
                <a:stCxn id="11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/>
              <p:cNvCxnSpPr>
                <a:stCxn id="115" idx="2"/>
                <a:endCxn id="11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0" name="Picture 10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7973409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17" name="Group 116"/>
          <p:cNvGrpSpPr/>
          <p:nvPr/>
        </p:nvGrpSpPr>
        <p:grpSpPr>
          <a:xfrm>
            <a:off x="9780359" y="3784627"/>
            <a:ext cx="1344965" cy="2133821"/>
            <a:chOff x="9780359" y="3784627"/>
            <a:chExt cx="1344965" cy="2133821"/>
          </a:xfrm>
        </p:grpSpPr>
        <p:grpSp>
          <p:nvGrpSpPr>
            <p:cNvPr id="118" name="Group 117"/>
            <p:cNvGrpSpPr/>
            <p:nvPr/>
          </p:nvGrpSpPr>
          <p:grpSpPr>
            <a:xfrm>
              <a:off x="9780359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20" name="Group 119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err="1" smtClean="0">
                      <a:solidFill>
                        <a:prstClr val="white"/>
                      </a:solidFill>
                    </a:rPr>
                    <a:t>DIOn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21" name="Rectangle 120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sensor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22" name="Straight Connector 121"/>
              <p:cNvCxnSpPr>
                <a:stCxn id="125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/>
              <p:cNvCxnSpPr>
                <a:stCxn id="124" idx="2"/>
                <a:endCxn id="121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pic>
          <p:nvPicPr>
            <p:cNvPr id="119" name="Picture 11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10780867" y="3905703"/>
              <a:ext cx="344457" cy="343018"/>
            </a:xfrm>
            <a:prstGeom prst="rect">
              <a:avLst/>
            </a:prstGeom>
          </p:spPr>
        </p:pic>
      </p:grpSp>
      <p:grpSp>
        <p:nvGrpSpPr>
          <p:cNvPr id="126" name="Group 125"/>
          <p:cNvGrpSpPr/>
          <p:nvPr/>
        </p:nvGrpSpPr>
        <p:grpSpPr>
          <a:xfrm>
            <a:off x="5172995" y="3784627"/>
            <a:ext cx="1366454" cy="2133821"/>
            <a:chOff x="5172995" y="3784627"/>
            <a:chExt cx="1366454" cy="2133821"/>
          </a:xfrm>
        </p:grpSpPr>
        <p:grpSp>
          <p:nvGrpSpPr>
            <p:cNvPr id="127" name="Group 126"/>
            <p:cNvGrpSpPr/>
            <p:nvPr/>
          </p:nvGrpSpPr>
          <p:grpSpPr>
            <a:xfrm>
              <a:off x="5172995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31" name="Group 130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35" name="Rectangle 134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DIO2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36" name="Rectangle 135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32" name="Rectangle 131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GB" sz="2000" kern="0" dirty="0" smtClean="0">
                    <a:solidFill>
                      <a:prstClr val="white"/>
                    </a:solidFill>
                  </a:rPr>
                  <a:t>actuator</a:t>
                </a:r>
              </a:p>
            </p:txBody>
          </p:sp>
          <p:cxnSp>
            <p:nvCxnSpPr>
              <p:cNvPr id="133" name="Straight Connector 132"/>
              <p:cNvCxnSpPr>
                <a:stCxn id="136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34" name="Straight Connector 133"/>
              <p:cNvCxnSpPr>
                <a:stCxn id="135" idx="2"/>
                <a:endCxn id="132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28" name="Group 127"/>
            <p:cNvGrpSpPr/>
            <p:nvPr/>
          </p:nvGrpSpPr>
          <p:grpSpPr>
            <a:xfrm>
              <a:off x="6190140" y="3893301"/>
              <a:ext cx="349309" cy="355420"/>
              <a:chOff x="20718960" y="25048471"/>
              <a:chExt cx="1005056" cy="1005056"/>
            </a:xfrm>
          </p:grpSpPr>
          <p:sp>
            <p:nvSpPr>
              <p:cNvPr id="129" name="Oval 128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30" name="Picture 12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37" name="Group 136"/>
          <p:cNvGrpSpPr/>
          <p:nvPr/>
        </p:nvGrpSpPr>
        <p:grpSpPr>
          <a:xfrm>
            <a:off x="3368113" y="3784627"/>
            <a:ext cx="1300211" cy="2133821"/>
            <a:chOff x="3368113" y="3784627"/>
            <a:chExt cx="1300211" cy="2133821"/>
          </a:xfrm>
        </p:grpSpPr>
        <p:grpSp>
          <p:nvGrpSpPr>
            <p:cNvPr id="138" name="Group 137"/>
            <p:cNvGrpSpPr/>
            <p:nvPr/>
          </p:nvGrpSpPr>
          <p:grpSpPr>
            <a:xfrm>
              <a:off x="3368113" y="3784627"/>
              <a:ext cx="1234744" cy="2133821"/>
              <a:chOff x="4375035" y="14148652"/>
              <a:chExt cx="1896319" cy="3220781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4375035" y="14557373"/>
                <a:ext cx="1896318" cy="1829318"/>
                <a:chOff x="4379722" y="14557373"/>
                <a:chExt cx="1896318" cy="1829318"/>
              </a:xfrm>
            </p:grpSpPr>
            <p:sp>
              <p:nvSpPr>
                <p:cNvPr id="146" name="Rectangle 145"/>
                <p:cNvSpPr/>
                <p:nvPr/>
              </p:nvSpPr>
              <p:spPr>
                <a:xfrm>
                  <a:off x="4379722" y="14557373"/>
                  <a:ext cx="1896318" cy="1829318"/>
                </a:xfrm>
                <a:prstGeom prst="rect">
                  <a:avLst/>
                </a:prstGeom>
                <a:solidFill>
                  <a:srgbClr val="E7E6E6">
                    <a:lumMod val="2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lIns="0" tIns="0" rIns="0" bIns="0" rtlCol="0" anchor="ctr"/>
                <a:lstStyle/>
                <a:p>
                  <a:pPr algn="ctr">
                    <a:defRPr/>
                  </a:pPr>
                  <a:r>
                    <a:rPr lang="en-US" sz="2400" kern="0" dirty="0" smtClean="0">
                      <a:solidFill>
                        <a:prstClr val="white"/>
                      </a:solidFill>
                    </a:rPr>
                    <a:t>DIO1</a:t>
                  </a:r>
                  <a:endParaRPr lang="en-GB" sz="2400" kern="0" dirty="0" smtClean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47" name="Rectangle 146"/>
                <p:cNvSpPr/>
                <p:nvPr/>
              </p:nvSpPr>
              <p:spPr>
                <a:xfrm>
                  <a:off x="4517677" y="14561121"/>
                  <a:ext cx="1620409" cy="418236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r>
                    <a:rPr lang="en-US" sz="2000" kern="0" dirty="0" smtClean="0">
                      <a:solidFill>
                        <a:prstClr val="white"/>
                      </a:solidFill>
                    </a:rPr>
                    <a:t>slave</a:t>
                  </a:r>
                  <a:endParaRPr lang="en-GB" sz="2000" kern="0" dirty="0" smtClean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3" name="Rectangle 142"/>
              <p:cNvSpPr/>
              <p:nvPr/>
            </p:nvSpPr>
            <p:spPr>
              <a:xfrm>
                <a:off x="4375035" y="16899123"/>
                <a:ext cx="1896319" cy="470310"/>
              </a:xfrm>
              <a:prstGeom prst="rect">
                <a:avLst/>
              </a:prstGeom>
              <a:solidFill>
                <a:srgbClr val="4A206A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lIns="0" rIns="0" rtlCol="0" anchor="ctr"/>
              <a:lstStyle/>
              <a:p>
                <a:pPr algn="ctr">
                  <a:defRPr/>
                </a:pPr>
                <a:r>
                  <a:rPr lang="en-US" sz="2000" kern="0" dirty="0" smtClean="0">
                    <a:solidFill>
                      <a:prstClr val="white"/>
                    </a:solidFill>
                  </a:rPr>
                  <a:t>actuator</a:t>
                </a:r>
                <a:endParaRPr lang="en-GB" sz="2000" kern="0" dirty="0" smtClean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44" name="Straight Connector 143"/>
              <p:cNvCxnSpPr>
                <a:stCxn id="147" idx="0"/>
              </p:cNvCxnSpPr>
              <p:nvPr/>
            </p:nvCxnSpPr>
            <p:spPr>
              <a:xfrm flipH="1" flipV="1">
                <a:off x="5323194" y="14148652"/>
                <a:ext cx="1" cy="412469"/>
              </a:xfrm>
              <a:prstGeom prst="line">
                <a:avLst/>
              </a:prstGeom>
              <a:noFill/>
              <a:ln w="63500" cap="flat" cmpd="sng" algn="ctr">
                <a:solidFill>
                  <a:srgbClr val="FF6699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45" name="Straight Connector 144"/>
              <p:cNvCxnSpPr>
                <a:stCxn id="146" idx="2"/>
                <a:endCxn id="143" idx="0"/>
              </p:cNvCxnSpPr>
              <p:nvPr/>
            </p:nvCxnSpPr>
            <p:spPr>
              <a:xfrm>
                <a:off x="5323194" y="16386691"/>
                <a:ext cx="1" cy="512432"/>
              </a:xfrm>
              <a:prstGeom prst="line">
                <a:avLst/>
              </a:prstGeom>
              <a:noFill/>
              <a:ln w="635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39" name="Group 138"/>
            <p:cNvGrpSpPr/>
            <p:nvPr/>
          </p:nvGrpSpPr>
          <p:grpSpPr>
            <a:xfrm>
              <a:off x="4319015" y="3893301"/>
              <a:ext cx="349309" cy="355420"/>
              <a:chOff x="20718960" y="25048471"/>
              <a:chExt cx="1005056" cy="1005056"/>
            </a:xfrm>
          </p:grpSpPr>
          <p:sp>
            <p:nvSpPr>
              <p:cNvPr id="140" name="Oval 139"/>
              <p:cNvSpPr/>
              <p:nvPr/>
            </p:nvSpPr>
            <p:spPr>
              <a:xfrm rot="2700000">
                <a:off x="20718960" y="25048471"/>
                <a:ext cx="1005056" cy="1005056"/>
              </a:xfrm>
              <a:prstGeom prst="ellipse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3507730">
                  <a:defRPr/>
                </a:pPr>
                <a:endParaRPr lang="en-GB" sz="6905" kern="0" smtClean="0">
                  <a:solidFill>
                    <a:srgbClr val="000000"/>
                  </a:solidFill>
                  <a:latin typeface="Arial"/>
                </a:endParaRPr>
              </a:p>
            </p:txBody>
          </p:sp>
          <p:pic>
            <p:nvPicPr>
              <p:cNvPr id="141" name="Picture 14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852358" y="25181869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67" name="Group 66"/>
          <p:cNvGrpSpPr/>
          <p:nvPr/>
        </p:nvGrpSpPr>
        <p:grpSpPr>
          <a:xfrm>
            <a:off x="4858343" y="1368226"/>
            <a:ext cx="4351878" cy="1756849"/>
            <a:chOff x="4742321" y="1344794"/>
            <a:chExt cx="4351878" cy="1756849"/>
          </a:xfrm>
        </p:grpSpPr>
        <p:pic>
          <p:nvPicPr>
            <p:cNvPr id="68" name="Picture 2" descr="Image result for vme crat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5295" b="97760" l="4000" r="9716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8288" y="1344794"/>
              <a:ext cx="1488876" cy="12183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4" descr="Image result for kontron kiss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5390" b="70074" l="2500" r="975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848" y="1841069"/>
              <a:ext cx="2249351" cy="1260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3" name="Picture 6" descr="https://www.ohwr.org/attachments/1916/svectop_s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2321" y="1607267"/>
              <a:ext cx="1495249" cy="11663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4" name="Picture 8" descr="https://www.ohwr.org/attachments/55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4893" b="100000" l="3000" r="9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9474" y="1367446"/>
              <a:ext cx="1556304" cy="10178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96284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15833" y="260503"/>
            <a:ext cx="101603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US" sz="4000" b="1" dirty="0" smtClean="0">
                <a:solidFill>
                  <a:prstClr val="white"/>
                </a:solidFill>
              </a:rPr>
              <a:t>Rad-</a:t>
            </a:r>
            <a:r>
              <a:rPr lang="en-US" sz="4000" b="1" dirty="0" err="1" smtClean="0">
                <a:solidFill>
                  <a:prstClr val="white"/>
                </a:solidFill>
              </a:rPr>
              <a:t>tol</a:t>
            </a:r>
            <a:r>
              <a:rPr lang="en-US" sz="4000" b="1" dirty="0" smtClean="0">
                <a:solidFill>
                  <a:prstClr val="white"/>
                </a:solidFill>
              </a:rPr>
              <a:t> Communication </a:t>
            </a:r>
            <a:r>
              <a:rPr lang="en-US" sz="4000" b="1" dirty="0">
                <a:solidFill>
                  <a:prstClr val="white"/>
                </a:solidFill>
              </a:rPr>
              <a:t>T</a:t>
            </a:r>
            <a:r>
              <a:rPr lang="en-US" sz="4000" b="1" dirty="0" smtClean="0">
                <a:solidFill>
                  <a:prstClr val="white"/>
                </a:solidFill>
              </a:rPr>
              <a:t>echnologies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solidFill>
                  <a:prstClr val="white"/>
                </a:solidFill>
                <a:latin typeface="Calibri" panose="020F0502020204030204"/>
              </a:rPr>
              <a:pPr/>
              <a:t>4</a:t>
            </a:fld>
            <a:endParaRPr lang="en-GB" sz="140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866387" y="1950420"/>
            <a:ext cx="492011" cy="3187884"/>
            <a:chOff x="1768729" y="1576592"/>
            <a:chExt cx="492011" cy="3187884"/>
          </a:xfrm>
        </p:grpSpPr>
        <p:sp>
          <p:nvSpPr>
            <p:cNvPr id="52" name="TextBox 51"/>
            <p:cNvSpPr txBox="1"/>
            <p:nvPr/>
          </p:nvSpPr>
          <p:spPr>
            <a:xfrm rot="16200000">
              <a:off x="1150996" y="3507674"/>
              <a:ext cx="166635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2200" dirty="0" smtClean="0">
                  <a:solidFill>
                    <a:prstClr val="white"/>
                  </a:solidFill>
                </a:rPr>
                <a:t>performance</a:t>
              </a:r>
              <a:endParaRPr lang="en-GB" sz="2200" dirty="0">
                <a:solidFill>
                  <a:prstClr val="white"/>
                </a:solidFill>
              </a:endParaRPr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 flipV="1">
              <a:off x="2260740" y="1576592"/>
              <a:ext cx="0" cy="3187884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9766" y="4178965"/>
            <a:ext cx="1658128" cy="489147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7254" y="3019386"/>
            <a:ext cx="1714208" cy="5249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04324" y="1950420"/>
            <a:ext cx="18928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C7A545"/>
                </a:solidFill>
              </a:rPr>
              <a:t>GBTx</a:t>
            </a:r>
            <a:r>
              <a:rPr lang="en-US" sz="2000" dirty="0" smtClean="0">
                <a:solidFill>
                  <a:srgbClr val="C7A545"/>
                </a:solidFill>
              </a:rPr>
              <a:t>/</a:t>
            </a:r>
            <a:r>
              <a:rPr lang="en-US" sz="2000" dirty="0" err="1" smtClean="0">
                <a:solidFill>
                  <a:srgbClr val="C7A545"/>
                </a:solidFill>
              </a:rPr>
              <a:t>LpGBTx</a:t>
            </a:r>
            <a:endParaRPr lang="en-GB" sz="2000" dirty="0">
              <a:solidFill>
                <a:srgbClr val="C7A545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407947" y="5054237"/>
            <a:ext cx="5540093" cy="569005"/>
            <a:chOff x="1820737" y="4990666"/>
            <a:chExt cx="5540093" cy="569005"/>
          </a:xfrm>
        </p:grpSpPr>
        <p:grpSp>
          <p:nvGrpSpPr>
            <p:cNvPr id="10" name="Group 9"/>
            <p:cNvGrpSpPr/>
            <p:nvPr/>
          </p:nvGrpSpPr>
          <p:grpSpPr>
            <a:xfrm>
              <a:off x="1820737" y="5080365"/>
              <a:ext cx="5540093" cy="479306"/>
              <a:chOff x="1820737" y="5080365"/>
              <a:chExt cx="5540093" cy="479306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820737" y="5080365"/>
                <a:ext cx="5540093" cy="479306"/>
                <a:chOff x="2769427" y="4760325"/>
                <a:chExt cx="5540093" cy="479306"/>
              </a:xfrm>
            </p:grpSpPr>
            <p:cxnSp>
              <p:nvCxnSpPr>
                <p:cNvPr id="49" name="Straight Connector 48"/>
                <p:cNvCxnSpPr/>
                <p:nvPr/>
              </p:nvCxnSpPr>
              <p:spPr>
                <a:xfrm>
                  <a:off x="2769427" y="4760325"/>
                  <a:ext cx="5540093" cy="4151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8" name="Picture 17"/>
                <p:cNvPicPr>
                  <a:picLocks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425"/>
                <a:stretch/>
              </p:blipFill>
              <p:spPr>
                <a:xfrm>
                  <a:off x="8021520" y="4951631"/>
                  <a:ext cx="288000" cy="288000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/>
              <p:cNvSpPr txBox="1"/>
              <p:nvPr/>
            </p:nvSpPr>
            <p:spPr>
              <a:xfrm>
                <a:off x="4358899" y="5159561"/>
                <a:ext cx="9054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prstClr val="white"/>
                    </a:solidFill>
                  </a:rPr>
                  <a:t>500 </a:t>
                </a:r>
                <a:r>
                  <a:rPr lang="en-US" sz="2000" dirty="0" err="1" smtClean="0">
                    <a:solidFill>
                      <a:prstClr val="white"/>
                    </a:solidFill>
                  </a:rPr>
                  <a:t>Gy</a:t>
                </a:r>
                <a:endParaRPr lang="en-US" sz="2000" dirty="0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9" name="Straight Connector 8"/>
            <p:cNvCxnSpPr/>
            <p:nvPr/>
          </p:nvCxnSpPr>
          <p:spPr>
            <a:xfrm>
              <a:off x="4811620" y="4990666"/>
              <a:ext cx="0" cy="18288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0724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90032" y="260503"/>
            <a:ext cx="3211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DIOT today</a:t>
            </a:r>
            <a:endParaRPr lang="en-GB" sz="4000" b="1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10" y="1436173"/>
            <a:ext cx="3264568" cy="16449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67675" y="928704"/>
            <a:ext cx="3279459" cy="2446126"/>
            <a:chOff x="541939" y="1175657"/>
            <a:chExt cx="3279459" cy="244612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939" y="1175657"/>
              <a:ext cx="1878649" cy="2392878"/>
            </a:xfrm>
            <a:prstGeom prst="rect">
              <a:avLst/>
            </a:prstGeom>
          </p:spPr>
        </p:pic>
        <p:pic>
          <p:nvPicPr>
            <p:cNvPr id="20" name="Obraz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82902" y="1666534"/>
              <a:ext cx="1938496" cy="1955249"/>
            </a:xfrm>
            <a:prstGeom prst="rect">
              <a:avLst/>
            </a:prstGeom>
          </p:spPr>
        </p:pic>
      </p:grpSp>
      <p:pic>
        <p:nvPicPr>
          <p:cNvPr id="21" name="Obraz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8566519" y="1286020"/>
            <a:ext cx="3626816" cy="995245"/>
          </a:xfrm>
          <a:prstGeom prst="rect">
            <a:avLst/>
          </a:prstGeom>
        </p:spPr>
      </p:pic>
      <p:grpSp>
        <p:nvGrpSpPr>
          <p:cNvPr id="22" name="Grupa 23"/>
          <p:cNvGrpSpPr/>
          <p:nvPr/>
        </p:nvGrpSpPr>
        <p:grpSpPr>
          <a:xfrm>
            <a:off x="871911" y="4306717"/>
            <a:ext cx="2164264" cy="2418677"/>
            <a:chOff x="650881" y="3631257"/>
            <a:chExt cx="2102035" cy="2349133"/>
          </a:xfrm>
        </p:grpSpPr>
        <p:pic>
          <p:nvPicPr>
            <p:cNvPr id="23" name="Obraz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177518" y="4157869"/>
              <a:ext cx="2295884" cy="1349157"/>
            </a:xfrm>
            <a:prstGeom prst="rect">
              <a:avLst/>
            </a:prstGeom>
          </p:spPr>
        </p:pic>
        <p:pic>
          <p:nvPicPr>
            <p:cNvPr id="24" name="Obraz 1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08356" y="4142664"/>
              <a:ext cx="2182425" cy="1159612"/>
            </a:xfrm>
            <a:prstGeom prst="rect">
              <a:avLst/>
            </a:prstGeom>
          </p:spPr>
        </p:pic>
        <p:pic>
          <p:nvPicPr>
            <p:cNvPr id="25" name="Obraz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25938" y="4086704"/>
              <a:ext cx="2082314" cy="1371643"/>
            </a:xfrm>
            <a:prstGeom prst="rect">
              <a:avLst/>
            </a:prstGeom>
          </p:spPr>
        </p:pic>
      </p:grpSp>
      <p:pic>
        <p:nvPicPr>
          <p:cNvPr id="26" name="Obraz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020" y="4510476"/>
            <a:ext cx="4068127" cy="1821158"/>
          </a:xfrm>
          <a:prstGeom prst="rect">
            <a:avLst/>
          </a:prstGeom>
        </p:spPr>
      </p:pic>
      <p:pic>
        <p:nvPicPr>
          <p:cNvPr id="27" name="Obraz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242" y="4415528"/>
            <a:ext cx="2934741" cy="2201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30201" y="3361267"/>
            <a:ext cx="20331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Power Converters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67509" y="3361267"/>
            <a:ext cx="2531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Beam Instrumentation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176547" y="3361267"/>
            <a:ext cx="13093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Cryogenics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5647" y="3907088"/>
            <a:ext cx="2240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Machine Protection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7509" y="3907088"/>
            <a:ext cx="1679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Beam Transfer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176547" y="3907088"/>
            <a:ext cx="2306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Magnets Positioning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+mn-lt"/>
              </a:rPr>
              <a:pPr/>
              <a:t>5</a:t>
            </a:fld>
            <a:endParaRPr lang="en-GB" dirty="0">
              <a:latin typeface="+mn-lt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44"/>
          <a:stretch/>
        </p:blipFill>
        <p:spPr>
          <a:xfrm>
            <a:off x="8502097" y="51976"/>
            <a:ext cx="3601029" cy="226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0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/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37578" y="260503"/>
            <a:ext cx="53169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Future DIOT Recipe</a:t>
            </a:r>
            <a:endParaRPr lang="en-GB" sz="4000" b="1" dirty="0">
              <a:solidFill>
                <a:prstClr val="white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81285" y="2311423"/>
            <a:ext cx="2364708" cy="1689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778" y="2332205"/>
            <a:ext cx="3204349" cy="13465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956" y="1258614"/>
            <a:ext cx="1411469" cy="1244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3" name="TextBox 62"/>
          <p:cNvSpPr txBox="1"/>
          <p:nvPr/>
        </p:nvSpPr>
        <p:spPr>
          <a:xfrm>
            <a:off x="2761969" y="2451401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+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50460" y="2451400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=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1285" y="4149349"/>
            <a:ext cx="2911810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Modular </a:t>
            </a:r>
            <a:r>
              <a:rPr lang="en-US" sz="2000" dirty="0" err="1" smtClean="0">
                <a:solidFill>
                  <a:schemeClr val="bg1"/>
                </a:solidFill>
              </a:rPr>
              <a:t>hw</a:t>
            </a:r>
            <a:r>
              <a:rPr lang="en-US" sz="2000" dirty="0" smtClean="0">
                <a:solidFill>
                  <a:schemeClr val="bg1"/>
                </a:solidFill>
              </a:rPr>
              <a:t> kit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Designed in </a:t>
            </a:r>
            <a:r>
              <a:rPr lang="en-US" sz="2000" dirty="0" err="1" smtClean="0">
                <a:solidFill>
                  <a:schemeClr val="bg1"/>
                </a:solidFill>
              </a:rPr>
              <a:t>collab</a:t>
            </a:r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Maintained by BE-CO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251715" y="4149349"/>
            <a:ext cx="3401005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App-specific parts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Designed by eq. groups</a:t>
            </a: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002" y="846331"/>
            <a:ext cx="1340235" cy="13087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77760" y="3833969"/>
            <a:ext cx="1764595" cy="100074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6660" y="3678735"/>
            <a:ext cx="1476290" cy="114882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405" y="2537208"/>
            <a:ext cx="1424499" cy="1210396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7752849" y="2266734"/>
            <a:ext cx="1847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Power Converters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876258" y="2023676"/>
            <a:ext cx="209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Magnets Positioning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11340" y="4706526"/>
            <a:ext cx="229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Beam Instrumentation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903116" y="4697693"/>
            <a:ext cx="203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Machine Protection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191383" y="3408162"/>
            <a:ext cx="1526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Beam Transfer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+mn-lt"/>
              </a:rPr>
              <a:pPr/>
              <a:t>6</a:t>
            </a:fld>
            <a:endParaRPr lang="en-GB" dirty="0"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11341" y="5427523"/>
            <a:ext cx="4874260" cy="127214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marL="2520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More robust </a:t>
            </a:r>
            <a:r>
              <a:rPr lang="en-US" sz="2000" dirty="0" smtClean="0">
                <a:solidFill>
                  <a:schemeClr val="bg1"/>
                </a:solidFill>
              </a:rPr>
              <a:t>designs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Benefit from </a:t>
            </a:r>
            <a:r>
              <a:rPr lang="en-US" sz="2000" dirty="0" smtClean="0">
                <a:solidFill>
                  <a:schemeClr val="bg1"/>
                </a:solidFill>
              </a:rPr>
              <a:t>existing </a:t>
            </a:r>
            <a:r>
              <a:rPr lang="en-US" sz="2000" dirty="0">
                <a:solidFill>
                  <a:schemeClr val="bg1"/>
                </a:solidFill>
              </a:rPr>
              <a:t>developments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Re-use between equipment groups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06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3952031" y="1191446"/>
            <a:ext cx="4287998" cy="1345868"/>
            <a:chOff x="3952001" y="2967118"/>
            <a:chExt cx="4287998" cy="1345868"/>
          </a:xfrm>
        </p:grpSpPr>
        <p:sp>
          <p:nvSpPr>
            <p:cNvPr id="61" name="Rectangle 60"/>
            <p:cNvSpPr/>
            <p:nvPr/>
          </p:nvSpPr>
          <p:spPr>
            <a:xfrm>
              <a:off x="4849643" y="3253668"/>
              <a:ext cx="629452" cy="683332"/>
            </a:xfrm>
            <a:prstGeom prst="rect">
              <a:avLst/>
            </a:prstGeom>
            <a:solidFill>
              <a:srgbClr val="15482D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Power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supply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952001" y="2967118"/>
              <a:ext cx="4287998" cy="1345868"/>
              <a:chOff x="3952001" y="2967118"/>
              <a:chExt cx="4287998" cy="1345868"/>
            </a:xfrm>
          </p:grpSpPr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0707" y="3162062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7981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5489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2001" y="2967118"/>
                <a:ext cx="4287998" cy="13458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sp>
        <p:nvSpPr>
          <p:cNvPr id="3" name="Rectangle 2"/>
          <p:cNvSpPr/>
          <p:nvPr/>
        </p:nvSpPr>
        <p:spPr>
          <a:xfrm>
            <a:off x="1809947" y="260503"/>
            <a:ext cx="85721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Common hardware kit for DIOT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71836" y="2357859"/>
            <a:ext cx="3165459" cy="1630933"/>
            <a:chOff x="671836" y="2357859"/>
            <a:chExt cx="3165459" cy="1630933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836" y="2547723"/>
              <a:ext cx="316545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44" name="Picture 43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671836" y="2357859"/>
              <a:ext cx="379727" cy="379727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8111541" y="2352094"/>
            <a:ext cx="3397775" cy="1659725"/>
            <a:chOff x="8111541" y="2352094"/>
            <a:chExt cx="3397775" cy="1659725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111541" y="2570750"/>
              <a:ext cx="3364639" cy="14410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6" name="Group 45"/>
            <p:cNvGrpSpPr/>
            <p:nvPr/>
          </p:nvGrpSpPr>
          <p:grpSpPr>
            <a:xfrm>
              <a:off x="11118901" y="2352094"/>
              <a:ext cx="390415" cy="390415"/>
              <a:chOff x="20445587" y="18467548"/>
              <a:chExt cx="1005056" cy="1005056"/>
            </a:xfrm>
          </p:grpSpPr>
          <p:sp>
            <p:nvSpPr>
              <p:cNvPr id="47" name="Oval 46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6" name="TextBox 5"/>
          <p:cNvSpPr txBox="1"/>
          <p:nvPr/>
        </p:nvSpPr>
        <p:spPr>
          <a:xfrm>
            <a:off x="241999" y="6063272"/>
            <a:ext cx="1801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WorldFIP FMC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11826" y="6070977"/>
            <a:ext cx="2168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POWERLINK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FMC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53060" y="6070977"/>
            <a:ext cx="226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White Rabbit FMC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88125" y="6059084"/>
            <a:ext cx="28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Industrial Ethernet FMC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186" y="2027946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Radiation-tolerant System Board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041924" y="2038697"/>
            <a:ext cx="176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System Board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5782" y="4505342"/>
            <a:ext cx="1374147" cy="1275140"/>
            <a:chOff x="364342" y="4505342"/>
            <a:chExt cx="1374147" cy="1275140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342" y="4752808"/>
              <a:ext cx="1374147" cy="102767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81972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2276808" y="4505342"/>
            <a:ext cx="1385242" cy="1296378"/>
            <a:chOff x="2276808" y="4505342"/>
            <a:chExt cx="1385242" cy="1296378"/>
          </a:xfrm>
        </p:grpSpPr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6808" y="4758607"/>
              <a:ext cx="1385242" cy="10431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6" name="Picture 25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2355227" y="4505342"/>
              <a:ext cx="379727" cy="379727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7889546" y="4526580"/>
            <a:ext cx="1444881" cy="1275140"/>
            <a:chOff x="7605066" y="4526580"/>
            <a:chExt cx="1444881" cy="127514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5067" y="4758606"/>
              <a:ext cx="1444880" cy="10431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29" name="Group 28"/>
            <p:cNvGrpSpPr/>
            <p:nvPr/>
          </p:nvGrpSpPr>
          <p:grpSpPr>
            <a:xfrm>
              <a:off x="7605066" y="4526580"/>
              <a:ext cx="390415" cy="390415"/>
              <a:chOff x="20445587" y="18467548"/>
              <a:chExt cx="1005056" cy="1005056"/>
            </a:xfrm>
          </p:grpSpPr>
          <p:sp>
            <p:nvSpPr>
              <p:cNvPr id="30" name="Oval 29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9989041" y="4526580"/>
            <a:ext cx="1303922" cy="1289094"/>
            <a:chOff x="9989041" y="4526580"/>
            <a:chExt cx="1303922" cy="1289094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89041" y="4762415"/>
              <a:ext cx="1303922" cy="105325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2" name="Group 31"/>
            <p:cNvGrpSpPr/>
            <p:nvPr/>
          </p:nvGrpSpPr>
          <p:grpSpPr>
            <a:xfrm>
              <a:off x="10017584" y="4526580"/>
              <a:ext cx="390415" cy="390415"/>
              <a:chOff x="20445587" y="18467548"/>
              <a:chExt cx="1005056" cy="1005056"/>
            </a:xfrm>
          </p:grpSpPr>
          <p:sp>
            <p:nvSpPr>
              <p:cNvPr id="33" name="Oval 32"/>
              <p:cNvSpPr/>
              <p:nvPr/>
            </p:nvSpPr>
            <p:spPr>
              <a:xfrm rot="2700000">
                <a:off x="20445587" y="18467548"/>
                <a:ext cx="1005056" cy="1005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700000">
                <a:off x="20578985" y="18600946"/>
                <a:ext cx="738261" cy="738261"/>
              </a:xfrm>
              <a:prstGeom prst="rect">
                <a:avLst/>
              </a:prstGeom>
            </p:spPr>
          </p:pic>
        </p:grpSp>
      </p:grpSp>
      <p:sp>
        <p:nvSpPr>
          <p:cNvPr id="4" name="Rectangle 3"/>
          <p:cNvSpPr/>
          <p:nvPr/>
        </p:nvSpPr>
        <p:spPr>
          <a:xfrm>
            <a:off x="5446101" y="1143992"/>
            <a:ext cx="233340" cy="1311182"/>
          </a:xfrm>
          <a:prstGeom prst="rect">
            <a:avLst/>
          </a:prstGeom>
          <a:noFill/>
          <a:ln w="50800">
            <a:solidFill>
              <a:srgbClr val="5A9AD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3" name="Bent-Up Arrow 52"/>
          <p:cNvSpPr/>
          <p:nvPr/>
        </p:nvSpPr>
        <p:spPr>
          <a:xfrm flipH="1">
            <a:off x="5562600" y="2565525"/>
            <a:ext cx="2548940" cy="1002338"/>
          </a:xfrm>
          <a:prstGeom prst="bentUpArrow">
            <a:avLst>
              <a:gd name="adj1" fmla="val 9773"/>
              <a:gd name="adj2" fmla="val 13580"/>
              <a:gd name="adj3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4" name="Bent-Up Arrow 53"/>
          <p:cNvSpPr/>
          <p:nvPr/>
        </p:nvSpPr>
        <p:spPr>
          <a:xfrm>
            <a:off x="3844870" y="2565525"/>
            <a:ext cx="1714527" cy="1002337"/>
          </a:xfrm>
          <a:prstGeom prst="bentUpArrow">
            <a:avLst>
              <a:gd name="adj1" fmla="val 9773"/>
              <a:gd name="adj2" fmla="val 13580"/>
              <a:gd name="adj3" fmla="val 18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443926" y="2472497"/>
            <a:ext cx="354393" cy="153932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0313606" y="2482657"/>
            <a:ext cx="354393" cy="153932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2"/>
          <a:stretch/>
        </p:blipFill>
        <p:spPr>
          <a:xfrm>
            <a:off x="979966" y="326254"/>
            <a:ext cx="927920" cy="662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AF6BE8-4E9A-451D-94B6-6E96BAD0B43D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334411" y="6070977"/>
            <a:ext cx="162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LpGBTx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rPr>
              <a:t> FMC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334411" y="4505342"/>
            <a:ext cx="1530732" cy="1275140"/>
            <a:chOff x="4334411" y="4505342"/>
            <a:chExt cx="1530732" cy="127514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4411" y="4752808"/>
              <a:ext cx="1530732" cy="1027674"/>
            </a:xfrm>
            <a:prstGeom prst="rect">
              <a:avLst/>
            </a:prstGeom>
          </p:spPr>
        </p:pic>
        <p:pic>
          <p:nvPicPr>
            <p:cNvPr id="59" name="Picture 58"/>
            <p:cNvPicPr>
              <a:picLocks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25"/>
            <a:stretch/>
          </p:blipFill>
          <p:spPr>
            <a:xfrm>
              <a:off x="4488827" y="4505342"/>
              <a:ext cx="379727" cy="3797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501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0" grpId="0"/>
      <p:bldP spid="21" grpId="0"/>
      <p:bldP spid="21" grpId="1"/>
      <p:bldP spid="22" grpId="0"/>
      <p:bldP spid="22" grpId="1"/>
      <p:bldP spid="23" grpId="0"/>
      <p:bldP spid="24" grpId="0"/>
      <p:bldP spid="24" grpId="1"/>
      <p:bldP spid="4" grpId="0" animBg="1"/>
      <p:bldP spid="53" grpId="0" animBg="1"/>
      <p:bldP spid="53" grpId="1" animBg="1"/>
      <p:bldP spid="54" grpId="0" animBg="1"/>
      <p:bldP spid="55" grpId="0" animBg="1"/>
      <p:bldP spid="56" grpId="0" animBg="1"/>
      <p:bldP spid="56" grpId="1" animBg="1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804103" y="260503"/>
            <a:ext cx="65838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3U Chassis &amp; Backplane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8366" y="2946812"/>
            <a:ext cx="867640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7338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Low cost crate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9-slots backplane with RTM </a:t>
            </a:r>
            <a:r>
              <a:rPr lang="en-US" sz="2000" dirty="0">
                <a:solidFill>
                  <a:schemeClr val="bg1"/>
                </a:solidFill>
              </a:rPr>
              <a:t>space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Off-the-shelf </a:t>
            </a:r>
            <a:r>
              <a:rPr lang="en-US" sz="2000" dirty="0" err="1" smtClean="0">
                <a:solidFill>
                  <a:schemeClr val="bg1"/>
                </a:solidFill>
              </a:rPr>
              <a:t>CompactPCI</a:t>
            </a:r>
            <a:r>
              <a:rPr lang="en-US" sz="2000" dirty="0" smtClean="0">
                <a:solidFill>
                  <a:schemeClr val="bg1"/>
                </a:solidFill>
              </a:rPr>
              <a:t>-Serial backplane</a:t>
            </a:r>
            <a:endParaRPr lang="en-US" sz="2000" dirty="0">
              <a:solidFill>
                <a:schemeClr val="bg1"/>
              </a:solidFill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Fully passive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white"/>
                </a:solidFill>
              </a:rPr>
              <a:t>Star-topology </a:t>
            </a:r>
            <a:r>
              <a:rPr lang="en-US" dirty="0">
                <a:solidFill>
                  <a:prstClr val="white"/>
                </a:solidFill>
              </a:rPr>
              <a:t>differential lanes from System to Peripheral</a:t>
            </a: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Robust </a:t>
            </a:r>
            <a:r>
              <a:rPr lang="en-US" sz="2000" dirty="0" err="1">
                <a:solidFill>
                  <a:schemeClr val="bg1"/>
                </a:solidFill>
              </a:rPr>
              <a:t>AirMax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connector</a:t>
            </a:r>
          </a:p>
          <a:p>
            <a:pPr marL="744538" lvl="1" indent="-28733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white"/>
                </a:solidFill>
              </a:rPr>
              <a:t>Used in transportation applications</a:t>
            </a:r>
          </a:p>
          <a:p>
            <a:pPr marL="744538" lvl="1" indent="-287338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18 and 26 diff pair </a:t>
            </a:r>
            <a:r>
              <a:rPr lang="en-US" sz="2000" dirty="0" smtClean="0">
                <a:solidFill>
                  <a:prstClr val="white"/>
                </a:solidFill>
              </a:rPr>
              <a:t>variants</a:t>
            </a:r>
            <a:endParaRPr lang="en-US" sz="2000" dirty="0">
              <a:solidFill>
                <a:prstClr val="white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9495173" y="409439"/>
            <a:ext cx="390415" cy="390415"/>
            <a:chOff x="20445587" y="18467548"/>
            <a:chExt cx="1005056" cy="1005056"/>
          </a:xfrm>
        </p:grpSpPr>
        <p:sp>
          <p:nvSpPr>
            <p:cNvPr id="14" name="Oval 13"/>
            <p:cNvSpPr/>
            <p:nvPr/>
          </p:nvSpPr>
          <p:spPr>
            <a:xfrm rot="2700000">
              <a:off x="20445587" y="18467548"/>
              <a:ext cx="1005056" cy="100505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00000">
              <a:off x="20578985" y="18600946"/>
              <a:ext cx="738261" cy="738261"/>
            </a:xfrm>
            <a:prstGeom prst="rect">
              <a:avLst/>
            </a:prstGeom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+mn-lt"/>
              </a:rPr>
              <a:pPr/>
              <a:t>8</a:t>
            </a:fld>
            <a:endParaRPr lang="en-GB" sz="14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58366" y="2560316"/>
            <a:ext cx="88753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prstClr val="white"/>
                </a:solidFill>
              </a:rPr>
              <a:t>Hosts </a:t>
            </a:r>
            <a:r>
              <a:rPr lang="en-US" sz="2000" b="1" dirty="0" smtClean="0">
                <a:solidFill>
                  <a:prstClr val="white"/>
                </a:solidFill>
              </a:rPr>
              <a:t>Power</a:t>
            </a:r>
            <a:r>
              <a:rPr lang="en-US" sz="2000" dirty="0" smtClean="0">
                <a:solidFill>
                  <a:prstClr val="white"/>
                </a:solidFill>
              </a:rPr>
              <a:t> Board, </a:t>
            </a:r>
            <a:r>
              <a:rPr lang="en-US" sz="2000" b="1" dirty="0" smtClean="0">
                <a:solidFill>
                  <a:prstClr val="white"/>
                </a:solidFill>
              </a:rPr>
              <a:t>System</a:t>
            </a:r>
            <a:r>
              <a:rPr lang="en-US" sz="2000" dirty="0" smtClean="0">
                <a:solidFill>
                  <a:prstClr val="white"/>
                </a:solidFill>
              </a:rPr>
              <a:t> Board &amp; </a:t>
            </a:r>
            <a:r>
              <a:rPr lang="en-US" sz="2000" b="1" dirty="0" smtClean="0">
                <a:solidFill>
                  <a:prstClr val="white"/>
                </a:solidFill>
              </a:rPr>
              <a:t>App-specific</a:t>
            </a:r>
            <a:r>
              <a:rPr lang="en-US" sz="2000" dirty="0" smtClean="0">
                <a:solidFill>
                  <a:prstClr val="white"/>
                </a:solidFill>
              </a:rPr>
              <a:t> peripheral Boards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952031" y="1191446"/>
            <a:ext cx="4287998" cy="1345868"/>
            <a:chOff x="3952001" y="2967118"/>
            <a:chExt cx="4287998" cy="1345868"/>
          </a:xfrm>
        </p:grpSpPr>
        <p:sp>
          <p:nvSpPr>
            <p:cNvPr id="40" name="Rectangle 39"/>
            <p:cNvSpPr/>
            <p:nvPr/>
          </p:nvSpPr>
          <p:spPr>
            <a:xfrm>
              <a:off x="4849643" y="3253668"/>
              <a:ext cx="629452" cy="683332"/>
            </a:xfrm>
            <a:prstGeom prst="rect">
              <a:avLst/>
            </a:prstGeom>
            <a:solidFill>
              <a:srgbClr val="15482D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72000" rIns="720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Power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supply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952001" y="2967118"/>
              <a:ext cx="4287998" cy="1345868"/>
              <a:chOff x="3952001" y="2967118"/>
              <a:chExt cx="4287998" cy="1345868"/>
            </a:xfrm>
          </p:grpSpPr>
          <p:pic>
            <p:nvPicPr>
              <p:cNvPr id="42" name="Picture 4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0707" y="3162062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37981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4" name="Picture 4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75489" y="3163213"/>
                <a:ext cx="1252455" cy="8726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2001" y="2967118"/>
                <a:ext cx="4287998" cy="13458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46" name="Picture 45"/>
          <p:cNvPicPr>
            <a:picLocks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14783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2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135864" y="260503"/>
            <a:ext cx="59203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en-GB" sz="4000" b="1" dirty="0" smtClean="0">
                <a:solidFill>
                  <a:prstClr val="white"/>
                </a:solidFill>
              </a:rPr>
              <a:t>Rad-</a:t>
            </a:r>
            <a:r>
              <a:rPr lang="en-GB" sz="4000" b="1" dirty="0" err="1" smtClean="0">
                <a:solidFill>
                  <a:prstClr val="white"/>
                </a:solidFill>
              </a:rPr>
              <a:t>tol</a:t>
            </a:r>
            <a:r>
              <a:rPr lang="en-GB" sz="4000" b="1" dirty="0" smtClean="0">
                <a:solidFill>
                  <a:prstClr val="white"/>
                </a:solidFill>
              </a:rPr>
              <a:t> Power Supply</a:t>
            </a:r>
            <a:endParaRPr lang="en-GB" sz="4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57" y="3810995"/>
            <a:ext cx="7034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bg1"/>
              </a:solidFill>
            </a:endParaRPr>
          </a:p>
          <a:p>
            <a:pPr lvl="1"/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F6BE8-4E9A-451D-94B6-6E96BAD0B43D}" type="slidenum">
              <a:rPr lang="en-GB" sz="1400" smtClean="0">
                <a:latin typeface="+mn-lt"/>
              </a:rPr>
              <a:pPr/>
              <a:t>9</a:t>
            </a:fld>
            <a:endParaRPr lang="en-GB" sz="14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28353" y="1656371"/>
            <a:ext cx="929640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7338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Lalit (FELL) </a:t>
            </a:r>
            <a:r>
              <a:rPr lang="en-US" sz="2000" dirty="0">
                <a:solidFill>
                  <a:prstClr val="white"/>
                </a:solidFill>
              </a:rPr>
              <a:t>dedicated to this </a:t>
            </a:r>
            <a:r>
              <a:rPr lang="en-US" sz="2000" dirty="0" smtClean="0">
                <a:solidFill>
                  <a:prstClr val="white"/>
                </a:solidFill>
              </a:rPr>
              <a:t>task (BE-CO, R2E, TE-EPC </a:t>
            </a:r>
            <a:r>
              <a:rPr lang="en-US" sz="2000" dirty="0" err="1" smtClean="0">
                <a:solidFill>
                  <a:prstClr val="white"/>
                </a:solidFill>
              </a:rPr>
              <a:t>colab</a:t>
            </a:r>
            <a:r>
              <a:rPr lang="en-US" sz="2000" dirty="0" smtClean="0">
                <a:solidFill>
                  <a:prstClr val="white"/>
                </a:solidFill>
              </a:rPr>
              <a:t>)</a:t>
            </a:r>
            <a:endParaRPr lang="en-US" sz="2000" dirty="0">
              <a:solidFill>
                <a:prstClr val="white"/>
              </a:solidFill>
            </a:endParaRPr>
          </a:p>
          <a:p>
            <a:pPr marL="287338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Gathering requirements and drafting specs</a:t>
            </a:r>
          </a:p>
          <a:p>
            <a:pPr marL="744538" lvl="1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+</a:t>
            </a:r>
            <a:r>
              <a:rPr lang="en-US" sz="2000" dirty="0">
                <a:solidFill>
                  <a:prstClr val="white"/>
                </a:solidFill>
              </a:rPr>
              <a:t>12V, </a:t>
            </a:r>
            <a:r>
              <a:rPr lang="en-US" sz="2000" dirty="0" smtClean="0">
                <a:solidFill>
                  <a:prstClr val="white"/>
                </a:solidFill>
              </a:rPr>
              <a:t>+5V</a:t>
            </a:r>
            <a:r>
              <a:rPr lang="en-US" sz="2000" dirty="0">
                <a:solidFill>
                  <a:prstClr val="white"/>
                </a:solidFill>
              </a:rPr>
              <a:t>, </a:t>
            </a:r>
            <a:r>
              <a:rPr lang="en-US" sz="2000" dirty="0" smtClean="0">
                <a:solidFill>
                  <a:prstClr val="white"/>
                </a:solidFill>
              </a:rPr>
              <a:t>100W</a:t>
            </a:r>
            <a:endParaRPr lang="en-US" sz="2000" dirty="0">
              <a:solidFill>
                <a:prstClr val="white"/>
              </a:solidFill>
            </a:endParaRPr>
          </a:p>
          <a:p>
            <a:pPr marL="744538" lvl="1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Redundancy</a:t>
            </a:r>
            <a:endParaRPr lang="en-US" sz="2000" dirty="0" smtClean="0">
              <a:solidFill>
                <a:prstClr val="white"/>
              </a:solidFill>
            </a:endParaRPr>
          </a:p>
          <a:p>
            <a:pPr marL="744538" lvl="1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prstClr val="white"/>
                </a:solidFill>
              </a:rPr>
              <a:t>PMBus</a:t>
            </a:r>
            <a:r>
              <a:rPr lang="en-US" sz="2000" dirty="0" smtClean="0">
                <a:solidFill>
                  <a:prstClr val="white"/>
                </a:solidFill>
              </a:rPr>
              <a:t> </a:t>
            </a:r>
            <a:r>
              <a:rPr lang="en-US" sz="2000" dirty="0">
                <a:solidFill>
                  <a:prstClr val="white"/>
                </a:solidFill>
              </a:rPr>
              <a:t>monitoring interface</a:t>
            </a:r>
          </a:p>
          <a:p>
            <a:pPr marL="744538" lvl="1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Standard </a:t>
            </a:r>
            <a:r>
              <a:rPr lang="en-US" sz="2000" dirty="0">
                <a:solidFill>
                  <a:prstClr val="white"/>
                </a:solidFill>
              </a:rPr>
              <a:t>PSU connector FCI </a:t>
            </a:r>
            <a:r>
              <a:rPr lang="en-US" sz="2000" dirty="0" smtClean="0">
                <a:solidFill>
                  <a:prstClr val="white"/>
                </a:solidFill>
              </a:rPr>
              <a:t>51939-667</a:t>
            </a:r>
          </a:p>
          <a:p>
            <a:pPr marL="287338" indent="-287338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white"/>
                </a:solidFill>
              </a:rPr>
              <a:t>First </a:t>
            </a:r>
            <a:r>
              <a:rPr lang="en-US" sz="2000" dirty="0">
                <a:solidFill>
                  <a:prstClr val="white"/>
                </a:solidFill>
              </a:rPr>
              <a:t>lab prototype using FEAST </a:t>
            </a:r>
            <a:r>
              <a:rPr lang="en-US" sz="2000" dirty="0" smtClean="0">
                <a:solidFill>
                  <a:prstClr val="white"/>
                </a:solidFill>
              </a:rPr>
              <a:t>chips as controller of switched supply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25" name="Picture 24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2340029" y="424582"/>
            <a:ext cx="379727" cy="379727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5"/>
          <a:stretch/>
        </p:blipFill>
        <p:spPr>
          <a:xfrm>
            <a:off x="9505861" y="424581"/>
            <a:ext cx="379727" cy="379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6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2">
      <a:majorFont>
        <a:latin typeface="Quicksand Book"/>
        <a:ea typeface=""/>
        <a:cs typeface=""/>
      </a:majorFont>
      <a:minorFont>
        <a:latin typeface="Quicksan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49504</TotalTime>
  <Words>484</Words>
  <Application>Microsoft Office PowerPoint</Application>
  <PresentationFormat>Widescreen</PresentationFormat>
  <Paragraphs>179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Quicksand Bold</vt:lpstr>
      <vt:lpstr>Quicksand Book</vt:lpstr>
      <vt:lpstr>Arial</vt:lpstr>
      <vt:lpstr>Calibri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Evangelia Gousiou</dc:creator>
  <cp:lastModifiedBy>VC room</cp:lastModifiedBy>
  <cp:revision>1069</cp:revision>
  <cp:lastPrinted>2017-02-02T18:27:49Z</cp:lastPrinted>
  <dcterms:created xsi:type="dcterms:W3CDTF">2015-11-09T10:49:37Z</dcterms:created>
  <dcterms:modified xsi:type="dcterms:W3CDTF">2018-11-29T08:49:28Z</dcterms:modified>
</cp:coreProperties>
</file>