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6" r:id="rId5"/>
    <p:sldId id="260" r:id="rId6"/>
    <p:sldId id="261" r:id="rId7"/>
    <p:sldId id="263" r:id="rId8"/>
    <p:sldId id="257" r:id="rId9"/>
    <p:sldId id="262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9FC01-6326-4D66-AD94-B372478B35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77826C-C285-4AAF-93CB-E640CD3787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DD191-AD44-430C-BCC8-BA9D0139A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2ADDD-1E46-4A78-A858-ED907C14FE46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19F4F-D90C-45E8-8A31-27CF27C1A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6A33F5-90B9-46E5-B901-E86AF8B90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AD776-15FB-4496-9A12-1098B5FBB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454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7B87F-851A-48FD-AAB0-F2B3327BC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654493-2BF0-4928-8861-DC5EFE9152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D5C365-37BB-49A5-A95D-F9B2E8799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2ADDD-1E46-4A78-A858-ED907C14FE46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B152C-98EF-41D4-B90B-A17353B5B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50FC9-F548-4607-AEF1-071FFB00B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AD776-15FB-4496-9A12-1098B5FBB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32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F91BFE-8561-496F-8EEA-C59C869A83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EAACA9-E29B-427D-9C57-0451BD84A7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81A4A-C749-49C2-B97C-0760703C6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2ADDD-1E46-4A78-A858-ED907C14FE46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E6504C-6C74-4DB5-BAAA-FEAD25D4D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8B5AE5-36E2-4CF7-850D-B1643FD65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AD776-15FB-4496-9A12-1098B5FBB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044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CD5A3-D24E-4987-892F-A60471023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9E3FC1-B35D-4488-82E5-90D4F630EA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06FEC-5BF2-4C52-93C7-AC0E7B72E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2ADDD-1E46-4A78-A858-ED907C14FE46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DDA557-2FC5-46E3-9A45-8AFB41371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124A66-0230-4856-AD7D-E04C40E9C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AD776-15FB-4496-9A12-1098B5FBB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228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F1E3C-9137-4BBF-BB1C-B8F4EA980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D492F5-C11A-4892-AD80-74CC065184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8981CD-E1DC-4334-9CEE-702EFAE26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2ADDD-1E46-4A78-A858-ED907C14FE46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EC1CF-B76F-470B-902C-B51C486A5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21061-9895-4B2D-87A6-3F3A8BBF3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AD776-15FB-4496-9A12-1098B5FBB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678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64FD4-B856-402F-A522-2EBD8E8FC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9C107-DA3E-4341-8A64-E8059AB73C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38FC5D-E7FB-4432-8CE2-493C510DA6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9D8ACE-AA30-421B-99D5-EE9FE6DF6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2ADDD-1E46-4A78-A858-ED907C14FE46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AF5B4D-BA08-4096-95AB-F33901BBB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463E1B-98A0-45EB-889E-1E7AE75A0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AD776-15FB-4496-9A12-1098B5FBB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241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23D83-B30E-441A-964A-DEBD82F5C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5D21E0-7CC1-4AB8-8B75-3770FFC22A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A9B078-CEEE-4A49-8BEB-D816325DFC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718C93-CA59-41F0-A039-E383D9BC55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6181E3-215F-43B7-9946-71735EA9DA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916EAC-A21A-4D43-B597-E26AF7849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2ADDD-1E46-4A78-A858-ED907C14FE46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C73A5B-B318-432A-B1C2-EA7C4D0B1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4D938C-2C6E-44EB-94CD-F35AFE99B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AD776-15FB-4496-9A12-1098B5FBB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326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8F78A-CEB3-4F33-B26E-B4B9F45B9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74E99B-89C6-49DD-9703-BF9129C1D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2ADDD-1E46-4A78-A858-ED907C14FE46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A572ED-BB0C-430C-9426-519709697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E59542-1E3E-43CC-ABE1-6E8A7AA40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AD776-15FB-4496-9A12-1098B5FBB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5761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000A3B-E1A8-4F72-8CC5-B6DF9D518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2ADDD-1E46-4A78-A858-ED907C14FE46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63ED20-9F21-48EE-8D3F-6C60B9A38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C72E5C-8664-4362-91C0-DA7DC5FB5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AD776-15FB-4496-9A12-1098B5FBB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010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EF776-1D9F-4448-9A4C-2C011FD49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61B93C-8E66-4AD1-A2C3-D8FFE2A280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AB5D0B-5336-4B1F-B3AF-EA50FA46A1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0D306A-A87A-4BBE-9352-49D498F67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2ADDD-1E46-4A78-A858-ED907C14FE46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14648-0704-4BA5-8DF1-847937170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235E8F-7718-46E6-ABE5-1A55AE9DD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AD776-15FB-4496-9A12-1098B5FBB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9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4778D-74E3-4F5B-8C8A-A9D02387C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D2C00A-C4F1-41B0-80CD-4E89E6B4CF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D11EC2-1378-46BB-8E3D-2BAE5709A0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F6B2B0-F9E5-478C-85B8-01126569A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2ADDD-1E46-4A78-A858-ED907C14FE46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A711A3-B6E2-4543-83E6-1B714174A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3FE484-6043-4E43-9F25-9A0F5A125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AD776-15FB-4496-9A12-1098B5FBB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794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60270B-A023-496A-85AE-A39097CC9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085416-E326-4547-BFD7-2019592C14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4E2FE-C0CB-405E-B70A-D4834461BC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2ADDD-1E46-4A78-A858-ED907C14FE46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1DADD8-F01B-4F0D-8781-33AA352DB1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0FD47-B774-47B6-891F-8941369B2B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AD776-15FB-4496-9A12-1098B5FBB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56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19E40-9353-4621-86C4-29D9EF617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CI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64E4C2-0941-4553-B49F-3EB207042C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4071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A9318-3898-4A84-9B84-922FE9F9C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7: 3</a:t>
            </a:r>
            <a:r>
              <a:rPr lang="en-GB" baseline="30000" dirty="0"/>
              <a:t>rd</a:t>
            </a:r>
            <a:r>
              <a:rPr lang="en-GB" dirty="0"/>
              <a:t> skimmer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9E9FE-CB16-4F62-82A5-DB10DCD234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Local workshop later replied they cannot do it.</a:t>
            </a:r>
          </a:p>
          <a:p>
            <a:r>
              <a:rPr lang="en-GB" dirty="0"/>
              <a:t>Find a laser machining company to do the job, but their laser can only do 100-200 um thickness stainless</a:t>
            </a:r>
            <a:r>
              <a:rPr lang="zh-CN" altLang="en-US" dirty="0"/>
              <a:t> </a:t>
            </a:r>
            <a:r>
              <a:rPr lang="en-GB" altLang="zh-CN" dirty="0"/>
              <a:t>steel.</a:t>
            </a:r>
            <a:r>
              <a:rPr lang="zh-CN" altLang="en-US" dirty="0"/>
              <a:t> </a:t>
            </a:r>
            <a:endParaRPr lang="en-GB" altLang="zh-CN" dirty="0"/>
          </a:p>
          <a:p>
            <a:r>
              <a:rPr lang="en-GB" dirty="0"/>
              <a:t> Will not finish before the collaboration meeting.</a:t>
            </a:r>
          </a:p>
          <a:p>
            <a:endParaRPr lang="en-GB" dirty="0"/>
          </a:p>
          <a:p>
            <a:pPr lvl="1"/>
            <a:r>
              <a:rPr lang="en-GB" dirty="0"/>
              <a:t>4*0.4</a:t>
            </a:r>
          </a:p>
          <a:p>
            <a:pPr lvl="1"/>
            <a:r>
              <a:rPr lang="en-GB" dirty="0"/>
              <a:t>4*0.1</a:t>
            </a:r>
          </a:p>
          <a:p>
            <a:pPr lvl="1"/>
            <a:r>
              <a:rPr lang="en-GB" dirty="0"/>
              <a:t>8*0.4</a:t>
            </a:r>
          </a:p>
          <a:p>
            <a:pPr lvl="1"/>
            <a:r>
              <a:rPr lang="en-GB" dirty="0"/>
              <a:t>8*0.1</a:t>
            </a:r>
          </a:p>
          <a:p>
            <a:pPr lvl="1"/>
            <a:r>
              <a:rPr lang="en-GB" dirty="0"/>
              <a:t>20*0.4?</a:t>
            </a:r>
          </a:p>
          <a:p>
            <a:pPr lvl="1"/>
            <a:r>
              <a:rPr lang="en-GB" dirty="0"/>
              <a:t>Other sizes?</a:t>
            </a:r>
          </a:p>
          <a:p>
            <a:pPr lvl="1"/>
            <a:r>
              <a:rPr lang="en-GB" dirty="0"/>
              <a:t>They have a minimum charge of £200. adding more skimmer will not increase much </a:t>
            </a:r>
            <a:r>
              <a:rPr lang="en-GB"/>
              <a:t>of the cost.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5488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81B5755-4564-F243-B078-66A30A876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objectives before our Collaboration meeting in December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5849154-7A8E-2149-ACB0-D4BFE38785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1.       Evaluate the density of the gas jet, both for the neon and nitrogen</a:t>
            </a:r>
          </a:p>
          <a:p>
            <a:r>
              <a:rPr lang="en-US" dirty="0"/>
              <a:t>2.       Evaluate the cross section of the gas jet density in 2 dimensions</a:t>
            </a:r>
          </a:p>
          <a:p>
            <a:r>
              <a:rPr lang="en-US" dirty="0"/>
              <a:t>3.       Evaluate the ratio of fluorescence between Neon and Nitrogen and compare to literature</a:t>
            </a:r>
          </a:p>
          <a:p>
            <a:r>
              <a:rPr lang="en-US" dirty="0"/>
              <a:t>4.       Add an orifice to simulate a Turbo Pump DN63 on the interaction chamber. Assuming a pumping speed of 80 l/s, the orifice should be 27 mm, to be checked. </a:t>
            </a:r>
          </a:p>
          <a:p>
            <a:r>
              <a:rPr lang="en-US" dirty="0"/>
              <a:t>5.       Add a back-stream blocker, basically an orifice with a hole of some 20mm in the interaction chamber towards the dump chamber</a:t>
            </a:r>
          </a:p>
          <a:p>
            <a:r>
              <a:rPr lang="en-US" dirty="0"/>
              <a:t>6.       </a:t>
            </a:r>
            <a:r>
              <a:rPr lang="en-US" dirty="0" err="1"/>
              <a:t>Optimise</a:t>
            </a:r>
            <a:r>
              <a:rPr lang="en-US" dirty="0"/>
              <a:t> the blackening and add filters for the precise Neon line</a:t>
            </a:r>
          </a:p>
          <a:p>
            <a:r>
              <a:rPr lang="en-US" dirty="0"/>
              <a:t>7.       Remove 3</a:t>
            </a:r>
            <a:r>
              <a:rPr lang="en-US" baseline="30000" dirty="0"/>
              <a:t>rd</a:t>
            </a:r>
            <a:r>
              <a:rPr lang="en-US" dirty="0"/>
              <a:t> skimmer and make a skimmer as </a:t>
            </a:r>
            <a:r>
              <a:rPr lang="en-US" dirty="0" err="1"/>
              <a:t>Marton</a:t>
            </a:r>
            <a:r>
              <a:rPr lang="en-US" dirty="0"/>
              <a:t> proposed, only by making a cutout in an copper disk used a gasket. (Not discussed, but long proposed)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939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190C4-B06E-4BAB-AA9D-D6F0FB766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1: gas jet density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F25E7C-EA1E-4399-96B0-41022F5579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Finish the gauge scan for Nitrogen.</a:t>
            </a:r>
          </a:p>
          <a:p>
            <a:r>
              <a:rPr lang="en-GB" dirty="0"/>
              <a:t>For horizontal or vertical 3</a:t>
            </a:r>
            <a:r>
              <a:rPr lang="en-GB" baseline="30000" dirty="0"/>
              <a:t>rd</a:t>
            </a:r>
            <a:r>
              <a:rPr lang="en-GB" dirty="0"/>
              <a:t> skimmer, wait for next chamber opening today or tomorrow depends on the new bandpass filter results.</a:t>
            </a:r>
          </a:p>
        </p:txBody>
      </p:sp>
    </p:spTree>
    <p:extLst>
      <p:ext uri="{BB962C8B-B14F-4D97-AF65-F5344CB8AC3E}">
        <p14:creationId xmlns:p14="http://schemas.microsoft.com/office/powerpoint/2010/main" val="2063435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Moving gauge scan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3601" y="4572001"/>
            <a:ext cx="4190997" cy="1096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sz="2000" dirty="0"/>
              <a:t>Gas jet size after the interaction chamber </a:t>
            </a:r>
          </a:p>
          <a:p>
            <a:pPr marL="0" indent="0">
              <a:buNone/>
            </a:pPr>
            <a:r>
              <a:rPr lang="en-GB" sz="2000" dirty="0"/>
              <a:t>Gas jet length = 8.6mm</a:t>
            </a:r>
          </a:p>
          <a:p>
            <a:pPr marL="0" indent="0">
              <a:buNone/>
            </a:pPr>
            <a:r>
              <a:rPr lang="en-GB" sz="2000" dirty="0"/>
              <a:t>Gas jet Width = 1.06mm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62" t="26962" r="30033" b="50000"/>
          <a:stretch/>
        </p:blipFill>
        <p:spPr bwMode="auto">
          <a:xfrm>
            <a:off x="6172198" y="2362200"/>
            <a:ext cx="3124921" cy="1895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37" t="18012" r="30475" b="41118"/>
          <a:stretch/>
        </p:blipFill>
        <p:spPr bwMode="auto">
          <a:xfrm>
            <a:off x="2286000" y="2438400"/>
            <a:ext cx="2971800" cy="190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6934200" y="2514600"/>
            <a:ext cx="1828800" cy="1371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7315200" y="2743200"/>
            <a:ext cx="304800" cy="381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133600" y="2362200"/>
            <a:ext cx="0" cy="213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133600" y="4495800"/>
            <a:ext cx="3124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905000" y="19928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 axis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24400" y="4572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 axis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6019801" y="5562601"/>
            <a:ext cx="4190997" cy="1096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Assuming linear expansion </a:t>
            </a:r>
          </a:p>
          <a:p>
            <a:pPr marL="0" indent="0">
              <a:buNone/>
            </a:pPr>
            <a:r>
              <a:rPr lang="en-GB" sz="2000" dirty="0"/>
              <a:t>Gas jet length at the interaction point = 7.24mm</a:t>
            </a:r>
          </a:p>
          <a:p>
            <a:pPr marL="0" indent="0">
              <a:buNone/>
            </a:pPr>
            <a:r>
              <a:rPr lang="en-GB" sz="2000" dirty="0"/>
              <a:t>Gas jet width at the interaction point = 0.86mm </a:t>
            </a:r>
          </a:p>
        </p:txBody>
      </p:sp>
    </p:spTree>
    <p:extLst>
      <p:ext uri="{BB962C8B-B14F-4D97-AF65-F5344CB8AC3E}">
        <p14:creationId xmlns:p14="http://schemas.microsoft.com/office/powerpoint/2010/main" val="1622423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12BAD-9F7E-4037-9168-5F397622F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2: </a:t>
            </a:r>
            <a:r>
              <a:rPr lang="en-US" dirty="0"/>
              <a:t>cross section 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B812DAA-8B08-42A0-9B75-4618CB853D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948" t="28383" r="28621" b="41446"/>
          <a:stretch/>
        </p:blipFill>
        <p:spPr>
          <a:xfrm>
            <a:off x="1145627" y="2078420"/>
            <a:ext cx="9703045" cy="270115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EDB41DE-C62B-416A-8BF0-AB13C11D1D91}"/>
              </a:ext>
            </a:extLst>
          </p:cNvPr>
          <p:cNvSpPr/>
          <p:nvPr/>
        </p:nvSpPr>
        <p:spPr>
          <a:xfrm>
            <a:off x="1839310" y="2837793"/>
            <a:ext cx="2554014" cy="591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69B589-1373-436C-988B-39C222298E1C}"/>
              </a:ext>
            </a:extLst>
          </p:cNvPr>
          <p:cNvSpPr txBox="1"/>
          <p:nvPr/>
        </p:nvSpPr>
        <p:spPr>
          <a:xfrm>
            <a:off x="1839310" y="2858814"/>
            <a:ext cx="4256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Will get from the density measurement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F56157-1916-4689-A0C1-12B038DD696F}"/>
              </a:ext>
            </a:extLst>
          </p:cNvPr>
          <p:cNvSpPr txBox="1"/>
          <p:nvPr/>
        </p:nvSpPr>
        <p:spPr>
          <a:xfrm>
            <a:off x="1844565" y="3137340"/>
            <a:ext cx="4256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From Gauge scan</a:t>
            </a:r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10AE4A35-D824-49F5-95D6-3A0B5BA1EEED}"/>
              </a:ext>
            </a:extLst>
          </p:cNvPr>
          <p:cNvSpPr/>
          <p:nvPr/>
        </p:nvSpPr>
        <p:spPr>
          <a:xfrm>
            <a:off x="1145627" y="3506672"/>
            <a:ext cx="115614" cy="102328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6D4068-36E9-46C0-98BE-D866B2A9A41C}"/>
              </a:ext>
            </a:extLst>
          </p:cNvPr>
          <p:cNvSpPr txBox="1"/>
          <p:nvPr/>
        </p:nvSpPr>
        <p:spPr>
          <a:xfrm>
            <a:off x="1030013" y="4683727"/>
            <a:ext cx="2911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Check these numbers!!!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2D00F1-8F81-43FC-95D1-0AC96D4B720C}"/>
              </a:ext>
            </a:extLst>
          </p:cNvPr>
          <p:cNvSpPr txBox="1"/>
          <p:nvPr/>
        </p:nvSpPr>
        <p:spPr>
          <a:xfrm>
            <a:off x="168164" y="2022085"/>
            <a:ext cx="1206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Known from gas jet image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B2B18B0-4FF9-44FC-B239-6BB9E4413A2D}"/>
              </a:ext>
            </a:extLst>
          </p:cNvPr>
          <p:cNvSpPr txBox="1"/>
          <p:nvPr/>
        </p:nvSpPr>
        <p:spPr>
          <a:xfrm>
            <a:off x="1374858" y="5354286"/>
            <a:ext cx="66845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When using </a:t>
            </a:r>
            <a:r>
              <a:rPr lang="en-GB" dirty="0" err="1"/>
              <a:t>gasjet</a:t>
            </a:r>
            <a:r>
              <a:rPr lang="en-GB" dirty="0"/>
              <a:t> image, Need to consider the geometry issue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Could be done using residual gas as well.</a:t>
            </a:r>
          </a:p>
        </p:txBody>
      </p:sp>
    </p:spTree>
    <p:extLst>
      <p:ext uri="{BB962C8B-B14F-4D97-AF65-F5344CB8AC3E}">
        <p14:creationId xmlns:p14="http://schemas.microsoft.com/office/powerpoint/2010/main" val="3158787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05B46-B651-4AA9-BC66-442DB26D3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Task3: Ratio of fluorescence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81CE98-568F-462A-A2BA-B157250789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Gas jet condition: inlet 5 bar</a:t>
            </a:r>
          </a:p>
          <a:p>
            <a:r>
              <a:rPr lang="en-GB" dirty="0"/>
              <a:t>Photon number per second</a:t>
            </a:r>
          </a:p>
          <a:p>
            <a:pPr lvl="1"/>
            <a:r>
              <a:rPr lang="en-GB" dirty="0"/>
              <a:t>Nitrogen: 5.63</a:t>
            </a:r>
          </a:p>
          <a:p>
            <a:pPr lvl="1"/>
            <a:r>
              <a:rPr lang="en-GB" dirty="0"/>
              <a:t>Neon: 0.77</a:t>
            </a:r>
          </a:p>
          <a:p>
            <a:r>
              <a:rPr lang="en-GB" dirty="0"/>
              <a:t>Ratio of Nitrogen/Neon: 7.32</a:t>
            </a:r>
          </a:p>
          <a:p>
            <a:r>
              <a:rPr lang="en-GB" dirty="0"/>
              <a:t>Prediction: ~250???</a:t>
            </a:r>
          </a:p>
          <a:p>
            <a:r>
              <a:rPr lang="en-GB" dirty="0"/>
              <a:t>Possible reason: 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8954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86A3C-415C-4CFC-BD1C-679D5CF91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Task 4&amp;5:</a:t>
            </a:r>
            <a:r>
              <a:rPr lang="en-GB" altLang="zh-CN" dirty="0"/>
              <a:t> Vacuum test with reduced pumping speed and back flow blocker.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6E4DF-6F3E-4F2D-B61B-8BFC5FE420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There is some changes during this week.</a:t>
            </a:r>
          </a:p>
          <a:p>
            <a:r>
              <a:rPr lang="en-GB" dirty="0"/>
              <a:t>We have a agreement in this week for what to do.</a:t>
            </a:r>
          </a:p>
          <a:p>
            <a:r>
              <a:rPr lang="en-GB" dirty="0"/>
              <a:t>The special gasket and back flow blocker will arrive tomorrow.</a:t>
            </a:r>
          </a:p>
          <a:p>
            <a:r>
              <a:rPr lang="en-GB" dirty="0"/>
              <a:t>Elbow or not?</a:t>
            </a:r>
          </a:p>
        </p:txBody>
      </p:sp>
    </p:spTree>
    <p:extLst>
      <p:ext uri="{BB962C8B-B14F-4D97-AF65-F5344CB8AC3E}">
        <p14:creationId xmlns:p14="http://schemas.microsoft.com/office/powerpoint/2010/main" val="2493406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CD2A57E5-D80C-4CB0-A923-9016EDCE9247}"/>
              </a:ext>
            </a:extLst>
          </p:cNvPr>
          <p:cNvGrpSpPr/>
          <p:nvPr/>
        </p:nvGrpSpPr>
        <p:grpSpPr>
          <a:xfrm>
            <a:off x="1160776" y="-18914"/>
            <a:ext cx="10769339" cy="6788788"/>
            <a:chOff x="1160776" y="-18914"/>
            <a:chExt cx="10769339" cy="678878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476233D-0EAF-46BD-9FA3-04D4BEA91B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9224" t="44420" r="17155" b="8595"/>
            <a:stretch/>
          </p:blipFill>
          <p:spPr>
            <a:xfrm>
              <a:off x="1408386" y="681037"/>
              <a:ext cx="9931923" cy="5495926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83FC0547-3C23-47B3-8678-D977743EF522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0" y="525517"/>
              <a:ext cx="1040524" cy="16711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E1CC032-557A-4820-AB5A-A4C12C5E1FD6}"/>
                </a:ext>
              </a:extLst>
            </p:cNvPr>
            <p:cNvSpPr txBox="1"/>
            <p:nvPr/>
          </p:nvSpPr>
          <p:spPr>
            <a:xfrm>
              <a:off x="1565865" y="240184"/>
              <a:ext cx="29534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DN100 gasket with 63 hole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F0F5DA4-F578-4FE3-B122-E211964970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93628" y="4099034"/>
              <a:ext cx="588579" cy="171318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D312832-4728-4D33-B1DE-3E6C5F508D1D}"/>
                </a:ext>
              </a:extLst>
            </p:cNvPr>
            <p:cNvSpPr txBox="1"/>
            <p:nvPr/>
          </p:nvSpPr>
          <p:spPr>
            <a:xfrm>
              <a:off x="3042568" y="5812221"/>
              <a:ext cx="270151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DN160 to DN100 adaptor + DN100 gasket with 63 hole + Hipace300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8EE5A2C6-76BF-4998-B895-5E0E2A0FEF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94762" y="4267200"/>
              <a:ext cx="425845" cy="17079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6A16391-361A-4655-9D60-04E77A8A5C9C}"/>
                </a:ext>
              </a:extLst>
            </p:cNvPr>
            <p:cNvSpPr txBox="1"/>
            <p:nvPr/>
          </p:nvSpPr>
          <p:spPr>
            <a:xfrm>
              <a:off x="6190417" y="5846544"/>
              <a:ext cx="277490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DN160 to DN100 adaptor + DN100 gasket with 63 hole + Hipace300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C39087F-B69E-4D89-8435-12B092395921}"/>
                </a:ext>
              </a:extLst>
            </p:cNvPr>
            <p:cNvCxnSpPr/>
            <p:nvPr/>
          </p:nvCxnSpPr>
          <p:spPr>
            <a:xfrm>
              <a:off x="6096000" y="788276"/>
              <a:ext cx="178676" cy="16185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80BF973-CCF8-4D83-8A44-EC4ADE329AC8}"/>
                </a:ext>
              </a:extLst>
            </p:cNvPr>
            <p:cNvSpPr txBox="1"/>
            <p:nvPr/>
          </p:nvSpPr>
          <p:spPr>
            <a:xfrm>
              <a:off x="4861386" y="-18914"/>
              <a:ext cx="46035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I don’t think DN160 gasket with 63 mm hole needed since there is 3 skimmer upstream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8411822-170F-440C-884F-99CC730A14E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56228" y="1135117"/>
              <a:ext cx="1213593" cy="15053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4FC11FE-1911-43E9-9FB5-9F9C72D2F1D6}"/>
                </a:ext>
              </a:extLst>
            </p:cNvPr>
            <p:cNvSpPr txBox="1"/>
            <p:nvPr/>
          </p:nvSpPr>
          <p:spPr>
            <a:xfrm>
              <a:off x="9039601" y="771692"/>
              <a:ext cx="27015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DN160 gasket with 32 mm hole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8042ED4-9E4C-49D1-BD69-A3D1E7A38E73}"/>
                </a:ext>
              </a:extLst>
            </p:cNvPr>
            <p:cNvSpPr txBox="1"/>
            <p:nvPr/>
          </p:nvSpPr>
          <p:spPr>
            <a:xfrm>
              <a:off x="1160776" y="4672925"/>
              <a:ext cx="167167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HiPACE700 with 63 mm hole gasket here before CERN Primary pump arrived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CC933A3-A5C5-42BC-B576-F6CDA0FA3A3B}"/>
                </a:ext>
              </a:extLst>
            </p:cNvPr>
            <p:cNvSpPr txBox="1"/>
            <p:nvPr/>
          </p:nvSpPr>
          <p:spPr>
            <a:xfrm>
              <a:off x="9817183" y="1508678"/>
              <a:ext cx="21129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HiPACE700 here with standard gasket before CERN Elbow arrived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65127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09293-AB72-440A-B3B2-BE4FB73C0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6: </a:t>
            </a:r>
            <a:r>
              <a:rPr lang="en-US" dirty="0"/>
              <a:t> </a:t>
            </a:r>
            <a:r>
              <a:rPr lang="en-US" dirty="0" err="1"/>
              <a:t>Optimise</a:t>
            </a:r>
            <a:r>
              <a:rPr lang="en-US" dirty="0"/>
              <a:t> the blackening and add filters </a:t>
            </a:r>
            <a:r>
              <a:rPr lang="en-US" altLang="zh-CN" dirty="0"/>
              <a:t>for neon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499DB-A553-46D7-AB61-BE230044DB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Amir did the experiments with new filter </a:t>
            </a:r>
            <a:r>
              <a:rPr lang="en-GB" altLang="zh-CN" dirty="0"/>
              <a:t>(585 </a:t>
            </a:r>
            <a:r>
              <a:rPr lang="en-US" altLang="zh-CN" dirty="0"/>
              <a:t>nm CWL</a:t>
            </a:r>
            <a:r>
              <a:rPr lang="en-GB" altLang="zh-CN" dirty="0"/>
              <a:t>)</a:t>
            </a:r>
            <a:r>
              <a:rPr lang="en-US" altLang="zh-CN" dirty="0"/>
              <a:t> </a:t>
            </a:r>
          </a:p>
          <a:p>
            <a:r>
              <a:rPr lang="en-US" altLang="zh-CN" dirty="0"/>
              <a:t>Current test not showing Neon gas jet.</a:t>
            </a:r>
          </a:p>
          <a:p>
            <a:r>
              <a:rPr lang="en-US" dirty="0"/>
              <a:t>We are currently working on what happened.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3468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399</Words>
  <Application>Microsoft Office PowerPoint</Application>
  <PresentationFormat>Widescreen</PresentationFormat>
  <Paragraphs>64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等线</vt:lpstr>
      <vt:lpstr>等线 Light</vt:lpstr>
      <vt:lpstr>Arial</vt:lpstr>
      <vt:lpstr>Calibri</vt:lpstr>
      <vt:lpstr>Calibri Light</vt:lpstr>
      <vt:lpstr>Office Theme</vt:lpstr>
      <vt:lpstr>CI updates</vt:lpstr>
      <vt:lpstr>Experimental objectives before our Collaboration meeting in December </vt:lpstr>
      <vt:lpstr>Task 1: gas jet density </vt:lpstr>
      <vt:lpstr>Moving gauge scan</vt:lpstr>
      <vt:lpstr>Task 2: cross section </vt:lpstr>
      <vt:lpstr>Task3: Ratio of fluorescence</vt:lpstr>
      <vt:lpstr>Task 4&amp;5: Vacuum test with reduced pumping speed and back flow blocker.</vt:lpstr>
      <vt:lpstr>PowerPoint Presentation</vt:lpstr>
      <vt:lpstr>Task 6:  Optimise the blackening and add filters for neon</vt:lpstr>
      <vt:lpstr>Task 7: 3rd skimmer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 updates</dc:title>
  <dc:creator>Hao</dc:creator>
  <cp:lastModifiedBy>Salehilashkajani, Amir</cp:lastModifiedBy>
  <cp:revision>9</cp:revision>
  <dcterms:created xsi:type="dcterms:W3CDTF">2018-11-15T11:48:17Z</dcterms:created>
  <dcterms:modified xsi:type="dcterms:W3CDTF">2018-11-15T13:47:41Z</dcterms:modified>
</cp:coreProperties>
</file>