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65" r:id="rId4"/>
    <p:sldId id="256" r:id="rId5"/>
    <p:sldId id="266" r:id="rId6"/>
    <p:sldId id="260" r:id="rId7"/>
    <p:sldId id="261" r:id="rId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74" autoAdjust="0"/>
  </p:normalViewPr>
  <p:slideViewPr>
    <p:cSldViewPr snapToGrid="0" snapToObjects="1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C4309-BFFC-4263-B19A-E35CB7CC7861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DAE38-F11A-421C-8215-DEF20F119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7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D75D2-854C-4AC7-8F43-797DFE9928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60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62971-2CFF-A948-9DC9-46147D3CA4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182DAE-99C3-744B-B79F-C9B1DBA1E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3C485-6E51-D845-9EDA-A75B0E762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0FBCE-FC66-A54E-A3F6-200617E10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3EB0B-EC0D-FB4A-BFE9-B60152308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09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09415-14F2-D34F-8722-A4EC8C02E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4E062-49DA-B041-A6D0-B77C827D8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8B7CF-D94F-174B-BED8-F68B7205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30C21-6186-5641-AEC8-D92E5C2E2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1C69-07A4-5F4E-B579-BA0C7C4CF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1A1BE8-3DEB-5B4D-A202-E3F12194BC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D508AA-9580-B843-A52C-034EED020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015A-C2EA-424D-AA3A-11BB55C28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CE42F-CFE0-9748-878F-329EB503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B1CA0-C0CD-C044-8B21-199777DA9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6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66AA2-7CC5-2F4B-A7BA-B06C1EF7D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D7266-6EB7-F44C-863F-8644AF292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6B18D-5545-7C47-B210-ED8DFCE1B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719F6-81A3-114F-916C-90DE1E1EA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51463-741D-404B-8DF9-22D36E8C3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6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7B72C-9495-CE40-9F37-BCD8462EE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8E704-0E8A-FA48-8181-30E42F253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15786-EB39-AA4E-BD5E-E41855BC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406D0-8F80-3A4D-887F-85DEE7D3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17A9D-3EB4-C94E-985E-11FAD744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4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F3E74-2334-CA44-83BF-A4CC0152D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98493-7DBB-9E4D-9581-0A1C5FDE8A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998D8C-F7C9-E94B-95A7-20CB3C356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5AB0A8-D97D-DE4F-9C1D-C0FF366F7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B35D0A-2AEF-9E45-BB32-1FA7445B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44622-C401-054D-A59E-C2320629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12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716F3-96AD-BD4E-A2D6-5D311BC75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C4AF1A-F273-0D46-86BA-151584EAD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163D6-3A88-374D-98D9-CA15768709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164992-6896-3D48-BEE8-526F77AC7F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5FC868-C243-EC44-974A-2FA1DE3B44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BDFFD5-FD67-184A-BC89-E30069CBD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4B0369-2684-C944-9E4D-C0E3DB719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643BD0-22DA-A442-AE4B-6BD3166A9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0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1E0C8-2D5E-AA4D-ACC6-CAFC4E092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F2C07-4122-A149-8443-D0F9C0A22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C1B075-DE47-AF45-8CBE-1036B4E4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3D689-9A50-264F-84E0-D3C994F5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21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AA5BA5-8AF7-6F49-80AA-2664E2846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131A35-701A-4C4F-9650-D0A19491B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5B10B-8375-CC4E-BBAA-69D09474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3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F1FF0-917B-C549-BB05-B30D1FEB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8596F-EC39-F244-A06A-47BEB0295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8F179-6DD6-F240-996B-A59724969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64A9C7-516A-7D48-B600-B9C181E5C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14A3A-98AE-0145-8629-BE0AB2BE7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B05B8-70E6-274A-8D2C-5971543F8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6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EA26B-B89C-C74F-B6C4-7A5ADDC73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63C4C4-7696-EB4F-A8CE-C023903755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8A039-3D63-A443-AFE8-ECC5D2C945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453E8C-D5DA-B14D-9429-4E155D629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74657-AFB1-404C-8F17-729CE42F4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74611-08CE-E043-B538-7ECC5A3D5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04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AEF92-165C-F744-9762-9A8D227AC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C96E6-BB74-DF47-941F-3A6D00688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97FCD-54B9-6046-B474-7563D6054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2C1D4-E518-664A-A170-D9C12D839FF7}" type="datetimeFigureOut">
              <a:rPr lang="en-US" smtClean="0"/>
              <a:t>2018-11-15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90E58-2556-9E47-B403-F0B3BAB2D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BDB24-07F2-F649-BBE5-909A604C2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EB35A-C162-C04F-A101-64BC5F71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8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B749D-BBFB-44AF-ACE1-303B8CE378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LHC integration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6670D5-5ACF-4AC0-B703-625155B9C5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35220"/>
            <a:ext cx="9144000" cy="1655762"/>
          </a:xfrm>
        </p:spPr>
        <p:txBody>
          <a:bodyPr/>
          <a:lstStyle/>
          <a:p>
            <a:r>
              <a:rPr lang="en-US"/>
              <a:t>2018-11-15</a:t>
            </a:r>
            <a:br>
              <a:rPr lang="en-US"/>
            </a:br>
            <a:r>
              <a:rPr lang="en-US"/>
              <a:t>Marton Ady</a:t>
            </a:r>
          </a:p>
        </p:txBody>
      </p:sp>
    </p:spTree>
    <p:extLst>
      <p:ext uri="{BB962C8B-B14F-4D97-AF65-F5344CB8AC3E}">
        <p14:creationId xmlns:p14="http://schemas.microsoft.com/office/powerpoint/2010/main" val="58555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371D4-973F-4FC1-88C0-5B941E7B6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setup at Cockroft (“version 2”)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C0EBD8-9C61-4CF3-8275-C02D46846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2376464"/>
            <a:ext cx="12192000" cy="3935434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44D1A41A-A4B6-4557-9932-8A46FF103AD9}"/>
              </a:ext>
            </a:extLst>
          </p:cNvPr>
          <p:cNvSpPr txBox="1">
            <a:spLocks/>
          </p:cNvSpPr>
          <p:nvPr/>
        </p:nvSpPr>
        <p:spPr>
          <a:xfrm>
            <a:off x="7983523" y="6395762"/>
            <a:ext cx="4208477" cy="601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3D model: Tom Dodington</a:t>
            </a:r>
          </a:p>
        </p:txBody>
      </p:sp>
    </p:spTree>
    <p:extLst>
      <p:ext uri="{BB962C8B-B14F-4D97-AF65-F5344CB8AC3E}">
        <p14:creationId xmlns:p14="http://schemas.microsoft.com/office/powerpoint/2010/main" val="2614696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9281" y="1"/>
            <a:ext cx="9997615" cy="6885678"/>
            <a:chOff x="-33599" y="1"/>
            <a:chExt cx="8331346" cy="573806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3249" y="1"/>
              <a:ext cx="6140336" cy="4605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683409" y="2701529"/>
              <a:ext cx="87903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40" b="1" dirty="0">
                  <a:solidFill>
                    <a:srgbClr val="FF0000"/>
                  </a:solidFill>
                </a:rPr>
                <a:t>HIPACE 300</a:t>
              </a:r>
            </a:p>
            <a:p>
              <a:r>
                <a:rPr lang="en-GB" sz="1440" b="1" dirty="0">
                  <a:solidFill>
                    <a:srgbClr val="FF0000"/>
                  </a:solidFill>
                </a:rPr>
                <a:t>300L/s </a:t>
              </a:r>
              <a:endParaRPr lang="en-GB" sz="1440" dirty="0">
                <a:solidFill>
                  <a:srgbClr val="FF0000"/>
                </a:solidFill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 rot="5400000">
              <a:off x="1918904" y="3161625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7752" y="3374914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60" b="1" dirty="0">
                  <a:solidFill>
                    <a:srgbClr val="FF0000"/>
                  </a:solidFill>
                </a:rPr>
                <a:t>DN 16 ISO-KF to DN25 KF adaptor</a:t>
              </a:r>
            </a:p>
          </p:txBody>
        </p:sp>
        <p:sp>
          <p:nvSpPr>
            <p:cNvPr id="13" name="Right Arrow 12"/>
            <p:cNvSpPr/>
            <p:nvPr/>
          </p:nvSpPr>
          <p:spPr>
            <a:xfrm rot="5400000">
              <a:off x="1918904" y="3942296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84368" y="4193796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5400000">
              <a:off x="1786106" y="4754664"/>
              <a:ext cx="507659" cy="29364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6454" y="4709358"/>
              <a:ext cx="16003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80" dirty="0">
                  <a:solidFill>
                    <a:srgbClr val="FF0000"/>
                  </a:solidFill>
                </a:rPr>
                <a:t>1 m 25KF hose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82018" y="5155313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nXDS15i scroll pump from Edwards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761" y="949533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823944" y="1010460"/>
              <a:ext cx="1047423" cy="29364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2583" y="1341862"/>
              <a:ext cx="16003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80" dirty="0">
                  <a:solidFill>
                    <a:srgbClr val="FF0000"/>
                  </a:solidFill>
                </a:rPr>
                <a:t>2 m 25KF hose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33599" y="800100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nXDS10i scroll pump from Edwards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45532" y="873545"/>
              <a:ext cx="87903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40" b="1" dirty="0">
                  <a:solidFill>
                    <a:srgbClr val="FF0000"/>
                  </a:solidFill>
                </a:rPr>
                <a:t>HIPACE 300</a:t>
              </a:r>
            </a:p>
            <a:p>
              <a:r>
                <a:rPr lang="en-GB" sz="1440" b="1" dirty="0">
                  <a:solidFill>
                    <a:srgbClr val="FF0000"/>
                  </a:solidFill>
                </a:rPr>
                <a:t>300L/s </a:t>
              </a:r>
              <a:endParaRPr lang="en-GB" sz="1440" dirty="0">
                <a:solidFill>
                  <a:srgbClr val="FF0000"/>
                </a:solidFill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 rot="5155757">
              <a:off x="3910566" y="1205168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34445" y="1409218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60" b="1" dirty="0">
                  <a:solidFill>
                    <a:srgbClr val="FF0000"/>
                  </a:solidFill>
                </a:rPr>
                <a:t>DN 16 ISO-KF to DN25 KF adaptor</a:t>
              </a:r>
            </a:p>
          </p:txBody>
        </p:sp>
        <p:sp>
          <p:nvSpPr>
            <p:cNvPr id="27" name="Right Arrow 26"/>
            <p:cNvSpPr/>
            <p:nvPr/>
          </p:nvSpPr>
          <p:spPr>
            <a:xfrm rot="5215225">
              <a:off x="3967533" y="1934829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84446" y="2123180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Down Arrow 31"/>
            <p:cNvSpPr/>
            <p:nvPr/>
          </p:nvSpPr>
          <p:spPr>
            <a:xfrm rot="10800000">
              <a:off x="2317061" y="1407825"/>
              <a:ext cx="106329" cy="48362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98711" y="1810784"/>
              <a:ext cx="9906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600" b="1" dirty="0">
                  <a:solidFill>
                    <a:srgbClr val="FF0000"/>
                  </a:solidFill>
                </a:rPr>
                <a:t>DN100 – DN40 CF adaptor and DN40 CF to KF25 </a:t>
              </a:r>
              <a:r>
                <a:rPr lang="en-GB" sz="600" b="1" dirty="0" err="1">
                  <a:solidFill>
                    <a:srgbClr val="FF0000"/>
                  </a:solidFill>
                </a:rPr>
                <a:t>adpator</a:t>
              </a:r>
              <a:endParaRPr lang="en-GB" sz="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>
              <a:off x="3178068" y="1392918"/>
              <a:ext cx="228600" cy="25322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3178068" y="1104377"/>
              <a:ext cx="554739" cy="115519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2927478" y="3025205"/>
              <a:ext cx="87903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40" b="1" dirty="0">
                  <a:solidFill>
                    <a:srgbClr val="FF0000"/>
                  </a:solidFill>
                </a:rPr>
                <a:t>HIPACE 700</a:t>
              </a:r>
            </a:p>
            <a:p>
              <a:r>
                <a:rPr lang="en-GB" sz="1440" b="1" dirty="0">
                  <a:solidFill>
                    <a:srgbClr val="FF0000"/>
                  </a:solidFill>
                </a:rPr>
                <a:t>700L/s </a:t>
              </a:r>
              <a:endParaRPr lang="en-GB" sz="1440" dirty="0">
                <a:solidFill>
                  <a:srgbClr val="FF0000"/>
                </a:solidFill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 rot="5400000">
              <a:off x="3298976" y="3427435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60137" y="3585002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6200" y="1649640"/>
              <a:ext cx="139653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40" dirty="0">
                  <a:solidFill>
                    <a:schemeClr val="tx2"/>
                  </a:solidFill>
                </a:rPr>
                <a:t>This Channel is used for initial pumping, will be turned of when Turbo turns on.</a:t>
              </a:r>
              <a:endParaRPr lang="en-GB" sz="840" dirty="0">
                <a:solidFill>
                  <a:schemeClr val="tx2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75281" y="5176373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nXDS15i scroll pump from Edwards</a:t>
              </a:r>
            </a:p>
          </p:txBody>
        </p:sp>
        <p:sp>
          <p:nvSpPr>
            <p:cNvPr id="47" name="Right Arrow 46"/>
            <p:cNvSpPr/>
            <p:nvPr/>
          </p:nvSpPr>
          <p:spPr>
            <a:xfrm rot="5400000">
              <a:off x="3149546" y="4754665"/>
              <a:ext cx="685615" cy="29364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503809" y="3295538"/>
              <a:ext cx="87903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40" b="1" dirty="0">
                  <a:solidFill>
                    <a:srgbClr val="FF0000"/>
                  </a:solidFill>
                </a:rPr>
                <a:t>HIPACE 700</a:t>
              </a:r>
            </a:p>
            <a:p>
              <a:r>
                <a:rPr lang="en-GB" sz="1440" b="1" dirty="0">
                  <a:solidFill>
                    <a:srgbClr val="FF0000"/>
                  </a:solidFill>
                </a:rPr>
                <a:t>700L/s </a:t>
              </a:r>
              <a:endParaRPr lang="en-GB" sz="1440" dirty="0">
                <a:solidFill>
                  <a:srgbClr val="FF0000"/>
                </a:solidFill>
              </a:endParaRPr>
            </a:p>
          </p:txBody>
        </p:sp>
        <p:sp>
          <p:nvSpPr>
            <p:cNvPr id="49" name="Right Arrow 48"/>
            <p:cNvSpPr/>
            <p:nvPr/>
          </p:nvSpPr>
          <p:spPr>
            <a:xfrm rot="5400000">
              <a:off x="4763294" y="3680038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427818" y="3893326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1" name="Straight Arrow Connector 50"/>
            <p:cNvCxnSpPr>
              <a:stCxn id="41" idx="0"/>
            </p:cNvCxnSpPr>
            <p:nvPr/>
          </p:nvCxnSpPr>
          <p:spPr>
            <a:xfrm flipH="1" flipV="1">
              <a:off x="3292371" y="2701532"/>
              <a:ext cx="74624" cy="323673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 flipV="1">
              <a:off x="4533417" y="2932361"/>
              <a:ext cx="427697" cy="419839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Bent Arrow 1028"/>
            <p:cNvSpPr/>
            <p:nvPr/>
          </p:nvSpPr>
          <p:spPr>
            <a:xfrm rot="10800000">
              <a:off x="3684444" y="2538676"/>
              <a:ext cx="575695" cy="1960779"/>
            </a:xfrm>
            <a:prstGeom prst="bentArrow">
              <a:avLst>
                <a:gd name="adj1" fmla="val 29172"/>
                <a:gd name="adj2" fmla="val 27594"/>
                <a:gd name="adj3" fmla="val 50000"/>
                <a:gd name="adj4" fmla="val 5387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>
                <a:solidFill>
                  <a:schemeClr val="tx1"/>
                </a:solidFill>
              </a:endParaRPr>
            </a:p>
          </p:txBody>
        </p:sp>
        <p:sp>
          <p:nvSpPr>
            <p:cNvPr id="70" name="Right Arrow 69"/>
            <p:cNvSpPr/>
            <p:nvPr/>
          </p:nvSpPr>
          <p:spPr>
            <a:xfrm rot="5400000">
              <a:off x="3341085" y="3981411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109208" y="4192247"/>
              <a:ext cx="766289" cy="238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US" altLang="zh-CN" sz="1260" b="1" dirty="0">
                  <a:solidFill>
                    <a:srgbClr val="FF0000"/>
                  </a:solidFill>
                </a:rPr>
                <a:t>KF25 Tee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514240" y="4747597"/>
              <a:ext cx="16003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80" dirty="0">
                  <a:solidFill>
                    <a:srgbClr val="FF0000"/>
                  </a:solidFill>
                </a:rPr>
                <a:t>0.5 m 25KF hose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777436" y="3170699"/>
              <a:ext cx="1052639" cy="50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80" dirty="0">
                  <a:solidFill>
                    <a:srgbClr val="FF0000"/>
                  </a:solidFill>
                </a:rPr>
                <a:t>1 m 25KF hose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264668" y="5007443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nXDS15i scroll pump from Edwards</a:t>
              </a:r>
            </a:p>
          </p:txBody>
        </p:sp>
        <p:sp>
          <p:nvSpPr>
            <p:cNvPr id="79" name="Right Arrow 78"/>
            <p:cNvSpPr/>
            <p:nvPr/>
          </p:nvSpPr>
          <p:spPr>
            <a:xfrm>
              <a:off x="5740109" y="5290880"/>
              <a:ext cx="1524557" cy="29364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688976" y="2514350"/>
              <a:ext cx="87903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40" b="1" dirty="0">
                  <a:solidFill>
                    <a:srgbClr val="FF0000"/>
                  </a:solidFill>
                </a:rPr>
                <a:t>HIPACE 300</a:t>
              </a:r>
            </a:p>
            <a:p>
              <a:r>
                <a:rPr lang="en-GB" sz="1440" b="1" dirty="0">
                  <a:solidFill>
                    <a:srgbClr val="FF0000"/>
                  </a:solidFill>
                </a:rPr>
                <a:t>700L/s </a:t>
              </a:r>
              <a:endParaRPr lang="en-GB" sz="1440" dirty="0">
                <a:solidFill>
                  <a:srgbClr val="FF0000"/>
                </a:solidFill>
              </a:endParaRPr>
            </a:p>
          </p:txBody>
        </p:sp>
        <p:sp>
          <p:nvSpPr>
            <p:cNvPr id="83" name="Right Arrow 82"/>
            <p:cNvSpPr/>
            <p:nvPr/>
          </p:nvSpPr>
          <p:spPr>
            <a:xfrm rot="5400000">
              <a:off x="6948461" y="2898850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612985" y="3112138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86" name="Bent Arrow 85"/>
            <p:cNvSpPr/>
            <p:nvPr/>
          </p:nvSpPr>
          <p:spPr>
            <a:xfrm rot="10800000">
              <a:off x="5888069" y="3514304"/>
              <a:ext cx="1376598" cy="1662068"/>
            </a:xfrm>
            <a:prstGeom prst="bentArrow">
              <a:avLst>
                <a:gd name="adj1" fmla="val 8093"/>
                <a:gd name="adj2" fmla="val 9811"/>
                <a:gd name="adj3" fmla="val 16705"/>
                <a:gd name="adj4" fmla="val 544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>
                <a:solidFill>
                  <a:schemeClr val="tx1"/>
                </a:solidFill>
              </a:endParaRPr>
            </a:p>
          </p:txBody>
        </p:sp>
        <p:sp>
          <p:nvSpPr>
            <p:cNvPr id="87" name="Bent Arrow 86"/>
            <p:cNvSpPr/>
            <p:nvPr/>
          </p:nvSpPr>
          <p:spPr>
            <a:xfrm rot="10800000" flipH="1">
              <a:off x="4710085" y="4280062"/>
              <a:ext cx="708333" cy="985149"/>
            </a:xfrm>
            <a:prstGeom prst="bentArrow">
              <a:avLst>
                <a:gd name="adj1" fmla="val 14858"/>
                <a:gd name="adj2" fmla="val 19959"/>
                <a:gd name="adj3" fmla="val 29006"/>
                <a:gd name="adj4" fmla="val 5387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291326" y="2758924"/>
              <a:ext cx="87903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40" b="1" dirty="0">
                  <a:solidFill>
                    <a:srgbClr val="FF0000"/>
                  </a:solidFill>
                </a:rPr>
                <a:t>HIPACE 300</a:t>
              </a:r>
            </a:p>
            <a:p>
              <a:r>
                <a:rPr lang="en-GB" sz="1440" b="1" dirty="0">
                  <a:solidFill>
                    <a:srgbClr val="FF0000"/>
                  </a:solidFill>
                </a:rPr>
                <a:t>300L/s </a:t>
              </a:r>
              <a:endParaRPr lang="en-GB" sz="1440" dirty="0">
                <a:solidFill>
                  <a:srgbClr val="FF0000"/>
                </a:solidFill>
              </a:endParaRPr>
            </a:p>
          </p:txBody>
        </p:sp>
        <p:sp>
          <p:nvSpPr>
            <p:cNvPr id="89" name="Right Arrow 88"/>
            <p:cNvSpPr/>
            <p:nvPr/>
          </p:nvSpPr>
          <p:spPr>
            <a:xfrm rot="5400000">
              <a:off x="5526821" y="3219020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505669" y="3432309"/>
              <a:ext cx="990600" cy="561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60" b="1" dirty="0">
                  <a:solidFill>
                    <a:srgbClr val="FF0000"/>
                  </a:solidFill>
                </a:rPr>
                <a:t>DN 16 ISO-KF to DN25 KF adaptor</a:t>
              </a:r>
            </a:p>
          </p:txBody>
        </p:sp>
        <p:sp>
          <p:nvSpPr>
            <p:cNvPr id="91" name="Right Arrow 90"/>
            <p:cNvSpPr/>
            <p:nvPr/>
          </p:nvSpPr>
          <p:spPr>
            <a:xfrm rot="5400000">
              <a:off x="5520782" y="4024806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392769" y="4245021"/>
              <a:ext cx="990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GB" sz="1260" b="1" dirty="0">
                  <a:solidFill>
                    <a:srgbClr val="FF0000"/>
                  </a:solidFill>
                </a:rPr>
                <a:t>SP25K </a:t>
              </a:r>
              <a:r>
                <a:rPr lang="en-GB" sz="1260" b="1" dirty="0" err="1">
                  <a:solidFill>
                    <a:srgbClr val="FF0000"/>
                  </a:solidFill>
                </a:rPr>
                <a:t>Speedivalve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97443" y="4344949"/>
              <a:ext cx="16003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80" dirty="0">
                  <a:solidFill>
                    <a:srgbClr val="FF0000"/>
                  </a:solidFill>
                </a:rPr>
                <a:t>2 m 25KF hose</a:t>
              </a:r>
            </a:p>
          </p:txBody>
        </p:sp>
        <p:sp>
          <p:nvSpPr>
            <p:cNvPr id="95" name="Right Arrow 94"/>
            <p:cNvSpPr/>
            <p:nvPr/>
          </p:nvSpPr>
          <p:spPr>
            <a:xfrm rot="5400000">
              <a:off x="5490253" y="4659001"/>
              <a:ext cx="228704" cy="1978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050318" y="4609294"/>
              <a:ext cx="16003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80" dirty="0">
                  <a:solidFill>
                    <a:srgbClr val="FF0000"/>
                  </a:solidFill>
                </a:rPr>
                <a:t>0.75 m 25KF hose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291326" y="4917071"/>
              <a:ext cx="990600" cy="238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en-US" altLang="zh-CN" sz="1260" b="1" dirty="0">
                  <a:solidFill>
                    <a:srgbClr val="FF0000"/>
                  </a:solidFill>
                </a:rPr>
                <a:t>2* KF25 Tee</a:t>
              </a:r>
              <a:endParaRPr lang="en-GB" sz="126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371163" y="6557896"/>
            <a:ext cx="192036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80" dirty="0">
                <a:solidFill>
                  <a:srgbClr val="FF0000"/>
                </a:solidFill>
              </a:rPr>
              <a:t>1 m 25KF hose</a:t>
            </a: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871B8607-D6CF-48FA-8249-690165FF6892}"/>
              </a:ext>
            </a:extLst>
          </p:cNvPr>
          <p:cNvSpPr txBox="1">
            <a:spLocks/>
          </p:cNvSpPr>
          <p:nvPr/>
        </p:nvSpPr>
        <p:spPr>
          <a:xfrm>
            <a:off x="102424" y="71000"/>
            <a:ext cx="2628550" cy="601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/>
              <a:t>Slide: Hao Zhang</a:t>
            </a:r>
          </a:p>
        </p:txBody>
      </p:sp>
    </p:spTree>
    <p:extLst>
      <p:ext uri="{BB962C8B-B14F-4D97-AF65-F5344CB8AC3E}">
        <p14:creationId xmlns:p14="http://schemas.microsoft.com/office/powerpoint/2010/main" val="353214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riangle 205">
            <a:extLst>
              <a:ext uri="{FF2B5EF4-FFF2-40B4-BE49-F238E27FC236}">
                <a16:creationId xmlns:a16="http://schemas.microsoft.com/office/drawing/2014/main" id="{C0B1936B-6707-E74E-85BA-352625B84845}"/>
              </a:ext>
            </a:extLst>
          </p:cNvPr>
          <p:cNvSpPr/>
          <p:nvPr/>
        </p:nvSpPr>
        <p:spPr>
          <a:xfrm rot="16200000">
            <a:off x="6723949" y="-876939"/>
            <a:ext cx="327335" cy="734383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BAB0E0-4F05-A448-B774-DABF262A1733}"/>
              </a:ext>
            </a:extLst>
          </p:cNvPr>
          <p:cNvCxnSpPr>
            <a:cxnSpLocks/>
          </p:cNvCxnSpPr>
          <p:nvPr/>
        </p:nvCxnSpPr>
        <p:spPr>
          <a:xfrm flipV="1">
            <a:off x="2236087" y="2099815"/>
            <a:ext cx="0" cy="622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44D95D-F6F1-B245-90EE-D521EDFD4DD8}"/>
              </a:ext>
            </a:extLst>
          </p:cNvPr>
          <p:cNvCxnSpPr>
            <a:cxnSpLocks/>
          </p:cNvCxnSpPr>
          <p:nvPr/>
        </p:nvCxnSpPr>
        <p:spPr>
          <a:xfrm flipH="1">
            <a:off x="2236087" y="2099814"/>
            <a:ext cx="2406699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7E369FA-4731-6E44-8DC0-9F25A40F1B70}"/>
              </a:ext>
            </a:extLst>
          </p:cNvPr>
          <p:cNvCxnSpPr>
            <a:cxnSpLocks/>
          </p:cNvCxnSpPr>
          <p:nvPr/>
        </p:nvCxnSpPr>
        <p:spPr>
          <a:xfrm flipH="1">
            <a:off x="4642785" y="2099815"/>
            <a:ext cx="55539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86863D-1474-2140-ACDF-CE03216BF295}"/>
              </a:ext>
            </a:extLst>
          </p:cNvPr>
          <p:cNvCxnSpPr>
            <a:cxnSpLocks/>
          </p:cNvCxnSpPr>
          <p:nvPr/>
        </p:nvCxnSpPr>
        <p:spPr>
          <a:xfrm flipV="1">
            <a:off x="4708944" y="2470075"/>
            <a:ext cx="243491" cy="218779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EC88AD-A78B-BA44-A56C-EE9BC3ADE10F}"/>
              </a:ext>
            </a:extLst>
          </p:cNvPr>
          <p:cNvCxnSpPr>
            <a:cxnSpLocks/>
          </p:cNvCxnSpPr>
          <p:nvPr/>
        </p:nvCxnSpPr>
        <p:spPr>
          <a:xfrm flipV="1">
            <a:off x="5198178" y="2099814"/>
            <a:ext cx="54198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D1A9564-3D78-FC4E-8EE0-A20D5D96038A}"/>
              </a:ext>
            </a:extLst>
          </p:cNvPr>
          <p:cNvCxnSpPr>
            <a:cxnSpLocks/>
          </p:cNvCxnSpPr>
          <p:nvPr/>
        </p:nvCxnSpPr>
        <p:spPr>
          <a:xfrm flipH="1">
            <a:off x="5740158" y="2099815"/>
            <a:ext cx="120140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8079FA-B5C9-FC46-8192-4F2DCB21A6B9}"/>
              </a:ext>
            </a:extLst>
          </p:cNvPr>
          <p:cNvCxnSpPr>
            <a:cxnSpLocks/>
          </p:cNvCxnSpPr>
          <p:nvPr/>
        </p:nvCxnSpPr>
        <p:spPr>
          <a:xfrm flipV="1">
            <a:off x="4950739" y="2099815"/>
            <a:ext cx="1695" cy="3702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F597FA8-51C4-A149-BFDA-E6786B6EAC18}"/>
              </a:ext>
            </a:extLst>
          </p:cNvPr>
          <p:cNvCxnSpPr>
            <a:cxnSpLocks/>
          </p:cNvCxnSpPr>
          <p:nvPr/>
        </p:nvCxnSpPr>
        <p:spPr>
          <a:xfrm flipV="1">
            <a:off x="4989509" y="2470076"/>
            <a:ext cx="309649" cy="25245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213EA70-999E-274F-A21F-11DAC2DAD799}"/>
              </a:ext>
            </a:extLst>
          </p:cNvPr>
          <p:cNvCxnSpPr>
            <a:cxnSpLocks/>
          </p:cNvCxnSpPr>
          <p:nvPr/>
        </p:nvCxnSpPr>
        <p:spPr>
          <a:xfrm flipV="1">
            <a:off x="5294157" y="2284946"/>
            <a:ext cx="0" cy="1851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7BECE5D-5449-CF40-97F4-2D800AF61659}"/>
              </a:ext>
            </a:extLst>
          </p:cNvPr>
          <p:cNvCxnSpPr>
            <a:cxnSpLocks/>
          </p:cNvCxnSpPr>
          <p:nvPr/>
        </p:nvCxnSpPr>
        <p:spPr>
          <a:xfrm flipV="1">
            <a:off x="5294158" y="2099814"/>
            <a:ext cx="880559" cy="1851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A423AF-59BB-9146-BD02-02F4E648CB06}"/>
              </a:ext>
            </a:extLst>
          </p:cNvPr>
          <p:cNvCxnSpPr>
            <a:cxnSpLocks/>
          </p:cNvCxnSpPr>
          <p:nvPr/>
        </p:nvCxnSpPr>
        <p:spPr>
          <a:xfrm>
            <a:off x="2236087" y="2874523"/>
            <a:ext cx="0" cy="6227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0AD44F3-50CB-ED46-B402-05CDF0BEB1BC}"/>
              </a:ext>
            </a:extLst>
          </p:cNvPr>
          <p:cNvCxnSpPr>
            <a:cxnSpLocks/>
          </p:cNvCxnSpPr>
          <p:nvPr/>
        </p:nvCxnSpPr>
        <p:spPr>
          <a:xfrm flipH="1">
            <a:off x="2236089" y="3497235"/>
            <a:ext cx="209437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2241E9E-30C7-AB46-9521-01E7F3A72E8B}"/>
              </a:ext>
            </a:extLst>
          </p:cNvPr>
          <p:cNvCxnSpPr>
            <a:cxnSpLocks/>
          </p:cNvCxnSpPr>
          <p:nvPr/>
        </p:nvCxnSpPr>
        <p:spPr>
          <a:xfrm flipH="1">
            <a:off x="4678629" y="3497235"/>
            <a:ext cx="53414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B715420-F4E0-D64E-BDB8-126F26609CC3}"/>
              </a:ext>
            </a:extLst>
          </p:cNvPr>
          <p:cNvCxnSpPr>
            <a:cxnSpLocks/>
          </p:cNvCxnSpPr>
          <p:nvPr/>
        </p:nvCxnSpPr>
        <p:spPr>
          <a:xfrm>
            <a:off x="4705885" y="2891339"/>
            <a:ext cx="246551" cy="23563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FC88C9B-A058-8F49-A423-A46A6000691A}"/>
              </a:ext>
            </a:extLst>
          </p:cNvPr>
          <p:cNvCxnSpPr>
            <a:cxnSpLocks/>
          </p:cNvCxnSpPr>
          <p:nvPr/>
        </p:nvCxnSpPr>
        <p:spPr>
          <a:xfrm flipH="1">
            <a:off x="5552792" y="3497235"/>
            <a:ext cx="74499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F51A83-682C-924A-9276-6345B51417F8}"/>
              </a:ext>
            </a:extLst>
          </p:cNvPr>
          <p:cNvCxnSpPr>
            <a:cxnSpLocks/>
          </p:cNvCxnSpPr>
          <p:nvPr/>
        </p:nvCxnSpPr>
        <p:spPr>
          <a:xfrm>
            <a:off x="4950739" y="3126975"/>
            <a:ext cx="1695" cy="3702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8E38A21-C7A2-F544-A969-F101A27FA802}"/>
              </a:ext>
            </a:extLst>
          </p:cNvPr>
          <p:cNvCxnSpPr>
            <a:cxnSpLocks/>
          </p:cNvCxnSpPr>
          <p:nvPr/>
        </p:nvCxnSpPr>
        <p:spPr>
          <a:xfrm>
            <a:off x="4989509" y="2874524"/>
            <a:ext cx="309649" cy="25245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162D08C-4212-6244-8579-A89A7F6AF63F}"/>
              </a:ext>
            </a:extLst>
          </p:cNvPr>
          <p:cNvCxnSpPr>
            <a:cxnSpLocks/>
          </p:cNvCxnSpPr>
          <p:nvPr/>
        </p:nvCxnSpPr>
        <p:spPr>
          <a:xfrm>
            <a:off x="5294157" y="3126973"/>
            <a:ext cx="0" cy="1851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10B02BF-387F-A043-845E-81429A726D9C}"/>
              </a:ext>
            </a:extLst>
          </p:cNvPr>
          <p:cNvCxnSpPr>
            <a:cxnSpLocks/>
          </p:cNvCxnSpPr>
          <p:nvPr/>
        </p:nvCxnSpPr>
        <p:spPr>
          <a:xfrm>
            <a:off x="5294158" y="3312104"/>
            <a:ext cx="880559" cy="1851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093E7996-D02C-4742-BA9E-8C44AD8DBAAE}"/>
              </a:ext>
            </a:extLst>
          </p:cNvPr>
          <p:cNvSpPr/>
          <p:nvPr/>
        </p:nvSpPr>
        <p:spPr>
          <a:xfrm>
            <a:off x="4153418" y="5358465"/>
            <a:ext cx="710164" cy="542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Primary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29CDAD7-4C82-7F4C-9447-AD24C66A9166}"/>
              </a:ext>
            </a:extLst>
          </p:cNvPr>
          <p:cNvCxnSpPr>
            <a:cxnSpLocks/>
          </p:cNvCxnSpPr>
          <p:nvPr/>
        </p:nvCxnSpPr>
        <p:spPr>
          <a:xfrm flipH="1">
            <a:off x="1731973" y="2722527"/>
            <a:ext cx="122281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4CC33A8-03E1-2D45-AB81-3CC4379D3CA8}"/>
              </a:ext>
            </a:extLst>
          </p:cNvPr>
          <p:cNvCxnSpPr>
            <a:cxnSpLocks/>
          </p:cNvCxnSpPr>
          <p:nvPr/>
        </p:nvCxnSpPr>
        <p:spPr>
          <a:xfrm flipH="1">
            <a:off x="1731973" y="2874523"/>
            <a:ext cx="122281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1C26D68-33F9-B446-9D1B-03BE2FE7A738}"/>
              </a:ext>
            </a:extLst>
          </p:cNvPr>
          <p:cNvCxnSpPr>
            <a:cxnSpLocks/>
          </p:cNvCxnSpPr>
          <p:nvPr/>
        </p:nvCxnSpPr>
        <p:spPr>
          <a:xfrm flipH="1" flipV="1">
            <a:off x="2950403" y="2721957"/>
            <a:ext cx="256392" cy="5895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C215D46-906E-B74F-9FAA-7CA1289FBB60}"/>
              </a:ext>
            </a:extLst>
          </p:cNvPr>
          <p:cNvCxnSpPr>
            <a:cxnSpLocks/>
          </p:cNvCxnSpPr>
          <p:nvPr/>
        </p:nvCxnSpPr>
        <p:spPr>
          <a:xfrm flipH="1">
            <a:off x="2954785" y="2820678"/>
            <a:ext cx="250113" cy="5384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AD18856-5DF6-F14A-A788-91F170817E3F}"/>
              </a:ext>
            </a:extLst>
          </p:cNvPr>
          <p:cNvCxnSpPr>
            <a:cxnSpLocks/>
          </p:cNvCxnSpPr>
          <p:nvPr/>
        </p:nvCxnSpPr>
        <p:spPr>
          <a:xfrm flipH="1">
            <a:off x="6617748" y="3497237"/>
            <a:ext cx="30738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6B6F34D-6E5F-2F48-BD1D-509A0D6E7AB5}"/>
              </a:ext>
            </a:extLst>
          </p:cNvPr>
          <p:cNvCxnSpPr>
            <a:cxnSpLocks/>
          </p:cNvCxnSpPr>
          <p:nvPr/>
        </p:nvCxnSpPr>
        <p:spPr>
          <a:xfrm flipV="1">
            <a:off x="6819933" y="2454486"/>
            <a:ext cx="0" cy="252719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4BA1884-DA2A-034C-9FD9-B3E18F9D39BC}"/>
              </a:ext>
            </a:extLst>
          </p:cNvPr>
          <p:cNvCxnSpPr>
            <a:cxnSpLocks/>
          </p:cNvCxnSpPr>
          <p:nvPr/>
        </p:nvCxnSpPr>
        <p:spPr>
          <a:xfrm flipV="1">
            <a:off x="6819933" y="2099814"/>
            <a:ext cx="0" cy="3512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E3D39C0B-68A5-984D-8F81-F4B88473D483}"/>
              </a:ext>
            </a:extLst>
          </p:cNvPr>
          <p:cNvCxnSpPr>
            <a:cxnSpLocks/>
          </p:cNvCxnSpPr>
          <p:nvPr/>
        </p:nvCxnSpPr>
        <p:spPr>
          <a:xfrm>
            <a:off x="6819934" y="2883997"/>
            <a:ext cx="1695" cy="223985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7B3B065-2354-7845-B6D6-A1835A1F062B}"/>
              </a:ext>
            </a:extLst>
          </p:cNvPr>
          <p:cNvCxnSpPr>
            <a:cxnSpLocks/>
          </p:cNvCxnSpPr>
          <p:nvPr/>
        </p:nvCxnSpPr>
        <p:spPr>
          <a:xfrm>
            <a:off x="6819934" y="3107980"/>
            <a:ext cx="1695" cy="37026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CA72544-A137-FC4B-B453-977906083EE1}"/>
              </a:ext>
            </a:extLst>
          </p:cNvPr>
          <p:cNvCxnSpPr>
            <a:cxnSpLocks/>
          </p:cNvCxnSpPr>
          <p:nvPr/>
        </p:nvCxnSpPr>
        <p:spPr>
          <a:xfrm flipV="1">
            <a:off x="1731975" y="2874523"/>
            <a:ext cx="0" cy="6042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5067CF4-71D9-DB44-BC76-A3AE2DCB253D}"/>
              </a:ext>
            </a:extLst>
          </p:cNvPr>
          <p:cNvCxnSpPr>
            <a:cxnSpLocks/>
          </p:cNvCxnSpPr>
          <p:nvPr/>
        </p:nvCxnSpPr>
        <p:spPr>
          <a:xfrm flipV="1">
            <a:off x="1624272" y="2874523"/>
            <a:ext cx="0" cy="6042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F2BFAE16-82C0-3B4B-AF4C-D3E8A092CAF0}"/>
              </a:ext>
            </a:extLst>
          </p:cNvPr>
          <p:cNvGrpSpPr/>
          <p:nvPr/>
        </p:nvGrpSpPr>
        <p:grpSpPr>
          <a:xfrm>
            <a:off x="1513794" y="3492312"/>
            <a:ext cx="314345" cy="464277"/>
            <a:chOff x="1342134" y="3630031"/>
            <a:chExt cx="227717" cy="336331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635FB18-00ED-AE41-B8AE-BBC756696A78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CA97F7CE-3C60-5647-B3F1-304FFBAEC2AD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6978F639-294A-244D-983D-F9401CF241C0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DC1ABD19-5D38-F246-8C8C-4AC9D45DD1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1C30F844-86E5-B44E-B52E-8FECFFA2A455}"/>
              </a:ext>
            </a:extLst>
          </p:cNvPr>
          <p:cNvCxnSpPr>
            <a:cxnSpLocks/>
          </p:cNvCxnSpPr>
          <p:nvPr/>
        </p:nvCxnSpPr>
        <p:spPr>
          <a:xfrm flipV="1">
            <a:off x="1759771" y="3956591"/>
            <a:ext cx="0" cy="10253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450792D-8380-A24A-AEBF-8B72629E01D7}"/>
              </a:ext>
            </a:extLst>
          </p:cNvPr>
          <p:cNvCxnSpPr>
            <a:cxnSpLocks/>
          </p:cNvCxnSpPr>
          <p:nvPr/>
        </p:nvCxnSpPr>
        <p:spPr>
          <a:xfrm flipV="1">
            <a:off x="1624272" y="3956591"/>
            <a:ext cx="0" cy="11283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13EEA63-65CF-C04F-ABFB-9FD29D39B112}"/>
              </a:ext>
            </a:extLst>
          </p:cNvPr>
          <p:cNvCxnSpPr>
            <a:cxnSpLocks/>
          </p:cNvCxnSpPr>
          <p:nvPr/>
        </p:nvCxnSpPr>
        <p:spPr>
          <a:xfrm flipH="1">
            <a:off x="1141593" y="2721955"/>
            <a:ext cx="5903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7D001F0-DB05-624E-91CB-86EED59A13A0}"/>
              </a:ext>
            </a:extLst>
          </p:cNvPr>
          <p:cNvGrpSpPr/>
          <p:nvPr/>
        </p:nvGrpSpPr>
        <p:grpSpPr>
          <a:xfrm rot="5400000">
            <a:off x="752281" y="2587822"/>
            <a:ext cx="314345" cy="464277"/>
            <a:chOff x="1342134" y="3630031"/>
            <a:chExt cx="227717" cy="336331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7814C3C6-39B2-7C4C-9098-981520168D32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9ECA64B3-51BB-0E4E-A2DA-4BDDD875CB45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F3CE676-5B66-2549-B6B8-9F082DAE2E3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A0E8CD5-AFA5-8841-B0DE-129BEEF7CD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1010250E-99E0-E748-9641-C1D999A9024B}"/>
              </a:ext>
            </a:extLst>
          </p:cNvPr>
          <p:cNvCxnSpPr>
            <a:cxnSpLocks/>
          </p:cNvCxnSpPr>
          <p:nvPr/>
        </p:nvCxnSpPr>
        <p:spPr>
          <a:xfrm flipH="1">
            <a:off x="1141593" y="2874523"/>
            <a:ext cx="4826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8BA34ACB-8C7D-C94E-AAAD-B1BC950A541C}"/>
              </a:ext>
            </a:extLst>
          </p:cNvPr>
          <p:cNvCxnSpPr>
            <a:cxnSpLocks/>
          </p:cNvCxnSpPr>
          <p:nvPr/>
        </p:nvCxnSpPr>
        <p:spPr>
          <a:xfrm flipH="1">
            <a:off x="484763" y="2721955"/>
            <a:ext cx="1925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2341C3E2-3E83-0447-9C04-19C0CC12CA4C}"/>
              </a:ext>
            </a:extLst>
          </p:cNvPr>
          <p:cNvCxnSpPr>
            <a:cxnSpLocks/>
          </p:cNvCxnSpPr>
          <p:nvPr/>
        </p:nvCxnSpPr>
        <p:spPr>
          <a:xfrm flipH="1">
            <a:off x="292215" y="2874523"/>
            <a:ext cx="38509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0D441574-1516-AF42-ABDF-8E7636181C0E}"/>
              </a:ext>
            </a:extLst>
          </p:cNvPr>
          <p:cNvCxnSpPr>
            <a:cxnSpLocks/>
          </p:cNvCxnSpPr>
          <p:nvPr/>
        </p:nvCxnSpPr>
        <p:spPr>
          <a:xfrm flipV="1">
            <a:off x="292215" y="2061022"/>
            <a:ext cx="0" cy="8217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8D688419-1E9B-894E-9C41-AD739666D48E}"/>
              </a:ext>
            </a:extLst>
          </p:cNvPr>
          <p:cNvCxnSpPr>
            <a:cxnSpLocks/>
          </p:cNvCxnSpPr>
          <p:nvPr/>
        </p:nvCxnSpPr>
        <p:spPr>
          <a:xfrm flipV="1">
            <a:off x="484763" y="2061023"/>
            <a:ext cx="0" cy="6615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ound Same Side Corner Rectangle 160">
            <a:extLst>
              <a:ext uri="{FF2B5EF4-FFF2-40B4-BE49-F238E27FC236}">
                <a16:creationId xmlns:a16="http://schemas.microsoft.com/office/drawing/2014/main" id="{9E91A527-1256-0145-8DC5-FCE9575A3EE6}"/>
              </a:ext>
            </a:extLst>
          </p:cNvPr>
          <p:cNvSpPr/>
          <p:nvPr/>
        </p:nvSpPr>
        <p:spPr>
          <a:xfrm>
            <a:off x="163106" y="759213"/>
            <a:ext cx="417935" cy="1312136"/>
          </a:xfrm>
          <a:prstGeom prst="round2SameRect">
            <a:avLst>
              <a:gd name="adj1" fmla="val 47911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Ne</a:t>
            </a:r>
          </a:p>
        </p:txBody>
      </p: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5FD466A9-56F9-054E-A416-D024D43465BA}"/>
              </a:ext>
            </a:extLst>
          </p:cNvPr>
          <p:cNvCxnSpPr>
            <a:cxnSpLocks/>
          </p:cNvCxnSpPr>
          <p:nvPr/>
        </p:nvCxnSpPr>
        <p:spPr>
          <a:xfrm>
            <a:off x="7350147" y="3083320"/>
            <a:ext cx="0" cy="7975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52FA0546-89FB-7649-9EFA-25F22D0905C1}"/>
              </a:ext>
            </a:extLst>
          </p:cNvPr>
          <p:cNvCxnSpPr>
            <a:cxnSpLocks/>
          </p:cNvCxnSpPr>
          <p:nvPr/>
        </p:nvCxnSpPr>
        <p:spPr>
          <a:xfrm>
            <a:off x="7350147" y="3876083"/>
            <a:ext cx="58236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C086F358-53BA-4E4C-90E1-3B615E1B8D05}"/>
              </a:ext>
            </a:extLst>
          </p:cNvPr>
          <p:cNvCxnSpPr>
            <a:cxnSpLocks/>
          </p:cNvCxnSpPr>
          <p:nvPr/>
        </p:nvCxnSpPr>
        <p:spPr>
          <a:xfrm>
            <a:off x="8262628" y="3880843"/>
            <a:ext cx="60136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D9D9DFF5-5426-6142-90D1-E12A2CFAB466}"/>
              </a:ext>
            </a:extLst>
          </p:cNvPr>
          <p:cNvCxnSpPr>
            <a:cxnSpLocks/>
          </p:cNvCxnSpPr>
          <p:nvPr/>
        </p:nvCxnSpPr>
        <p:spPr>
          <a:xfrm>
            <a:off x="7364042" y="1716785"/>
            <a:ext cx="149317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75E06F10-3E88-D64F-ABC5-768CC1090138}"/>
              </a:ext>
            </a:extLst>
          </p:cNvPr>
          <p:cNvCxnSpPr>
            <a:cxnSpLocks/>
          </p:cNvCxnSpPr>
          <p:nvPr/>
        </p:nvCxnSpPr>
        <p:spPr>
          <a:xfrm flipH="1">
            <a:off x="9281799" y="2099815"/>
            <a:ext cx="864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53A032A7-5133-2F4C-B5C3-7BE35B379C6E}"/>
              </a:ext>
            </a:extLst>
          </p:cNvPr>
          <p:cNvCxnSpPr>
            <a:cxnSpLocks/>
          </p:cNvCxnSpPr>
          <p:nvPr/>
        </p:nvCxnSpPr>
        <p:spPr>
          <a:xfrm flipH="1" flipV="1">
            <a:off x="10142993" y="2084586"/>
            <a:ext cx="1355233" cy="14463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D7876C92-C94A-0240-BA3D-0D9EE25BA5C7}"/>
              </a:ext>
            </a:extLst>
          </p:cNvPr>
          <p:cNvCxnSpPr>
            <a:cxnSpLocks/>
          </p:cNvCxnSpPr>
          <p:nvPr/>
        </p:nvCxnSpPr>
        <p:spPr>
          <a:xfrm flipV="1">
            <a:off x="7364043" y="1716785"/>
            <a:ext cx="0" cy="7376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Rectangle 225">
            <a:extLst>
              <a:ext uri="{FF2B5EF4-FFF2-40B4-BE49-F238E27FC236}">
                <a16:creationId xmlns:a16="http://schemas.microsoft.com/office/drawing/2014/main" id="{AB38980C-3402-0645-B27E-08CE10A12465}"/>
              </a:ext>
            </a:extLst>
          </p:cNvPr>
          <p:cNvSpPr/>
          <p:nvPr/>
        </p:nvSpPr>
        <p:spPr>
          <a:xfrm>
            <a:off x="7803995" y="1730507"/>
            <a:ext cx="550791" cy="18506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F465379E-0DC6-DF47-94A8-10B9F24BBC26}"/>
              </a:ext>
            </a:extLst>
          </p:cNvPr>
          <p:cNvSpPr/>
          <p:nvPr/>
        </p:nvSpPr>
        <p:spPr>
          <a:xfrm>
            <a:off x="7590455" y="2577175"/>
            <a:ext cx="1009044" cy="43560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blackened tube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ED1C6319-B4F1-AF45-A8B9-E038ED95D563}"/>
              </a:ext>
            </a:extLst>
          </p:cNvPr>
          <p:cNvSpPr txBox="1"/>
          <p:nvPr/>
        </p:nvSpPr>
        <p:spPr>
          <a:xfrm>
            <a:off x="1279309" y="2678796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10 bar injection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C17A508-8D23-BB43-8E31-13953AE06AF7}"/>
              </a:ext>
            </a:extLst>
          </p:cNvPr>
          <p:cNvSpPr txBox="1"/>
          <p:nvPr/>
        </p:nvSpPr>
        <p:spPr>
          <a:xfrm rot="713478">
            <a:off x="5476713" y="3267259"/>
            <a:ext cx="73930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FF0000"/>
                </a:solidFill>
              </a:rPr>
              <a:t>separator cone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CFC4B7A8-DAE6-F740-AE8C-E44098915AE9}"/>
              </a:ext>
            </a:extLst>
          </p:cNvPr>
          <p:cNvSpPr txBox="1"/>
          <p:nvPr/>
        </p:nvSpPr>
        <p:spPr>
          <a:xfrm>
            <a:off x="2323882" y="2508658"/>
            <a:ext cx="4154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nozzle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79A1F653-77E9-614C-97D8-717980D74676}"/>
              </a:ext>
            </a:extLst>
          </p:cNvPr>
          <p:cNvSpPr txBox="1"/>
          <p:nvPr/>
        </p:nvSpPr>
        <p:spPr>
          <a:xfrm rot="19088930">
            <a:off x="4535962" y="2433671"/>
            <a:ext cx="5492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skim1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76820EF7-AF78-094F-9DB2-A78BE8EE0E77}"/>
              </a:ext>
            </a:extLst>
          </p:cNvPr>
          <p:cNvSpPr txBox="1"/>
          <p:nvPr/>
        </p:nvSpPr>
        <p:spPr>
          <a:xfrm rot="19234159">
            <a:off x="4909849" y="2456108"/>
            <a:ext cx="3978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skim2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9156AA01-C1BA-0549-BA84-957D7E70A5A0}"/>
              </a:ext>
            </a:extLst>
          </p:cNvPr>
          <p:cNvSpPr txBox="1"/>
          <p:nvPr/>
        </p:nvSpPr>
        <p:spPr>
          <a:xfrm rot="16200000">
            <a:off x="6570353" y="2470013"/>
            <a:ext cx="3978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skim3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F65B0B77-1866-2347-9EB0-DD3A22399C15}"/>
              </a:ext>
            </a:extLst>
          </p:cNvPr>
          <p:cNvGrpSpPr/>
          <p:nvPr/>
        </p:nvGrpSpPr>
        <p:grpSpPr>
          <a:xfrm>
            <a:off x="5099805" y="4527148"/>
            <a:ext cx="550791" cy="160307"/>
            <a:chOff x="1342134" y="3630031"/>
            <a:chExt cx="227717" cy="336331"/>
          </a:xfrm>
        </p:grpSpPr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F8D855C4-8BE3-2E4A-9F1F-4E116312E03B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ED88686-ECF1-0D4C-B83C-3BED0A3321B0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91A442A6-9930-D34A-8C7C-AE820ED830F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B914A974-441A-4C4B-97BC-9E89F6406A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B09FBBC1-1505-8D41-AB3A-70A5F165DA84}"/>
              </a:ext>
            </a:extLst>
          </p:cNvPr>
          <p:cNvCxnSpPr>
            <a:cxnSpLocks/>
          </p:cNvCxnSpPr>
          <p:nvPr/>
        </p:nvCxnSpPr>
        <p:spPr>
          <a:xfrm>
            <a:off x="5251624" y="4406524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122A93AA-3390-F24D-92C9-3DC572CB6C7E}"/>
              </a:ext>
            </a:extLst>
          </p:cNvPr>
          <p:cNvCxnSpPr>
            <a:cxnSpLocks/>
          </p:cNvCxnSpPr>
          <p:nvPr/>
        </p:nvCxnSpPr>
        <p:spPr>
          <a:xfrm>
            <a:off x="5521415" y="4406524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C159AF77-5ABE-AA4C-8C1B-525CC96081D5}"/>
              </a:ext>
            </a:extLst>
          </p:cNvPr>
          <p:cNvGrpSpPr/>
          <p:nvPr/>
        </p:nvGrpSpPr>
        <p:grpSpPr>
          <a:xfrm>
            <a:off x="6174715" y="4527148"/>
            <a:ext cx="550791" cy="160307"/>
            <a:chOff x="1342134" y="3630031"/>
            <a:chExt cx="227717" cy="336331"/>
          </a:xfrm>
        </p:grpSpPr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71117A9A-99F3-6D49-B632-353C32832D4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4F4FFB36-BBB8-D647-A1A8-34013223152A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FC8B99A3-5D5F-BA46-BCD2-80C5694295C2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C04BD59A-3DAF-9046-9A22-298A6CD7A1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2" name="Straight Connector 301">
            <a:extLst>
              <a:ext uri="{FF2B5EF4-FFF2-40B4-BE49-F238E27FC236}">
                <a16:creationId xmlns:a16="http://schemas.microsoft.com/office/drawing/2014/main" id="{3D20BB71-33A6-054E-B261-EACCC01580A0}"/>
              </a:ext>
            </a:extLst>
          </p:cNvPr>
          <p:cNvCxnSpPr>
            <a:cxnSpLocks/>
          </p:cNvCxnSpPr>
          <p:nvPr/>
        </p:nvCxnSpPr>
        <p:spPr>
          <a:xfrm>
            <a:off x="6326535" y="4406524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C6B237AD-D850-B14B-B387-E6DB45214148}"/>
              </a:ext>
            </a:extLst>
          </p:cNvPr>
          <p:cNvCxnSpPr>
            <a:cxnSpLocks/>
          </p:cNvCxnSpPr>
          <p:nvPr/>
        </p:nvCxnSpPr>
        <p:spPr>
          <a:xfrm>
            <a:off x="6596327" y="4406524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85417F4B-17A9-844A-B8C6-656273B9D7DB}"/>
              </a:ext>
            </a:extLst>
          </p:cNvPr>
          <p:cNvGrpSpPr/>
          <p:nvPr/>
        </p:nvGrpSpPr>
        <p:grpSpPr>
          <a:xfrm>
            <a:off x="4410627" y="4520253"/>
            <a:ext cx="201268" cy="160307"/>
            <a:chOff x="1342134" y="3630031"/>
            <a:chExt cx="227717" cy="336331"/>
          </a:xfrm>
        </p:grpSpPr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4328107-66A5-2E41-A6C1-8C9078F7C7FB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8F9533F0-0F05-F745-9F5C-EA50C7D2CC00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5CD031D6-8367-AC48-96F3-A9CF0065333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30660216-0696-4C42-857E-A57AE42A66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9C2A606C-A0F5-3C46-B0A4-D5FE01EE69FD}"/>
              </a:ext>
            </a:extLst>
          </p:cNvPr>
          <p:cNvCxnSpPr>
            <a:cxnSpLocks/>
          </p:cNvCxnSpPr>
          <p:nvPr/>
        </p:nvCxnSpPr>
        <p:spPr>
          <a:xfrm>
            <a:off x="4452883" y="4690271"/>
            <a:ext cx="0" cy="2676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A6670068-6938-854A-912D-0D817F178E1D}"/>
              </a:ext>
            </a:extLst>
          </p:cNvPr>
          <p:cNvCxnSpPr>
            <a:cxnSpLocks/>
          </p:cNvCxnSpPr>
          <p:nvPr/>
        </p:nvCxnSpPr>
        <p:spPr>
          <a:xfrm flipH="1">
            <a:off x="4563609" y="4693509"/>
            <a:ext cx="6197" cy="6557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0" name="Oval 339">
            <a:extLst>
              <a:ext uri="{FF2B5EF4-FFF2-40B4-BE49-F238E27FC236}">
                <a16:creationId xmlns:a16="http://schemas.microsoft.com/office/drawing/2014/main" id="{4F6C4773-F803-AA42-8E96-C93C23BAA124}"/>
              </a:ext>
            </a:extLst>
          </p:cNvPr>
          <p:cNvSpPr/>
          <p:nvPr/>
        </p:nvSpPr>
        <p:spPr>
          <a:xfrm>
            <a:off x="5001124" y="3155224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BF25476B-4928-BA43-A8CE-DD1C30FD9496}"/>
              </a:ext>
            </a:extLst>
          </p:cNvPr>
          <p:cNvSpPr/>
          <p:nvPr/>
        </p:nvSpPr>
        <p:spPr>
          <a:xfrm>
            <a:off x="3454286" y="3155224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2" name="Oval 341">
            <a:extLst>
              <a:ext uri="{FF2B5EF4-FFF2-40B4-BE49-F238E27FC236}">
                <a16:creationId xmlns:a16="http://schemas.microsoft.com/office/drawing/2014/main" id="{E7662843-9E6D-044F-AB1F-3B6EE027EDAC}"/>
              </a:ext>
            </a:extLst>
          </p:cNvPr>
          <p:cNvSpPr/>
          <p:nvPr/>
        </p:nvSpPr>
        <p:spPr>
          <a:xfrm>
            <a:off x="6333587" y="3164700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3" name="Oval 342">
            <a:extLst>
              <a:ext uri="{FF2B5EF4-FFF2-40B4-BE49-F238E27FC236}">
                <a16:creationId xmlns:a16="http://schemas.microsoft.com/office/drawing/2014/main" id="{CBB54EDB-5551-FD40-BEFF-C1F7BB998AE7}"/>
              </a:ext>
            </a:extLst>
          </p:cNvPr>
          <p:cNvSpPr/>
          <p:nvPr/>
        </p:nvSpPr>
        <p:spPr>
          <a:xfrm>
            <a:off x="8472774" y="3196556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4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4" name="Oval 343">
            <a:extLst>
              <a:ext uri="{FF2B5EF4-FFF2-40B4-BE49-F238E27FC236}">
                <a16:creationId xmlns:a16="http://schemas.microsoft.com/office/drawing/2014/main" id="{3DCBFA36-7609-984B-886B-69341711EF5D}"/>
              </a:ext>
            </a:extLst>
          </p:cNvPr>
          <p:cNvSpPr/>
          <p:nvPr/>
        </p:nvSpPr>
        <p:spPr>
          <a:xfrm>
            <a:off x="9895992" y="3168518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A91D681C-8FB1-824F-84B7-F5A4833B8A09}"/>
              </a:ext>
            </a:extLst>
          </p:cNvPr>
          <p:cNvSpPr/>
          <p:nvPr/>
        </p:nvSpPr>
        <p:spPr>
          <a:xfrm>
            <a:off x="884768" y="123848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7" name="Oval 346">
            <a:extLst>
              <a:ext uri="{FF2B5EF4-FFF2-40B4-BE49-F238E27FC236}">
                <a16:creationId xmlns:a16="http://schemas.microsoft.com/office/drawing/2014/main" id="{96A06444-8BCA-B543-9DD0-C8B3D36946EB}"/>
              </a:ext>
            </a:extLst>
          </p:cNvPr>
          <p:cNvSpPr/>
          <p:nvPr/>
        </p:nvSpPr>
        <p:spPr>
          <a:xfrm>
            <a:off x="884768" y="425587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8" name="Oval 347">
            <a:extLst>
              <a:ext uri="{FF2B5EF4-FFF2-40B4-BE49-F238E27FC236}">
                <a16:creationId xmlns:a16="http://schemas.microsoft.com/office/drawing/2014/main" id="{799768C9-9367-3846-B467-03D5A960F7C4}"/>
              </a:ext>
            </a:extLst>
          </p:cNvPr>
          <p:cNvSpPr/>
          <p:nvPr/>
        </p:nvSpPr>
        <p:spPr>
          <a:xfrm>
            <a:off x="884768" y="734355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9" name="Oval 348">
            <a:extLst>
              <a:ext uri="{FF2B5EF4-FFF2-40B4-BE49-F238E27FC236}">
                <a16:creationId xmlns:a16="http://schemas.microsoft.com/office/drawing/2014/main" id="{50CEE59C-88F0-A640-83E3-5E58239DBE60}"/>
              </a:ext>
            </a:extLst>
          </p:cNvPr>
          <p:cNvSpPr/>
          <p:nvPr/>
        </p:nvSpPr>
        <p:spPr>
          <a:xfrm>
            <a:off x="888204" y="1055548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4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0" name="Oval 349">
            <a:extLst>
              <a:ext uri="{FF2B5EF4-FFF2-40B4-BE49-F238E27FC236}">
                <a16:creationId xmlns:a16="http://schemas.microsoft.com/office/drawing/2014/main" id="{5FA11D01-AA1A-644D-B3DE-4A844D5E893B}"/>
              </a:ext>
            </a:extLst>
          </p:cNvPr>
          <p:cNvSpPr/>
          <p:nvPr/>
        </p:nvSpPr>
        <p:spPr>
          <a:xfrm>
            <a:off x="884768" y="1376744"/>
            <a:ext cx="253453" cy="25345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CDEA20D5-0FB5-0E41-8736-076F37CF953B}"/>
              </a:ext>
            </a:extLst>
          </p:cNvPr>
          <p:cNvSpPr txBox="1"/>
          <p:nvPr/>
        </p:nvSpPr>
        <p:spPr>
          <a:xfrm>
            <a:off x="1126027" y="115626"/>
            <a:ext cx="1329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Hi-pressure nozzle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E48DAE04-D7F3-F246-9BA1-1903EAD52FF4}"/>
              </a:ext>
            </a:extLst>
          </p:cNvPr>
          <p:cNvSpPr txBox="1"/>
          <p:nvPr/>
        </p:nvSpPr>
        <p:spPr>
          <a:xfrm>
            <a:off x="1130321" y="414315"/>
            <a:ext cx="1614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Between skimmers 1-2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82BFEB97-AB7D-574F-8C3D-F425B4C1F760}"/>
              </a:ext>
            </a:extLst>
          </p:cNvPr>
          <p:cNvSpPr txBox="1"/>
          <p:nvPr/>
        </p:nvSpPr>
        <p:spPr>
          <a:xfrm>
            <a:off x="1136958" y="725383"/>
            <a:ext cx="1614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Between skimmers 2-3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A1CF04E0-2126-4144-8C61-0657572A18D6}"/>
              </a:ext>
            </a:extLst>
          </p:cNvPr>
          <p:cNvSpPr txBox="1"/>
          <p:nvPr/>
        </p:nvSpPr>
        <p:spPr>
          <a:xfrm>
            <a:off x="1143365" y="1040378"/>
            <a:ext cx="14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Interaction chamber</a:t>
            </a: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7D245915-6243-D842-8105-ADE7F786E645}"/>
              </a:ext>
            </a:extLst>
          </p:cNvPr>
          <p:cNvSpPr txBox="1"/>
          <p:nvPr/>
        </p:nvSpPr>
        <p:spPr>
          <a:xfrm>
            <a:off x="1149770" y="1355371"/>
            <a:ext cx="873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Dump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AC3DED-22C5-4874-A545-C54D102B1212}"/>
              </a:ext>
            </a:extLst>
          </p:cNvPr>
          <p:cNvSpPr txBox="1"/>
          <p:nvPr/>
        </p:nvSpPr>
        <p:spPr>
          <a:xfrm>
            <a:off x="2342849" y="2077969"/>
            <a:ext cx="1002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max. 1E-3 mbar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539EA21-53A9-42E1-80AB-3A1237919D39}"/>
              </a:ext>
            </a:extLst>
          </p:cNvPr>
          <p:cNvSpPr txBox="1"/>
          <p:nvPr/>
        </p:nvSpPr>
        <p:spPr>
          <a:xfrm>
            <a:off x="4900810" y="2047034"/>
            <a:ext cx="7857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~1E-5 mbar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A2DCA08-FBE4-4BE4-A32B-45F2088A98AC}"/>
              </a:ext>
            </a:extLst>
          </p:cNvPr>
          <p:cNvSpPr txBox="1"/>
          <p:nvPr/>
        </p:nvSpPr>
        <p:spPr>
          <a:xfrm>
            <a:off x="5899034" y="2115770"/>
            <a:ext cx="7857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~1E-7 mbar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30F6415-E807-4799-857E-7BB12386C6D9}"/>
              </a:ext>
            </a:extLst>
          </p:cNvPr>
          <p:cNvSpPr txBox="1"/>
          <p:nvPr/>
        </p:nvSpPr>
        <p:spPr>
          <a:xfrm rot="16200000">
            <a:off x="8304456" y="1995887"/>
            <a:ext cx="7857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~1E-9 mbar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1DB4788C-3AFE-4D22-8F2B-DD3996446B28}"/>
              </a:ext>
            </a:extLst>
          </p:cNvPr>
          <p:cNvCxnSpPr>
            <a:cxnSpLocks/>
          </p:cNvCxnSpPr>
          <p:nvPr/>
        </p:nvCxnSpPr>
        <p:spPr>
          <a:xfrm>
            <a:off x="4445545" y="3872765"/>
            <a:ext cx="0" cy="6370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53215E73-03EF-4E31-9C9A-3156F416F34C}"/>
              </a:ext>
            </a:extLst>
          </p:cNvPr>
          <p:cNvCxnSpPr>
            <a:cxnSpLocks/>
          </p:cNvCxnSpPr>
          <p:nvPr/>
        </p:nvCxnSpPr>
        <p:spPr>
          <a:xfrm>
            <a:off x="4569286" y="3856949"/>
            <a:ext cx="0" cy="65918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9D499B-A3E3-48C8-8E27-64A1643F78E2}"/>
              </a:ext>
            </a:extLst>
          </p:cNvPr>
          <p:cNvCxnSpPr/>
          <p:nvPr/>
        </p:nvCxnSpPr>
        <p:spPr>
          <a:xfrm>
            <a:off x="7498080" y="2831034"/>
            <a:ext cx="0" cy="10346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20CE592-918A-4DF1-BAAD-BFEFF10E91E1}"/>
              </a:ext>
            </a:extLst>
          </p:cNvPr>
          <p:cNvSpPr txBox="1"/>
          <p:nvPr/>
        </p:nvSpPr>
        <p:spPr>
          <a:xfrm rot="5400000">
            <a:off x="7184077" y="3263476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/>
              <a:t>min. spacing</a:t>
            </a:r>
          </a:p>
          <a:p>
            <a:pPr algn="ctr"/>
            <a:r>
              <a:rPr lang="en-US" sz="700"/>
              <a:t>200mm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0F689CF5-D088-449D-BE64-C1754C525862}"/>
              </a:ext>
            </a:extLst>
          </p:cNvPr>
          <p:cNvSpPr txBox="1"/>
          <p:nvPr/>
        </p:nvSpPr>
        <p:spPr>
          <a:xfrm>
            <a:off x="4262581" y="3554383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DN63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89FA942B-5E0E-4FDE-9F78-D899D01BE7E5}"/>
              </a:ext>
            </a:extLst>
          </p:cNvPr>
          <p:cNvGrpSpPr/>
          <p:nvPr/>
        </p:nvGrpSpPr>
        <p:grpSpPr>
          <a:xfrm>
            <a:off x="7809366" y="4250897"/>
            <a:ext cx="550791" cy="160307"/>
            <a:chOff x="1342134" y="3630031"/>
            <a:chExt cx="227717" cy="336331"/>
          </a:xfrm>
        </p:grpSpPr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F2625266-8B4A-49F8-B1A3-44BC8FD1DECA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0A6F50EB-5EED-4C5C-8046-C3F59F34093C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>
              <a:extLst>
                <a:ext uri="{FF2B5EF4-FFF2-40B4-BE49-F238E27FC236}">
                  <a16:creationId xmlns:a16="http://schemas.microsoft.com/office/drawing/2014/main" id="{88CA78E5-35AF-4503-BC38-D5DD9780ACD3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10CB0343-7920-48E4-ADB5-6447B98E67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FA2B6AC6-1BD5-4AD8-A552-FA12F2E58AFA}"/>
              </a:ext>
            </a:extLst>
          </p:cNvPr>
          <p:cNvSpPr txBox="1"/>
          <p:nvPr/>
        </p:nvSpPr>
        <p:spPr>
          <a:xfrm rot="16200000">
            <a:off x="4800090" y="434712"/>
            <a:ext cx="1002197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/>
              <a:t>Gauge: Penning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FC8CD3E5-D735-4829-AC40-EE5D34CEA4EC}"/>
              </a:ext>
            </a:extLst>
          </p:cNvPr>
          <p:cNvSpPr txBox="1"/>
          <p:nvPr/>
        </p:nvSpPr>
        <p:spPr>
          <a:xfrm rot="16200000">
            <a:off x="5932408" y="692022"/>
            <a:ext cx="1542410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/>
              <a:t>Gauge: 2xPenning + Pirani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920804FE-11A6-457F-A9C8-D8E22571B354}"/>
              </a:ext>
            </a:extLst>
          </p:cNvPr>
          <p:cNvSpPr txBox="1"/>
          <p:nvPr/>
        </p:nvSpPr>
        <p:spPr>
          <a:xfrm rot="16200000">
            <a:off x="6779737" y="693766"/>
            <a:ext cx="1542410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/>
              <a:t>Gauge: 2xPenning + Pirani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B4FD9AF6-8586-4D32-8F9C-6652CB8F5EAA}"/>
              </a:ext>
            </a:extLst>
          </p:cNvPr>
          <p:cNvSpPr txBox="1"/>
          <p:nvPr/>
        </p:nvSpPr>
        <p:spPr>
          <a:xfrm>
            <a:off x="8667796" y="4571025"/>
            <a:ext cx="1420582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/>
              <a:t>Gauge: Penning + Pirani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883C6EE-333A-4E05-A4F3-87DE5D01B229}"/>
              </a:ext>
            </a:extLst>
          </p:cNvPr>
          <p:cNvSpPr txBox="1"/>
          <p:nvPr/>
        </p:nvSpPr>
        <p:spPr>
          <a:xfrm>
            <a:off x="4033694" y="5885990"/>
            <a:ext cx="923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Leak det. valve</a:t>
            </a:r>
          </a:p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2 venting valves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6C5DF15-C434-41B3-8745-EEDECCCE2768}"/>
              </a:ext>
            </a:extLst>
          </p:cNvPr>
          <p:cNvSpPr txBox="1"/>
          <p:nvPr/>
        </p:nvSpPr>
        <p:spPr>
          <a:xfrm rot="16200000">
            <a:off x="2863520" y="636104"/>
            <a:ext cx="1406154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/>
              <a:t>Gauge: Piezoelectric (?)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85D66B27-93F9-4FC5-AC46-387DC77A108C}"/>
              </a:ext>
            </a:extLst>
          </p:cNvPr>
          <p:cNvSpPr txBox="1"/>
          <p:nvPr/>
        </p:nvSpPr>
        <p:spPr>
          <a:xfrm rot="16200000">
            <a:off x="8989304" y="704182"/>
            <a:ext cx="1542410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/>
              <a:t>Gauge: 2xPenning + Pirani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C97C915-3A7C-423F-96D9-D0F1EA41A7EF}"/>
              </a:ext>
            </a:extLst>
          </p:cNvPr>
          <p:cNvCxnSpPr>
            <a:cxnSpLocks/>
            <a:stCxn id="295" idx="1"/>
          </p:cNvCxnSpPr>
          <p:nvPr/>
        </p:nvCxnSpPr>
        <p:spPr>
          <a:xfrm>
            <a:off x="3566598" y="1462292"/>
            <a:ext cx="1" cy="85923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38AD0EB1-53DE-497C-BABF-9FB9D0DC8A8D}"/>
              </a:ext>
            </a:extLst>
          </p:cNvPr>
          <p:cNvCxnSpPr>
            <a:cxnSpLocks/>
          </p:cNvCxnSpPr>
          <p:nvPr/>
        </p:nvCxnSpPr>
        <p:spPr>
          <a:xfrm flipH="1">
            <a:off x="5307807" y="1071565"/>
            <a:ext cx="7144" cy="103108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F7DE7352-133F-4945-B0B0-2A918B2F9953}"/>
              </a:ext>
            </a:extLst>
          </p:cNvPr>
          <p:cNvCxnSpPr>
            <a:cxnSpLocks/>
            <a:stCxn id="269" idx="1"/>
          </p:cNvCxnSpPr>
          <p:nvPr/>
        </p:nvCxnSpPr>
        <p:spPr>
          <a:xfrm>
            <a:off x="6703614" y="1586338"/>
            <a:ext cx="1" cy="76058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>
            <a:extLst>
              <a:ext uri="{FF2B5EF4-FFF2-40B4-BE49-F238E27FC236}">
                <a16:creationId xmlns:a16="http://schemas.microsoft.com/office/drawing/2014/main" id="{B9635AA5-454A-4179-A57A-572DD9AF258D}"/>
              </a:ext>
            </a:extLst>
          </p:cNvPr>
          <p:cNvCxnSpPr>
            <a:cxnSpLocks/>
            <a:stCxn id="281" idx="1"/>
          </p:cNvCxnSpPr>
          <p:nvPr/>
        </p:nvCxnSpPr>
        <p:spPr>
          <a:xfrm>
            <a:off x="7550943" y="1588082"/>
            <a:ext cx="2734" cy="74003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>
            <a:extLst>
              <a:ext uri="{FF2B5EF4-FFF2-40B4-BE49-F238E27FC236}">
                <a16:creationId xmlns:a16="http://schemas.microsoft.com/office/drawing/2014/main" id="{C1C7B3E0-2850-4781-A263-E87BC60CB343}"/>
              </a:ext>
            </a:extLst>
          </p:cNvPr>
          <p:cNvCxnSpPr>
            <a:cxnSpLocks/>
            <a:stCxn id="304" idx="1"/>
          </p:cNvCxnSpPr>
          <p:nvPr/>
        </p:nvCxnSpPr>
        <p:spPr>
          <a:xfrm flipH="1">
            <a:off x="9758962" y="1598498"/>
            <a:ext cx="1548" cy="75941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183DC59E-5D05-44B2-87D5-B4D1881644BD}"/>
              </a:ext>
            </a:extLst>
          </p:cNvPr>
          <p:cNvCxnSpPr>
            <a:cxnSpLocks/>
          </p:cNvCxnSpPr>
          <p:nvPr/>
        </p:nvCxnSpPr>
        <p:spPr>
          <a:xfrm flipH="1">
            <a:off x="8396300" y="4703436"/>
            <a:ext cx="22277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95F1444D-2B7C-474C-861F-8AAA25F38A20}"/>
              </a:ext>
            </a:extLst>
          </p:cNvPr>
          <p:cNvCxnSpPr>
            <a:cxnSpLocks/>
          </p:cNvCxnSpPr>
          <p:nvPr/>
        </p:nvCxnSpPr>
        <p:spPr>
          <a:xfrm flipV="1">
            <a:off x="4330464" y="3495395"/>
            <a:ext cx="0" cy="3633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9F768215-D64B-486C-B497-6016B8F4B1C6}"/>
              </a:ext>
            </a:extLst>
          </p:cNvPr>
          <p:cNvCxnSpPr>
            <a:cxnSpLocks/>
          </p:cNvCxnSpPr>
          <p:nvPr/>
        </p:nvCxnSpPr>
        <p:spPr>
          <a:xfrm flipV="1">
            <a:off x="4670483" y="3495395"/>
            <a:ext cx="0" cy="3702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51F78-09AA-407C-808B-ADDFF3B16449}"/>
              </a:ext>
            </a:extLst>
          </p:cNvPr>
          <p:cNvCxnSpPr>
            <a:cxnSpLocks/>
          </p:cNvCxnSpPr>
          <p:nvPr/>
        </p:nvCxnSpPr>
        <p:spPr>
          <a:xfrm flipH="1">
            <a:off x="4316626" y="3858761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id="{280788A1-91D1-4804-A24D-44B197A24EB2}"/>
              </a:ext>
            </a:extLst>
          </p:cNvPr>
          <p:cNvCxnSpPr>
            <a:cxnSpLocks/>
          </p:cNvCxnSpPr>
          <p:nvPr/>
        </p:nvCxnSpPr>
        <p:spPr>
          <a:xfrm flipH="1">
            <a:off x="4569806" y="3858761"/>
            <a:ext cx="9718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EF2E165-3731-490E-8883-F0B2519F4EDC}"/>
              </a:ext>
            </a:extLst>
          </p:cNvPr>
          <p:cNvSpPr txBox="1"/>
          <p:nvPr/>
        </p:nvSpPr>
        <p:spPr>
          <a:xfrm>
            <a:off x="3833261" y="3777790"/>
            <a:ext cx="5469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CF/KF adpt.</a:t>
            </a:r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A5C68E77-2CAF-4D0B-963A-502DCCF3B862}"/>
              </a:ext>
            </a:extLst>
          </p:cNvPr>
          <p:cNvSpPr/>
          <p:nvPr/>
        </p:nvSpPr>
        <p:spPr>
          <a:xfrm>
            <a:off x="5085207" y="4003067"/>
            <a:ext cx="606999" cy="414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TMP</a:t>
            </a:r>
            <a:br>
              <a:rPr lang="en-US" sz="1100"/>
            </a:br>
            <a:r>
              <a:rPr lang="en-US" sz="800"/>
              <a:t>3</a:t>
            </a:r>
            <a:r>
              <a:rPr lang="en-US" sz="800" dirty="0"/>
              <a:t>0</a:t>
            </a:r>
            <a:r>
              <a:rPr lang="en-US" sz="800"/>
              <a:t>0l</a:t>
            </a:r>
            <a:r>
              <a:rPr lang="en-US" sz="800" dirty="0"/>
              <a:t>/s</a:t>
            </a:r>
            <a:endParaRPr lang="en-US" sz="1100" dirty="0"/>
          </a:p>
        </p:txBody>
      </p: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A4DE04E5-0B5A-49CF-ADB1-E83E17FAE3C7}"/>
              </a:ext>
            </a:extLst>
          </p:cNvPr>
          <p:cNvCxnSpPr>
            <a:cxnSpLocks/>
          </p:cNvCxnSpPr>
          <p:nvPr/>
        </p:nvCxnSpPr>
        <p:spPr>
          <a:xfrm flipV="1">
            <a:off x="5214127" y="3492313"/>
            <a:ext cx="0" cy="3759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1EFF4504-BD47-453E-819B-AD8828FDFA90}"/>
              </a:ext>
            </a:extLst>
          </p:cNvPr>
          <p:cNvCxnSpPr>
            <a:cxnSpLocks/>
          </p:cNvCxnSpPr>
          <p:nvPr/>
        </p:nvCxnSpPr>
        <p:spPr>
          <a:xfrm flipV="1">
            <a:off x="5554145" y="3495395"/>
            <a:ext cx="0" cy="3797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58A04298-691E-4EC4-9D14-1533FC798480}"/>
              </a:ext>
            </a:extLst>
          </p:cNvPr>
          <p:cNvCxnSpPr>
            <a:cxnSpLocks/>
          </p:cNvCxnSpPr>
          <p:nvPr/>
        </p:nvCxnSpPr>
        <p:spPr>
          <a:xfrm flipH="1">
            <a:off x="5085209" y="3868241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AEFF852D-D5CE-4786-A818-374548022EE5}"/>
              </a:ext>
            </a:extLst>
          </p:cNvPr>
          <p:cNvCxnSpPr>
            <a:cxnSpLocks/>
          </p:cNvCxnSpPr>
          <p:nvPr/>
        </p:nvCxnSpPr>
        <p:spPr>
          <a:xfrm flipV="1">
            <a:off x="5091321" y="3868242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7F616CE0-4E88-4631-9000-316A3E690DF2}"/>
              </a:ext>
            </a:extLst>
          </p:cNvPr>
          <p:cNvCxnSpPr>
            <a:cxnSpLocks/>
          </p:cNvCxnSpPr>
          <p:nvPr/>
        </p:nvCxnSpPr>
        <p:spPr>
          <a:xfrm flipH="1">
            <a:off x="5554146" y="3868241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8B92C4A7-5F3B-49FC-A1D7-3EE67C96C98A}"/>
              </a:ext>
            </a:extLst>
          </p:cNvPr>
          <p:cNvCxnSpPr>
            <a:cxnSpLocks/>
          </p:cNvCxnSpPr>
          <p:nvPr/>
        </p:nvCxnSpPr>
        <p:spPr>
          <a:xfrm flipV="1">
            <a:off x="5692195" y="3863257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TextBox 336">
            <a:extLst>
              <a:ext uri="{FF2B5EF4-FFF2-40B4-BE49-F238E27FC236}">
                <a16:creationId xmlns:a16="http://schemas.microsoft.com/office/drawing/2014/main" id="{10AB0325-39BA-43BE-A7D0-3B132B6FDACD}"/>
              </a:ext>
            </a:extLst>
          </p:cNvPr>
          <p:cNvSpPr txBox="1"/>
          <p:nvPr/>
        </p:nvSpPr>
        <p:spPr>
          <a:xfrm>
            <a:off x="5116886" y="3827932"/>
            <a:ext cx="5870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63/100 adpt.</a:t>
            </a:r>
          </a:p>
        </p:txBody>
      </p:sp>
      <p:sp>
        <p:nvSpPr>
          <p:cNvPr id="339" name="Rectangle 338">
            <a:extLst>
              <a:ext uri="{FF2B5EF4-FFF2-40B4-BE49-F238E27FC236}">
                <a16:creationId xmlns:a16="http://schemas.microsoft.com/office/drawing/2014/main" id="{B90E9246-78B8-4F41-B88E-FCD27C8A3175}"/>
              </a:ext>
            </a:extLst>
          </p:cNvPr>
          <p:cNvSpPr/>
          <p:nvPr/>
        </p:nvSpPr>
        <p:spPr>
          <a:xfrm>
            <a:off x="6163673" y="4000692"/>
            <a:ext cx="606999" cy="414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TMP</a:t>
            </a:r>
            <a:br>
              <a:rPr lang="en-US" sz="1100"/>
            </a:br>
            <a:r>
              <a:rPr lang="en-US" sz="800"/>
              <a:t>3</a:t>
            </a:r>
            <a:r>
              <a:rPr lang="en-US" sz="800" dirty="0"/>
              <a:t>0</a:t>
            </a:r>
            <a:r>
              <a:rPr lang="en-US" sz="800"/>
              <a:t>0l</a:t>
            </a:r>
            <a:r>
              <a:rPr lang="en-US" sz="800" dirty="0"/>
              <a:t>/s</a:t>
            </a:r>
            <a:endParaRPr lang="en-US" sz="1100" dirty="0"/>
          </a:p>
        </p:txBody>
      </p: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3A565C1A-4545-4701-B017-EC3126C934CA}"/>
              </a:ext>
            </a:extLst>
          </p:cNvPr>
          <p:cNvCxnSpPr>
            <a:cxnSpLocks/>
          </p:cNvCxnSpPr>
          <p:nvPr/>
        </p:nvCxnSpPr>
        <p:spPr>
          <a:xfrm flipV="1">
            <a:off x="6292591" y="3495395"/>
            <a:ext cx="0" cy="3704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D17F1625-9462-430D-BD9F-6356D7DD4763}"/>
              </a:ext>
            </a:extLst>
          </p:cNvPr>
          <p:cNvCxnSpPr>
            <a:cxnSpLocks/>
          </p:cNvCxnSpPr>
          <p:nvPr/>
        </p:nvCxnSpPr>
        <p:spPr>
          <a:xfrm flipV="1">
            <a:off x="6632611" y="3505822"/>
            <a:ext cx="0" cy="3669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3EA1E440-4069-420B-B2EE-E13CBE4D4864}"/>
              </a:ext>
            </a:extLst>
          </p:cNvPr>
          <p:cNvCxnSpPr>
            <a:cxnSpLocks/>
          </p:cNvCxnSpPr>
          <p:nvPr/>
        </p:nvCxnSpPr>
        <p:spPr>
          <a:xfrm flipH="1">
            <a:off x="6163674" y="3865867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10A0D7BC-ECA5-4EF8-A6E2-C7FE3A003764}"/>
              </a:ext>
            </a:extLst>
          </p:cNvPr>
          <p:cNvCxnSpPr>
            <a:cxnSpLocks/>
          </p:cNvCxnSpPr>
          <p:nvPr/>
        </p:nvCxnSpPr>
        <p:spPr>
          <a:xfrm flipV="1">
            <a:off x="6169787" y="3865869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A4D4287D-0C71-4290-8266-9209CD10311F}"/>
              </a:ext>
            </a:extLst>
          </p:cNvPr>
          <p:cNvCxnSpPr>
            <a:cxnSpLocks/>
          </p:cNvCxnSpPr>
          <p:nvPr/>
        </p:nvCxnSpPr>
        <p:spPr>
          <a:xfrm flipH="1">
            <a:off x="6632611" y="3865867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33E918FB-E6F3-442B-A72B-E3792A291C74}"/>
              </a:ext>
            </a:extLst>
          </p:cNvPr>
          <p:cNvCxnSpPr>
            <a:cxnSpLocks/>
          </p:cNvCxnSpPr>
          <p:nvPr/>
        </p:nvCxnSpPr>
        <p:spPr>
          <a:xfrm flipV="1">
            <a:off x="6770660" y="3860882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Box 361">
            <a:extLst>
              <a:ext uri="{FF2B5EF4-FFF2-40B4-BE49-F238E27FC236}">
                <a16:creationId xmlns:a16="http://schemas.microsoft.com/office/drawing/2014/main" id="{5234279A-56AF-46D4-A7D2-3C047235A306}"/>
              </a:ext>
            </a:extLst>
          </p:cNvPr>
          <p:cNvSpPr txBox="1"/>
          <p:nvPr/>
        </p:nvSpPr>
        <p:spPr>
          <a:xfrm>
            <a:off x="6195350" y="3832338"/>
            <a:ext cx="5870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63/100 adpt.</a:t>
            </a:r>
          </a:p>
        </p:txBody>
      </p: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C9829DBC-FA2D-4360-B72C-22D1AF68A6F6}"/>
              </a:ext>
            </a:extLst>
          </p:cNvPr>
          <p:cNvCxnSpPr>
            <a:cxnSpLocks/>
          </p:cNvCxnSpPr>
          <p:nvPr/>
        </p:nvCxnSpPr>
        <p:spPr>
          <a:xfrm flipH="1">
            <a:off x="5223070" y="4691804"/>
            <a:ext cx="4612" cy="6557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9F78C2A2-37CF-43D2-BF64-B2147954C63A}"/>
              </a:ext>
            </a:extLst>
          </p:cNvPr>
          <p:cNvCxnSpPr>
            <a:cxnSpLocks/>
          </p:cNvCxnSpPr>
          <p:nvPr/>
        </p:nvCxnSpPr>
        <p:spPr>
          <a:xfrm flipH="1">
            <a:off x="5521635" y="4691804"/>
            <a:ext cx="6197" cy="6557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03A4A97E-13DF-4417-AD02-D7D49D4AC3B9}"/>
              </a:ext>
            </a:extLst>
          </p:cNvPr>
          <p:cNvSpPr txBox="1"/>
          <p:nvPr/>
        </p:nvSpPr>
        <p:spPr>
          <a:xfrm>
            <a:off x="4891042" y="5881174"/>
            <a:ext cx="923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Leak det. valve</a:t>
            </a:r>
          </a:p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2 venting valves</a:t>
            </a:r>
          </a:p>
        </p:txBody>
      </p: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EA553EC5-E51C-4A35-86E2-4A83A4136FCB}"/>
              </a:ext>
            </a:extLst>
          </p:cNvPr>
          <p:cNvCxnSpPr>
            <a:cxnSpLocks/>
          </p:cNvCxnSpPr>
          <p:nvPr/>
        </p:nvCxnSpPr>
        <p:spPr>
          <a:xfrm flipH="1">
            <a:off x="6302223" y="4702685"/>
            <a:ext cx="4612" cy="6557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7F7A92C0-61E5-4288-A7AC-F3419025FA8B}"/>
              </a:ext>
            </a:extLst>
          </p:cNvPr>
          <p:cNvCxnSpPr>
            <a:cxnSpLocks/>
          </p:cNvCxnSpPr>
          <p:nvPr/>
        </p:nvCxnSpPr>
        <p:spPr>
          <a:xfrm>
            <a:off x="6600789" y="4696621"/>
            <a:ext cx="1" cy="6618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xtBox 369">
            <a:extLst>
              <a:ext uri="{FF2B5EF4-FFF2-40B4-BE49-F238E27FC236}">
                <a16:creationId xmlns:a16="http://schemas.microsoft.com/office/drawing/2014/main" id="{D5CE7850-AE6C-4079-86FF-937E72FE6000}"/>
              </a:ext>
            </a:extLst>
          </p:cNvPr>
          <p:cNvSpPr txBox="1"/>
          <p:nvPr/>
        </p:nvSpPr>
        <p:spPr>
          <a:xfrm>
            <a:off x="5970196" y="5892054"/>
            <a:ext cx="923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Leak det. valve</a:t>
            </a:r>
          </a:p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2 venting valves</a:t>
            </a:r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73F43A27-B750-4FC1-8546-5ECB097C490D}"/>
              </a:ext>
            </a:extLst>
          </p:cNvPr>
          <p:cNvSpPr/>
          <p:nvPr/>
        </p:nvSpPr>
        <p:spPr>
          <a:xfrm>
            <a:off x="5016499" y="5358465"/>
            <a:ext cx="710164" cy="542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Primary</a:t>
            </a: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7894379B-62B5-4426-9A12-27E4F21184E0}"/>
              </a:ext>
            </a:extLst>
          </p:cNvPr>
          <p:cNvSpPr/>
          <p:nvPr/>
        </p:nvSpPr>
        <p:spPr>
          <a:xfrm>
            <a:off x="6118546" y="5364929"/>
            <a:ext cx="710164" cy="542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Primary</a:t>
            </a:r>
          </a:p>
        </p:txBody>
      </p: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F8E4BD95-0BD1-40C2-A5EA-1DA5701C0E3E}"/>
              </a:ext>
            </a:extLst>
          </p:cNvPr>
          <p:cNvCxnSpPr>
            <a:cxnSpLocks/>
          </p:cNvCxnSpPr>
          <p:nvPr/>
        </p:nvCxnSpPr>
        <p:spPr>
          <a:xfrm flipH="1">
            <a:off x="1759772" y="4970195"/>
            <a:ext cx="269311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08BF178C-8D77-4A10-9F69-AD2BF8D0C84E}"/>
              </a:ext>
            </a:extLst>
          </p:cNvPr>
          <p:cNvCxnSpPr>
            <a:cxnSpLocks/>
          </p:cNvCxnSpPr>
          <p:nvPr/>
        </p:nvCxnSpPr>
        <p:spPr>
          <a:xfrm flipH="1">
            <a:off x="1624273" y="5084913"/>
            <a:ext cx="282443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A70DD232-7EFF-4E3E-B153-A16D135345B0}"/>
              </a:ext>
            </a:extLst>
          </p:cNvPr>
          <p:cNvCxnSpPr>
            <a:cxnSpLocks/>
          </p:cNvCxnSpPr>
          <p:nvPr/>
        </p:nvCxnSpPr>
        <p:spPr>
          <a:xfrm>
            <a:off x="4448712" y="5084914"/>
            <a:ext cx="0" cy="2676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98178FFB-C335-4865-8DFA-CA918CE10966}"/>
              </a:ext>
            </a:extLst>
          </p:cNvPr>
          <p:cNvGrpSpPr/>
          <p:nvPr/>
        </p:nvGrpSpPr>
        <p:grpSpPr>
          <a:xfrm rot="5400000">
            <a:off x="6842657" y="2681396"/>
            <a:ext cx="627475" cy="166853"/>
            <a:chOff x="1342134" y="3630031"/>
            <a:chExt cx="227717" cy="336331"/>
          </a:xfrm>
        </p:grpSpPr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78620B42-2F55-4970-974A-A466E5A2913B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AB814AC5-860B-4E1F-9E68-70C1EAF9905E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727DB8CA-85BE-4FDE-8EE0-C47E3D6E057F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85EC1163-DBDC-4C71-BAE1-EBA284DCEE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0" name="TextBox 279">
            <a:extLst>
              <a:ext uri="{FF2B5EF4-FFF2-40B4-BE49-F238E27FC236}">
                <a16:creationId xmlns:a16="http://schemas.microsoft.com/office/drawing/2014/main" id="{B564AA4C-CBD8-4370-BFBA-FAA413FA2F82}"/>
              </a:ext>
            </a:extLst>
          </p:cNvPr>
          <p:cNvSpPr txBox="1"/>
          <p:nvPr/>
        </p:nvSpPr>
        <p:spPr>
          <a:xfrm>
            <a:off x="5138397" y="3549646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DN63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B8122AC0-1979-4CB9-897C-5691F70C4E8F}"/>
              </a:ext>
            </a:extLst>
          </p:cNvPr>
          <p:cNvSpPr txBox="1"/>
          <p:nvPr/>
        </p:nvSpPr>
        <p:spPr>
          <a:xfrm>
            <a:off x="6228697" y="3544909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DN63</a:t>
            </a:r>
          </a:p>
        </p:txBody>
      </p: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D0FE7C7E-4E7D-4714-9029-83A91E5BE078}"/>
              </a:ext>
            </a:extLst>
          </p:cNvPr>
          <p:cNvCxnSpPr>
            <a:cxnSpLocks/>
          </p:cNvCxnSpPr>
          <p:nvPr/>
        </p:nvCxnSpPr>
        <p:spPr>
          <a:xfrm flipV="1">
            <a:off x="6936888" y="2091715"/>
            <a:ext cx="1165" cy="3696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8B749723-1753-4463-A4B7-A7CF9A00216C}"/>
              </a:ext>
            </a:extLst>
          </p:cNvPr>
          <p:cNvCxnSpPr>
            <a:cxnSpLocks/>
          </p:cNvCxnSpPr>
          <p:nvPr/>
        </p:nvCxnSpPr>
        <p:spPr>
          <a:xfrm flipH="1">
            <a:off x="6934200" y="2461315"/>
            <a:ext cx="121155" cy="8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D13B61BF-CBA4-4DDC-AA34-4EF63C193CA2}"/>
              </a:ext>
            </a:extLst>
          </p:cNvPr>
          <p:cNvCxnSpPr>
            <a:cxnSpLocks/>
          </p:cNvCxnSpPr>
          <p:nvPr/>
        </p:nvCxnSpPr>
        <p:spPr>
          <a:xfrm flipH="1">
            <a:off x="7238927" y="2464581"/>
            <a:ext cx="121155" cy="8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82BD4A97-EF96-4825-BC0E-F9545B7F44B4}"/>
              </a:ext>
            </a:extLst>
          </p:cNvPr>
          <p:cNvCxnSpPr>
            <a:cxnSpLocks/>
          </p:cNvCxnSpPr>
          <p:nvPr/>
        </p:nvCxnSpPr>
        <p:spPr>
          <a:xfrm flipV="1">
            <a:off x="6923059" y="3078562"/>
            <a:ext cx="0" cy="4109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41554B32-2366-42EC-9268-547FC27935A6}"/>
              </a:ext>
            </a:extLst>
          </p:cNvPr>
          <p:cNvCxnSpPr>
            <a:cxnSpLocks/>
          </p:cNvCxnSpPr>
          <p:nvPr/>
        </p:nvCxnSpPr>
        <p:spPr>
          <a:xfrm flipH="1">
            <a:off x="6934200" y="3076155"/>
            <a:ext cx="121155" cy="8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57DF7AA0-5F20-41FE-A386-DA2EC785A6D5}"/>
              </a:ext>
            </a:extLst>
          </p:cNvPr>
          <p:cNvCxnSpPr>
            <a:cxnSpLocks/>
          </p:cNvCxnSpPr>
          <p:nvPr/>
        </p:nvCxnSpPr>
        <p:spPr>
          <a:xfrm flipH="1">
            <a:off x="7238928" y="3077053"/>
            <a:ext cx="1092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79096379-0CD9-4C30-99DB-8D9FF7E7AF71}"/>
              </a:ext>
            </a:extLst>
          </p:cNvPr>
          <p:cNvCxnSpPr>
            <a:cxnSpLocks/>
          </p:cNvCxnSpPr>
          <p:nvPr/>
        </p:nvCxnSpPr>
        <p:spPr>
          <a:xfrm flipH="1">
            <a:off x="8865853" y="3079481"/>
            <a:ext cx="0" cy="7975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B16C55F3-5E09-4415-8D1E-79F2CA6926D3}"/>
              </a:ext>
            </a:extLst>
          </p:cNvPr>
          <p:cNvCxnSpPr>
            <a:cxnSpLocks/>
          </p:cNvCxnSpPr>
          <p:nvPr/>
        </p:nvCxnSpPr>
        <p:spPr>
          <a:xfrm flipH="1" flipV="1">
            <a:off x="8851957" y="1712947"/>
            <a:ext cx="0" cy="7376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4351C64F-69A4-41A3-A0CA-E6AD3DA25733}"/>
              </a:ext>
            </a:extLst>
          </p:cNvPr>
          <p:cNvGrpSpPr/>
          <p:nvPr/>
        </p:nvGrpSpPr>
        <p:grpSpPr>
          <a:xfrm rot="16200000" flipH="1">
            <a:off x="8745867" y="2677558"/>
            <a:ext cx="627475" cy="166853"/>
            <a:chOff x="1342134" y="3630031"/>
            <a:chExt cx="227717" cy="336331"/>
          </a:xfrm>
        </p:grpSpPr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EE30F6CD-1E4B-4D71-9BA8-9178DCFEE7B2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0FDA6623-1290-4408-985B-141FC5CFEDB1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E9A52CE7-8F72-45E1-9B95-8137FB4BF87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1B55E8AD-7070-4C37-8729-9C751913D9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4" name="Straight Connector 393">
            <a:extLst>
              <a:ext uri="{FF2B5EF4-FFF2-40B4-BE49-F238E27FC236}">
                <a16:creationId xmlns:a16="http://schemas.microsoft.com/office/drawing/2014/main" id="{FD3498EA-341B-413A-9C73-8C3ADE228C1A}"/>
              </a:ext>
            </a:extLst>
          </p:cNvPr>
          <p:cNvCxnSpPr>
            <a:cxnSpLocks/>
          </p:cNvCxnSpPr>
          <p:nvPr/>
        </p:nvCxnSpPr>
        <p:spPr>
          <a:xfrm flipH="1" flipV="1">
            <a:off x="9279113" y="2102644"/>
            <a:ext cx="1" cy="3548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>
            <a:extLst>
              <a:ext uri="{FF2B5EF4-FFF2-40B4-BE49-F238E27FC236}">
                <a16:creationId xmlns:a16="http://schemas.microsoft.com/office/drawing/2014/main" id="{D84CFFCA-E263-426C-8F99-85B022C47F64}"/>
              </a:ext>
            </a:extLst>
          </p:cNvPr>
          <p:cNvCxnSpPr>
            <a:cxnSpLocks/>
          </p:cNvCxnSpPr>
          <p:nvPr/>
        </p:nvCxnSpPr>
        <p:spPr>
          <a:xfrm>
            <a:off x="9160645" y="2457476"/>
            <a:ext cx="121155" cy="8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>
            <a:extLst>
              <a:ext uri="{FF2B5EF4-FFF2-40B4-BE49-F238E27FC236}">
                <a16:creationId xmlns:a16="http://schemas.microsoft.com/office/drawing/2014/main" id="{DC52F47E-4DEE-4840-9A5E-B07F7C8BA1EA}"/>
              </a:ext>
            </a:extLst>
          </p:cNvPr>
          <p:cNvCxnSpPr>
            <a:cxnSpLocks/>
          </p:cNvCxnSpPr>
          <p:nvPr/>
        </p:nvCxnSpPr>
        <p:spPr>
          <a:xfrm>
            <a:off x="8855917" y="2460741"/>
            <a:ext cx="121155" cy="8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>
            <a:extLst>
              <a:ext uri="{FF2B5EF4-FFF2-40B4-BE49-F238E27FC236}">
                <a16:creationId xmlns:a16="http://schemas.microsoft.com/office/drawing/2014/main" id="{B6E414F3-57C0-4800-ABFC-3781AB329161}"/>
              </a:ext>
            </a:extLst>
          </p:cNvPr>
          <p:cNvCxnSpPr>
            <a:cxnSpLocks/>
          </p:cNvCxnSpPr>
          <p:nvPr/>
        </p:nvCxnSpPr>
        <p:spPr>
          <a:xfrm flipV="1">
            <a:off x="9292940" y="3074725"/>
            <a:ext cx="0" cy="4443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>
            <a:extLst>
              <a:ext uri="{FF2B5EF4-FFF2-40B4-BE49-F238E27FC236}">
                <a16:creationId xmlns:a16="http://schemas.microsoft.com/office/drawing/2014/main" id="{CE62699E-303D-4F94-9B6B-7DAFEA48E0EF}"/>
              </a:ext>
            </a:extLst>
          </p:cNvPr>
          <p:cNvCxnSpPr>
            <a:cxnSpLocks/>
          </p:cNvCxnSpPr>
          <p:nvPr/>
        </p:nvCxnSpPr>
        <p:spPr>
          <a:xfrm>
            <a:off x="9160645" y="3072316"/>
            <a:ext cx="121155" cy="8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>
            <a:extLst>
              <a:ext uri="{FF2B5EF4-FFF2-40B4-BE49-F238E27FC236}">
                <a16:creationId xmlns:a16="http://schemas.microsoft.com/office/drawing/2014/main" id="{232797E6-D951-40CF-84F6-BC3A6F1AC385}"/>
              </a:ext>
            </a:extLst>
          </p:cNvPr>
          <p:cNvCxnSpPr>
            <a:cxnSpLocks/>
          </p:cNvCxnSpPr>
          <p:nvPr/>
        </p:nvCxnSpPr>
        <p:spPr>
          <a:xfrm>
            <a:off x="8867829" y="3073215"/>
            <a:ext cx="10924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>
            <a:extLst>
              <a:ext uri="{FF2B5EF4-FFF2-40B4-BE49-F238E27FC236}">
                <a16:creationId xmlns:a16="http://schemas.microsoft.com/office/drawing/2014/main" id="{81B3BBE9-8FC3-4B9A-912E-2D023FA0D7A5}"/>
              </a:ext>
            </a:extLst>
          </p:cNvPr>
          <p:cNvCxnSpPr>
            <a:cxnSpLocks/>
          </p:cNvCxnSpPr>
          <p:nvPr/>
        </p:nvCxnSpPr>
        <p:spPr>
          <a:xfrm flipH="1">
            <a:off x="11156291" y="3519925"/>
            <a:ext cx="34193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2036B94D-237E-45B1-A7B0-A67F264F9D22}"/>
              </a:ext>
            </a:extLst>
          </p:cNvPr>
          <p:cNvGrpSpPr/>
          <p:nvPr/>
        </p:nvGrpSpPr>
        <p:grpSpPr>
          <a:xfrm>
            <a:off x="10713258" y="4523213"/>
            <a:ext cx="550791" cy="160307"/>
            <a:chOff x="1342134" y="3630031"/>
            <a:chExt cx="227717" cy="336331"/>
          </a:xfrm>
        </p:grpSpPr>
        <p:cxnSp>
          <p:nvCxnSpPr>
            <p:cNvPr id="405" name="Straight Connector 404">
              <a:extLst>
                <a:ext uri="{FF2B5EF4-FFF2-40B4-BE49-F238E27FC236}">
                  <a16:creationId xmlns:a16="http://schemas.microsoft.com/office/drawing/2014/main" id="{C053195E-FD42-4837-A4E4-14B61A21B5F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>
              <a:extLst>
                <a:ext uri="{FF2B5EF4-FFF2-40B4-BE49-F238E27FC236}">
                  <a16:creationId xmlns:a16="http://schemas.microsoft.com/office/drawing/2014/main" id="{4862A1EC-34BA-4699-B4EC-57E405FE2D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Straight Connector 406">
              <a:extLst>
                <a:ext uri="{FF2B5EF4-FFF2-40B4-BE49-F238E27FC236}">
                  <a16:creationId xmlns:a16="http://schemas.microsoft.com/office/drawing/2014/main" id="{FDEC20C5-AE50-4BF4-8860-4E0ADEAE684E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>
              <a:extLst>
                <a:ext uri="{FF2B5EF4-FFF2-40B4-BE49-F238E27FC236}">
                  <a16:creationId xmlns:a16="http://schemas.microsoft.com/office/drawing/2014/main" id="{883A663A-74F2-4AA4-B5D0-5A94F417B3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9" name="Straight Connector 408">
            <a:extLst>
              <a:ext uri="{FF2B5EF4-FFF2-40B4-BE49-F238E27FC236}">
                <a16:creationId xmlns:a16="http://schemas.microsoft.com/office/drawing/2014/main" id="{8DE6345A-4460-4BB0-B24A-6A22FACD4CC4}"/>
              </a:ext>
            </a:extLst>
          </p:cNvPr>
          <p:cNvCxnSpPr>
            <a:cxnSpLocks/>
          </p:cNvCxnSpPr>
          <p:nvPr/>
        </p:nvCxnSpPr>
        <p:spPr>
          <a:xfrm>
            <a:off x="10865079" y="4402589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CC2BCA20-D691-4DD6-91E8-A088620908B6}"/>
              </a:ext>
            </a:extLst>
          </p:cNvPr>
          <p:cNvCxnSpPr>
            <a:cxnSpLocks/>
          </p:cNvCxnSpPr>
          <p:nvPr/>
        </p:nvCxnSpPr>
        <p:spPr>
          <a:xfrm>
            <a:off x="11134869" y="4402589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Rectangle 410">
            <a:extLst>
              <a:ext uri="{FF2B5EF4-FFF2-40B4-BE49-F238E27FC236}">
                <a16:creationId xmlns:a16="http://schemas.microsoft.com/office/drawing/2014/main" id="{9C6E0957-407D-4876-867C-05C86E1B4803}"/>
              </a:ext>
            </a:extLst>
          </p:cNvPr>
          <p:cNvSpPr/>
          <p:nvPr/>
        </p:nvSpPr>
        <p:spPr>
          <a:xfrm>
            <a:off x="10702215" y="3996759"/>
            <a:ext cx="606999" cy="414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TMP</a:t>
            </a:r>
            <a:br>
              <a:rPr lang="en-US" sz="1100"/>
            </a:br>
            <a:r>
              <a:rPr lang="en-US" sz="800"/>
              <a:t>3</a:t>
            </a:r>
            <a:r>
              <a:rPr lang="en-US" sz="800" dirty="0"/>
              <a:t>0</a:t>
            </a:r>
            <a:r>
              <a:rPr lang="en-US" sz="800"/>
              <a:t>0l</a:t>
            </a:r>
            <a:r>
              <a:rPr lang="en-US" sz="800" dirty="0"/>
              <a:t>/s</a:t>
            </a:r>
            <a:endParaRPr lang="en-US" sz="1100" dirty="0"/>
          </a:p>
        </p:txBody>
      </p: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6D3C2AC7-9CCF-4C2A-8BD8-A6B4DF84660E}"/>
              </a:ext>
            </a:extLst>
          </p:cNvPr>
          <p:cNvCxnSpPr>
            <a:cxnSpLocks/>
          </p:cNvCxnSpPr>
          <p:nvPr/>
        </p:nvCxnSpPr>
        <p:spPr>
          <a:xfrm flipV="1">
            <a:off x="10831135" y="3505823"/>
            <a:ext cx="0" cy="35611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3DEDED29-AF92-4AA0-8B4B-972D2D7623D5}"/>
              </a:ext>
            </a:extLst>
          </p:cNvPr>
          <p:cNvCxnSpPr>
            <a:cxnSpLocks/>
          </p:cNvCxnSpPr>
          <p:nvPr/>
        </p:nvCxnSpPr>
        <p:spPr>
          <a:xfrm flipV="1">
            <a:off x="11171153" y="3519123"/>
            <a:ext cx="0" cy="3497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6EC1950A-8663-407D-AD9D-F5FA6D747787}"/>
              </a:ext>
            </a:extLst>
          </p:cNvPr>
          <p:cNvCxnSpPr>
            <a:cxnSpLocks/>
          </p:cNvCxnSpPr>
          <p:nvPr/>
        </p:nvCxnSpPr>
        <p:spPr>
          <a:xfrm flipH="1">
            <a:off x="10702217" y="3861933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84A09161-ABFC-4EB4-8AF4-E29470AD76EF}"/>
              </a:ext>
            </a:extLst>
          </p:cNvPr>
          <p:cNvCxnSpPr>
            <a:cxnSpLocks/>
          </p:cNvCxnSpPr>
          <p:nvPr/>
        </p:nvCxnSpPr>
        <p:spPr>
          <a:xfrm flipV="1">
            <a:off x="10708329" y="3861934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72A2E501-A103-4E09-B86C-C02C99A3DA50}"/>
              </a:ext>
            </a:extLst>
          </p:cNvPr>
          <p:cNvCxnSpPr>
            <a:cxnSpLocks/>
          </p:cNvCxnSpPr>
          <p:nvPr/>
        </p:nvCxnSpPr>
        <p:spPr>
          <a:xfrm flipH="1">
            <a:off x="11171154" y="3861933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72CEFB4F-27A7-42E2-93BD-9D8C32A31695}"/>
              </a:ext>
            </a:extLst>
          </p:cNvPr>
          <p:cNvCxnSpPr>
            <a:cxnSpLocks/>
          </p:cNvCxnSpPr>
          <p:nvPr/>
        </p:nvCxnSpPr>
        <p:spPr>
          <a:xfrm flipV="1">
            <a:off x="11309203" y="3856949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TextBox 417">
            <a:extLst>
              <a:ext uri="{FF2B5EF4-FFF2-40B4-BE49-F238E27FC236}">
                <a16:creationId xmlns:a16="http://schemas.microsoft.com/office/drawing/2014/main" id="{B20C7C87-0A22-405C-94C6-5E332B42949E}"/>
              </a:ext>
            </a:extLst>
          </p:cNvPr>
          <p:cNvSpPr txBox="1"/>
          <p:nvPr/>
        </p:nvSpPr>
        <p:spPr>
          <a:xfrm>
            <a:off x="10733894" y="3828403"/>
            <a:ext cx="5870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63/100 adpt.</a:t>
            </a:r>
          </a:p>
        </p:txBody>
      </p: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72EED746-4B70-4487-874F-C1830A5A596E}"/>
              </a:ext>
            </a:extLst>
          </p:cNvPr>
          <p:cNvCxnSpPr>
            <a:cxnSpLocks/>
          </p:cNvCxnSpPr>
          <p:nvPr/>
        </p:nvCxnSpPr>
        <p:spPr>
          <a:xfrm flipH="1">
            <a:off x="10840766" y="4698751"/>
            <a:ext cx="4612" cy="6557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AF3A5C1F-FD43-462E-A796-1101602538E8}"/>
              </a:ext>
            </a:extLst>
          </p:cNvPr>
          <p:cNvCxnSpPr>
            <a:cxnSpLocks/>
          </p:cNvCxnSpPr>
          <p:nvPr/>
        </p:nvCxnSpPr>
        <p:spPr>
          <a:xfrm>
            <a:off x="11139332" y="4692687"/>
            <a:ext cx="1" cy="6618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>
            <a:extLst>
              <a:ext uri="{FF2B5EF4-FFF2-40B4-BE49-F238E27FC236}">
                <a16:creationId xmlns:a16="http://schemas.microsoft.com/office/drawing/2014/main" id="{3A2BD0B2-43F4-428C-B29D-54E1DEB977F2}"/>
              </a:ext>
            </a:extLst>
          </p:cNvPr>
          <p:cNvSpPr txBox="1"/>
          <p:nvPr/>
        </p:nvSpPr>
        <p:spPr>
          <a:xfrm>
            <a:off x="10508738" y="5888120"/>
            <a:ext cx="923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Leak det. valve</a:t>
            </a:r>
          </a:p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2 venting valves</a:t>
            </a:r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041650BE-76A9-4C3F-BD7F-424BF8F0E3BF}"/>
              </a:ext>
            </a:extLst>
          </p:cNvPr>
          <p:cNvSpPr/>
          <p:nvPr/>
        </p:nvSpPr>
        <p:spPr>
          <a:xfrm>
            <a:off x="10657089" y="5360994"/>
            <a:ext cx="710164" cy="542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Primary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9E9A77C9-9DE2-471C-AF74-43645DC75D1E}"/>
              </a:ext>
            </a:extLst>
          </p:cNvPr>
          <p:cNvSpPr txBox="1"/>
          <p:nvPr/>
        </p:nvSpPr>
        <p:spPr>
          <a:xfrm>
            <a:off x="10767241" y="3540975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DN63</a:t>
            </a:r>
          </a:p>
        </p:txBody>
      </p: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E5F460F2-FFEA-44D0-8334-9C4E97801A7D}"/>
              </a:ext>
            </a:extLst>
          </p:cNvPr>
          <p:cNvCxnSpPr>
            <a:cxnSpLocks/>
          </p:cNvCxnSpPr>
          <p:nvPr/>
        </p:nvCxnSpPr>
        <p:spPr>
          <a:xfrm flipH="1">
            <a:off x="9292943" y="3519123"/>
            <a:ext cx="153819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1A0FAA46-0FC9-4780-BA76-46BB80E80967}"/>
              </a:ext>
            </a:extLst>
          </p:cNvPr>
          <p:cNvSpPr txBox="1"/>
          <p:nvPr/>
        </p:nvSpPr>
        <p:spPr>
          <a:xfrm>
            <a:off x="6881650" y="13201"/>
            <a:ext cx="2451282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/>
              <a:t>V3 goal: </a:t>
            </a:r>
            <a:r>
              <a:rPr lang="en-US" sz="1000"/>
              <a:t>use DN63 valve</a:t>
            </a:r>
            <a:endParaRPr lang="en-US" sz="1000" b="1">
              <a:solidFill>
                <a:srgbClr val="FF0000"/>
              </a:solidFill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17507B9-8A4D-4042-A78C-56D6ED609872}"/>
              </a:ext>
            </a:extLst>
          </p:cNvPr>
          <p:cNvCxnSpPr>
            <a:cxnSpLocks/>
          </p:cNvCxnSpPr>
          <p:nvPr/>
        </p:nvCxnSpPr>
        <p:spPr>
          <a:xfrm>
            <a:off x="7153969" y="259422"/>
            <a:ext cx="0" cy="214268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1B7B56B2-C505-4471-AD47-380B122BCA99}"/>
              </a:ext>
            </a:extLst>
          </p:cNvPr>
          <p:cNvGrpSpPr/>
          <p:nvPr/>
        </p:nvGrpSpPr>
        <p:grpSpPr>
          <a:xfrm>
            <a:off x="7786302" y="5091005"/>
            <a:ext cx="550791" cy="160307"/>
            <a:chOff x="1342134" y="3630031"/>
            <a:chExt cx="227717" cy="336331"/>
          </a:xfrm>
        </p:grpSpPr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8B74877C-3C4B-4221-97D4-F8480CDD833F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0031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E961A894-C76F-4B70-BCA6-08E67E203987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639818"/>
              <a:ext cx="224005" cy="3265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64D633F7-F627-4BC6-818B-50D45DA792A3}"/>
                </a:ext>
              </a:extLst>
            </p:cNvPr>
            <p:cNvCxnSpPr>
              <a:cxnSpLocks/>
            </p:cNvCxnSpPr>
            <p:nvPr/>
          </p:nvCxnSpPr>
          <p:spPr>
            <a:xfrm>
              <a:off x="1345846" y="3966362"/>
              <a:ext cx="224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0D133E79-6840-4DB5-9357-5D0FD976A8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2134" y="3639817"/>
              <a:ext cx="221252" cy="3265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1" name="Straight Connector 430">
            <a:extLst>
              <a:ext uri="{FF2B5EF4-FFF2-40B4-BE49-F238E27FC236}">
                <a16:creationId xmlns:a16="http://schemas.microsoft.com/office/drawing/2014/main" id="{4C33099F-0465-4068-9C4E-3B56728DAF54}"/>
              </a:ext>
            </a:extLst>
          </p:cNvPr>
          <p:cNvCxnSpPr>
            <a:cxnSpLocks/>
          </p:cNvCxnSpPr>
          <p:nvPr/>
        </p:nvCxnSpPr>
        <p:spPr>
          <a:xfrm>
            <a:off x="7938122" y="4970381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>
            <a:extLst>
              <a:ext uri="{FF2B5EF4-FFF2-40B4-BE49-F238E27FC236}">
                <a16:creationId xmlns:a16="http://schemas.microsoft.com/office/drawing/2014/main" id="{1F703C11-D0DD-431E-8ABC-F79BB422BC23}"/>
              </a:ext>
            </a:extLst>
          </p:cNvPr>
          <p:cNvCxnSpPr>
            <a:cxnSpLocks/>
          </p:cNvCxnSpPr>
          <p:nvPr/>
        </p:nvCxnSpPr>
        <p:spPr>
          <a:xfrm>
            <a:off x="8207914" y="4970381"/>
            <a:ext cx="0" cy="1096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Rectangle 432">
            <a:extLst>
              <a:ext uri="{FF2B5EF4-FFF2-40B4-BE49-F238E27FC236}">
                <a16:creationId xmlns:a16="http://schemas.microsoft.com/office/drawing/2014/main" id="{ADD55BCE-E2B5-4F26-BB78-8AD2E9BC144D}"/>
              </a:ext>
            </a:extLst>
          </p:cNvPr>
          <p:cNvSpPr/>
          <p:nvPr/>
        </p:nvSpPr>
        <p:spPr>
          <a:xfrm>
            <a:off x="7775260" y="4564549"/>
            <a:ext cx="606999" cy="414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TMP</a:t>
            </a:r>
            <a:br>
              <a:rPr lang="en-US" sz="1100"/>
            </a:br>
            <a:r>
              <a:rPr lang="en-US" sz="800"/>
              <a:t>3</a:t>
            </a:r>
            <a:r>
              <a:rPr lang="en-US" sz="800" dirty="0"/>
              <a:t>0</a:t>
            </a:r>
            <a:r>
              <a:rPr lang="en-US" sz="800"/>
              <a:t>0l</a:t>
            </a:r>
            <a:r>
              <a:rPr lang="en-US" sz="800" dirty="0"/>
              <a:t>/s</a:t>
            </a:r>
            <a:endParaRPr lang="en-US" sz="1100" dirty="0"/>
          </a:p>
        </p:txBody>
      </p:sp>
      <p:cxnSp>
        <p:nvCxnSpPr>
          <p:cNvPr id="434" name="Straight Connector 433">
            <a:extLst>
              <a:ext uri="{FF2B5EF4-FFF2-40B4-BE49-F238E27FC236}">
                <a16:creationId xmlns:a16="http://schemas.microsoft.com/office/drawing/2014/main" id="{13CD2A71-3B1C-4DA3-89BD-6F88C55EF7A7}"/>
              </a:ext>
            </a:extLst>
          </p:cNvPr>
          <p:cNvCxnSpPr>
            <a:cxnSpLocks/>
          </p:cNvCxnSpPr>
          <p:nvPr/>
        </p:nvCxnSpPr>
        <p:spPr>
          <a:xfrm flipV="1">
            <a:off x="7922608" y="3868751"/>
            <a:ext cx="0" cy="3704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>
            <a:extLst>
              <a:ext uri="{FF2B5EF4-FFF2-40B4-BE49-F238E27FC236}">
                <a16:creationId xmlns:a16="http://schemas.microsoft.com/office/drawing/2014/main" id="{A253B820-3651-4CD4-9B39-A0DF68C31312}"/>
              </a:ext>
            </a:extLst>
          </p:cNvPr>
          <p:cNvCxnSpPr>
            <a:cxnSpLocks/>
          </p:cNvCxnSpPr>
          <p:nvPr/>
        </p:nvCxnSpPr>
        <p:spPr>
          <a:xfrm flipV="1">
            <a:off x="8262628" y="3879178"/>
            <a:ext cx="0" cy="3669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>
            <a:extLst>
              <a:ext uri="{FF2B5EF4-FFF2-40B4-BE49-F238E27FC236}">
                <a16:creationId xmlns:a16="http://schemas.microsoft.com/office/drawing/2014/main" id="{CD4AA8EC-F7C7-4843-A2B3-BDC1C3450BDD}"/>
              </a:ext>
            </a:extLst>
          </p:cNvPr>
          <p:cNvCxnSpPr>
            <a:cxnSpLocks/>
          </p:cNvCxnSpPr>
          <p:nvPr/>
        </p:nvCxnSpPr>
        <p:spPr>
          <a:xfrm flipH="1">
            <a:off x="7775261" y="4429724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>
            <a:extLst>
              <a:ext uri="{FF2B5EF4-FFF2-40B4-BE49-F238E27FC236}">
                <a16:creationId xmlns:a16="http://schemas.microsoft.com/office/drawing/2014/main" id="{651AC1FD-7C5E-4C63-9833-F15592DF1D5C}"/>
              </a:ext>
            </a:extLst>
          </p:cNvPr>
          <p:cNvCxnSpPr>
            <a:cxnSpLocks/>
          </p:cNvCxnSpPr>
          <p:nvPr/>
        </p:nvCxnSpPr>
        <p:spPr>
          <a:xfrm flipV="1">
            <a:off x="7781374" y="4429726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>
            <a:extLst>
              <a:ext uri="{FF2B5EF4-FFF2-40B4-BE49-F238E27FC236}">
                <a16:creationId xmlns:a16="http://schemas.microsoft.com/office/drawing/2014/main" id="{F6E00D79-D86C-4A03-931C-F57DDDE8025E}"/>
              </a:ext>
            </a:extLst>
          </p:cNvPr>
          <p:cNvCxnSpPr>
            <a:cxnSpLocks/>
          </p:cNvCxnSpPr>
          <p:nvPr/>
        </p:nvCxnSpPr>
        <p:spPr>
          <a:xfrm flipH="1">
            <a:off x="8244198" y="4429724"/>
            <a:ext cx="12891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>
            <a:extLst>
              <a:ext uri="{FF2B5EF4-FFF2-40B4-BE49-F238E27FC236}">
                <a16:creationId xmlns:a16="http://schemas.microsoft.com/office/drawing/2014/main" id="{0C7B7F70-07D3-4429-9286-3AB31E8593AF}"/>
              </a:ext>
            </a:extLst>
          </p:cNvPr>
          <p:cNvCxnSpPr>
            <a:cxnSpLocks/>
          </p:cNvCxnSpPr>
          <p:nvPr/>
        </p:nvCxnSpPr>
        <p:spPr>
          <a:xfrm flipV="1">
            <a:off x="8382247" y="4424739"/>
            <a:ext cx="0" cy="13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" name="TextBox 439">
            <a:extLst>
              <a:ext uri="{FF2B5EF4-FFF2-40B4-BE49-F238E27FC236}">
                <a16:creationId xmlns:a16="http://schemas.microsoft.com/office/drawing/2014/main" id="{34B451E8-34CF-4351-8379-C54D17D5B5BD}"/>
              </a:ext>
            </a:extLst>
          </p:cNvPr>
          <p:cNvSpPr txBox="1"/>
          <p:nvPr/>
        </p:nvSpPr>
        <p:spPr>
          <a:xfrm>
            <a:off x="7806937" y="4396195"/>
            <a:ext cx="5870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63/100 adpt.</a:t>
            </a:r>
          </a:p>
        </p:txBody>
      </p:sp>
      <p:cxnSp>
        <p:nvCxnSpPr>
          <p:cNvPr id="441" name="Straight Connector 440">
            <a:extLst>
              <a:ext uri="{FF2B5EF4-FFF2-40B4-BE49-F238E27FC236}">
                <a16:creationId xmlns:a16="http://schemas.microsoft.com/office/drawing/2014/main" id="{90CEED09-8EBF-4402-B9A8-182523684C00}"/>
              </a:ext>
            </a:extLst>
          </p:cNvPr>
          <p:cNvCxnSpPr>
            <a:cxnSpLocks/>
          </p:cNvCxnSpPr>
          <p:nvPr/>
        </p:nvCxnSpPr>
        <p:spPr>
          <a:xfrm>
            <a:off x="7918422" y="5266542"/>
            <a:ext cx="0" cy="983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>
            <a:extLst>
              <a:ext uri="{FF2B5EF4-FFF2-40B4-BE49-F238E27FC236}">
                <a16:creationId xmlns:a16="http://schemas.microsoft.com/office/drawing/2014/main" id="{DC6D366E-176F-4586-B840-83C80F7135F0}"/>
              </a:ext>
            </a:extLst>
          </p:cNvPr>
          <p:cNvCxnSpPr>
            <a:cxnSpLocks/>
          </p:cNvCxnSpPr>
          <p:nvPr/>
        </p:nvCxnSpPr>
        <p:spPr>
          <a:xfrm>
            <a:off x="8212376" y="5260478"/>
            <a:ext cx="0" cy="979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TextBox 442">
            <a:extLst>
              <a:ext uri="{FF2B5EF4-FFF2-40B4-BE49-F238E27FC236}">
                <a16:creationId xmlns:a16="http://schemas.microsoft.com/office/drawing/2014/main" id="{6ED6D43C-FC04-488F-BFE2-4994184FDD8A}"/>
              </a:ext>
            </a:extLst>
          </p:cNvPr>
          <p:cNvSpPr txBox="1"/>
          <p:nvPr/>
        </p:nvSpPr>
        <p:spPr>
          <a:xfrm>
            <a:off x="7567807" y="5885589"/>
            <a:ext cx="923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Leak det. valve</a:t>
            </a:r>
          </a:p>
          <a:p>
            <a:pPr marL="71998" indent="-71998">
              <a:buFont typeface="Arial" panose="020B0604020202020204" pitchFamily="34" charset="0"/>
              <a:buChar char="•"/>
            </a:pPr>
            <a:r>
              <a:rPr lang="en-US" sz="800"/>
              <a:t>2 venting valves</a:t>
            </a:r>
          </a:p>
        </p:txBody>
      </p:sp>
      <p:sp>
        <p:nvSpPr>
          <p:cNvPr id="444" name="Rectangle 443">
            <a:extLst>
              <a:ext uri="{FF2B5EF4-FFF2-40B4-BE49-F238E27FC236}">
                <a16:creationId xmlns:a16="http://schemas.microsoft.com/office/drawing/2014/main" id="{C3DA8E6C-8645-41B7-B749-61C61F66393A}"/>
              </a:ext>
            </a:extLst>
          </p:cNvPr>
          <p:cNvSpPr/>
          <p:nvPr/>
        </p:nvSpPr>
        <p:spPr>
          <a:xfrm>
            <a:off x="7716157" y="5358464"/>
            <a:ext cx="710164" cy="542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Primary</a:t>
            </a:r>
          </a:p>
        </p:txBody>
      </p:sp>
      <p:sp>
        <p:nvSpPr>
          <p:cNvPr id="445" name="TextBox 444">
            <a:extLst>
              <a:ext uri="{FF2B5EF4-FFF2-40B4-BE49-F238E27FC236}">
                <a16:creationId xmlns:a16="http://schemas.microsoft.com/office/drawing/2014/main" id="{B4B57D25-BB97-43B4-B421-30A135D93161}"/>
              </a:ext>
            </a:extLst>
          </p:cNvPr>
          <p:cNvSpPr txBox="1"/>
          <p:nvPr/>
        </p:nvSpPr>
        <p:spPr>
          <a:xfrm>
            <a:off x="7858714" y="3918265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DN63</a:t>
            </a:r>
          </a:p>
        </p:txBody>
      </p:sp>
      <p:sp>
        <p:nvSpPr>
          <p:cNvPr id="446" name="TextBox 445">
            <a:extLst>
              <a:ext uri="{FF2B5EF4-FFF2-40B4-BE49-F238E27FC236}">
                <a16:creationId xmlns:a16="http://schemas.microsoft.com/office/drawing/2014/main" id="{A8E13242-7A5F-47AC-8D42-953C1F51AE87}"/>
              </a:ext>
            </a:extLst>
          </p:cNvPr>
          <p:cNvSpPr txBox="1"/>
          <p:nvPr/>
        </p:nvSpPr>
        <p:spPr>
          <a:xfrm>
            <a:off x="9392696" y="13060"/>
            <a:ext cx="2757802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/>
              <a:t>V3 goal: </a:t>
            </a:r>
            <a:r>
              <a:rPr lang="en-US" sz="1000"/>
              <a:t>DN63 valve with ~25mm backscattering reducer</a:t>
            </a:r>
            <a:br>
              <a:rPr lang="en-US" sz="1000"/>
            </a:br>
            <a:r>
              <a:rPr lang="en-US" sz="1000"/>
              <a:t>The 90-deg turn can be replaced by tilted turbo,</a:t>
            </a:r>
            <a:br>
              <a:rPr lang="en-US" sz="1000"/>
            </a:br>
            <a:r>
              <a:rPr lang="en-US" sz="1000"/>
              <a:t>to be finalized</a:t>
            </a:r>
            <a:endParaRPr lang="en-US" sz="1000" b="1"/>
          </a:p>
        </p:txBody>
      </p:sp>
      <p:cxnSp>
        <p:nvCxnSpPr>
          <p:cNvPr id="447" name="Straight Arrow Connector 446">
            <a:extLst>
              <a:ext uri="{FF2B5EF4-FFF2-40B4-BE49-F238E27FC236}">
                <a16:creationId xmlns:a16="http://schemas.microsoft.com/office/drawing/2014/main" id="{BC449BD4-4991-4CED-9D8B-521C7DD40033}"/>
              </a:ext>
            </a:extLst>
          </p:cNvPr>
          <p:cNvCxnSpPr>
            <a:cxnSpLocks/>
          </p:cNvCxnSpPr>
          <p:nvPr/>
        </p:nvCxnSpPr>
        <p:spPr>
          <a:xfrm>
            <a:off x="10087502" y="734355"/>
            <a:ext cx="0" cy="1814385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TextBox 447">
            <a:extLst>
              <a:ext uri="{FF2B5EF4-FFF2-40B4-BE49-F238E27FC236}">
                <a16:creationId xmlns:a16="http://schemas.microsoft.com/office/drawing/2014/main" id="{12459CEF-5581-42D6-850E-374BB4AF372D}"/>
              </a:ext>
            </a:extLst>
          </p:cNvPr>
          <p:cNvSpPr txBox="1"/>
          <p:nvPr/>
        </p:nvSpPr>
        <p:spPr>
          <a:xfrm>
            <a:off x="4238236" y="13202"/>
            <a:ext cx="2529467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/>
              <a:t>V3 goal: </a:t>
            </a:r>
            <a:r>
              <a:rPr lang="en-US" sz="1000"/>
              <a:t>use flat skimmer instead of pyramid-shape</a:t>
            </a:r>
            <a:endParaRPr lang="en-US" sz="1000" b="1"/>
          </a:p>
        </p:txBody>
      </p:sp>
      <p:cxnSp>
        <p:nvCxnSpPr>
          <p:cNvPr id="449" name="Straight Arrow Connector 448">
            <a:extLst>
              <a:ext uri="{FF2B5EF4-FFF2-40B4-BE49-F238E27FC236}">
                <a16:creationId xmlns:a16="http://schemas.microsoft.com/office/drawing/2014/main" id="{9C7D83BD-D123-4F8B-A4E5-7D91D930B640}"/>
              </a:ext>
            </a:extLst>
          </p:cNvPr>
          <p:cNvCxnSpPr>
            <a:cxnSpLocks/>
          </p:cNvCxnSpPr>
          <p:nvPr/>
        </p:nvCxnSpPr>
        <p:spPr>
          <a:xfrm>
            <a:off x="4007108" y="411357"/>
            <a:ext cx="366021" cy="3984838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>
            <a:extLst>
              <a:ext uri="{FF2B5EF4-FFF2-40B4-BE49-F238E27FC236}">
                <a16:creationId xmlns:a16="http://schemas.microsoft.com/office/drawing/2014/main" id="{E7B18AC8-FCAC-4D7C-9E2B-0F05BE75E8B1}"/>
              </a:ext>
            </a:extLst>
          </p:cNvPr>
          <p:cNvSpPr txBox="1"/>
          <p:nvPr/>
        </p:nvSpPr>
        <p:spPr>
          <a:xfrm>
            <a:off x="1506266" y="13202"/>
            <a:ext cx="2659554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/>
              <a:t>V3 goal: </a:t>
            </a:r>
            <a:r>
              <a:rPr lang="en-US" sz="1000"/>
              <a:t>most probably primary only</a:t>
            </a:r>
            <a:br>
              <a:rPr lang="en-US" sz="1000"/>
            </a:br>
            <a:r>
              <a:rPr lang="en-US" sz="1000" b="1"/>
              <a:t>Hao:</a:t>
            </a:r>
            <a:r>
              <a:rPr lang="en-US" sz="1000"/>
              <a:t> experimental primary from CERN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330A9DE-54B6-4377-8A97-22CAD4E4DE93}"/>
              </a:ext>
            </a:extLst>
          </p:cNvPr>
          <p:cNvSpPr txBox="1"/>
          <p:nvPr/>
        </p:nvSpPr>
        <p:spPr>
          <a:xfrm>
            <a:off x="6956544" y="3061562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/>
              <a:t>DN63</a:t>
            </a: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20E2B9DB-4B39-434D-B873-834356532CB0}"/>
              </a:ext>
            </a:extLst>
          </p:cNvPr>
          <p:cNvSpPr txBox="1"/>
          <p:nvPr/>
        </p:nvSpPr>
        <p:spPr>
          <a:xfrm>
            <a:off x="8877040" y="3056908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/>
              <a:t>DN63</a:t>
            </a:r>
          </a:p>
        </p:txBody>
      </p: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326890B7-745D-4286-867B-9D539DD32C78}"/>
              </a:ext>
            </a:extLst>
          </p:cNvPr>
          <p:cNvCxnSpPr>
            <a:cxnSpLocks/>
            <a:endCxn id="247" idx="0"/>
          </p:cNvCxnSpPr>
          <p:nvPr/>
        </p:nvCxnSpPr>
        <p:spPr>
          <a:xfrm>
            <a:off x="6411000" y="411357"/>
            <a:ext cx="258259" cy="215868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20F7C234-9EBB-40F7-BB31-D29F1AB71BD5}"/>
              </a:ext>
            </a:extLst>
          </p:cNvPr>
          <p:cNvCxnSpPr>
            <a:cxnSpLocks/>
          </p:cNvCxnSpPr>
          <p:nvPr/>
        </p:nvCxnSpPr>
        <p:spPr>
          <a:xfrm>
            <a:off x="9297916" y="2963299"/>
            <a:ext cx="0" cy="10689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>
            <a:extLst>
              <a:ext uri="{FF2B5EF4-FFF2-40B4-BE49-F238E27FC236}">
                <a16:creationId xmlns:a16="http://schemas.microsoft.com/office/drawing/2014/main" id="{C06C940B-CA0D-4B67-A0AF-4E11D91F6A4B}"/>
              </a:ext>
            </a:extLst>
          </p:cNvPr>
          <p:cNvSpPr txBox="1"/>
          <p:nvPr/>
        </p:nvSpPr>
        <p:spPr>
          <a:xfrm rot="16200000">
            <a:off x="8832948" y="2678353"/>
            <a:ext cx="10246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>
                <a:solidFill>
                  <a:schemeClr val="accent6"/>
                </a:solidFill>
              </a:rPr>
              <a:t>Backscattering reducer</a:t>
            </a:r>
            <a:endParaRPr lang="en-US" sz="700" dirty="0">
              <a:solidFill>
                <a:schemeClr val="accent6"/>
              </a:solidFill>
            </a:endParaRPr>
          </a:p>
        </p:txBody>
      </p: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55C6B58D-71A7-47CD-A426-3E8FB7CE70C2}"/>
              </a:ext>
            </a:extLst>
          </p:cNvPr>
          <p:cNvCxnSpPr>
            <a:cxnSpLocks/>
          </p:cNvCxnSpPr>
          <p:nvPr/>
        </p:nvCxnSpPr>
        <p:spPr>
          <a:xfrm>
            <a:off x="9278248" y="2465480"/>
            <a:ext cx="0" cy="10689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>
            <a:extLst>
              <a:ext uri="{FF2B5EF4-FFF2-40B4-BE49-F238E27FC236}">
                <a16:creationId xmlns:a16="http://schemas.microsoft.com/office/drawing/2014/main" id="{7C9815DE-FEE8-4B6A-8274-2FEAC7BA5E8A}"/>
              </a:ext>
            </a:extLst>
          </p:cNvPr>
          <p:cNvSpPr txBox="1"/>
          <p:nvPr/>
        </p:nvSpPr>
        <p:spPr>
          <a:xfrm rot="16200000">
            <a:off x="9080388" y="2675288"/>
            <a:ext cx="3834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/>
              <a:t>32mm</a:t>
            </a:r>
          </a:p>
        </p:txBody>
      </p: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F67FEE1E-F0F2-4530-8C23-ED32F81066DB}"/>
              </a:ext>
            </a:extLst>
          </p:cNvPr>
          <p:cNvCxnSpPr>
            <a:cxnSpLocks/>
          </p:cNvCxnSpPr>
          <p:nvPr/>
        </p:nvCxnSpPr>
        <p:spPr>
          <a:xfrm flipH="1">
            <a:off x="9056738" y="736175"/>
            <a:ext cx="569426" cy="1804465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66845008-280D-4BEC-96C4-63B7811A344C}"/>
              </a:ext>
            </a:extLst>
          </p:cNvPr>
          <p:cNvCxnSpPr>
            <a:cxnSpLocks/>
            <a:endCxn id="423" idx="0"/>
          </p:cNvCxnSpPr>
          <p:nvPr/>
        </p:nvCxnSpPr>
        <p:spPr>
          <a:xfrm>
            <a:off x="11006249" y="720946"/>
            <a:ext cx="0" cy="2820029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TextBox 257">
            <a:extLst>
              <a:ext uri="{FF2B5EF4-FFF2-40B4-BE49-F238E27FC236}">
                <a16:creationId xmlns:a16="http://schemas.microsoft.com/office/drawing/2014/main" id="{A5E253CC-F6F9-4C74-A8B1-275063BFB725}"/>
              </a:ext>
            </a:extLst>
          </p:cNvPr>
          <p:cNvSpPr txBox="1"/>
          <p:nvPr/>
        </p:nvSpPr>
        <p:spPr>
          <a:xfrm>
            <a:off x="5011084" y="6415012"/>
            <a:ext cx="2659554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/>
              <a:t>V3 goal: </a:t>
            </a:r>
            <a:r>
              <a:rPr lang="en-US" sz="1000"/>
              <a:t>DN63 opening, DN63-&gt;100 adaptor and 300l/s pumps</a:t>
            </a:r>
          </a:p>
        </p:txBody>
      </p: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016A07EE-B617-453E-97C2-5759F7B8AD23}"/>
              </a:ext>
            </a:extLst>
          </p:cNvPr>
          <p:cNvCxnSpPr>
            <a:cxnSpLocks/>
          </p:cNvCxnSpPr>
          <p:nvPr/>
        </p:nvCxnSpPr>
        <p:spPr>
          <a:xfrm flipV="1">
            <a:off x="5371581" y="4703436"/>
            <a:ext cx="0" cy="1719338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E1B6EF24-03A4-46D9-91AD-48291FC83AE9}"/>
              </a:ext>
            </a:extLst>
          </p:cNvPr>
          <p:cNvCxnSpPr>
            <a:cxnSpLocks/>
          </p:cNvCxnSpPr>
          <p:nvPr/>
        </p:nvCxnSpPr>
        <p:spPr>
          <a:xfrm flipV="1">
            <a:off x="6451134" y="4702685"/>
            <a:ext cx="30722" cy="1714893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DDB55948-D8D4-47D7-971C-C432617AE2BD}"/>
              </a:ext>
            </a:extLst>
          </p:cNvPr>
          <p:cNvCxnSpPr>
            <a:cxnSpLocks/>
          </p:cNvCxnSpPr>
          <p:nvPr/>
        </p:nvCxnSpPr>
        <p:spPr>
          <a:xfrm flipV="1">
            <a:off x="7331293" y="4564550"/>
            <a:ext cx="601215" cy="184399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82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446" grpId="0" animBg="1"/>
      <p:bldP spid="448" grpId="0" animBg="1"/>
      <p:bldP spid="450" grpId="0" animBg="1"/>
      <p:bldP spid="2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DCF872-E247-40DE-955F-1126AC56EB13}"/>
              </a:ext>
            </a:extLst>
          </p:cNvPr>
          <p:cNvSpPr txBox="1"/>
          <p:nvPr/>
        </p:nvSpPr>
        <p:spPr>
          <a:xfrm>
            <a:off x="1140508" y="1905506"/>
            <a:ext cx="991098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Goal: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/>
              <a:t>Imitate version 3 schematics with experimental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/>
              <a:t>Get “matrix of pressures” at every step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/>
              <a:t>Change 1 parameter at a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/>
              <a:t>Pressures as a function of injection pressure (0-10bar)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/>
              <a:t>Each data point with e-gun off/on</a:t>
            </a:r>
          </a:p>
        </p:txBody>
      </p:sp>
    </p:spTree>
    <p:extLst>
      <p:ext uri="{BB962C8B-B14F-4D97-AF65-F5344CB8AC3E}">
        <p14:creationId xmlns:p14="http://schemas.microsoft.com/office/powerpoint/2010/main" val="582604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D2A57E5-D80C-4CB0-A923-9016EDCE9247}"/>
              </a:ext>
            </a:extLst>
          </p:cNvPr>
          <p:cNvGrpSpPr/>
          <p:nvPr/>
        </p:nvGrpSpPr>
        <p:grpSpPr>
          <a:xfrm>
            <a:off x="1160776" y="-18914"/>
            <a:ext cx="10769339" cy="6788788"/>
            <a:chOff x="1160776" y="-18914"/>
            <a:chExt cx="10769339" cy="678878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476233D-0EAF-46BD-9FA3-04D4BEA91B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224" t="44420" r="17155" b="8595"/>
            <a:stretch/>
          </p:blipFill>
          <p:spPr>
            <a:xfrm>
              <a:off x="1408386" y="681037"/>
              <a:ext cx="9931923" cy="5495926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3FC0547-3C23-47B3-8678-D977743EF52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0" y="525517"/>
              <a:ext cx="1040524" cy="16711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1CC032-557A-4820-AB5A-A4C12C5E1FD6}"/>
                </a:ext>
              </a:extLst>
            </p:cNvPr>
            <p:cNvSpPr txBox="1"/>
            <p:nvPr/>
          </p:nvSpPr>
          <p:spPr>
            <a:xfrm>
              <a:off x="1565865" y="240184"/>
              <a:ext cx="2953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DN100 gasket with 63 hole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F0F5DA4-F578-4FE3-B122-E211964970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3628" y="4099034"/>
              <a:ext cx="588579" cy="1713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312832-4728-4D33-B1DE-3E6C5F508D1D}"/>
                </a:ext>
              </a:extLst>
            </p:cNvPr>
            <p:cNvSpPr txBox="1"/>
            <p:nvPr/>
          </p:nvSpPr>
          <p:spPr>
            <a:xfrm>
              <a:off x="3042568" y="5812221"/>
              <a:ext cx="27015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to DN100 adaptor + DN100 gasket with 63 hole + Hipace300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E5A2C6-76BF-4998-B895-5E0E2A0FEF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94762" y="4267200"/>
              <a:ext cx="425845" cy="17079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A16391-361A-4655-9D60-04E77A8A5C9C}"/>
                </a:ext>
              </a:extLst>
            </p:cNvPr>
            <p:cNvSpPr txBox="1"/>
            <p:nvPr/>
          </p:nvSpPr>
          <p:spPr>
            <a:xfrm>
              <a:off x="6190417" y="5846544"/>
              <a:ext cx="2774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to DN100 adaptor + DN100 gasket with 63 hole + Hipace300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C39087F-B69E-4D89-8435-12B092395921}"/>
                </a:ext>
              </a:extLst>
            </p:cNvPr>
            <p:cNvCxnSpPr/>
            <p:nvPr/>
          </p:nvCxnSpPr>
          <p:spPr>
            <a:xfrm>
              <a:off x="6096000" y="788276"/>
              <a:ext cx="178676" cy="1618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80BF973-CCF8-4D83-8A44-EC4ADE329AC8}"/>
                </a:ext>
              </a:extLst>
            </p:cNvPr>
            <p:cNvSpPr txBox="1"/>
            <p:nvPr/>
          </p:nvSpPr>
          <p:spPr>
            <a:xfrm>
              <a:off x="4861386" y="-18914"/>
              <a:ext cx="4603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 don’t think DN160 gasket with 63 mm hole needed since there is 3 skimmer upstream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8411822-170F-440C-884F-99CC730A14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6228" y="1135117"/>
              <a:ext cx="1213593" cy="15053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4FC11FE-1911-43E9-9FB5-9F9C72D2F1D6}"/>
                </a:ext>
              </a:extLst>
            </p:cNvPr>
            <p:cNvSpPr txBox="1"/>
            <p:nvPr/>
          </p:nvSpPr>
          <p:spPr>
            <a:xfrm>
              <a:off x="9039601" y="771692"/>
              <a:ext cx="2701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gasket with 32 mm hole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042ED4-9E4C-49D1-BD69-A3D1E7A38E73}"/>
                </a:ext>
              </a:extLst>
            </p:cNvPr>
            <p:cNvSpPr txBox="1"/>
            <p:nvPr/>
          </p:nvSpPr>
          <p:spPr>
            <a:xfrm>
              <a:off x="1160776" y="4672925"/>
              <a:ext cx="167167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HiPACE700 with 63 mm hole gasket here before CERN Primary pump arrived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C933A3-A5C5-42BC-B576-F6CDA0FA3A3B}"/>
                </a:ext>
              </a:extLst>
            </p:cNvPr>
            <p:cNvSpPr txBox="1"/>
            <p:nvPr/>
          </p:nvSpPr>
          <p:spPr>
            <a:xfrm>
              <a:off x="9817183" y="1508678"/>
              <a:ext cx="21129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HiPACE700 here with standard gasket before CERN Elbow arrived</a:t>
              </a:r>
            </a:p>
          </p:txBody>
        </p:sp>
      </p:grpSp>
      <p:sp>
        <p:nvSpPr>
          <p:cNvPr id="17" name="Subtitle 2">
            <a:extLst>
              <a:ext uri="{FF2B5EF4-FFF2-40B4-BE49-F238E27FC236}">
                <a16:creationId xmlns:a16="http://schemas.microsoft.com/office/drawing/2014/main" id="{F1A28676-B31B-4402-9363-4DE759B2CFE6}"/>
              </a:ext>
            </a:extLst>
          </p:cNvPr>
          <p:cNvSpPr txBox="1">
            <a:spLocks/>
          </p:cNvSpPr>
          <p:nvPr/>
        </p:nvSpPr>
        <p:spPr>
          <a:xfrm>
            <a:off x="9636155" y="6395762"/>
            <a:ext cx="2628550" cy="601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Slide: Hao Zhang</a:t>
            </a:r>
          </a:p>
        </p:txBody>
      </p:sp>
    </p:spTree>
    <p:extLst>
      <p:ext uri="{BB962C8B-B14F-4D97-AF65-F5344CB8AC3E}">
        <p14:creationId xmlns:p14="http://schemas.microsoft.com/office/powerpoint/2010/main" val="192394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A84F-281B-48F4-AC77-F9D838CFF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TE-VSC: Testing dry pump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4D1C5-CEC5-49EF-85D2-2FC7347C7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CD39E3-010C-4A27-89F5-645F953699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4" y="1825625"/>
            <a:ext cx="5233133" cy="39240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B321D2-06E0-49DE-B097-509F378D5E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92" y="1505602"/>
            <a:ext cx="3295946" cy="43954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835BEB-DEBB-4405-AC4E-0F1F285019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343" y="1580248"/>
            <a:ext cx="3184000" cy="4246191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318012D8-C5E1-45AC-A5E3-A431738739E6}"/>
              </a:ext>
            </a:extLst>
          </p:cNvPr>
          <p:cNvSpPr txBox="1">
            <a:spLocks/>
          </p:cNvSpPr>
          <p:nvPr/>
        </p:nvSpPr>
        <p:spPr>
          <a:xfrm>
            <a:off x="9563450" y="6395762"/>
            <a:ext cx="2628550" cy="6019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Images: Eric Page</a:t>
            </a:r>
          </a:p>
        </p:txBody>
      </p:sp>
    </p:spTree>
    <p:extLst>
      <p:ext uri="{BB962C8B-B14F-4D97-AF65-F5344CB8AC3E}">
        <p14:creationId xmlns:p14="http://schemas.microsoft.com/office/powerpoint/2010/main" val="3119164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5164</TotalTime>
  <Words>492</Words>
  <Application>Microsoft Office PowerPoint</Application>
  <PresentationFormat>Widescreen</PresentationFormat>
  <Paragraphs>132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等线</vt:lpstr>
      <vt:lpstr>Arial</vt:lpstr>
      <vt:lpstr>Calibri</vt:lpstr>
      <vt:lpstr>Calibri Light</vt:lpstr>
      <vt:lpstr>Office Theme</vt:lpstr>
      <vt:lpstr>LHC integration update</vt:lpstr>
      <vt:lpstr>Current setup at Cockroft (“version 2”)</vt:lpstr>
      <vt:lpstr>PowerPoint Presentation</vt:lpstr>
      <vt:lpstr>PowerPoint Presentation</vt:lpstr>
      <vt:lpstr>PowerPoint Presentation</vt:lpstr>
      <vt:lpstr>PowerPoint Presentation</vt:lpstr>
      <vt:lpstr>TE-VSC: Testing dry pump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Márton Ady</dc:creator>
  <cp:lastModifiedBy>Marton Ady</cp:lastModifiedBy>
  <cp:revision>49</cp:revision>
  <cp:lastPrinted>2018-07-04T11:58:52Z</cp:lastPrinted>
  <dcterms:created xsi:type="dcterms:W3CDTF">2018-07-03T13:23:30Z</dcterms:created>
  <dcterms:modified xsi:type="dcterms:W3CDTF">2018-11-15T11:45:58Z</dcterms:modified>
</cp:coreProperties>
</file>