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11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BIF test setup - update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4449097" cy="419653"/>
          </a:xfrm>
        </p:spPr>
        <p:txBody>
          <a:bodyPr>
            <a:normAutofit/>
          </a:bodyPr>
          <a:lstStyle/>
          <a:p>
            <a:r>
              <a:rPr lang="en-US" dirty="0" smtClean="0"/>
              <a:t>S. Mazzoni, </a:t>
            </a:r>
            <a:r>
              <a:rPr lang="en-US" dirty="0" smtClean="0"/>
              <a:t>15/11/2018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84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26341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On 19/10/2018, ‘manual’ injection of Ne at 4x10</a:t>
            </a:r>
            <a:r>
              <a:rPr lang="en-US" sz="2000" baseline="30000" dirty="0" smtClean="0"/>
              <a:t>-7</a:t>
            </a:r>
            <a:r>
              <a:rPr lang="en-US" sz="2000" dirty="0" smtClean="0"/>
              <a:t> mbar caused the LHC beam to dump due to losses on tertiary collimators of point 5 (20 s integration time).</a:t>
            </a:r>
          </a:p>
          <a:p>
            <a:r>
              <a:rPr lang="en-US" sz="2000" dirty="0" smtClean="0"/>
              <a:t>No significant losses on primary collimator (point 7)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587020" y="2866981"/>
            <a:ext cx="7878799" cy="3198540"/>
            <a:chOff x="587020" y="2866981"/>
            <a:chExt cx="7878799" cy="319854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020" y="2872612"/>
              <a:ext cx="3847820" cy="318727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l="14514" t="23256" r="67368" b="26330"/>
            <a:stretch/>
          </p:blipFill>
          <p:spPr>
            <a:xfrm>
              <a:off x="4889714" y="2866981"/>
              <a:ext cx="3576105" cy="31985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410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7"/>
            <a:ext cx="8437647" cy="150903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Test injection with </a:t>
            </a:r>
            <a:r>
              <a:rPr lang="en-US" sz="2000" dirty="0" err="1" smtClean="0"/>
              <a:t>Pb</a:t>
            </a:r>
            <a:r>
              <a:rPr lang="en-US" sz="2000" dirty="0" smtClean="0"/>
              <a:t> ions performed on Tue 13/11. Nominal injection around 10</a:t>
            </a:r>
            <a:r>
              <a:rPr lang="en-US" sz="2000" baseline="30000" dirty="0" smtClean="0"/>
              <a:t>-8</a:t>
            </a:r>
            <a:r>
              <a:rPr lang="en-US" sz="2000" dirty="0" smtClean="0"/>
              <a:t> mbar.</a:t>
            </a:r>
          </a:p>
          <a:p>
            <a:r>
              <a:rPr lang="en-US" sz="2000" dirty="0" smtClean="0"/>
              <a:t>Low (&lt;1%) losses in Pt. 4, almost not distinguishable losses in pt. 5. </a:t>
            </a:r>
          </a:p>
          <a:p>
            <a:r>
              <a:rPr lang="en-US" sz="2000" dirty="0" smtClean="0"/>
              <a:t>OK to continue injection during </a:t>
            </a:r>
            <a:r>
              <a:rPr lang="en-US" sz="2000" dirty="0" err="1" smtClean="0"/>
              <a:t>Pb</a:t>
            </a:r>
            <a:r>
              <a:rPr lang="en-US" sz="2000" dirty="0" smtClean="0"/>
              <a:t> run.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990712" y="3480853"/>
            <a:ext cx="4780129" cy="1980000"/>
            <a:chOff x="4295512" y="2947453"/>
            <a:chExt cx="4780129" cy="1980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5512" y="2947453"/>
              <a:ext cx="2390343" cy="198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85855" y="2947453"/>
              <a:ext cx="2389786" cy="1979539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13723" t="23096" r="66072" b="21666"/>
          <a:stretch/>
        </p:blipFill>
        <p:spPr>
          <a:xfrm>
            <a:off x="126240" y="2735074"/>
            <a:ext cx="3864472" cy="33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Data acquisition during </a:t>
            </a:r>
            <a:r>
              <a:rPr lang="en-US" sz="2400" dirty="0" err="1" smtClean="0"/>
              <a:t>Pb</a:t>
            </a:r>
            <a:r>
              <a:rPr lang="en-US" sz="2400" dirty="0" smtClean="0"/>
              <a:t> ion run:</a:t>
            </a:r>
          </a:p>
          <a:p>
            <a:pPr lvl="1"/>
            <a:r>
              <a:rPr lang="en-US" sz="2000" dirty="0" smtClean="0"/>
              <a:t>Z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82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= 6724 light yield </a:t>
            </a:r>
            <a:r>
              <a:rPr lang="en-US" sz="2000" dirty="0" err="1" smtClean="0"/>
              <a:t>Pb</a:t>
            </a:r>
            <a:r>
              <a:rPr lang="en-US" sz="2000" baseline="30000" dirty="0" smtClean="0"/>
              <a:t>+</a:t>
            </a:r>
            <a:r>
              <a:rPr lang="en-GB" sz="2000" baseline="30000" dirty="0" smtClean="0"/>
              <a:t> </a:t>
            </a:r>
            <a:r>
              <a:rPr lang="en-US" sz="2000" dirty="0" smtClean="0"/>
              <a:t>vs p</a:t>
            </a:r>
            <a:r>
              <a:rPr lang="en-US" sz="2000" baseline="30000" dirty="0" smtClean="0"/>
              <a:t>+</a:t>
            </a:r>
          </a:p>
          <a:p>
            <a:pPr lvl="1"/>
            <a:r>
              <a:rPr lang="en-US" sz="2000" dirty="0" smtClean="0"/>
              <a:t>p</a:t>
            </a:r>
            <a:r>
              <a:rPr lang="en-US" sz="2000" baseline="30000" dirty="0" smtClean="0"/>
              <a:t>+ </a:t>
            </a:r>
            <a:r>
              <a:rPr lang="en-US" sz="2000" dirty="0" smtClean="0"/>
              <a:t>intensity: 1E11 x 2556b = 2.5e14 p+ per fill</a:t>
            </a:r>
          </a:p>
          <a:p>
            <a:pPr lvl="1"/>
            <a:r>
              <a:rPr lang="en-US" sz="2000" dirty="0" err="1" smtClean="0"/>
              <a:t>Pb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intensity: 1.2E8 x 600b = 7.2E10 </a:t>
            </a:r>
            <a:r>
              <a:rPr lang="en-US" sz="2000" dirty="0" err="1" smtClean="0"/>
              <a:t>Pb</a:t>
            </a:r>
            <a:r>
              <a:rPr lang="en-US" sz="2000" dirty="0" smtClean="0"/>
              <a:t>+ per fill</a:t>
            </a:r>
          </a:p>
          <a:p>
            <a:pPr lvl="1"/>
            <a:endParaRPr lang="en-US" sz="2000" baseline="30000" dirty="0"/>
          </a:p>
          <a:p>
            <a:r>
              <a:rPr lang="en-US" sz="2400" dirty="0" smtClean="0"/>
              <a:t>Got inelastic scattering data form BGV team. Comparison between noise level in present configuration vs gas jet (</a:t>
            </a:r>
            <a:r>
              <a:rPr lang="en-US" sz="2400" dirty="0" err="1" smtClean="0"/>
              <a:t>collab</a:t>
            </a:r>
            <a:r>
              <a:rPr lang="en-US" sz="2400" dirty="0" smtClean="0"/>
              <a:t> meeting?)</a:t>
            </a:r>
          </a:p>
          <a:p>
            <a:endParaRPr lang="en-US" sz="2400" dirty="0"/>
          </a:p>
          <a:p>
            <a:r>
              <a:rPr lang="en-US" sz="2400" dirty="0" smtClean="0"/>
              <a:t>Beam dynamics simulations needed for evaluating effect of gas curtain on LHC beam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11/15/2018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6484620" y="1485900"/>
            <a:ext cx="327660" cy="134112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911340" y="1941314"/>
            <a:ext cx="13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x2 light yield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80429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1509</TotalTime>
  <Words>190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Optima</vt:lpstr>
      <vt:lpstr>CERNCorporate4-3</vt:lpstr>
      <vt:lpstr>PowerPoint Presentation</vt:lpstr>
      <vt:lpstr>LHC BIF test setup - update</vt:lpstr>
      <vt:lpstr>Status</vt:lpstr>
      <vt:lpstr>Status</vt:lpstr>
      <vt:lpstr>Status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Stefano Mazzoni</cp:lastModifiedBy>
  <cp:revision>130</cp:revision>
  <dcterms:created xsi:type="dcterms:W3CDTF">2012-11-30T11:04:26Z</dcterms:created>
  <dcterms:modified xsi:type="dcterms:W3CDTF">2018-11-15T11:18:12Z</dcterms:modified>
</cp:coreProperties>
</file>