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handoutMasterIdLst>
    <p:handoutMasterId r:id="rId37"/>
  </p:handoutMasterIdLst>
  <p:sldIdLst>
    <p:sldId id="948" r:id="rId2"/>
    <p:sldId id="1472" r:id="rId3"/>
    <p:sldId id="1056" r:id="rId4"/>
    <p:sldId id="1057" r:id="rId5"/>
    <p:sldId id="1058" r:id="rId6"/>
    <p:sldId id="1060" r:id="rId7"/>
    <p:sldId id="1061" r:id="rId8"/>
    <p:sldId id="1062" r:id="rId9"/>
    <p:sldId id="1094" r:id="rId10"/>
    <p:sldId id="1110" r:id="rId11"/>
    <p:sldId id="1063" r:id="rId12"/>
    <p:sldId id="1112" r:id="rId13"/>
    <p:sldId id="1092" r:id="rId14"/>
    <p:sldId id="1109" r:id="rId15"/>
    <p:sldId id="1165" r:id="rId16"/>
    <p:sldId id="1473" r:id="rId17"/>
    <p:sldId id="1487" r:id="rId18"/>
    <p:sldId id="1066" r:id="rId19"/>
    <p:sldId id="1475" r:id="rId20"/>
    <p:sldId id="1127" r:id="rId21"/>
    <p:sldId id="1128" r:id="rId22"/>
    <p:sldId id="1129" r:id="rId23"/>
    <p:sldId id="1130" r:id="rId24"/>
    <p:sldId id="1131" r:id="rId25"/>
    <p:sldId id="1132" r:id="rId26"/>
    <p:sldId id="1478" r:id="rId27"/>
    <p:sldId id="1479" r:id="rId28"/>
    <p:sldId id="1480" r:id="rId29"/>
    <p:sldId id="1490" r:id="rId30"/>
    <p:sldId id="1483" r:id="rId31"/>
    <p:sldId id="1491" r:id="rId32"/>
    <p:sldId id="1486" r:id="rId33"/>
    <p:sldId id="1133" r:id="rId34"/>
    <p:sldId id="1477" r:id="rId35"/>
  </p:sldIdLst>
  <p:sldSz cx="9144000" cy="6858000" type="screen4x3"/>
  <p:notesSz cx="6797675" cy="9928225"/>
  <p:defaultTextStyle>
    <a:defPPr>
      <a:defRPr lang="fr-FR"/>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 Iribarren" initials="" lastIdx="7" clrIdx="0"/>
  <p:cmAuthor id="1" name="Nikos Kasioumis" initials="" lastIdx="3" clrIdx="1"/>
  <p:cmAuthor id="2" name="Sebastian Lopienski" initials="" lastIdx="3" clrIdx="2"/>
  <p:cmAuthor id="3" name="Jerome Caffaro" initials="" lastIdx="1" clrIdx="3"/>
  <p:cmAuthor id="4" name="Harris Tzovanakis" initials="" lastIdx="2" clrIdx="4"/>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C95F09"/>
    <a:srgbClr val="89AAD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06" autoAdjust="0"/>
    <p:restoredTop sz="91425" autoAdjust="0"/>
  </p:normalViewPr>
  <p:slideViewPr>
    <p:cSldViewPr>
      <p:cViewPr>
        <p:scale>
          <a:sx n="114" d="100"/>
          <a:sy n="114" d="100"/>
        </p:scale>
        <p:origin x="800" y="144"/>
      </p:cViewPr>
      <p:guideLst>
        <p:guide orient="horz" pos="2160"/>
        <p:guide pos="2880"/>
      </p:guideLst>
    </p:cSldViewPr>
  </p:slideViewPr>
  <p:notesTextViewPr>
    <p:cViewPr>
      <p:scale>
        <a:sx n="120" d="100"/>
        <a:sy n="120" d="100"/>
      </p:scale>
      <p:origin x="0" y="0"/>
    </p:cViewPr>
  </p:notesTextViewPr>
  <p:sorterViewPr>
    <p:cViewPr varScale="1">
      <p:scale>
        <a:sx n="100" d="100"/>
        <a:sy n="100" d="100"/>
      </p:scale>
      <p:origin x="0" y="4816"/>
    </p:cViewPr>
  </p:sorterViewPr>
  <p:notesViewPr>
    <p:cSldViewPr>
      <p:cViewPr varScale="1">
        <p:scale>
          <a:sx n="52" d="100"/>
          <a:sy n="52" d="100"/>
        </p:scale>
        <p:origin x="-2722" y="-9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D484B42-78D7-4A2F-893A-69569475D6B4}" type="datetimeFigureOut">
              <a:rPr lang="en-GB" smtClean="0"/>
              <a:t>12/05/2019</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15C6E26-FEC2-4DFE-8CAD-1F552704DB60}" type="slidenum">
              <a:rPr lang="en-GB" smtClean="0"/>
              <a:t>‹#›</a:t>
            </a:fld>
            <a:endParaRPr lang="en-GB"/>
          </a:p>
        </p:txBody>
      </p:sp>
    </p:spTree>
    <p:extLst>
      <p:ext uri="{BB962C8B-B14F-4D97-AF65-F5344CB8AC3E}">
        <p14:creationId xmlns:p14="http://schemas.microsoft.com/office/powerpoint/2010/main" val="499235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fr-FR"/>
          </a:p>
        </p:txBody>
      </p:sp>
      <p:sp>
        <p:nvSpPr>
          <p:cNvPr id="3075"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fr-FR"/>
          </a:p>
        </p:txBody>
      </p:sp>
      <p:sp>
        <p:nvSpPr>
          <p:cNvPr id="512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8"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fr-FR"/>
          </a:p>
        </p:txBody>
      </p:sp>
      <p:sp>
        <p:nvSpPr>
          <p:cNvPr id="3079"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9838C82-E9C4-4A05-A085-94C856BD6EF3}" type="slidenum">
              <a:rPr lang="fr-FR"/>
              <a:pPr>
                <a:defRPr/>
              </a:pPr>
              <a:t>‹#›</a:t>
            </a:fld>
            <a:endParaRPr lang="fr-FR"/>
          </a:p>
        </p:txBody>
      </p:sp>
    </p:spTree>
    <p:extLst>
      <p:ext uri="{BB962C8B-B14F-4D97-AF65-F5344CB8AC3E}">
        <p14:creationId xmlns:p14="http://schemas.microsoft.com/office/powerpoint/2010/main" val="18158899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a:t>
            </a:fld>
            <a:endParaRPr lang="fr-FR"/>
          </a:p>
        </p:txBody>
      </p:sp>
    </p:spTree>
    <p:extLst>
      <p:ext uri="{BB962C8B-B14F-4D97-AF65-F5344CB8AC3E}">
        <p14:creationId xmlns:p14="http://schemas.microsoft.com/office/powerpoint/2010/main" val="3804719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15907"/>
            <a:ext cx="5438139" cy="4467701"/>
          </a:xfrm>
          <a:prstGeom prst="rect">
            <a:avLst/>
          </a:prstGeom>
        </p:spPr>
        <p:txBody>
          <a:bodyPr lIns="91425" tIns="91425" rIns="91425" bIns="91425" anchor="ctr" anchorCtr="0">
            <a:noAutofit/>
          </a:bodyPr>
          <a:lstStyle/>
          <a:p>
            <a:endParaRPr/>
          </a:p>
        </p:txBody>
      </p:sp>
      <p:sp>
        <p:nvSpPr>
          <p:cNvPr id="92" name="Shape 92"/>
          <p:cNvSpPr>
            <a:spLocks noGrp="1" noRot="1" noChangeAspect="1"/>
          </p:cNvSpPr>
          <p:nvPr>
            <p:ph type="sldImg" idx="2"/>
          </p:nvPr>
        </p:nvSpPr>
        <p:spPr>
          <a:xfrm>
            <a:off x="919163" y="744538"/>
            <a:ext cx="4960937"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2901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3</a:t>
            </a:fld>
            <a:endParaRPr lang="fr-FR"/>
          </a:p>
        </p:txBody>
      </p:sp>
    </p:spTree>
    <p:extLst>
      <p:ext uri="{BB962C8B-B14F-4D97-AF65-F5344CB8AC3E}">
        <p14:creationId xmlns:p14="http://schemas.microsoft.com/office/powerpoint/2010/main" val="1331352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917575" y="742950"/>
            <a:ext cx="4962525" cy="3722688"/>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76155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a:t>We usually have 50-80 students. They are postgraduate scientists and engineers involved in particle physics or other sciences. They come from CERN and other scientific labs, from Europe but also from other continents. Not everyone who applies for the School is accepted - there is a competitive selection process in place to ensure high quality and motivation of School participants. Local students (from the hosting country / university) are of course very welcome; for various reasons, they are usually not numerous (less than 10%).</a:t>
            </a:r>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9</a:t>
            </a:fld>
            <a:endParaRPr lang="fr-FR"/>
          </a:p>
        </p:txBody>
      </p:sp>
    </p:spTree>
    <p:extLst>
      <p:ext uri="{BB962C8B-B14F-4D97-AF65-F5344CB8AC3E}">
        <p14:creationId xmlns:p14="http://schemas.microsoft.com/office/powerpoint/2010/main" val="1623647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10</a:t>
            </a:fld>
            <a:endParaRPr lang="fr-FR"/>
          </a:p>
        </p:txBody>
      </p:sp>
    </p:spTree>
    <p:extLst>
      <p:ext uri="{BB962C8B-B14F-4D97-AF65-F5344CB8AC3E}">
        <p14:creationId xmlns:p14="http://schemas.microsoft.com/office/powerpoint/2010/main" val="507926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15</a:t>
            </a:fld>
            <a:endParaRPr lang="fr-FR"/>
          </a:p>
        </p:txBody>
      </p:sp>
    </p:spTree>
    <p:extLst>
      <p:ext uri="{BB962C8B-B14F-4D97-AF65-F5344CB8AC3E}">
        <p14:creationId xmlns:p14="http://schemas.microsoft.com/office/powerpoint/2010/main" val="1029385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26</a:t>
            </a:fld>
            <a:endParaRPr lang="fr-FR"/>
          </a:p>
        </p:txBody>
      </p:sp>
    </p:spTree>
    <p:extLst>
      <p:ext uri="{BB962C8B-B14F-4D97-AF65-F5344CB8AC3E}">
        <p14:creationId xmlns:p14="http://schemas.microsoft.com/office/powerpoint/2010/main" val="3788121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29</a:t>
            </a:fld>
            <a:endParaRPr lang="fr-FR"/>
          </a:p>
        </p:txBody>
      </p:sp>
    </p:spTree>
    <p:extLst>
      <p:ext uri="{BB962C8B-B14F-4D97-AF65-F5344CB8AC3E}">
        <p14:creationId xmlns:p14="http://schemas.microsoft.com/office/powerpoint/2010/main" val="3037678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30</a:t>
            </a:fld>
            <a:endParaRPr lang="fr-FR"/>
          </a:p>
        </p:txBody>
      </p:sp>
    </p:spTree>
    <p:extLst>
      <p:ext uri="{BB962C8B-B14F-4D97-AF65-F5344CB8AC3E}">
        <p14:creationId xmlns:p14="http://schemas.microsoft.com/office/powerpoint/2010/main" val="664232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56792"/>
            <a:ext cx="7772400" cy="1902073"/>
          </a:xfrm>
        </p:spPr>
        <p:txBody>
          <a:bodyPr/>
          <a:lstStyle/>
          <a:p>
            <a:r>
              <a:rPr lang="fr-CH"/>
              <a:t>Cliquez et modifiez le titre</a:t>
            </a:r>
            <a:endParaRPr lang="fr-FR"/>
          </a:p>
        </p:txBody>
      </p:sp>
      <p:sp>
        <p:nvSpPr>
          <p:cNvPr id="3" name="Sous-titre 2"/>
          <p:cNvSpPr>
            <a:spLocks noGrp="1"/>
          </p:cNvSpPr>
          <p:nvPr>
            <p:ph type="subTitle" idx="1"/>
          </p:nvPr>
        </p:nvSpPr>
        <p:spPr>
          <a:xfrm>
            <a:off x="1371600" y="3908648"/>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dirty="0"/>
              <a:t>Cliquez pour modifier le style des sous-titres du masque</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a:t>Sebastian Lopienski – thematic CSC 2019</a:t>
            </a:r>
            <a:endParaRPr lang="fr-FR" dirty="0"/>
          </a:p>
        </p:txBody>
      </p:sp>
      <p:sp>
        <p:nvSpPr>
          <p:cNvPr id="6" name="Rectangle 6"/>
          <p:cNvSpPr>
            <a:spLocks noGrp="1" noChangeArrowheads="1"/>
          </p:cNvSpPr>
          <p:nvPr>
            <p:ph type="sldNum" sz="quarter" idx="12"/>
          </p:nvPr>
        </p:nvSpPr>
        <p:spPr>
          <a:ln/>
        </p:spPr>
        <p:txBody>
          <a:bodyPr/>
          <a:lstStyle>
            <a:lvl1pPr>
              <a:defRPr/>
            </a:lvl1pPr>
          </a:lstStyle>
          <a:p>
            <a:pPr>
              <a:defRPr/>
            </a:pPr>
            <a:fld id="{A0C4CEF3-0E61-48B5-9F19-C0A65678DA8A}" type="slidenum">
              <a:rPr lang="fr-FR"/>
              <a:pPr>
                <a:defRPr/>
              </a:pPr>
              <a:t>‹#›</a:t>
            </a:fld>
            <a:endParaRPr lang="fr-FR" dirty="0"/>
          </a:p>
        </p:txBody>
      </p:sp>
      <p:sp>
        <p:nvSpPr>
          <p:cNvPr id="9" name="Rectangle 8"/>
          <p:cNvSpPr/>
          <p:nvPr userDrawn="1"/>
        </p:nvSpPr>
        <p:spPr>
          <a:xfrm>
            <a:off x="7812360" y="44624"/>
            <a:ext cx="1259632" cy="69269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effectLst/>
            </a:endParaRPr>
          </a:p>
        </p:txBody>
      </p:sp>
    </p:spTree>
    <p:extLst>
      <p:ext uri="{BB962C8B-B14F-4D97-AF65-F5344CB8AC3E}">
        <p14:creationId xmlns:p14="http://schemas.microsoft.com/office/powerpoint/2010/main" val="2243580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Diapositive de titre">
    <p:bg>
      <p:bgPr>
        <a:solidFill>
          <a:srgbClr val="104282"/>
        </a:solidFill>
        <a:effectLst/>
      </p:bgPr>
    </p:bg>
    <p:spTree>
      <p:nvGrpSpPr>
        <p:cNvPr id="1" name="Shape 20"/>
        <p:cNvGrpSpPr/>
        <p:nvPr/>
      </p:nvGrpSpPr>
      <p:grpSpPr>
        <a:xfrm>
          <a:off x="0" y="0"/>
          <a:ext cx="0" cy="0"/>
          <a:chOff x="0" y="0"/>
          <a:chExt cx="0" cy="0"/>
        </a:xfrm>
      </p:grpSpPr>
      <p:grpSp>
        <p:nvGrpSpPr>
          <p:cNvPr id="21" name="Shape 21"/>
          <p:cNvGrpSpPr/>
          <p:nvPr/>
        </p:nvGrpSpPr>
        <p:grpSpPr>
          <a:xfrm>
            <a:off x="3312000" y="2185425"/>
            <a:ext cx="2534573" cy="2509330"/>
            <a:chOff x="0" y="4525"/>
            <a:chExt cx="3017350" cy="3017625"/>
          </a:xfrm>
        </p:grpSpPr>
        <p:sp>
          <p:nvSpPr>
            <p:cNvPr id="22" name="Shape 22"/>
            <p:cNvSpPr/>
            <p:nvPr/>
          </p:nvSpPr>
          <p:spPr>
            <a:xfrm>
              <a:off x="244100" y="840875"/>
              <a:ext cx="395875" cy="459125"/>
            </a:xfrm>
            <a:custGeom>
              <a:avLst/>
              <a:gdLst/>
              <a:ahLst/>
              <a:cxnLst/>
              <a:rect l="0" t="0" r="0" b="0"/>
              <a:pathLst>
                <a:path w="15835" h="18365" extrusionOk="0">
                  <a:moveTo>
                    <a:pt x="9766" y="1"/>
                  </a:moveTo>
                  <a:cubicBezTo>
                    <a:pt x="4153" y="1"/>
                    <a:pt x="1" y="3646"/>
                    <a:pt x="1" y="9183"/>
                  </a:cubicBezTo>
                  <a:cubicBezTo>
                    <a:pt x="1" y="14719"/>
                    <a:pt x="3880" y="18364"/>
                    <a:pt x="9629" y="18364"/>
                  </a:cubicBezTo>
                  <a:cubicBezTo>
                    <a:pt x="12778" y="18364"/>
                    <a:pt x="14877" y="17026"/>
                    <a:pt x="15470" y="16565"/>
                  </a:cubicBezTo>
                  <a:lnTo>
                    <a:pt x="15835" y="14581"/>
                  </a:lnTo>
                  <a:lnTo>
                    <a:pt x="15744" y="14442"/>
                  </a:lnTo>
                  <a:cubicBezTo>
                    <a:pt x="14420" y="15596"/>
                    <a:pt x="12960" y="17026"/>
                    <a:pt x="9903" y="17026"/>
                  </a:cubicBezTo>
                  <a:cubicBezTo>
                    <a:pt x="6481" y="17026"/>
                    <a:pt x="2648" y="14304"/>
                    <a:pt x="2648" y="9090"/>
                  </a:cubicBezTo>
                  <a:cubicBezTo>
                    <a:pt x="2648" y="3784"/>
                    <a:pt x="6389" y="1108"/>
                    <a:pt x="9675" y="1108"/>
                  </a:cubicBezTo>
                  <a:cubicBezTo>
                    <a:pt x="12230" y="1108"/>
                    <a:pt x="13964" y="2169"/>
                    <a:pt x="15014" y="3369"/>
                  </a:cubicBezTo>
                  <a:lnTo>
                    <a:pt x="15196" y="3323"/>
                  </a:lnTo>
                  <a:cubicBezTo>
                    <a:pt x="15287" y="2769"/>
                    <a:pt x="15515" y="1939"/>
                    <a:pt x="15835" y="1246"/>
                  </a:cubicBezTo>
                  <a:cubicBezTo>
                    <a:pt x="14420" y="647"/>
                    <a:pt x="11911" y="1"/>
                    <a:pt x="9766" y="1"/>
                  </a:cubicBezTo>
                  <a:close/>
                </a:path>
              </a:pathLst>
            </a:custGeom>
            <a:solidFill>
              <a:srgbClr val="FEFEFE"/>
            </a:solidFill>
            <a:ln>
              <a:noFill/>
            </a:ln>
          </p:spPr>
          <p:txBody>
            <a:bodyPr lIns="91425" tIns="91425" rIns="91425" bIns="91425" anchor="ctr" anchorCtr="0">
              <a:noAutofit/>
            </a:bodyPr>
            <a:lstStyle/>
            <a:p>
              <a:endParaRPr/>
            </a:p>
          </p:txBody>
        </p:sp>
        <p:sp>
          <p:nvSpPr>
            <p:cNvPr id="23" name="Shape 23"/>
            <p:cNvSpPr/>
            <p:nvPr/>
          </p:nvSpPr>
          <p:spPr>
            <a:xfrm>
              <a:off x="711825" y="848950"/>
              <a:ext cx="273800" cy="442975"/>
            </a:xfrm>
            <a:custGeom>
              <a:avLst/>
              <a:gdLst/>
              <a:ahLst/>
              <a:cxnLst/>
              <a:rect l="0" t="0" r="0" b="0"/>
              <a:pathLst>
                <a:path w="10952" h="17719" extrusionOk="0">
                  <a:moveTo>
                    <a:pt x="1" y="1"/>
                  </a:moveTo>
                  <a:lnTo>
                    <a:pt x="1" y="1"/>
                  </a:lnTo>
                  <a:cubicBezTo>
                    <a:pt x="92" y="2169"/>
                    <a:pt x="183" y="4430"/>
                    <a:pt x="183" y="6599"/>
                  </a:cubicBezTo>
                  <a:lnTo>
                    <a:pt x="183" y="11028"/>
                  </a:lnTo>
                  <a:cubicBezTo>
                    <a:pt x="183" y="13243"/>
                    <a:pt x="92" y="15457"/>
                    <a:pt x="1" y="17718"/>
                  </a:cubicBezTo>
                  <a:cubicBezTo>
                    <a:pt x="1552" y="17626"/>
                    <a:pt x="3925" y="17580"/>
                    <a:pt x="5476" y="17580"/>
                  </a:cubicBezTo>
                  <a:lnTo>
                    <a:pt x="5704" y="17580"/>
                  </a:lnTo>
                  <a:cubicBezTo>
                    <a:pt x="6206" y="17580"/>
                    <a:pt x="6891" y="17580"/>
                    <a:pt x="7575" y="17626"/>
                  </a:cubicBezTo>
                  <a:cubicBezTo>
                    <a:pt x="8807" y="17626"/>
                    <a:pt x="10039" y="17672"/>
                    <a:pt x="10952" y="17718"/>
                  </a:cubicBezTo>
                  <a:cubicBezTo>
                    <a:pt x="10952" y="17441"/>
                    <a:pt x="10906" y="17165"/>
                    <a:pt x="10906" y="16749"/>
                  </a:cubicBezTo>
                  <a:cubicBezTo>
                    <a:pt x="10906" y="16380"/>
                    <a:pt x="10952" y="15965"/>
                    <a:pt x="10952" y="15780"/>
                  </a:cubicBezTo>
                  <a:lnTo>
                    <a:pt x="10952" y="15780"/>
                  </a:lnTo>
                  <a:cubicBezTo>
                    <a:pt x="9218" y="15919"/>
                    <a:pt x="4472" y="16103"/>
                    <a:pt x="2602" y="16103"/>
                  </a:cubicBezTo>
                  <a:cubicBezTo>
                    <a:pt x="2602" y="15642"/>
                    <a:pt x="2556" y="10105"/>
                    <a:pt x="2602" y="9229"/>
                  </a:cubicBezTo>
                  <a:cubicBezTo>
                    <a:pt x="3332" y="9229"/>
                    <a:pt x="7256" y="9275"/>
                    <a:pt x="8990" y="9459"/>
                  </a:cubicBezTo>
                  <a:cubicBezTo>
                    <a:pt x="8944" y="9229"/>
                    <a:pt x="8944" y="8813"/>
                    <a:pt x="8944" y="8583"/>
                  </a:cubicBezTo>
                  <a:cubicBezTo>
                    <a:pt x="8944" y="8306"/>
                    <a:pt x="8944" y="7844"/>
                    <a:pt x="8990" y="7614"/>
                  </a:cubicBezTo>
                  <a:lnTo>
                    <a:pt x="8990" y="7614"/>
                  </a:lnTo>
                  <a:cubicBezTo>
                    <a:pt x="7530" y="7706"/>
                    <a:pt x="5613" y="7844"/>
                    <a:pt x="2602" y="7844"/>
                  </a:cubicBezTo>
                  <a:cubicBezTo>
                    <a:pt x="2602" y="7198"/>
                    <a:pt x="2647" y="2538"/>
                    <a:pt x="2693" y="1431"/>
                  </a:cubicBezTo>
                  <a:cubicBezTo>
                    <a:pt x="5978" y="1431"/>
                    <a:pt x="8944" y="1616"/>
                    <a:pt x="10633" y="1754"/>
                  </a:cubicBezTo>
                  <a:cubicBezTo>
                    <a:pt x="10587" y="1569"/>
                    <a:pt x="10587" y="1246"/>
                    <a:pt x="10587" y="877"/>
                  </a:cubicBezTo>
                  <a:cubicBezTo>
                    <a:pt x="10587" y="508"/>
                    <a:pt x="10587" y="231"/>
                    <a:pt x="10633" y="1"/>
                  </a:cubicBezTo>
                  <a:lnTo>
                    <a:pt x="10633" y="1"/>
                  </a:lnTo>
                  <a:cubicBezTo>
                    <a:pt x="9766" y="47"/>
                    <a:pt x="6936" y="139"/>
                    <a:pt x="5385" y="139"/>
                  </a:cubicBezTo>
                  <a:cubicBezTo>
                    <a:pt x="3879" y="139"/>
                    <a:pt x="1506" y="93"/>
                    <a:pt x="1" y="1"/>
                  </a:cubicBezTo>
                  <a:close/>
                </a:path>
              </a:pathLst>
            </a:custGeom>
            <a:solidFill>
              <a:srgbClr val="FEFEFE"/>
            </a:solidFill>
            <a:ln>
              <a:noFill/>
            </a:ln>
          </p:spPr>
          <p:txBody>
            <a:bodyPr lIns="91425" tIns="91425" rIns="91425" bIns="91425" anchor="ctr" anchorCtr="0">
              <a:noAutofit/>
            </a:bodyPr>
            <a:lstStyle/>
            <a:p>
              <a:endParaRPr/>
            </a:p>
          </p:txBody>
        </p:sp>
        <p:sp>
          <p:nvSpPr>
            <p:cNvPr id="24" name="Shape 24"/>
            <p:cNvSpPr/>
            <p:nvPr/>
          </p:nvSpPr>
          <p:spPr>
            <a:xfrm>
              <a:off x="1063175" y="848950"/>
              <a:ext cx="335425" cy="442975"/>
            </a:xfrm>
            <a:custGeom>
              <a:avLst/>
              <a:gdLst/>
              <a:ahLst/>
              <a:cxnLst/>
              <a:rect l="0" t="0" r="0" b="0"/>
              <a:pathLst>
                <a:path w="13417" h="17719" extrusionOk="0">
                  <a:moveTo>
                    <a:pt x="5157" y="1062"/>
                  </a:moveTo>
                  <a:cubicBezTo>
                    <a:pt x="6891" y="1062"/>
                    <a:pt x="9081" y="1892"/>
                    <a:pt x="9081" y="4430"/>
                  </a:cubicBezTo>
                  <a:cubicBezTo>
                    <a:pt x="9081" y="7383"/>
                    <a:pt x="6344" y="8029"/>
                    <a:pt x="4245" y="8075"/>
                  </a:cubicBezTo>
                  <a:lnTo>
                    <a:pt x="2556" y="8075"/>
                  </a:lnTo>
                  <a:cubicBezTo>
                    <a:pt x="2556" y="7891"/>
                    <a:pt x="2556" y="6645"/>
                    <a:pt x="2556" y="6645"/>
                  </a:cubicBezTo>
                  <a:cubicBezTo>
                    <a:pt x="2556" y="4799"/>
                    <a:pt x="2602" y="3092"/>
                    <a:pt x="2693" y="1200"/>
                  </a:cubicBezTo>
                  <a:cubicBezTo>
                    <a:pt x="3241" y="1154"/>
                    <a:pt x="3971" y="1062"/>
                    <a:pt x="5157" y="1062"/>
                  </a:cubicBezTo>
                  <a:close/>
                  <a:moveTo>
                    <a:pt x="6024" y="1"/>
                  </a:moveTo>
                  <a:cubicBezTo>
                    <a:pt x="5066" y="1"/>
                    <a:pt x="4108" y="139"/>
                    <a:pt x="3149" y="139"/>
                  </a:cubicBezTo>
                  <a:cubicBezTo>
                    <a:pt x="2191" y="139"/>
                    <a:pt x="959" y="93"/>
                    <a:pt x="1" y="1"/>
                  </a:cubicBezTo>
                  <a:lnTo>
                    <a:pt x="1" y="1"/>
                  </a:lnTo>
                  <a:cubicBezTo>
                    <a:pt x="92" y="2215"/>
                    <a:pt x="183" y="4430"/>
                    <a:pt x="183" y="6645"/>
                  </a:cubicBezTo>
                  <a:lnTo>
                    <a:pt x="183" y="11074"/>
                  </a:lnTo>
                  <a:cubicBezTo>
                    <a:pt x="183" y="13289"/>
                    <a:pt x="92" y="15504"/>
                    <a:pt x="1" y="17718"/>
                  </a:cubicBezTo>
                  <a:cubicBezTo>
                    <a:pt x="412" y="17626"/>
                    <a:pt x="1187" y="17626"/>
                    <a:pt x="1370" y="17626"/>
                  </a:cubicBezTo>
                  <a:cubicBezTo>
                    <a:pt x="1507" y="17626"/>
                    <a:pt x="2328" y="17626"/>
                    <a:pt x="2739" y="17718"/>
                  </a:cubicBezTo>
                  <a:cubicBezTo>
                    <a:pt x="2647" y="15504"/>
                    <a:pt x="2556" y="13289"/>
                    <a:pt x="2556" y="11074"/>
                  </a:cubicBezTo>
                  <a:lnTo>
                    <a:pt x="2556" y="8998"/>
                  </a:lnTo>
                  <a:lnTo>
                    <a:pt x="3834" y="8998"/>
                  </a:lnTo>
                  <a:cubicBezTo>
                    <a:pt x="6024" y="11305"/>
                    <a:pt x="9218" y="16150"/>
                    <a:pt x="10222" y="17718"/>
                  </a:cubicBezTo>
                  <a:cubicBezTo>
                    <a:pt x="10724" y="17626"/>
                    <a:pt x="11591" y="17626"/>
                    <a:pt x="11819" y="17626"/>
                  </a:cubicBezTo>
                  <a:cubicBezTo>
                    <a:pt x="12047" y="17626"/>
                    <a:pt x="12914" y="17626"/>
                    <a:pt x="13416" y="17718"/>
                  </a:cubicBezTo>
                  <a:cubicBezTo>
                    <a:pt x="11956" y="16057"/>
                    <a:pt x="7484" y="10567"/>
                    <a:pt x="6252" y="8998"/>
                  </a:cubicBezTo>
                  <a:cubicBezTo>
                    <a:pt x="8169" y="8721"/>
                    <a:pt x="11545" y="7521"/>
                    <a:pt x="11545" y="4107"/>
                  </a:cubicBezTo>
                  <a:cubicBezTo>
                    <a:pt x="11545" y="877"/>
                    <a:pt x="8899" y="1"/>
                    <a:pt x="6024" y="1"/>
                  </a:cubicBezTo>
                  <a:close/>
                </a:path>
              </a:pathLst>
            </a:custGeom>
            <a:solidFill>
              <a:srgbClr val="FEFEFE"/>
            </a:solidFill>
            <a:ln>
              <a:noFill/>
            </a:ln>
          </p:spPr>
          <p:txBody>
            <a:bodyPr lIns="91425" tIns="91425" rIns="91425" bIns="91425" anchor="ctr" anchorCtr="0">
              <a:noAutofit/>
            </a:bodyPr>
            <a:lstStyle/>
            <a:p>
              <a:endParaRPr/>
            </a:p>
          </p:txBody>
        </p:sp>
        <p:sp>
          <p:nvSpPr>
            <p:cNvPr id="25" name="Shape 25"/>
            <p:cNvSpPr/>
            <p:nvPr/>
          </p:nvSpPr>
          <p:spPr>
            <a:xfrm>
              <a:off x="1455600" y="844350"/>
              <a:ext cx="387900" cy="453325"/>
            </a:xfrm>
            <a:custGeom>
              <a:avLst/>
              <a:gdLst/>
              <a:ahLst/>
              <a:cxnLst/>
              <a:rect l="0" t="0" r="0" b="0"/>
              <a:pathLst>
                <a:path w="15516" h="18133" extrusionOk="0">
                  <a:moveTo>
                    <a:pt x="183" y="0"/>
                  </a:moveTo>
                  <a:cubicBezTo>
                    <a:pt x="229" y="1615"/>
                    <a:pt x="275" y="3414"/>
                    <a:pt x="275" y="6644"/>
                  </a:cubicBezTo>
                  <a:cubicBezTo>
                    <a:pt x="275" y="10797"/>
                    <a:pt x="229" y="15180"/>
                    <a:pt x="1" y="17902"/>
                  </a:cubicBezTo>
                  <a:cubicBezTo>
                    <a:pt x="320" y="17856"/>
                    <a:pt x="685" y="17810"/>
                    <a:pt x="1096" y="17810"/>
                  </a:cubicBezTo>
                  <a:cubicBezTo>
                    <a:pt x="1552" y="17810"/>
                    <a:pt x="1917" y="17856"/>
                    <a:pt x="2191" y="17902"/>
                  </a:cubicBezTo>
                  <a:cubicBezTo>
                    <a:pt x="2100" y="15780"/>
                    <a:pt x="1872" y="11904"/>
                    <a:pt x="1872" y="9366"/>
                  </a:cubicBezTo>
                  <a:cubicBezTo>
                    <a:pt x="1872" y="7429"/>
                    <a:pt x="1917" y="5445"/>
                    <a:pt x="1917" y="4522"/>
                  </a:cubicBezTo>
                  <a:cubicBezTo>
                    <a:pt x="2830" y="5491"/>
                    <a:pt x="13508" y="16749"/>
                    <a:pt x="14511" y="18133"/>
                  </a:cubicBezTo>
                  <a:lnTo>
                    <a:pt x="15333" y="18133"/>
                  </a:lnTo>
                  <a:cubicBezTo>
                    <a:pt x="15287" y="16518"/>
                    <a:pt x="15242" y="14673"/>
                    <a:pt x="15242" y="11443"/>
                  </a:cubicBezTo>
                  <a:cubicBezTo>
                    <a:pt x="15242" y="7290"/>
                    <a:pt x="15333" y="2907"/>
                    <a:pt x="15515" y="185"/>
                  </a:cubicBezTo>
                  <a:lnTo>
                    <a:pt x="15515" y="185"/>
                  </a:lnTo>
                  <a:cubicBezTo>
                    <a:pt x="15242" y="231"/>
                    <a:pt x="14876" y="277"/>
                    <a:pt x="14420" y="277"/>
                  </a:cubicBezTo>
                  <a:cubicBezTo>
                    <a:pt x="13964" y="277"/>
                    <a:pt x="13599" y="231"/>
                    <a:pt x="13325" y="185"/>
                  </a:cubicBezTo>
                  <a:lnTo>
                    <a:pt x="13325" y="185"/>
                  </a:lnTo>
                  <a:cubicBezTo>
                    <a:pt x="13462" y="2261"/>
                    <a:pt x="13644" y="6183"/>
                    <a:pt x="13644" y="8721"/>
                  </a:cubicBezTo>
                  <a:cubicBezTo>
                    <a:pt x="13644" y="10658"/>
                    <a:pt x="13644" y="12319"/>
                    <a:pt x="13599" y="13242"/>
                  </a:cubicBezTo>
                  <a:cubicBezTo>
                    <a:pt x="12686" y="12273"/>
                    <a:pt x="2100" y="1200"/>
                    <a:pt x="1005" y="0"/>
                  </a:cubicBezTo>
                  <a:close/>
                </a:path>
              </a:pathLst>
            </a:custGeom>
            <a:solidFill>
              <a:srgbClr val="FEFEFE"/>
            </a:solidFill>
            <a:ln>
              <a:noFill/>
            </a:ln>
          </p:spPr>
          <p:txBody>
            <a:bodyPr lIns="91425" tIns="91425" rIns="91425" bIns="91425" anchor="ctr" anchorCtr="0">
              <a:noAutofit/>
            </a:bodyPr>
            <a:lstStyle/>
            <a:p>
              <a:endParaRPr/>
            </a:p>
          </p:txBody>
        </p:sp>
        <p:sp>
          <p:nvSpPr>
            <p:cNvPr id="26" name="Shape 26"/>
            <p:cNvSpPr/>
            <p:nvPr/>
          </p:nvSpPr>
          <p:spPr>
            <a:xfrm>
              <a:off x="465425" y="1464925"/>
              <a:ext cx="223600" cy="539850"/>
            </a:xfrm>
            <a:custGeom>
              <a:avLst/>
              <a:gdLst/>
              <a:ahLst/>
              <a:cxnLst/>
              <a:rect l="0" t="0" r="0" b="0"/>
              <a:pathLst>
                <a:path w="8944" h="21594" extrusionOk="0">
                  <a:moveTo>
                    <a:pt x="0" y="0"/>
                  </a:moveTo>
                  <a:cubicBezTo>
                    <a:pt x="183" y="6460"/>
                    <a:pt x="1734" y="13196"/>
                    <a:pt x="5202" y="19794"/>
                  </a:cubicBezTo>
                  <a:cubicBezTo>
                    <a:pt x="6024" y="20486"/>
                    <a:pt x="7940" y="21317"/>
                    <a:pt x="8944" y="21594"/>
                  </a:cubicBezTo>
                  <a:cubicBezTo>
                    <a:pt x="3925" y="13611"/>
                    <a:pt x="2510" y="5906"/>
                    <a:pt x="2328" y="0"/>
                  </a:cubicBezTo>
                  <a:close/>
                </a:path>
              </a:pathLst>
            </a:custGeom>
            <a:solidFill>
              <a:srgbClr val="FEFEFE"/>
            </a:solidFill>
            <a:ln>
              <a:noFill/>
            </a:ln>
          </p:spPr>
          <p:txBody>
            <a:bodyPr lIns="91425" tIns="91425" rIns="91425" bIns="91425" anchor="ctr" anchorCtr="0">
              <a:noAutofit/>
            </a:bodyPr>
            <a:lstStyle/>
            <a:p>
              <a:endParaRPr/>
            </a:p>
          </p:txBody>
        </p:sp>
        <p:sp>
          <p:nvSpPr>
            <p:cNvPr id="27" name="Shape 27"/>
            <p:cNvSpPr/>
            <p:nvPr/>
          </p:nvSpPr>
          <p:spPr>
            <a:xfrm>
              <a:off x="0" y="4525"/>
              <a:ext cx="3017350" cy="3017625"/>
            </a:xfrm>
            <a:custGeom>
              <a:avLst/>
              <a:gdLst/>
              <a:ahLst/>
              <a:cxnLst/>
              <a:rect l="0" t="0" r="0" b="0"/>
              <a:pathLst>
                <a:path w="120694" h="120705" extrusionOk="0">
                  <a:moveTo>
                    <a:pt x="47907" y="0"/>
                  </a:moveTo>
                  <a:cubicBezTo>
                    <a:pt x="46869" y="0"/>
                    <a:pt x="45909" y="1"/>
                    <a:pt x="45038" y="4"/>
                  </a:cubicBezTo>
                  <a:cubicBezTo>
                    <a:pt x="42163" y="4"/>
                    <a:pt x="40246" y="188"/>
                    <a:pt x="39653" y="234"/>
                  </a:cubicBezTo>
                  <a:cubicBezTo>
                    <a:pt x="17066" y="1711"/>
                    <a:pt x="46" y="21735"/>
                    <a:pt x="0" y="43605"/>
                  </a:cubicBezTo>
                  <a:cubicBezTo>
                    <a:pt x="0" y="49927"/>
                    <a:pt x="1643" y="57078"/>
                    <a:pt x="4335" y="66767"/>
                  </a:cubicBezTo>
                  <a:cubicBezTo>
                    <a:pt x="7940" y="79502"/>
                    <a:pt x="12138" y="94174"/>
                    <a:pt x="12138" y="94174"/>
                  </a:cubicBezTo>
                  <a:lnTo>
                    <a:pt x="14419" y="94174"/>
                  </a:lnTo>
                  <a:lnTo>
                    <a:pt x="5978" y="65291"/>
                  </a:lnTo>
                  <a:lnTo>
                    <a:pt x="6023" y="65245"/>
                  </a:lnTo>
                  <a:cubicBezTo>
                    <a:pt x="12229" y="77380"/>
                    <a:pt x="26603" y="87161"/>
                    <a:pt x="42847" y="87161"/>
                  </a:cubicBezTo>
                  <a:cubicBezTo>
                    <a:pt x="51654" y="87161"/>
                    <a:pt x="59822" y="84670"/>
                    <a:pt x="66210" y="80102"/>
                  </a:cubicBezTo>
                  <a:lnTo>
                    <a:pt x="66256" y="80148"/>
                  </a:lnTo>
                  <a:lnTo>
                    <a:pt x="28610" y="120705"/>
                  </a:lnTo>
                  <a:lnTo>
                    <a:pt x="31531" y="120705"/>
                  </a:lnTo>
                  <a:cubicBezTo>
                    <a:pt x="31531" y="120705"/>
                    <a:pt x="57997" y="92237"/>
                    <a:pt x="66986" y="82547"/>
                  </a:cubicBezTo>
                  <a:cubicBezTo>
                    <a:pt x="73876" y="75165"/>
                    <a:pt x="77481" y="70366"/>
                    <a:pt x="78987" y="67875"/>
                  </a:cubicBezTo>
                  <a:cubicBezTo>
                    <a:pt x="80675" y="65060"/>
                    <a:pt x="86151" y="56847"/>
                    <a:pt x="85968" y="44805"/>
                  </a:cubicBezTo>
                  <a:lnTo>
                    <a:pt x="86014" y="44805"/>
                  </a:lnTo>
                  <a:lnTo>
                    <a:pt x="102532" y="120658"/>
                  </a:lnTo>
                  <a:lnTo>
                    <a:pt x="104905" y="120658"/>
                  </a:lnTo>
                  <a:cubicBezTo>
                    <a:pt x="104905" y="120658"/>
                    <a:pt x="91079" y="58555"/>
                    <a:pt x="88387" y="45589"/>
                  </a:cubicBezTo>
                  <a:cubicBezTo>
                    <a:pt x="85740" y="32809"/>
                    <a:pt x="82592" y="24873"/>
                    <a:pt x="79215" y="20351"/>
                  </a:cubicBezTo>
                  <a:cubicBezTo>
                    <a:pt x="78074" y="19705"/>
                    <a:pt x="76249" y="18967"/>
                    <a:pt x="75428" y="18736"/>
                  </a:cubicBezTo>
                  <a:lnTo>
                    <a:pt x="75428" y="18736"/>
                  </a:lnTo>
                  <a:cubicBezTo>
                    <a:pt x="80310" y="25011"/>
                    <a:pt x="83961" y="34285"/>
                    <a:pt x="83961" y="43605"/>
                  </a:cubicBezTo>
                  <a:cubicBezTo>
                    <a:pt x="83961" y="66352"/>
                    <a:pt x="65663" y="84854"/>
                    <a:pt x="43121" y="84854"/>
                  </a:cubicBezTo>
                  <a:cubicBezTo>
                    <a:pt x="20625" y="84854"/>
                    <a:pt x="2327" y="66352"/>
                    <a:pt x="2327" y="43605"/>
                  </a:cubicBezTo>
                  <a:cubicBezTo>
                    <a:pt x="2327" y="20812"/>
                    <a:pt x="20671" y="2311"/>
                    <a:pt x="43167" y="2311"/>
                  </a:cubicBezTo>
                  <a:cubicBezTo>
                    <a:pt x="53114" y="2311"/>
                    <a:pt x="62377" y="6002"/>
                    <a:pt x="69496" y="12092"/>
                  </a:cubicBezTo>
                  <a:cubicBezTo>
                    <a:pt x="70865" y="12323"/>
                    <a:pt x="72690" y="12738"/>
                    <a:pt x="73831" y="13153"/>
                  </a:cubicBezTo>
                  <a:lnTo>
                    <a:pt x="73831" y="13107"/>
                  </a:lnTo>
                  <a:cubicBezTo>
                    <a:pt x="68720" y="7986"/>
                    <a:pt x="62332" y="4156"/>
                    <a:pt x="55213" y="2126"/>
                  </a:cubicBezTo>
                  <a:cubicBezTo>
                    <a:pt x="55213" y="2080"/>
                    <a:pt x="55213" y="2080"/>
                    <a:pt x="55213" y="2080"/>
                  </a:cubicBezTo>
                  <a:lnTo>
                    <a:pt x="120693" y="2495"/>
                  </a:lnTo>
                  <a:lnTo>
                    <a:pt x="120693" y="419"/>
                  </a:lnTo>
                  <a:cubicBezTo>
                    <a:pt x="120693" y="419"/>
                    <a:pt x="68668" y="0"/>
                    <a:pt x="47907" y="0"/>
                  </a:cubicBezTo>
                  <a:close/>
                </a:path>
              </a:pathLst>
            </a:custGeom>
            <a:solidFill>
              <a:srgbClr val="FEFEFE"/>
            </a:solidFill>
            <a:ln>
              <a:noFill/>
            </a:ln>
          </p:spPr>
          <p:txBody>
            <a:bodyPr lIns="91425" tIns="91425" rIns="91425" bIns="91425" anchor="ctr" anchorCtr="0">
              <a:noAutofit/>
            </a:bodyPr>
            <a:lstStyle/>
            <a:p>
              <a:endParaRPr/>
            </a:p>
          </p:txBody>
        </p:sp>
        <p:sp>
          <p:nvSpPr>
            <p:cNvPr id="28" name="Shape 28"/>
            <p:cNvSpPr/>
            <p:nvPr/>
          </p:nvSpPr>
          <p:spPr>
            <a:xfrm>
              <a:off x="722100" y="2158175"/>
              <a:ext cx="501950" cy="317225"/>
            </a:xfrm>
            <a:custGeom>
              <a:avLst/>
              <a:gdLst/>
              <a:ahLst/>
              <a:cxnLst/>
              <a:rect l="0" t="0" r="0" b="0"/>
              <a:pathLst>
                <a:path w="20078" h="12689" extrusionOk="0">
                  <a:moveTo>
                    <a:pt x="0" y="0"/>
                  </a:moveTo>
                  <a:cubicBezTo>
                    <a:pt x="4928" y="5629"/>
                    <a:pt x="11682" y="10151"/>
                    <a:pt x="18298" y="12688"/>
                  </a:cubicBezTo>
                  <a:lnTo>
                    <a:pt x="20078" y="10843"/>
                  </a:lnTo>
                  <a:cubicBezTo>
                    <a:pt x="12868" y="8397"/>
                    <a:pt x="7621" y="4429"/>
                    <a:pt x="4381" y="1200"/>
                  </a:cubicBezTo>
                  <a:cubicBezTo>
                    <a:pt x="2921" y="969"/>
                    <a:pt x="1095" y="461"/>
                    <a:pt x="0" y="0"/>
                  </a:cubicBezTo>
                  <a:close/>
                </a:path>
              </a:pathLst>
            </a:custGeom>
            <a:solidFill>
              <a:srgbClr val="FEFEFE"/>
            </a:solidFill>
            <a:ln>
              <a:noFill/>
            </a:ln>
          </p:spPr>
          <p:txBody>
            <a:bodyPr lIns="91425" tIns="91425" rIns="91425" bIns="91425" anchor="ctr" anchorCtr="0">
              <a:noAutofit/>
            </a:bodyPr>
            <a:lstStyle/>
            <a:p>
              <a:endParaRPr/>
            </a:p>
          </p:txBody>
        </p:sp>
        <p:sp>
          <p:nvSpPr>
            <p:cNvPr id="29" name="Shape 29"/>
            <p:cNvSpPr/>
            <p:nvPr/>
          </p:nvSpPr>
          <p:spPr>
            <a:xfrm>
              <a:off x="1302750" y="2106250"/>
              <a:ext cx="1046100" cy="436050"/>
            </a:xfrm>
            <a:custGeom>
              <a:avLst/>
              <a:gdLst/>
              <a:ahLst/>
              <a:cxnLst/>
              <a:rect l="0" t="0" r="0" b="0"/>
              <a:pathLst>
                <a:path w="41844" h="17442" extrusionOk="0">
                  <a:moveTo>
                    <a:pt x="41205" y="1"/>
                  </a:moveTo>
                  <a:cubicBezTo>
                    <a:pt x="33977" y="8964"/>
                    <a:pt x="22718" y="15043"/>
                    <a:pt x="9775" y="15043"/>
                  </a:cubicBezTo>
                  <a:cubicBezTo>
                    <a:pt x="9726" y="15043"/>
                    <a:pt x="9677" y="15042"/>
                    <a:pt x="9628" y="15042"/>
                  </a:cubicBezTo>
                  <a:cubicBezTo>
                    <a:pt x="6845" y="15042"/>
                    <a:pt x="4107" y="14765"/>
                    <a:pt x="1871" y="14304"/>
                  </a:cubicBezTo>
                  <a:lnTo>
                    <a:pt x="0" y="16288"/>
                  </a:lnTo>
                  <a:cubicBezTo>
                    <a:pt x="3560" y="17119"/>
                    <a:pt x="6708" y="17442"/>
                    <a:pt x="9765" y="17442"/>
                  </a:cubicBezTo>
                  <a:cubicBezTo>
                    <a:pt x="23135" y="17442"/>
                    <a:pt x="34543" y="11120"/>
                    <a:pt x="41844" y="2815"/>
                  </a:cubicBezTo>
                  <a:lnTo>
                    <a:pt x="41205" y="1"/>
                  </a:lnTo>
                  <a:close/>
                </a:path>
              </a:pathLst>
            </a:custGeom>
            <a:solidFill>
              <a:srgbClr val="FEFEFE"/>
            </a:solidFill>
            <a:ln>
              <a:noFill/>
            </a:ln>
          </p:spPr>
          <p:txBody>
            <a:bodyPr lIns="91425" tIns="91425" rIns="91425" bIns="91425" anchor="ctr" anchorCtr="0">
              <a:noAutofit/>
            </a:bodyPr>
            <a:lstStyle/>
            <a:p>
              <a:endParaRPr/>
            </a:p>
          </p:txBody>
        </p:sp>
        <p:sp>
          <p:nvSpPr>
            <p:cNvPr id="30" name="Shape 30"/>
            <p:cNvSpPr/>
            <p:nvPr/>
          </p:nvSpPr>
          <p:spPr>
            <a:xfrm>
              <a:off x="736925" y="274525"/>
              <a:ext cx="2031725" cy="1779850"/>
            </a:xfrm>
            <a:custGeom>
              <a:avLst/>
              <a:gdLst/>
              <a:ahLst/>
              <a:cxnLst/>
              <a:rect l="0" t="0" r="0" b="0"/>
              <a:pathLst>
                <a:path w="81269" h="71194" extrusionOk="0">
                  <a:moveTo>
                    <a:pt x="79033" y="0"/>
                  </a:moveTo>
                  <a:lnTo>
                    <a:pt x="75109" y="41018"/>
                  </a:lnTo>
                  <a:lnTo>
                    <a:pt x="75017" y="41018"/>
                  </a:lnTo>
                  <a:cubicBezTo>
                    <a:pt x="74470" y="33313"/>
                    <a:pt x="70637" y="24039"/>
                    <a:pt x="65937" y="18179"/>
                  </a:cubicBezTo>
                  <a:cubicBezTo>
                    <a:pt x="57723" y="8028"/>
                    <a:pt x="45723" y="1892"/>
                    <a:pt x="32216" y="1892"/>
                  </a:cubicBezTo>
                  <a:cubicBezTo>
                    <a:pt x="19348" y="1892"/>
                    <a:pt x="7895" y="7659"/>
                    <a:pt x="0" y="16703"/>
                  </a:cubicBezTo>
                  <a:lnTo>
                    <a:pt x="1780" y="18179"/>
                  </a:lnTo>
                  <a:cubicBezTo>
                    <a:pt x="9264" y="9643"/>
                    <a:pt x="19941" y="4199"/>
                    <a:pt x="32216" y="4199"/>
                  </a:cubicBezTo>
                  <a:cubicBezTo>
                    <a:pt x="47183" y="4199"/>
                    <a:pt x="59366" y="11950"/>
                    <a:pt x="66211" y="22470"/>
                  </a:cubicBezTo>
                  <a:cubicBezTo>
                    <a:pt x="72280" y="31883"/>
                    <a:pt x="74287" y="43925"/>
                    <a:pt x="72873" y="52784"/>
                  </a:cubicBezTo>
                  <a:cubicBezTo>
                    <a:pt x="72417" y="55737"/>
                    <a:pt x="71321" y="61550"/>
                    <a:pt x="67397" y="68148"/>
                  </a:cubicBezTo>
                  <a:lnTo>
                    <a:pt x="68082" y="71194"/>
                  </a:lnTo>
                  <a:cubicBezTo>
                    <a:pt x="72918" y="63627"/>
                    <a:pt x="75383" y="56890"/>
                    <a:pt x="77253" y="39726"/>
                  </a:cubicBezTo>
                  <a:cubicBezTo>
                    <a:pt x="78714" y="26530"/>
                    <a:pt x="81269" y="0"/>
                    <a:pt x="81269" y="0"/>
                  </a:cubicBezTo>
                  <a:close/>
                </a:path>
              </a:pathLst>
            </a:custGeom>
            <a:solidFill>
              <a:srgbClr val="FEFEFE"/>
            </a:solidFill>
            <a:ln>
              <a:noFill/>
            </a:ln>
          </p:spPr>
          <p:txBody>
            <a:bodyPr lIns="91425" tIns="91425" rIns="91425" bIns="91425" anchor="ctr" anchorCtr="0">
              <a:noAutofit/>
            </a:bodyPr>
            <a:lstStyle/>
            <a:p>
              <a:endParaRPr/>
            </a:p>
          </p:txBody>
        </p:sp>
      </p:grpSp>
    </p:spTree>
    <p:extLst>
      <p:ext uri="{BB962C8B-B14F-4D97-AF65-F5344CB8AC3E}">
        <p14:creationId xmlns:p14="http://schemas.microsoft.com/office/powerpoint/2010/main" val="1835339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a:t>Cliquez et modifiez le titre</a:t>
            </a:r>
            <a:endParaRPr lang="fr-FR" dirty="0"/>
          </a:p>
        </p:txBody>
      </p:sp>
      <p:sp>
        <p:nvSpPr>
          <p:cNvPr id="3" name="Espace réservé du contenu 2"/>
          <p:cNvSpPr>
            <a:spLocks noGrp="1"/>
          </p:cNvSpPr>
          <p:nvPr>
            <p:ph idx="1"/>
          </p:nvPr>
        </p:nvSpPr>
        <p:spPr>
          <a:xfrm>
            <a:off x="251519" y="1412776"/>
            <a:ext cx="8744843" cy="4968552"/>
          </a:xfrm>
        </p:spPr>
        <p:txBody>
          <a:bodyPr/>
          <a:lstStyle>
            <a:lvl2pPr>
              <a:defRPr>
                <a:solidFill>
                  <a:schemeClr val="tx1">
                    <a:lumMod val="65000"/>
                    <a:lumOff val="35000"/>
                  </a:schemeClr>
                </a:solidFill>
              </a:defRPr>
            </a:lvl2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381327"/>
            <a:ext cx="5768280" cy="340147"/>
          </a:xfrm>
          <a:ln/>
        </p:spPr>
        <p:txBody>
          <a:bodyPr/>
          <a:lstStyle>
            <a:lvl1pPr algn="l">
              <a:defRPr i="1">
                <a:solidFill>
                  <a:schemeClr val="bg1">
                    <a:lumMod val="65000"/>
                  </a:schemeClr>
                </a:solidFill>
              </a:defRPr>
            </a:lvl1pPr>
          </a:lstStyle>
          <a:p>
            <a:pPr>
              <a:defRPr/>
            </a:pPr>
            <a:r>
              <a:rPr lang="fr-FR"/>
              <a:t>Sebastian Lopienski – thematic CSC 2019</a:t>
            </a:r>
            <a:endParaRPr lang="fr-FR" dirty="0"/>
          </a:p>
        </p:txBody>
      </p:sp>
      <p:sp>
        <p:nvSpPr>
          <p:cNvPr id="6"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6843C2BB-0BC1-4280-9510-6EBE6484FF4A}" type="slidenum">
              <a:rPr lang="fr-FR" smtClean="0"/>
              <a:pPr>
                <a:defRPr/>
              </a:pPr>
              <a:t>‹#›</a:t>
            </a:fld>
            <a:endParaRPr lang="fr-FR" dirty="0"/>
          </a:p>
        </p:txBody>
      </p:sp>
    </p:spTree>
    <p:extLst>
      <p:ext uri="{BB962C8B-B14F-4D97-AF65-F5344CB8AC3E}">
        <p14:creationId xmlns:p14="http://schemas.microsoft.com/office/powerpoint/2010/main" val="1401419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381327"/>
            <a:ext cx="5768280" cy="340148"/>
          </a:xfrm>
          <a:ln/>
        </p:spPr>
        <p:txBody>
          <a:bodyPr/>
          <a:lstStyle>
            <a:lvl1pPr algn="l">
              <a:defRPr i="1">
                <a:solidFill>
                  <a:schemeClr val="bg1">
                    <a:lumMod val="65000"/>
                  </a:schemeClr>
                </a:solidFill>
              </a:defRPr>
            </a:lvl1pPr>
          </a:lstStyle>
          <a:p>
            <a:pPr>
              <a:defRPr/>
            </a:pPr>
            <a:r>
              <a:rPr lang="en-US"/>
              <a:t>Sebastian Lopienski – thematic CSC 2019</a:t>
            </a:r>
            <a:endParaRPr lang="fr-FR" dirty="0"/>
          </a:p>
        </p:txBody>
      </p:sp>
      <p:sp>
        <p:nvSpPr>
          <p:cNvPr id="6" name="Rectangle 6"/>
          <p:cNvSpPr>
            <a:spLocks noGrp="1" noChangeArrowheads="1"/>
          </p:cNvSpPr>
          <p:nvPr>
            <p:ph type="sldNum" sz="quarter" idx="12"/>
          </p:nvPr>
        </p:nvSpPr>
        <p:spPr>
          <a:ln/>
        </p:spPr>
        <p:txBody>
          <a:bodyPr/>
          <a:lstStyle>
            <a:lvl1pPr>
              <a:defRPr>
                <a:solidFill>
                  <a:schemeClr val="bg1">
                    <a:lumMod val="65000"/>
                  </a:schemeClr>
                </a:solidFill>
              </a:defRPr>
            </a:lvl1pPr>
          </a:lstStyle>
          <a:p>
            <a:pPr>
              <a:defRPr/>
            </a:pPr>
            <a:fld id="{BF147916-B63C-4415-8AE0-20995E1305E4}" type="slidenum">
              <a:rPr lang="fr-FR" smtClean="0"/>
              <a:pPr>
                <a:defRPr/>
              </a:pPr>
              <a:t>‹#›</a:t>
            </a:fld>
            <a:endParaRPr lang="fr-FR" dirty="0"/>
          </a:p>
        </p:txBody>
      </p:sp>
      <p:sp>
        <p:nvSpPr>
          <p:cNvPr id="7" name="Rectangle 6"/>
          <p:cNvSpPr/>
          <p:nvPr userDrawn="1"/>
        </p:nvSpPr>
        <p:spPr>
          <a:xfrm>
            <a:off x="7812360" y="44624"/>
            <a:ext cx="1259632" cy="69269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effectLst/>
            </a:endParaRPr>
          </a:p>
        </p:txBody>
      </p:sp>
    </p:spTree>
    <p:extLst>
      <p:ext uri="{BB962C8B-B14F-4D97-AF65-F5344CB8AC3E}">
        <p14:creationId xmlns:p14="http://schemas.microsoft.com/office/powerpoint/2010/main" val="58399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a:t>Cliquez et modifiez le titre</a:t>
            </a:r>
            <a:endParaRPr lang="fr-FR" dirty="0"/>
          </a:p>
        </p:txBody>
      </p:sp>
      <p:sp>
        <p:nvSpPr>
          <p:cNvPr id="3" name="Espace réservé du contenu 2"/>
          <p:cNvSpPr>
            <a:spLocks noGrp="1"/>
          </p:cNvSpPr>
          <p:nvPr>
            <p:ph sz="half" idx="1"/>
          </p:nvPr>
        </p:nvSpPr>
        <p:spPr>
          <a:xfrm>
            <a:off x="251520" y="1628800"/>
            <a:ext cx="4320480"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4" name="Espace réservé du contenu 3"/>
          <p:cNvSpPr>
            <a:spLocks noGrp="1"/>
          </p:cNvSpPr>
          <p:nvPr>
            <p:ph sz="half" idx="2"/>
          </p:nvPr>
        </p:nvSpPr>
        <p:spPr>
          <a:xfrm>
            <a:off x="4648200" y="1628800"/>
            <a:ext cx="4316288"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xfrm>
            <a:off x="251520" y="6381328"/>
            <a:ext cx="5696272" cy="360040"/>
          </a:xfrm>
          <a:ln/>
        </p:spPr>
        <p:txBody>
          <a:bodyPr/>
          <a:lstStyle>
            <a:lvl1pPr algn="l">
              <a:defRPr i="1">
                <a:solidFill>
                  <a:schemeClr val="bg1">
                    <a:lumMod val="65000"/>
                  </a:schemeClr>
                </a:solidFill>
              </a:defRPr>
            </a:lvl1pPr>
          </a:lstStyle>
          <a:p>
            <a:pPr>
              <a:defRPr/>
            </a:pPr>
            <a:r>
              <a:rPr lang="en-US"/>
              <a:t>Sebastian Lopienski – thematic CSC 2019</a:t>
            </a:r>
            <a:endParaRPr lang="fr-FR" dirty="0"/>
          </a:p>
        </p:txBody>
      </p:sp>
      <p:sp>
        <p:nvSpPr>
          <p:cNvPr id="7"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E8073BDF-7870-40B8-9744-0FB5F14AF90C}" type="slidenum">
              <a:rPr lang="fr-FR" smtClean="0"/>
              <a:pPr>
                <a:defRPr/>
              </a:pPr>
              <a:t>‹#›</a:t>
            </a:fld>
            <a:endParaRPr lang="fr-FR" dirty="0"/>
          </a:p>
        </p:txBody>
      </p:sp>
    </p:spTree>
    <p:extLst>
      <p:ext uri="{BB962C8B-B14F-4D97-AF65-F5344CB8AC3E}">
        <p14:creationId xmlns:p14="http://schemas.microsoft.com/office/powerpoint/2010/main" val="1336753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lvl1pPr>
              <a:defRPr/>
            </a:lvl1pPr>
          </a:lstStyle>
          <a:p>
            <a:r>
              <a:rPr lang="fr-CH" dirty="0"/>
              <a:t>Cliquez et modifiez le titre</a:t>
            </a:r>
            <a:endParaRPr lang="fr-FR" dirty="0"/>
          </a:p>
        </p:txBody>
      </p:sp>
      <p:sp>
        <p:nvSpPr>
          <p:cNvPr id="3" name="Espace réservé du texte 2"/>
          <p:cNvSpPr>
            <a:spLocks noGrp="1"/>
          </p:cNvSpPr>
          <p:nvPr>
            <p:ph type="body" idx="1"/>
          </p:nvPr>
        </p:nvSpPr>
        <p:spPr>
          <a:xfrm>
            <a:off x="457200" y="1844823"/>
            <a:ext cx="4040188"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5" name="Espace réservé du texte 4"/>
          <p:cNvSpPr>
            <a:spLocks noGrp="1"/>
          </p:cNvSpPr>
          <p:nvPr>
            <p:ph type="body" sz="quarter" idx="3"/>
          </p:nvPr>
        </p:nvSpPr>
        <p:spPr>
          <a:xfrm>
            <a:off x="4645025" y="1844823"/>
            <a:ext cx="4041775"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r>
              <a:rPr lang="en-US"/>
              <a:t>Sebastian Lopienski – thematic CSC 2019</a:t>
            </a: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EE3C677F-74BB-44A1-A78C-E164C755B5ED}" type="slidenum">
              <a:rPr lang="fr-FR"/>
              <a:pPr>
                <a:defRPr/>
              </a:pPr>
              <a:t>‹#›</a:t>
            </a:fld>
            <a:endParaRPr lang="fr-FR" dirty="0"/>
          </a:p>
        </p:txBody>
      </p:sp>
    </p:spTree>
    <p:extLst>
      <p:ext uri="{BB962C8B-B14F-4D97-AF65-F5344CB8AC3E}">
        <p14:creationId xmlns:p14="http://schemas.microsoft.com/office/powerpoint/2010/main" val="36728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r>
              <a:rPr lang="en-US"/>
              <a:t>Sebastian Lopienski – thematic CSC 2019</a:t>
            </a: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60AD2952-C8CA-4298-9C05-0B0548194CF4}" type="slidenum">
              <a:rPr lang="fr-FR"/>
              <a:pPr>
                <a:defRPr/>
              </a:pPr>
              <a:t>‹#›</a:t>
            </a:fld>
            <a:endParaRPr lang="fr-FR" dirty="0"/>
          </a:p>
        </p:txBody>
      </p:sp>
    </p:spTree>
    <p:extLst>
      <p:ext uri="{BB962C8B-B14F-4D97-AF65-F5344CB8AC3E}">
        <p14:creationId xmlns:p14="http://schemas.microsoft.com/office/powerpoint/2010/main" val="2628278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r>
              <a:rPr lang="en-US"/>
              <a:t>Sebastian Lopienski – thematic CSC 2019</a:t>
            </a: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4D208F7D-CC7C-4172-BE2D-29DF22FF4249}" type="slidenum">
              <a:rPr lang="fr-FR"/>
              <a:pPr>
                <a:defRPr/>
              </a:pPr>
              <a:t>‹#›</a:t>
            </a:fld>
            <a:endParaRPr lang="fr-FR" dirty="0"/>
          </a:p>
        </p:txBody>
      </p:sp>
    </p:spTree>
    <p:extLst>
      <p:ext uri="{BB962C8B-B14F-4D97-AF65-F5344CB8AC3E}">
        <p14:creationId xmlns:p14="http://schemas.microsoft.com/office/powerpoint/2010/main" val="1321136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a:t>Sebastian Lopienski – thematic CSC 2019</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5569542-5DF4-4984-8DFE-CF610591BDB0}" type="slidenum">
              <a:rPr lang="fr-FR"/>
              <a:pPr>
                <a:defRPr/>
              </a:pPr>
              <a:t>‹#›</a:t>
            </a:fld>
            <a:endParaRPr lang="fr-FR" dirty="0"/>
          </a:p>
        </p:txBody>
      </p:sp>
    </p:spTree>
    <p:extLst>
      <p:ext uri="{BB962C8B-B14F-4D97-AF65-F5344CB8AC3E}">
        <p14:creationId xmlns:p14="http://schemas.microsoft.com/office/powerpoint/2010/main" val="3187248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a:t>Sebastian Lopienski – thematic CSC 2019</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3916583C-83B7-48C7-A14F-8540A156A442}" type="slidenum">
              <a:rPr lang="fr-FR"/>
              <a:pPr>
                <a:defRPr/>
              </a:pPr>
              <a:t>‹#›</a:t>
            </a:fld>
            <a:endParaRPr lang="fr-FR" dirty="0"/>
          </a:p>
        </p:txBody>
      </p:sp>
    </p:spTree>
    <p:extLst>
      <p:ext uri="{BB962C8B-B14F-4D97-AF65-F5344CB8AC3E}">
        <p14:creationId xmlns:p14="http://schemas.microsoft.com/office/powerpoint/2010/main" val="194604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51519" y="836613"/>
            <a:ext cx="8744843" cy="6481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9" name="Rectangle 3"/>
          <p:cNvSpPr>
            <a:spLocks noGrp="1" noChangeArrowheads="1"/>
          </p:cNvSpPr>
          <p:nvPr>
            <p:ph type="body" idx="1"/>
          </p:nvPr>
        </p:nvSpPr>
        <p:spPr bwMode="auto">
          <a:xfrm>
            <a:off x="251519" y="1628800"/>
            <a:ext cx="8744843" cy="47525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smtClean="0"/>
            </a:lvl1pPr>
          </a:lstStyle>
          <a:p>
            <a:pPr>
              <a:defRPr/>
            </a:pPr>
            <a:endParaRPr lang="fr-FR"/>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smtClean="0"/>
            </a:lvl1pPr>
          </a:lstStyle>
          <a:p>
            <a:pPr>
              <a:defRPr/>
            </a:pPr>
            <a:r>
              <a:rPr lang="en-US"/>
              <a:t>Sebastian Lopienski – thematic CSC 2019</a:t>
            </a:r>
            <a:endParaRPr lang="fr-FR" dirty="0"/>
          </a:p>
        </p:txBody>
      </p:sp>
      <p:sp>
        <p:nvSpPr>
          <p:cNvPr id="1030" name="Rectangle 6"/>
          <p:cNvSpPr>
            <a:spLocks noGrp="1" noChangeArrowheads="1"/>
          </p:cNvSpPr>
          <p:nvPr>
            <p:ph type="sldNum" sz="quarter" idx="4"/>
          </p:nvPr>
        </p:nvSpPr>
        <p:spPr bwMode="auto">
          <a:xfrm>
            <a:off x="6553199" y="6389241"/>
            <a:ext cx="2443163" cy="35212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799BC38-B1E0-46CB-93C7-62D565B48AD3}" type="slidenum">
              <a:rPr lang="fr-FR"/>
              <a:pPr>
                <a:defRPr/>
              </a:pPr>
              <a:t>‹#›</a:t>
            </a:fld>
            <a:endParaRPr lang="fr-FR" dirty="0"/>
          </a:p>
        </p:txBody>
      </p:sp>
      <p:pic>
        <p:nvPicPr>
          <p:cNvPr id="7" name="Picture 6"/>
          <p:cNvPicPr>
            <a:picLocks noChangeAspect="1"/>
          </p:cNvPicPr>
          <p:nvPr userDrawn="1"/>
        </p:nvPicPr>
        <p:blipFill>
          <a:blip r:embed="rId12" cstate="hqprint">
            <a:extLst>
              <a:ext uri="{28A0092B-C50C-407E-A947-70E740481C1C}">
                <a14:useLocalDpi xmlns:a14="http://schemas.microsoft.com/office/drawing/2010/main"/>
              </a:ext>
            </a:extLst>
          </a:blip>
          <a:stretch>
            <a:fillRect/>
          </a:stretch>
        </p:blipFill>
        <p:spPr>
          <a:xfrm>
            <a:off x="7956376" y="61665"/>
            <a:ext cx="1131180" cy="64807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dt="0"/>
  <p:txStyles>
    <p:titleStyle>
      <a:lvl1pPr algn="ctr" rtl="0" eaLnBrk="0" fontAlgn="base" hangingPunct="0">
        <a:spcBef>
          <a:spcPct val="0"/>
        </a:spcBef>
        <a:spcAft>
          <a:spcPct val="0"/>
        </a:spcAft>
        <a:defRPr sz="4000">
          <a:solidFill>
            <a:schemeClr val="tx1">
              <a:lumMod val="65000"/>
              <a:lumOff val="35000"/>
            </a:schemeClr>
          </a:solidFill>
          <a:latin typeface="Calibri" pitchFamily="34" charset="0"/>
          <a:ea typeface="ＭＳ Ｐゴシック" charset="-128"/>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26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300">
          <a:solidFill>
            <a:schemeClr val="tx1">
              <a:lumMod val="75000"/>
              <a:lumOff val="25000"/>
            </a:schemeClr>
          </a:solidFill>
          <a:latin typeface="+mn-lt"/>
          <a:ea typeface="ＭＳ Ｐゴシック" charset="-128"/>
        </a:defRPr>
      </a:lvl2pPr>
      <a:lvl3pPr marL="1143000" indent="-228600" algn="l" rtl="0" eaLnBrk="0" fontAlgn="base" hangingPunct="0">
        <a:spcBef>
          <a:spcPct val="20000"/>
        </a:spcBef>
        <a:spcAft>
          <a:spcPct val="0"/>
        </a:spcAft>
        <a:buChar char="•"/>
        <a:defRPr sz="2000">
          <a:solidFill>
            <a:schemeClr val="tx1">
              <a:lumMod val="50000"/>
              <a:lumOff val="50000"/>
            </a:schemeClr>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indico.cern.ch/event/771113/page/15251-academic-programme"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771113/page/15257-participant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gif"/><Relationship Id="rId18" Type="http://schemas.openxmlformats.org/officeDocument/2006/relationships/image" Target="../media/image35.gif"/><Relationship Id="rId3" Type="http://schemas.openxmlformats.org/officeDocument/2006/relationships/image" Target="../media/image20.jpeg"/><Relationship Id="rId21" Type="http://schemas.openxmlformats.org/officeDocument/2006/relationships/image" Target="../media/image38.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jpg"/><Relationship Id="rId2" Type="http://schemas.openxmlformats.org/officeDocument/2006/relationships/image" Target="../media/image19.png"/><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jp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jpg"/><Relationship Id="rId19" Type="http://schemas.openxmlformats.org/officeDocument/2006/relationships/image" Target="../media/image36.png"/><Relationship Id="rId4" Type="http://schemas.openxmlformats.org/officeDocument/2006/relationships/image" Target="../media/image21.gif"/><Relationship Id="rId9" Type="http://schemas.openxmlformats.org/officeDocument/2006/relationships/image" Target="../media/image26.jpg"/><Relationship Id="rId14" Type="http://schemas.openxmlformats.org/officeDocument/2006/relationships/image" Target="../media/image31.jpg"/></Relationships>
</file>

<file path=ppt/slides/_rels/slide17.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42.jpg"/><Relationship Id="rId18" Type="http://schemas.openxmlformats.org/officeDocument/2006/relationships/image" Target="../media/image47.png"/><Relationship Id="rId3" Type="http://schemas.openxmlformats.org/officeDocument/2006/relationships/image" Target="../media/image20.jpeg"/><Relationship Id="rId7" Type="http://schemas.openxmlformats.org/officeDocument/2006/relationships/image" Target="../media/image26.jpg"/><Relationship Id="rId12" Type="http://schemas.openxmlformats.org/officeDocument/2006/relationships/image" Target="../media/image41.jpg"/><Relationship Id="rId17" Type="http://schemas.openxmlformats.org/officeDocument/2006/relationships/image" Target="../media/image46.png"/><Relationship Id="rId2" Type="http://schemas.openxmlformats.org/officeDocument/2006/relationships/image" Target="../media/image19.png"/><Relationship Id="rId16"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40.png"/><Relationship Id="rId5" Type="http://schemas.openxmlformats.org/officeDocument/2006/relationships/image" Target="../media/image23.png"/><Relationship Id="rId15" Type="http://schemas.openxmlformats.org/officeDocument/2006/relationships/image" Target="../media/image44.jpg"/><Relationship Id="rId10" Type="http://schemas.openxmlformats.org/officeDocument/2006/relationships/image" Target="../media/image39.jpg"/><Relationship Id="rId19" Type="http://schemas.openxmlformats.org/officeDocument/2006/relationships/image" Target="../media/image48.JPG"/><Relationship Id="rId4" Type="http://schemas.openxmlformats.org/officeDocument/2006/relationships/image" Target="../media/image22.png"/><Relationship Id="rId9" Type="http://schemas.openxmlformats.org/officeDocument/2006/relationships/image" Target="../media/image33.png"/><Relationship Id="rId14" Type="http://schemas.openxmlformats.org/officeDocument/2006/relationships/image" Target="../media/image43.jpg"/></Relationships>
</file>

<file path=ppt/slides/_rels/slide1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0.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3.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indico.cern.ch/event/771113/page/15259-tcsc-2019-live"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ern.ch/CSC/alumni" TargetMode="External"/><Relationship Id="rId2" Type="http://schemas.openxmlformats.org/officeDocument/2006/relationships/image" Target="../media/image10.tiff"/><Relationship Id="rId1" Type="http://schemas.openxmlformats.org/officeDocument/2006/relationships/slideLayout" Target="../slideLayouts/slideLayout2.xml"/><Relationship Id="rId5" Type="http://schemas.openxmlformats.org/officeDocument/2006/relationships/image" Target="../media/image11.tiff"/><Relationship Id="rId4" Type="http://schemas.openxmlformats.org/officeDocument/2006/relationships/hyperlink" Target="http://cern.ch/CSC/past-school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4625"/>
            <a:ext cx="7772400" cy="864096"/>
          </a:xfrm>
        </p:spPr>
        <p:txBody>
          <a:bodyPr anchor="t">
            <a:noAutofit/>
          </a:bodyPr>
          <a:lstStyle/>
          <a:p>
            <a:r>
              <a:rPr lang="en-GB" b="1" dirty="0"/>
              <a:t>Welcome to </a:t>
            </a:r>
            <a:r>
              <a:rPr lang="en-GB" b="1" dirty="0" err="1"/>
              <a:t>tCSC</a:t>
            </a:r>
            <a:r>
              <a:rPr lang="en-GB" b="1" dirty="0"/>
              <a:t> 2019</a:t>
            </a:r>
            <a:endParaRPr lang="en-GB" sz="4400" b="1" dirty="0"/>
          </a:p>
        </p:txBody>
      </p:sp>
      <p:sp>
        <p:nvSpPr>
          <p:cNvPr id="6" name="Rectangle 5"/>
          <p:cNvSpPr/>
          <p:nvPr/>
        </p:nvSpPr>
        <p:spPr>
          <a:xfrm>
            <a:off x="4419600" y="6400800"/>
            <a:ext cx="4343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4" descr="http://noc-istrazivaca.hr/wp-content/uploads/2013/06/split-300x8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7966" y="5661248"/>
            <a:ext cx="2273994" cy="636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http://marjan.fesb.hr/~imarin/zavrsni_rad/logo.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5736369"/>
            <a:ext cx="1368152" cy="588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2360" y="5455181"/>
            <a:ext cx="1077888" cy="1060072"/>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19" y="5510755"/>
            <a:ext cx="948225" cy="942581"/>
          </a:xfrm>
          <a:prstGeom prst="rect">
            <a:avLst/>
          </a:prstGeom>
        </p:spPr>
      </p:pic>
      <p:pic>
        <p:nvPicPr>
          <p:cNvPr id="7" name="Picture 6">
            <a:extLst>
              <a:ext uri="{FF2B5EF4-FFF2-40B4-BE49-F238E27FC236}">
                <a16:creationId xmlns:a16="http://schemas.microsoft.com/office/drawing/2014/main" id="{CAD4C35B-1DF8-4F4D-950D-51994F1953E0}"/>
              </a:ext>
            </a:extLst>
          </p:cNvPr>
          <p:cNvPicPr>
            <a:picLocks noChangeAspect="1"/>
          </p:cNvPicPr>
          <p:nvPr/>
        </p:nvPicPr>
        <p:blipFill rotWithShape="1">
          <a:blip r:embed="rId7"/>
          <a:srcRect b="16401"/>
          <a:stretch/>
        </p:blipFill>
        <p:spPr>
          <a:xfrm>
            <a:off x="0" y="857250"/>
            <a:ext cx="9144000" cy="4299942"/>
          </a:xfrm>
          <a:prstGeom prst="rect">
            <a:avLst/>
          </a:prstGeom>
        </p:spPr>
      </p:pic>
    </p:spTree>
    <p:extLst>
      <p:ext uri="{BB962C8B-B14F-4D97-AF65-F5344CB8AC3E}">
        <p14:creationId xmlns:p14="http://schemas.microsoft.com/office/powerpoint/2010/main" val="4259870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Academic dimension</a:t>
            </a:r>
          </a:p>
        </p:txBody>
      </p:sp>
      <p:sp>
        <p:nvSpPr>
          <p:cNvPr id="3" name="Content Placeholder 2"/>
          <p:cNvSpPr>
            <a:spLocks noGrp="1"/>
          </p:cNvSpPr>
          <p:nvPr>
            <p:ph idx="1"/>
          </p:nvPr>
        </p:nvSpPr>
        <p:spPr/>
        <p:txBody>
          <a:bodyPr/>
          <a:lstStyle/>
          <a:p>
            <a:pPr marL="0" indent="0">
              <a:buNone/>
            </a:pPr>
            <a:r>
              <a:rPr lang="en-US" dirty="0"/>
              <a:t>CERN School of Computing</a:t>
            </a:r>
            <a:r>
              <a:rPr lang="mr-IN" dirty="0"/>
              <a:t>…</a:t>
            </a:r>
            <a:r>
              <a:rPr lang="en-US" dirty="0"/>
              <a:t> </a:t>
            </a:r>
          </a:p>
          <a:p>
            <a:endParaRPr lang="en-US" dirty="0"/>
          </a:p>
          <a:p>
            <a:r>
              <a:rPr lang="en-US" dirty="0"/>
              <a:t>is </a:t>
            </a:r>
            <a:r>
              <a:rPr lang="en-US" dirty="0">
                <a:solidFill>
                  <a:srgbClr val="C00000"/>
                </a:solidFill>
              </a:rPr>
              <a:t>not a conference</a:t>
            </a:r>
          </a:p>
          <a:p>
            <a:pPr lvl="1"/>
            <a:r>
              <a:rPr lang="en-US" dirty="0"/>
              <a:t>lecturers do not present </a:t>
            </a:r>
            <a:br>
              <a:rPr lang="en-US" dirty="0"/>
            </a:br>
            <a:r>
              <a:rPr lang="en-US" dirty="0"/>
              <a:t>their work or promote their projects</a:t>
            </a:r>
          </a:p>
          <a:p>
            <a:pPr lvl="1"/>
            <a:endParaRPr lang="en-US" dirty="0"/>
          </a:p>
          <a:p>
            <a:r>
              <a:rPr lang="en-US" dirty="0"/>
              <a:t>is </a:t>
            </a:r>
            <a:r>
              <a:rPr lang="en-US" dirty="0">
                <a:solidFill>
                  <a:srgbClr val="C00000"/>
                </a:solidFill>
              </a:rPr>
              <a:t>not a training session</a:t>
            </a:r>
          </a:p>
          <a:p>
            <a:pPr lvl="1"/>
            <a:r>
              <a:rPr lang="en-US" dirty="0"/>
              <a:t>not a replication of training courses</a:t>
            </a:r>
            <a:br>
              <a:rPr lang="en-US" dirty="0"/>
            </a:br>
            <a:r>
              <a:rPr lang="en-US" dirty="0"/>
              <a:t>commonly available at home institutes</a:t>
            </a:r>
          </a:p>
          <a:p>
            <a:pPr lvl="1"/>
            <a:r>
              <a:rPr lang="en-US" dirty="0"/>
              <a:t>focus on persistent knowledge, </a:t>
            </a:r>
            <a:br>
              <a:rPr lang="en-US" dirty="0"/>
            </a:br>
            <a:r>
              <a:rPr lang="en-US" dirty="0"/>
              <a:t>less on know-how</a:t>
            </a:r>
          </a:p>
          <a:p>
            <a:endParaRPr lang="en-US" dirty="0">
              <a:solidFill>
                <a:srgbClr val="FF0000"/>
              </a:solidFill>
            </a:endParaRP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10</a:t>
            </a:fld>
            <a:endParaRPr lang="fr-FR" dirty="0"/>
          </a:p>
        </p:txBody>
      </p:sp>
      <p:grpSp>
        <p:nvGrpSpPr>
          <p:cNvPr id="16" name="Group 15"/>
          <p:cNvGrpSpPr/>
          <p:nvPr/>
        </p:nvGrpSpPr>
        <p:grpSpPr>
          <a:xfrm>
            <a:off x="6516216" y="4254449"/>
            <a:ext cx="1800200" cy="1838847"/>
            <a:chOff x="6516216" y="3750393"/>
            <a:chExt cx="1800200" cy="1838847"/>
          </a:xfrm>
        </p:grpSpPr>
        <p:sp>
          <p:nvSpPr>
            <p:cNvPr id="5" name="Rectangle 4"/>
            <p:cNvSpPr/>
            <p:nvPr/>
          </p:nvSpPr>
          <p:spPr bwMode="auto">
            <a:xfrm>
              <a:off x="6520491" y="3750393"/>
              <a:ext cx="1795925" cy="1838847"/>
            </a:xfrm>
            <a:prstGeom prst="rect">
              <a:avLst/>
            </a:prstGeom>
            <a:solidFill>
              <a:schemeClr val="bg1">
                <a:lumMod val="85000"/>
              </a:schemeClr>
            </a:solidFill>
            <a:ln w="9525" cap="flat" cmpd="sng" algn="ctr">
              <a:solidFill>
                <a:srgbClr val="0070C0"/>
              </a:solidFill>
              <a:prstDash val="solid"/>
              <a:round/>
              <a:headEnd type="none" w="med" len="med"/>
              <a:tailEnd type="none" w="med" len="med"/>
            </a:ln>
            <a:effectLst>
              <a:outerShdw blurRad="152400" dist="203200" dir="2700000" algn="tl" rotWithShape="0">
                <a:prstClr val="black">
                  <a:alpha val="40000"/>
                </a:prstClr>
              </a:outerShdw>
            </a:effectLst>
            <a:scene3d>
              <a:camera prst="isometricLeftDown"/>
              <a:lightRig rig="threePt" dir="t"/>
            </a:scene3d>
            <a:sp3d/>
          </p:spPr>
          <p:txBody>
            <a:bodyPr/>
            <a:lstStyle/>
            <a:p>
              <a:pPr algn="ctr">
                <a:defRPr/>
              </a:pPr>
              <a:r>
                <a:rPr lang="en-US" b="0" dirty="0"/>
                <a:t>Training</a:t>
              </a:r>
              <a:br>
                <a:rPr lang="en-US" b="0" dirty="0"/>
              </a:br>
              <a:r>
                <a:rPr lang="en-US" dirty="0" err="1"/>
                <a:t>P</a:t>
              </a:r>
              <a:r>
                <a:rPr lang="en-US" b="0" dirty="0" err="1"/>
                <a:t>rogramme</a:t>
              </a:r>
              <a:endParaRPr lang="en-US" b="0" dirty="0"/>
            </a:p>
            <a:p>
              <a:pPr algn="ctr">
                <a:defRPr/>
              </a:pPr>
              <a:endParaRPr lang="en-US" dirty="0"/>
            </a:p>
            <a:p>
              <a:pPr>
                <a:buFont typeface="Arial" pitchFamily="34" charset="0"/>
                <a:buChar char="•"/>
                <a:defRPr/>
              </a:pPr>
              <a:r>
                <a:rPr lang="en-US" dirty="0"/>
                <a:t>C++ </a:t>
              </a:r>
            </a:p>
            <a:p>
              <a:pPr>
                <a:buFont typeface="Arial" pitchFamily="34" charset="0"/>
                <a:buChar char="•"/>
                <a:defRPr/>
              </a:pPr>
              <a:r>
                <a:rPr lang="en-US" dirty="0"/>
                <a:t>J</a:t>
              </a:r>
              <a:r>
                <a:rPr lang="en-US" b="0" dirty="0"/>
                <a:t>ava</a:t>
              </a:r>
            </a:p>
            <a:p>
              <a:pPr>
                <a:buFont typeface="Arial" pitchFamily="34" charset="0"/>
                <a:buChar char="•"/>
                <a:defRPr/>
              </a:pPr>
              <a:r>
                <a:rPr lang="en-US" dirty="0"/>
                <a:t>Python</a:t>
              </a:r>
              <a:br>
                <a:rPr lang="en-US" dirty="0"/>
              </a:br>
              <a:endParaRPr lang="en-US" dirty="0"/>
            </a:p>
            <a:p>
              <a:pPr>
                <a:buFont typeface="Arial" pitchFamily="34" charset="0"/>
                <a:buChar char="•"/>
                <a:defRPr/>
              </a:pPr>
              <a:endParaRPr lang="en-US" dirty="0"/>
            </a:p>
          </p:txBody>
        </p:sp>
        <p:grpSp>
          <p:nvGrpSpPr>
            <p:cNvPr id="6" name="Group 5"/>
            <p:cNvGrpSpPr/>
            <p:nvPr/>
          </p:nvGrpSpPr>
          <p:grpSpPr>
            <a:xfrm>
              <a:off x="6516216" y="3956162"/>
              <a:ext cx="1728192" cy="1489062"/>
              <a:chOff x="4932040" y="1988840"/>
              <a:chExt cx="3168352" cy="2088232"/>
            </a:xfrm>
          </p:grpSpPr>
          <p:cxnSp>
            <p:nvCxnSpPr>
              <p:cNvPr id="7" name="Straight Connector 6"/>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8" name="Straight Connector 7"/>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grpSp>
      <p:pic>
        <p:nvPicPr>
          <p:cNvPr id="9" name="Picture 8">
            <a:extLst>
              <a:ext uri="{FF2B5EF4-FFF2-40B4-BE49-F238E27FC236}">
                <a16:creationId xmlns:a16="http://schemas.microsoft.com/office/drawing/2014/main" id="{AA8545A1-2F0B-904D-9A8A-C12F84C9C855}"/>
              </a:ext>
            </a:extLst>
          </p:cNvPr>
          <p:cNvPicPr>
            <a:picLocks noChangeAspect="1"/>
          </p:cNvPicPr>
          <p:nvPr/>
        </p:nvPicPr>
        <p:blipFill>
          <a:blip r:embed="rId3"/>
          <a:stretch>
            <a:fillRect/>
          </a:stretch>
        </p:blipFill>
        <p:spPr>
          <a:xfrm>
            <a:off x="6386310" y="2245159"/>
            <a:ext cx="2146129" cy="1631058"/>
          </a:xfrm>
          <a:prstGeom prst="rect">
            <a:avLst/>
          </a:prstGeom>
        </p:spPr>
      </p:pic>
      <p:grpSp>
        <p:nvGrpSpPr>
          <p:cNvPr id="12" name="Group 11"/>
          <p:cNvGrpSpPr/>
          <p:nvPr/>
        </p:nvGrpSpPr>
        <p:grpSpPr>
          <a:xfrm>
            <a:off x="6372200" y="2060848"/>
            <a:ext cx="2232248" cy="1895314"/>
            <a:chOff x="4932040" y="1988840"/>
            <a:chExt cx="3168352" cy="2088232"/>
          </a:xfrm>
        </p:grpSpPr>
        <p:cxnSp>
          <p:nvCxnSpPr>
            <p:cNvPr id="13" name="Straight Connector 12"/>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14" name="Straight Connector 13"/>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sp>
        <p:nvSpPr>
          <p:cNvPr id="10" name="Footer Placeholder 9">
            <a:extLst>
              <a:ext uri="{FF2B5EF4-FFF2-40B4-BE49-F238E27FC236}">
                <a16:creationId xmlns:a16="http://schemas.microsoft.com/office/drawing/2014/main" id="{3273709F-7EEC-E849-926E-697F7B40A3AA}"/>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43382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Three </a:t>
            </a:r>
            <a:r>
              <a:rPr lang="en-US" dirty="0"/>
              <a:t>CERN Schools of Computing</a:t>
            </a:r>
          </a:p>
        </p:txBody>
      </p:sp>
      <p:sp>
        <p:nvSpPr>
          <p:cNvPr id="4" name="Footer Placeholder 3"/>
          <p:cNvSpPr>
            <a:spLocks noGrp="1"/>
          </p:cNvSpPr>
          <p:nvPr>
            <p:ph type="ftr" sz="quarter" idx="11"/>
          </p:nvPr>
        </p:nvSpPr>
        <p:spPr/>
        <p:txBody>
          <a:bodyPr/>
          <a:lstStyle/>
          <a:p>
            <a:pPr>
              <a:defRPr/>
            </a:pPr>
            <a:r>
              <a:rPr lang="fr-FR"/>
              <a:t>Sebastian Lopienski – inverted CSC 2019</a:t>
            </a:r>
            <a:endParaRPr lang="fr-FR" dirty="0"/>
          </a:p>
        </p:txBody>
      </p:sp>
      <p:sp>
        <p:nvSpPr>
          <p:cNvPr id="19" name="Slide Number Placeholder 18"/>
          <p:cNvSpPr>
            <a:spLocks noGrp="1"/>
          </p:cNvSpPr>
          <p:nvPr>
            <p:ph type="sldNum" sz="quarter" idx="12"/>
          </p:nvPr>
        </p:nvSpPr>
        <p:spPr/>
        <p:txBody>
          <a:bodyPr/>
          <a:lstStyle/>
          <a:p>
            <a:pPr>
              <a:defRPr/>
            </a:pPr>
            <a:fld id="{6843C2BB-0BC1-4280-9510-6EBE6484FF4A}" type="slidenum">
              <a:rPr lang="fr-FR" smtClean="0"/>
              <a:pPr>
                <a:defRPr/>
              </a:pPr>
              <a:t>11</a:t>
            </a:fld>
            <a:endParaRPr lang="fr-FR" dirty="0"/>
          </a:p>
        </p:txBody>
      </p:sp>
      <p:pic>
        <p:nvPicPr>
          <p:cNvPr id="10" name="Picture 9">
            <a:extLst>
              <a:ext uri="{FF2B5EF4-FFF2-40B4-BE49-F238E27FC236}">
                <a16:creationId xmlns:a16="http://schemas.microsoft.com/office/drawing/2014/main" id="{1C300205-7A74-FB4E-8E6E-9241C54EC900}"/>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5496" y="1581225"/>
            <a:ext cx="3059832" cy="3695549"/>
          </a:xfrm>
          <a:prstGeom prst="rect">
            <a:avLst/>
          </a:prstGeom>
        </p:spPr>
      </p:pic>
      <p:pic>
        <p:nvPicPr>
          <p:cNvPr id="11" name="Picture 10">
            <a:extLst>
              <a:ext uri="{FF2B5EF4-FFF2-40B4-BE49-F238E27FC236}">
                <a16:creationId xmlns:a16="http://schemas.microsoft.com/office/drawing/2014/main" id="{45728BCD-6B4D-0943-B897-E80F2E1D11FE}"/>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051448" y="1581225"/>
            <a:ext cx="3032720" cy="3695549"/>
          </a:xfrm>
          <a:prstGeom prst="rect">
            <a:avLst/>
          </a:prstGeom>
        </p:spPr>
      </p:pic>
      <p:pic>
        <p:nvPicPr>
          <p:cNvPr id="13" name="Picture 12">
            <a:extLst>
              <a:ext uri="{FF2B5EF4-FFF2-40B4-BE49-F238E27FC236}">
                <a16:creationId xmlns:a16="http://schemas.microsoft.com/office/drawing/2014/main" id="{C4B8937A-7D14-AA45-BE0F-4A12A881C4C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6156176" y="1581225"/>
            <a:ext cx="2959371" cy="3695549"/>
          </a:xfrm>
          <a:prstGeom prst="rect">
            <a:avLst/>
          </a:prstGeom>
        </p:spPr>
      </p:pic>
      <p:cxnSp>
        <p:nvCxnSpPr>
          <p:cNvPr id="6" name="Straight Connector 5"/>
          <p:cNvCxnSpPr/>
          <p:nvPr/>
        </p:nvCxnSpPr>
        <p:spPr>
          <a:xfrm>
            <a:off x="3059832" y="1412776"/>
            <a:ext cx="0" cy="4392488"/>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084168" y="1412776"/>
            <a:ext cx="0" cy="4392488"/>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1598659-6EFB-DB44-9299-B535A5AD3827}"/>
              </a:ext>
            </a:extLst>
          </p:cNvPr>
          <p:cNvCxnSpPr/>
          <p:nvPr/>
        </p:nvCxnSpPr>
        <p:spPr>
          <a:xfrm flipH="1" flipV="1">
            <a:off x="4067944" y="5157192"/>
            <a:ext cx="360040" cy="720080"/>
          </a:xfrm>
          <a:prstGeom prst="straightConnector1">
            <a:avLst/>
          </a:prstGeom>
          <a:ln w="38100">
            <a:solidFill>
              <a:srgbClr val="FF0000"/>
            </a:solidFill>
            <a:tailEnd type="arrow"/>
          </a:ln>
          <a:effectLst>
            <a:glow rad="63500">
              <a:schemeClr val="accent6">
                <a:lumMod val="50000"/>
                <a:alpha val="50000"/>
              </a:schemeClr>
            </a:glow>
            <a:outerShdw blurRad="50800" dist="50800" dir="5400000" algn="ctr" rotWithShape="0">
              <a:schemeClr val="accent6"/>
            </a:outerShdw>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71BA52D1-1AA5-024F-8157-FAEC49005C5B}"/>
              </a:ext>
            </a:extLst>
          </p:cNvPr>
          <p:cNvSpPr txBox="1"/>
          <p:nvPr/>
        </p:nvSpPr>
        <p:spPr>
          <a:xfrm>
            <a:off x="3851920" y="5939988"/>
            <a:ext cx="1637532" cy="369332"/>
          </a:xfrm>
          <a:prstGeom prst="rect">
            <a:avLst/>
          </a:prstGeom>
          <a:noFill/>
        </p:spPr>
        <p:txBody>
          <a:bodyPr wrap="square" rtlCol="0">
            <a:spAutoFit/>
          </a:bodyPr>
          <a:lstStyle/>
          <a:p>
            <a:pPr algn="ctr"/>
            <a:r>
              <a:rPr lang="en-US" sz="1800" dirty="0">
                <a:solidFill>
                  <a:srgbClr val="FF0000"/>
                </a:solidFill>
                <a:effectLst>
                  <a:outerShdw blurRad="38100" dist="38100" dir="2700000" algn="tl" rotWithShape="0">
                    <a:prstClr val="black"/>
                  </a:outerShdw>
                </a:effectLst>
              </a:rPr>
              <a:t>We are here</a:t>
            </a:r>
          </a:p>
        </p:txBody>
      </p:sp>
    </p:spTree>
    <p:extLst>
      <p:ext uri="{BB962C8B-B14F-4D97-AF65-F5344CB8AC3E}">
        <p14:creationId xmlns:p14="http://schemas.microsoft.com/office/powerpoint/2010/main" val="4154885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a:t>
            </a:r>
            <a:r>
              <a:rPr lang="en-US" baseline="30000" dirty="0"/>
              <a:t>th</a:t>
            </a:r>
            <a:r>
              <a:rPr lang="en-US" dirty="0"/>
              <a:t> Thematic CSC</a:t>
            </a:r>
            <a:endParaRPr lang="en-GB" dirty="0"/>
          </a:p>
        </p:txBody>
      </p:sp>
      <p:sp>
        <p:nvSpPr>
          <p:cNvPr id="3" name="Content Placeholder 2"/>
          <p:cNvSpPr>
            <a:spLocks noGrp="1"/>
          </p:cNvSpPr>
          <p:nvPr>
            <p:ph idx="1"/>
          </p:nvPr>
        </p:nvSpPr>
        <p:spPr/>
        <p:txBody>
          <a:bodyPr/>
          <a:lstStyle/>
          <a:p>
            <a:r>
              <a:rPr lang="en-US" dirty="0"/>
              <a:t>In a partnership with </a:t>
            </a:r>
            <a:r>
              <a:rPr lang="en-US" dirty="0">
                <a:solidFill>
                  <a:srgbClr val="C00000"/>
                </a:solidFill>
              </a:rPr>
              <a:t>University of Split, FESB </a:t>
            </a:r>
            <a:r>
              <a:rPr lang="en-US" sz="2000" dirty="0">
                <a:solidFill>
                  <a:schemeClr val="tx1">
                    <a:lumMod val="65000"/>
                    <a:lumOff val="35000"/>
                  </a:schemeClr>
                </a:solidFill>
              </a:rPr>
              <a:t>(Faculty of Electrical Engineering, Mechanical Engineering and Naval Architecture)</a:t>
            </a:r>
            <a:endParaRPr lang="en-US" dirty="0">
              <a:solidFill>
                <a:schemeClr val="tx1">
                  <a:lumMod val="65000"/>
                  <a:lumOff val="35000"/>
                </a:schemeClr>
              </a:solidFill>
            </a:endParaRPr>
          </a:p>
          <a:p>
            <a:r>
              <a:rPr lang="en-US" dirty="0"/>
              <a:t>1 week (5.5 days of tuition)</a:t>
            </a:r>
          </a:p>
          <a:p>
            <a:pPr lvl="1"/>
            <a:r>
              <a:rPr lang="en-US" dirty="0"/>
              <a:t>12 hours of </a:t>
            </a:r>
            <a:r>
              <a:rPr lang="en-US" dirty="0">
                <a:solidFill>
                  <a:srgbClr val="C00000"/>
                </a:solidFill>
              </a:rPr>
              <a:t>lectures</a:t>
            </a:r>
            <a:endParaRPr lang="en-US" dirty="0"/>
          </a:p>
          <a:p>
            <a:pPr lvl="1"/>
            <a:r>
              <a:rPr lang="en-US" dirty="0"/>
              <a:t>12 hours of </a:t>
            </a:r>
            <a:r>
              <a:rPr lang="en-US" dirty="0">
                <a:solidFill>
                  <a:srgbClr val="C00000"/>
                </a:solidFill>
              </a:rPr>
              <a:t>exercises</a:t>
            </a:r>
          </a:p>
          <a:p>
            <a:pPr lvl="1"/>
            <a:r>
              <a:rPr lang="en-US" dirty="0"/>
              <a:t>1 </a:t>
            </a:r>
            <a:r>
              <a:rPr lang="en-US" dirty="0">
                <a:solidFill>
                  <a:srgbClr val="C00000"/>
                </a:solidFill>
              </a:rPr>
              <a:t>guest lecture</a:t>
            </a:r>
            <a:r>
              <a:rPr lang="en-US" dirty="0"/>
              <a:t>, 1 </a:t>
            </a:r>
            <a:r>
              <a:rPr lang="en-US" dirty="0">
                <a:solidFill>
                  <a:srgbClr val="C00000"/>
                </a:solidFill>
              </a:rPr>
              <a:t>special evening talk</a:t>
            </a:r>
          </a:p>
          <a:p>
            <a:pPr lvl="1"/>
            <a:r>
              <a:rPr lang="en-US" dirty="0"/>
              <a:t>a session of </a:t>
            </a:r>
            <a:r>
              <a:rPr lang="en-US" dirty="0">
                <a:solidFill>
                  <a:srgbClr val="C00000"/>
                </a:solidFill>
              </a:rPr>
              <a:t>student presentations</a:t>
            </a:r>
            <a:endParaRPr lang="en-US" sz="2000" dirty="0"/>
          </a:p>
          <a:p>
            <a:r>
              <a:rPr lang="en-US" dirty="0"/>
              <a:t>Clear goals:</a:t>
            </a:r>
          </a:p>
          <a:p>
            <a:pPr lvl="1"/>
            <a:r>
              <a:rPr lang="en-US" dirty="0"/>
              <a:t>Academic dimension</a:t>
            </a:r>
          </a:p>
          <a:p>
            <a:pPr lvl="1"/>
            <a:r>
              <a:rPr lang="en-US" dirty="0"/>
              <a:t>Theory and practice</a:t>
            </a:r>
          </a:p>
          <a:p>
            <a:pPr lvl="1"/>
            <a:r>
              <a:rPr lang="en-US" dirty="0"/>
              <a:t>Networking and </a:t>
            </a:r>
            <a:r>
              <a:rPr lang="en-US" dirty="0" err="1"/>
              <a:t>socialising</a:t>
            </a:r>
            <a:r>
              <a:rPr lang="en-US" dirty="0"/>
              <a:t>	</a:t>
            </a:r>
          </a:p>
        </p:txBody>
      </p:sp>
      <p:sp>
        <p:nvSpPr>
          <p:cNvPr id="4" name="Footer Placeholder 3">
            <a:extLst>
              <a:ext uri="{FF2B5EF4-FFF2-40B4-BE49-F238E27FC236}">
                <a16:creationId xmlns:a16="http://schemas.microsoft.com/office/drawing/2014/main" id="{0698890F-66C0-B641-BD67-471F35E4EAFC}"/>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5" name="Slide Number Placeholder 4">
            <a:extLst>
              <a:ext uri="{FF2B5EF4-FFF2-40B4-BE49-F238E27FC236}">
                <a16:creationId xmlns:a16="http://schemas.microsoft.com/office/drawing/2014/main" id="{E5E0606C-93DD-5944-9C8C-9E3662761778}"/>
              </a:ext>
            </a:extLst>
          </p:cNvPr>
          <p:cNvSpPr>
            <a:spLocks noGrp="1"/>
          </p:cNvSpPr>
          <p:nvPr>
            <p:ph type="sldNum" sz="quarter" idx="12"/>
          </p:nvPr>
        </p:nvSpPr>
        <p:spPr/>
        <p:txBody>
          <a:bodyPr/>
          <a:lstStyle/>
          <a:p>
            <a:pPr>
              <a:defRPr/>
            </a:pPr>
            <a:fld id="{6843C2BB-0BC1-4280-9510-6EBE6484FF4A}" type="slidenum">
              <a:rPr lang="fr-FR" smtClean="0"/>
              <a:pPr>
                <a:defRPr/>
              </a:pPr>
              <a:t>12</a:t>
            </a:fld>
            <a:endParaRPr lang="fr-FR" dirty="0"/>
          </a:p>
        </p:txBody>
      </p:sp>
    </p:spTree>
    <p:extLst>
      <p:ext uri="{BB962C8B-B14F-4D97-AF65-F5344CB8AC3E}">
        <p14:creationId xmlns:p14="http://schemas.microsoft.com/office/powerpoint/2010/main" val="1019891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a:t>
            </a:r>
            <a:r>
              <a:rPr lang="en-US" baseline="30000" dirty="0"/>
              <a:t>th</a:t>
            </a:r>
            <a:r>
              <a:rPr lang="en-US" dirty="0"/>
              <a:t> Thematic CSC </a:t>
            </a:r>
            <a:r>
              <a:rPr lang="mr-IN" dirty="0"/>
              <a:t>–</a:t>
            </a:r>
            <a:r>
              <a:rPr lang="en-US" dirty="0"/>
              <a:t> </a:t>
            </a:r>
            <a:r>
              <a:rPr lang="en-US" dirty="0" err="1"/>
              <a:t>programme</a:t>
            </a:r>
            <a:br>
              <a:rPr lang="en-US" dirty="0"/>
            </a:br>
            <a:r>
              <a:rPr lang="en-GB" sz="1800" dirty="0">
                <a:hlinkClick r:id="rId2"/>
              </a:rPr>
              <a:t>https://indico.cern.ch/event/771113/page/15251-academic-programme</a:t>
            </a:r>
            <a:r>
              <a:rPr lang="en-GB" sz="1800" dirty="0"/>
              <a:t>  </a:t>
            </a:r>
            <a:endParaRPr lang="en-GB" dirty="0"/>
          </a:p>
        </p:txBody>
      </p:sp>
      <p:sp>
        <p:nvSpPr>
          <p:cNvPr id="3" name="Content Placeholder 2"/>
          <p:cNvSpPr>
            <a:spLocks noGrp="1"/>
          </p:cNvSpPr>
          <p:nvPr>
            <p:ph idx="1"/>
          </p:nvPr>
        </p:nvSpPr>
        <p:spPr/>
        <p:txBody>
          <a:bodyPr/>
          <a:lstStyle/>
          <a:p>
            <a:pPr marL="0" indent="0">
              <a:buNone/>
            </a:pPr>
            <a:r>
              <a:rPr lang="en-US" sz="2400" i="1" dirty="0">
                <a:solidFill>
                  <a:srgbClr val="C00000"/>
                </a:solidFill>
              </a:rPr>
              <a:t>“High Throughput Distributed Processing of Future HEP Data”</a:t>
            </a:r>
            <a:endParaRPr lang="en-US" sz="2400" dirty="0"/>
          </a:p>
          <a:p>
            <a:endParaRPr lang="en-US" sz="1200" dirty="0"/>
          </a:p>
          <a:p>
            <a:r>
              <a:rPr lang="en-US" dirty="0"/>
              <a:t>3 tracks:</a:t>
            </a:r>
          </a:p>
          <a:p>
            <a:pPr lvl="1"/>
            <a:r>
              <a:rPr lang="en-US" i="1" dirty="0"/>
              <a:t>Technologies and Platforms</a:t>
            </a:r>
            <a:br>
              <a:rPr lang="en-US" i="1" dirty="0"/>
            </a:br>
            <a:r>
              <a:rPr lang="en-US" dirty="0"/>
              <a:t>by </a:t>
            </a:r>
            <a:r>
              <a:rPr lang="en-US" dirty="0">
                <a:solidFill>
                  <a:srgbClr val="C00000"/>
                </a:solidFill>
              </a:rPr>
              <a:t>Andrzej Nowak</a:t>
            </a:r>
            <a:r>
              <a:rPr lang="en-US" dirty="0"/>
              <a:t>, TIK Services, Switzerland</a:t>
            </a:r>
          </a:p>
          <a:p>
            <a:pPr lvl="1"/>
            <a:endParaRPr lang="en-US" dirty="0"/>
          </a:p>
          <a:p>
            <a:pPr lvl="1"/>
            <a:r>
              <a:rPr lang="en-US" i="1" dirty="0"/>
              <a:t>Parallel, </a:t>
            </a:r>
            <a:r>
              <a:rPr lang="en-US" i="1" dirty="0" err="1"/>
              <a:t>Optimised</a:t>
            </a:r>
            <a:r>
              <a:rPr lang="en-US" i="1" dirty="0"/>
              <a:t> Software Development</a:t>
            </a:r>
            <a:br>
              <a:rPr lang="en-US" i="1" dirty="0"/>
            </a:br>
            <a:r>
              <a:rPr lang="en-US" dirty="0"/>
              <a:t>by </a:t>
            </a:r>
            <a:r>
              <a:rPr lang="en-US" dirty="0">
                <a:solidFill>
                  <a:srgbClr val="C00000"/>
                </a:solidFill>
              </a:rPr>
              <a:t>Danilo </a:t>
            </a:r>
            <a:r>
              <a:rPr lang="en-US" dirty="0" err="1">
                <a:solidFill>
                  <a:srgbClr val="C00000"/>
                </a:solidFill>
              </a:rPr>
              <a:t>Piparo</a:t>
            </a:r>
            <a:r>
              <a:rPr lang="en-US" dirty="0"/>
              <a:t>, CERN</a:t>
            </a:r>
            <a:br>
              <a:rPr lang="en-US" dirty="0"/>
            </a:br>
            <a:r>
              <a:rPr lang="en-US" dirty="0"/>
              <a:t>and </a:t>
            </a:r>
            <a:r>
              <a:rPr lang="en-US" dirty="0">
                <a:solidFill>
                  <a:srgbClr val="C00000"/>
                </a:solidFill>
              </a:rPr>
              <a:t>Sebastien Ponce</a:t>
            </a:r>
            <a:r>
              <a:rPr lang="en-US" dirty="0"/>
              <a:t>, CERN</a:t>
            </a:r>
          </a:p>
          <a:p>
            <a:pPr marL="457200" lvl="1" indent="0">
              <a:buNone/>
            </a:pPr>
            <a:endParaRPr lang="en-US" dirty="0"/>
          </a:p>
          <a:p>
            <a:pPr lvl="1"/>
            <a:r>
              <a:rPr lang="en-US" i="1" dirty="0"/>
              <a:t>Effective I/O for Scientific Applications</a:t>
            </a:r>
            <a:br>
              <a:rPr lang="en-US" i="1" dirty="0"/>
            </a:br>
            <a:r>
              <a:rPr lang="en-US" dirty="0"/>
              <a:t>by </a:t>
            </a:r>
            <a:r>
              <a:rPr lang="en-US" dirty="0">
                <a:solidFill>
                  <a:srgbClr val="C00000"/>
                </a:solidFill>
              </a:rPr>
              <a:t>Sebastien Ponce</a:t>
            </a:r>
            <a:r>
              <a:rPr lang="en-US" dirty="0"/>
              <a:t>, CERN</a:t>
            </a:r>
          </a:p>
        </p:txBody>
      </p:sp>
      <p:pic>
        <p:nvPicPr>
          <p:cNvPr id="5" name="Picture 4" descr="ponc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4743" y="5157192"/>
            <a:ext cx="1227274" cy="1440000"/>
          </a:xfrm>
          <a:prstGeom prst="rect">
            <a:avLst/>
          </a:prstGeom>
        </p:spPr>
      </p:pic>
      <p:pic>
        <p:nvPicPr>
          <p:cNvPr id="6" name="Picture 5" descr="DaniloPiparo-15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4580" y="3685968"/>
            <a:ext cx="1227600" cy="1287692"/>
          </a:xfrm>
          <a:prstGeom prst="rect">
            <a:avLst/>
          </a:prstGeom>
        </p:spPr>
      </p:pic>
      <p:pic>
        <p:nvPicPr>
          <p:cNvPr id="7" name="Picture 6" descr="NOWAK_Picture.png"/>
          <p:cNvPicPr>
            <a:picLocks noChangeAspect="1"/>
          </p:cNvPicPr>
          <p:nvPr/>
        </p:nvPicPr>
        <p:blipFill rotWithShape="1">
          <a:blip r:embed="rId5">
            <a:extLst>
              <a:ext uri="{28A0092B-C50C-407E-A947-70E740481C1C}">
                <a14:useLocalDpi xmlns:a14="http://schemas.microsoft.com/office/drawing/2010/main" val="0"/>
              </a:ext>
            </a:extLst>
          </a:blip>
          <a:srcRect l="42882" t="11750" r="18136" b="44761"/>
          <a:stretch/>
        </p:blipFill>
        <p:spPr>
          <a:xfrm>
            <a:off x="7434580" y="2132855"/>
            <a:ext cx="1227600" cy="1369580"/>
          </a:xfrm>
          <a:prstGeom prst="rect">
            <a:avLst/>
          </a:prstGeom>
        </p:spPr>
      </p:pic>
      <p:sp>
        <p:nvSpPr>
          <p:cNvPr id="4" name="Footer Placeholder 3">
            <a:extLst>
              <a:ext uri="{FF2B5EF4-FFF2-40B4-BE49-F238E27FC236}">
                <a16:creationId xmlns:a16="http://schemas.microsoft.com/office/drawing/2014/main" id="{3D1D5E88-F111-7C41-B233-ED799AF1FABF}"/>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8" name="Slide Number Placeholder 7">
            <a:extLst>
              <a:ext uri="{FF2B5EF4-FFF2-40B4-BE49-F238E27FC236}">
                <a16:creationId xmlns:a16="http://schemas.microsoft.com/office/drawing/2014/main" id="{EC13BDED-214A-1C41-88AE-1C93DB57F96D}"/>
              </a:ext>
            </a:extLst>
          </p:cNvPr>
          <p:cNvSpPr>
            <a:spLocks noGrp="1"/>
          </p:cNvSpPr>
          <p:nvPr>
            <p:ph type="sldNum" sz="quarter" idx="12"/>
          </p:nvPr>
        </p:nvSpPr>
        <p:spPr/>
        <p:txBody>
          <a:bodyPr/>
          <a:lstStyle/>
          <a:p>
            <a:pPr>
              <a:defRPr/>
            </a:pPr>
            <a:fld id="{6843C2BB-0BC1-4280-9510-6EBE6484FF4A}" type="slidenum">
              <a:rPr lang="fr-FR" smtClean="0"/>
              <a:pPr>
                <a:defRPr/>
              </a:pPr>
              <a:t>13</a:t>
            </a:fld>
            <a:endParaRPr lang="fr-FR" dirty="0"/>
          </a:p>
        </p:txBody>
      </p:sp>
    </p:spTree>
    <p:extLst>
      <p:ext uri="{BB962C8B-B14F-4D97-AF65-F5344CB8AC3E}">
        <p14:creationId xmlns:p14="http://schemas.microsoft.com/office/powerpoint/2010/main" val="1886567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br>
              <a:rPr lang="en-US" dirty="0"/>
            </a:br>
            <a:br>
              <a:rPr lang="en-US" dirty="0"/>
            </a:br>
            <a:r>
              <a:rPr lang="en-US" sz="4400" dirty="0">
                <a:solidFill>
                  <a:srgbClr val="C00000"/>
                </a:solidFill>
              </a:rPr>
              <a:t>But what gives the most value </a:t>
            </a:r>
            <a:br>
              <a:rPr lang="en-US" sz="4400" dirty="0">
                <a:solidFill>
                  <a:srgbClr val="C00000"/>
                </a:solidFill>
              </a:rPr>
            </a:br>
            <a:r>
              <a:rPr lang="en-US" sz="4400" dirty="0">
                <a:solidFill>
                  <a:srgbClr val="C00000"/>
                </a:solidFill>
              </a:rPr>
              <a:t>to the School?</a:t>
            </a:r>
            <a:endParaRPr lang="en-GB" sz="4400" dirty="0">
              <a:solidFill>
                <a:srgbClr val="C00000"/>
              </a:solidFill>
            </a:endParaRPr>
          </a:p>
        </p:txBody>
      </p:sp>
    </p:spTree>
    <p:extLst>
      <p:ext uri="{BB962C8B-B14F-4D97-AF65-F5344CB8AC3E}">
        <p14:creationId xmlns:p14="http://schemas.microsoft.com/office/powerpoint/2010/main" val="96002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GB" dirty="0">
                <a:solidFill>
                  <a:srgbClr val="C00000"/>
                </a:solidFill>
              </a:rPr>
              <a:t>21 participants</a:t>
            </a:r>
            <a:br>
              <a:rPr lang="en-GB" dirty="0">
                <a:solidFill>
                  <a:srgbClr val="C00000"/>
                </a:solidFill>
              </a:rPr>
            </a:br>
            <a:r>
              <a:rPr lang="en-GB" sz="2000" dirty="0">
                <a:solidFill>
                  <a:srgbClr val="C00000"/>
                </a:solidFill>
                <a:hlinkClick r:id="rId3"/>
              </a:rPr>
              <a:t>https://indico.cern.ch/event/771113/page/15257-participants</a:t>
            </a:r>
            <a:r>
              <a:rPr lang="en-GB" sz="2000" dirty="0">
                <a:solidFill>
                  <a:srgbClr val="C00000"/>
                </a:solidFill>
              </a:rPr>
              <a:t> </a:t>
            </a:r>
            <a:endParaRPr lang="en-GB" dirty="0">
              <a:solidFill>
                <a:srgbClr val="C00000"/>
              </a:solidFill>
            </a:endParaRPr>
          </a:p>
        </p:txBody>
      </p:sp>
      <p:sp>
        <p:nvSpPr>
          <p:cNvPr id="3" name="Content Placeholder 2"/>
          <p:cNvSpPr>
            <a:spLocks noGrp="1"/>
          </p:cNvSpPr>
          <p:nvPr>
            <p:ph idx="1"/>
          </p:nvPr>
        </p:nvSpPr>
        <p:spPr/>
        <p:txBody>
          <a:bodyPr/>
          <a:lstStyle/>
          <a:p>
            <a:r>
              <a:rPr lang="en-GB" sz="2300" dirty="0"/>
              <a:t>12 different nationalities</a:t>
            </a:r>
          </a:p>
          <a:p>
            <a:r>
              <a:rPr lang="en-GB" sz="2300" dirty="0"/>
              <a:t>16 different institutes from 9 countries</a:t>
            </a:r>
          </a:p>
          <a:p>
            <a:pPr lvl="3"/>
            <a:endParaRPr lang="en-GB" sz="2300" b="1" dirty="0"/>
          </a:p>
          <a:p>
            <a:r>
              <a:rPr lang="en-GB" sz="2300" dirty="0"/>
              <a:t>4 BSc, 3 MSc students, 2 MSc, </a:t>
            </a:r>
            <a:r>
              <a:rPr lang="en-GB" sz="2300" b="1" dirty="0"/>
              <a:t>8 PhD students</a:t>
            </a:r>
            <a:r>
              <a:rPr lang="en-GB" sz="2300" dirty="0"/>
              <a:t>, 4 PhD</a:t>
            </a:r>
          </a:p>
          <a:p>
            <a:r>
              <a:rPr lang="en-GB" sz="2300" dirty="0"/>
              <a:t>50%-50% computer science vs. physics</a:t>
            </a:r>
          </a:p>
          <a:p>
            <a:pPr lvl="2"/>
            <a:endParaRPr lang="en-GB" sz="2300" b="1" dirty="0"/>
          </a:p>
          <a:p>
            <a:r>
              <a:rPr lang="en-GB" sz="2300" dirty="0"/>
              <a:t>2 students from previous main CSC students (2013, 2000)</a:t>
            </a:r>
          </a:p>
          <a:p>
            <a:r>
              <a:rPr lang="en-GB" sz="2300" dirty="0"/>
              <a:t>1 local students from FESB, University of Split</a:t>
            </a:r>
          </a:p>
          <a:p>
            <a:endParaRPr lang="en-GB" sz="2300" b="1" dirty="0">
              <a:solidFill>
                <a:srgbClr val="C00000"/>
              </a:solidFill>
            </a:endParaRPr>
          </a:p>
          <a:p>
            <a:r>
              <a:rPr lang="en-GB" sz="2300" b="1" dirty="0">
                <a:solidFill>
                  <a:srgbClr val="C00000"/>
                </a:solidFill>
              </a:rPr>
              <a:t>Diverse, talented, passionate for science and technology</a:t>
            </a:r>
          </a:p>
          <a:p>
            <a:pPr marL="457200" lvl="1" indent="0">
              <a:buNone/>
            </a:pPr>
            <a:endParaRPr lang="pl-PL" dirty="0"/>
          </a:p>
          <a:p>
            <a:pPr lvl="1"/>
            <a:endParaRPr lang="en-GB" dirty="0"/>
          </a:p>
        </p:txBody>
      </p:sp>
      <p:sp>
        <p:nvSpPr>
          <p:cNvPr id="6" name="Footer Placeholder 5">
            <a:extLst>
              <a:ext uri="{FF2B5EF4-FFF2-40B4-BE49-F238E27FC236}">
                <a16:creationId xmlns:a16="http://schemas.microsoft.com/office/drawing/2014/main" id="{DC8395C4-E117-BA4F-BB5C-5BF552C20F3C}"/>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15</a:t>
            </a:fld>
            <a:endParaRPr lang="fr-FR" dirty="0"/>
          </a:p>
        </p:txBody>
      </p:sp>
    </p:spTree>
    <p:extLst>
      <p:ext uri="{BB962C8B-B14F-4D97-AF65-F5344CB8AC3E}">
        <p14:creationId xmlns:p14="http://schemas.microsoft.com/office/powerpoint/2010/main" val="404969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45B16AD-AC04-A849-BFC5-7842C6032B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5854" y="1775645"/>
            <a:ext cx="1053409" cy="1053409"/>
          </a:xfrm>
          <a:prstGeom prst="rect">
            <a:avLst/>
          </a:prstGeom>
          <a:ln>
            <a:noFill/>
          </a:ln>
        </p:spPr>
      </p:pic>
      <p:pic>
        <p:nvPicPr>
          <p:cNvPr id="6" name="Picture 5">
            <a:extLst>
              <a:ext uri="{FF2B5EF4-FFF2-40B4-BE49-F238E27FC236}">
                <a16:creationId xmlns:a16="http://schemas.microsoft.com/office/drawing/2014/main" id="{144EB1C9-DC85-EA4D-A8B1-5C873B3627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77" y="315810"/>
            <a:ext cx="1299074" cy="593907"/>
          </a:xfrm>
          <a:prstGeom prst="rect">
            <a:avLst/>
          </a:prstGeom>
        </p:spPr>
      </p:pic>
      <p:pic>
        <p:nvPicPr>
          <p:cNvPr id="7" name="Picture 6">
            <a:extLst>
              <a:ext uri="{FF2B5EF4-FFF2-40B4-BE49-F238E27FC236}">
                <a16:creationId xmlns:a16="http://schemas.microsoft.com/office/drawing/2014/main" id="{E0181492-4E0D-BE40-BCFC-428167DE7F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5945" y="213497"/>
            <a:ext cx="1470191" cy="937045"/>
          </a:xfrm>
          <a:prstGeom prst="rect">
            <a:avLst/>
          </a:prstGeom>
        </p:spPr>
      </p:pic>
      <p:pic>
        <p:nvPicPr>
          <p:cNvPr id="8" name="Picture 7">
            <a:extLst>
              <a:ext uri="{FF2B5EF4-FFF2-40B4-BE49-F238E27FC236}">
                <a16:creationId xmlns:a16="http://schemas.microsoft.com/office/drawing/2014/main" id="{C53EDA23-E572-B143-AE03-6D7AD8060D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84145" y="44624"/>
            <a:ext cx="1324359" cy="1090177"/>
          </a:xfrm>
          <a:prstGeom prst="rect">
            <a:avLst/>
          </a:prstGeom>
        </p:spPr>
      </p:pic>
      <p:pic>
        <p:nvPicPr>
          <p:cNvPr id="9" name="Picture 8">
            <a:extLst>
              <a:ext uri="{FF2B5EF4-FFF2-40B4-BE49-F238E27FC236}">
                <a16:creationId xmlns:a16="http://schemas.microsoft.com/office/drawing/2014/main" id="{46669291-B190-F44E-8099-F5765283B0B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7458" y="462428"/>
            <a:ext cx="1299369" cy="529299"/>
          </a:xfrm>
          <a:prstGeom prst="rect">
            <a:avLst/>
          </a:prstGeom>
        </p:spPr>
      </p:pic>
      <p:pic>
        <p:nvPicPr>
          <p:cNvPr id="10" name="Picture 16" descr="mage result for Technische Universität Darmstadt, Germany">
            <a:extLst>
              <a:ext uri="{FF2B5EF4-FFF2-40B4-BE49-F238E27FC236}">
                <a16:creationId xmlns:a16="http://schemas.microsoft.com/office/drawing/2014/main" id="{D6271DE6-40DF-7A4B-8EE1-D5B3D91FC1FC}"/>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37636" y="4130914"/>
            <a:ext cx="2382436" cy="10982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B6091724-2802-C444-8568-E35E13ED48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4938" y="1412998"/>
            <a:ext cx="1131336" cy="1416056"/>
          </a:xfrm>
          <a:prstGeom prst="rect">
            <a:avLst/>
          </a:prstGeom>
        </p:spPr>
      </p:pic>
      <p:pic>
        <p:nvPicPr>
          <p:cNvPr id="12" name="Picture 11">
            <a:extLst>
              <a:ext uri="{FF2B5EF4-FFF2-40B4-BE49-F238E27FC236}">
                <a16:creationId xmlns:a16="http://schemas.microsoft.com/office/drawing/2014/main" id="{EDA2C3D4-42FF-6245-90B7-A35BB987DA1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95044" y="3143598"/>
            <a:ext cx="2856007" cy="619501"/>
          </a:xfrm>
          <a:prstGeom prst="rect">
            <a:avLst/>
          </a:prstGeom>
        </p:spPr>
      </p:pic>
      <p:pic>
        <p:nvPicPr>
          <p:cNvPr id="13" name="Picture 12">
            <a:extLst>
              <a:ext uri="{FF2B5EF4-FFF2-40B4-BE49-F238E27FC236}">
                <a16:creationId xmlns:a16="http://schemas.microsoft.com/office/drawing/2014/main" id="{210F619A-86CA-2847-AAD3-0DD22A9E610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84740" y="242585"/>
            <a:ext cx="1685400" cy="1287458"/>
          </a:xfrm>
          <a:prstGeom prst="rect">
            <a:avLst/>
          </a:prstGeom>
        </p:spPr>
      </p:pic>
      <p:pic>
        <p:nvPicPr>
          <p:cNvPr id="14" name="Picture 13">
            <a:extLst>
              <a:ext uri="{FF2B5EF4-FFF2-40B4-BE49-F238E27FC236}">
                <a16:creationId xmlns:a16="http://schemas.microsoft.com/office/drawing/2014/main" id="{67075FF5-8BBD-1B4A-B147-272D65C5CBF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24542" y="5762242"/>
            <a:ext cx="1761532" cy="776590"/>
          </a:xfrm>
          <a:prstGeom prst="rect">
            <a:avLst/>
          </a:prstGeom>
        </p:spPr>
      </p:pic>
      <p:pic>
        <p:nvPicPr>
          <p:cNvPr id="15" name="Picture 14">
            <a:extLst>
              <a:ext uri="{FF2B5EF4-FFF2-40B4-BE49-F238E27FC236}">
                <a16:creationId xmlns:a16="http://schemas.microsoft.com/office/drawing/2014/main" id="{D4BEBF37-0D7E-E24C-B87C-587F2264561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56853" y="1862037"/>
            <a:ext cx="1691694" cy="845847"/>
          </a:xfrm>
          <a:prstGeom prst="rect">
            <a:avLst/>
          </a:prstGeom>
        </p:spPr>
      </p:pic>
      <p:pic>
        <p:nvPicPr>
          <p:cNvPr id="16" name="Picture 15">
            <a:extLst>
              <a:ext uri="{FF2B5EF4-FFF2-40B4-BE49-F238E27FC236}">
                <a16:creationId xmlns:a16="http://schemas.microsoft.com/office/drawing/2014/main" id="{6C950AE0-D90A-E942-A637-D154F240D96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497173" y="2338253"/>
            <a:ext cx="1498821" cy="1498821"/>
          </a:xfrm>
          <a:prstGeom prst="rect">
            <a:avLst/>
          </a:prstGeom>
        </p:spPr>
      </p:pic>
      <p:pic>
        <p:nvPicPr>
          <p:cNvPr id="17" name="Picture 16">
            <a:extLst>
              <a:ext uri="{FF2B5EF4-FFF2-40B4-BE49-F238E27FC236}">
                <a16:creationId xmlns:a16="http://schemas.microsoft.com/office/drawing/2014/main" id="{6993D6F3-AC34-904C-943C-3482695297D9}"/>
              </a:ext>
            </a:extLst>
          </p:cNvPr>
          <p:cNvPicPr>
            <a:picLocks noChangeAspect="1"/>
          </p:cNvPicPr>
          <p:nvPr/>
        </p:nvPicPr>
        <p:blipFill rotWithShape="1">
          <a:blip r:embed="rId14">
            <a:extLst>
              <a:ext uri="{28A0092B-C50C-407E-A947-70E740481C1C}">
                <a14:useLocalDpi xmlns:a14="http://schemas.microsoft.com/office/drawing/2010/main" val="0"/>
              </a:ext>
            </a:extLst>
          </a:blip>
          <a:srcRect l="-3805" t="15208" r="-1615" b="23082"/>
          <a:stretch/>
        </p:blipFill>
        <p:spPr>
          <a:xfrm>
            <a:off x="234639" y="3244534"/>
            <a:ext cx="2907670" cy="832538"/>
          </a:xfrm>
          <a:prstGeom prst="rect">
            <a:avLst/>
          </a:prstGeom>
        </p:spPr>
      </p:pic>
      <p:pic>
        <p:nvPicPr>
          <p:cNvPr id="18" name="Picture 17">
            <a:extLst>
              <a:ext uri="{FF2B5EF4-FFF2-40B4-BE49-F238E27FC236}">
                <a16:creationId xmlns:a16="http://schemas.microsoft.com/office/drawing/2014/main" id="{5EBC471B-6414-AE4B-AF87-0CB2ACFB2CB8}"/>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20772" y="4207466"/>
            <a:ext cx="1959540" cy="852400"/>
          </a:xfrm>
          <a:prstGeom prst="rect">
            <a:avLst/>
          </a:prstGeom>
        </p:spPr>
      </p:pic>
      <p:pic>
        <p:nvPicPr>
          <p:cNvPr id="19" name="Picture 18">
            <a:extLst>
              <a:ext uri="{FF2B5EF4-FFF2-40B4-BE49-F238E27FC236}">
                <a16:creationId xmlns:a16="http://schemas.microsoft.com/office/drawing/2014/main" id="{260907FB-3EE6-1445-83AC-7E9B3F31B91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80916" y="4253343"/>
            <a:ext cx="1131337" cy="1131337"/>
          </a:xfrm>
          <a:prstGeom prst="rect">
            <a:avLst/>
          </a:prstGeom>
        </p:spPr>
      </p:pic>
      <p:pic>
        <p:nvPicPr>
          <p:cNvPr id="20" name="Picture 19">
            <a:extLst>
              <a:ext uri="{FF2B5EF4-FFF2-40B4-BE49-F238E27FC236}">
                <a16:creationId xmlns:a16="http://schemas.microsoft.com/office/drawing/2014/main" id="{2A8E22C0-F6F3-4649-B36A-433D485B7D0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49856" y="4622561"/>
            <a:ext cx="2232837" cy="740452"/>
          </a:xfrm>
          <a:prstGeom prst="rect">
            <a:avLst/>
          </a:prstGeom>
        </p:spPr>
      </p:pic>
      <p:pic>
        <p:nvPicPr>
          <p:cNvPr id="21" name="Picture 20" descr="mage result for University of Bologna, Italy logo">
            <a:extLst>
              <a:ext uri="{FF2B5EF4-FFF2-40B4-BE49-F238E27FC236}">
                <a16:creationId xmlns:a16="http://schemas.microsoft.com/office/drawing/2014/main" id="{C5F1B372-D919-824B-834F-C8E6029346B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685902" y="5229201"/>
            <a:ext cx="1265150" cy="126515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9BCADF3A-9CFB-C54E-A2C8-843E81597BAE}"/>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773052" y="1484784"/>
            <a:ext cx="1975412" cy="791392"/>
          </a:xfrm>
          <a:prstGeom prst="rect">
            <a:avLst/>
          </a:prstGeom>
        </p:spPr>
      </p:pic>
      <p:pic>
        <p:nvPicPr>
          <p:cNvPr id="23" name="Picture 22">
            <a:extLst>
              <a:ext uri="{FF2B5EF4-FFF2-40B4-BE49-F238E27FC236}">
                <a16:creationId xmlns:a16="http://schemas.microsoft.com/office/drawing/2014/main" id="{10C414AA-1F88-E849-A27E-37704CDE605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43246" y="5612820"/>
            <a:ext cx="2855200" cy="893996"/>
          </a:xfrm>
          <a:prstGeom prst="rect">
            <a:avLst/>
          </a:prstGeom>
        </p:spPr>
      </p:pic>
      <p:pic>
        <p:nvPicPr>
          <p:cNvPr id="24" name="Picture 23">
            <a:extLst>
              <a:ext uri="{FF2B5EF4-FFF2-40B4-BE49-F238E27FC236}">
                <a16:creationId xmlns:a16="http://schemas.microsoft.com/office/drawing/2014/main" id="{4894D19B-8570-B249-A23F-6C07F1179BF1}"/>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655100" y="5397227"/>
            <a:ext cx="1708988" cy="1152678"/>
          </a:xfrm>
          <a:prstGeom prst="rect">
            <a:avLst/>
          </a:prstGeom>
        </p:spPr>
      </p:pic>
      <p:sp>
        <p:nvSpPr>
          <p:cNvPr id="2" name="Footer Placeholder 1">
            <a:extLst>
              <a:ext uri="{FF2B5EF4-FFF2-40B4-BE49-F238E27FC236}">
                <a16:creationId xmlns:a16="http://schemas.microsoft.com/office/drawing/2014/main" id="{61B3282A-1F4D-C549-B5B1-C91C87AE55D5}"/>
              </a:ext>
            </a:extLst>
          </p:cNvPr>
          <p:cNvSpPr>
            <a:spLocks noGrp="1"/>
          </p:cNvSpPr>
          <p:nvPr>
            <p:ph type="ftr" sz="quarter" idx="11"/>
          </p:nvPr>
        </p:nvSpPr>
        <p:spPr/>
        <p:txBody>
          <a:bodyPr/>
          <a:lstStyle/>
          <a:p>
            <a:pPr>
              <a:defRPr/>
            </a:pPr>
            <a:r>
              <a:rPr lang="en-US"/>
              <a:t>Sebastian Lopienski – thematic CSC 2019</a:t>
            </a:r>
            <a:endParaRPr lang="fr-FR"/>
          </a:p>
        </p:txBody>
      </p:sp>
      <p:sp>
        <p:nvSpPr>
          <p:cNvPr id="3" name="Slide Number Placeholder 2">
            <a:extLst>
              <a:ext uri="{FF2B5EF4-FFF2-40B4-BE49-F238E27FC236}">
                <a16:creationId xmlns:a16="http://schemas.microsoft.com/office/drawing/2014/main" id="{F7081D1C-1211-5D4F-8D4D-268B7B623DB1}"/>
              </a:ext>
            </a:extLst>
          </p:cNvPr>
          <p:cNvSpPr>
            <a:spLocks noGrp="1"/>
          </p:cNvSpPr>
          <p:nvPr>
            <p:ph type="sldNum" sz="quarter" idx="12"/>
          </p:nvPr>
        </p:nvSpPr>
        <p:spPr/>
        <p:txBody>
          <a:bodyPr/>
          <a:lstStyle/>
          <a:p>
            <a:pPr>
              <a:defRPr/>
            </a:pPr>
            <a:fld id="{4D208F7D-CC7C-4172-BE2D-29DF22FF4249}" type="slidenum">
              <a:rPr lang="fr-FR" smtClean="0"/>
              <a:pPr>
                <a:defRPr/>
              </a:pPr>
              <a:t>16</a:t>
            </a:fld>
            <a:endParaRPr lang="fr-FR" dirty="0"/>
          </a:p>
        </p:txBody>
      </p:sp>
    </p:spTree>
    <p:extLst>
      <p:ext uri="{BB962C8B-B14F-4D97-AF65-F5344CB8AC3E}">
        <p14:creationId xmlns:p14="http://schemas.microsoft.com/office/powerpoint/2010/main" val="2315577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558FCDB-65E8-0049-9900-527572008881}"/>
              </a:ext>
            </a:extLst>
          </p:cNvPr>
          <p:cNvSpPr>
            <a:spLocks noGrp="1"/>
          </p:cNvSpPr>
          <p:nvPr>
            <p:ph type="sldNum" sz="quarter" idx="12"/>
          </p:nvPr>
        </p:nvSpPr>
        <p:spPr/>
        <p:txBody>
          <a:bodyPr/>
          <a:lstStyle/>
          <a:p>
            <a:pPr>
              <a:defRPr/>
            </a:pPr>
            <a:fld id="{4D208F7D-CC7C-4172-BE2D-29DF22FF4249}" type="slidenum">
              <a:rPr lang="fr-FR" smtClean="0"/>
              <a:pPr>
                <a:defRPr/>
              </a:pPr>
              <a:t>17</a:t>
            </a:fld>
            <a:endParaRPr lang="fr-FR" dirty="0"/>
          </a:p>
        </p:txBody>
      </p:sp>
      <p:pic>
        <p:nvPicPr>
          <p:cNvPr id="5" name="Picture 4">
            <a:extLst>
              <a:ext uri="{FF2B5EF4-FFF2-40B4-BE49-F238E27FC236}">
                <a16:creationId xmlns:a16="http://schemas.microsoft.com/office/drawing/2014/main" id="{E9B4AD2A-023D-764E-B76B-0E42A71BA8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4780" y="4664084"/>
            <a:ext cx="949604" cy="949604"/>
          </a:xfrm>
          <a:prstGeom prst="rect">
            <a:avLst/>
          </a:prstGeom>
          <a:ln>
            <a:noFill/>
          </a:ln>
        </p:spPr>
      </p:pic>
      <p:pic>
        <p:nvPicPr>
          <p:cNvPr id="6" name="Picture 5">
            <a:extLst>
              <a:ext uri="{FF2B5EF4-FFF2-40B4-BE49-F238E27FC236}">
                <a16:creationId xmlns:a16="http://schemas.microsoft.com/office/drawing/2014/main" id="{0D765391-0E1C-9E48-A088-4622591E4F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834" y="354734"/>
            <a:ext cx="1671126" cy="764001"/>
          </a:xfrm>
          <a:prstGeom prst="rect">
            <a:avLst/>
          </a:prstGeom>
        </p:spPr>
      </p:pic>
      <p:pic>
        <p:nvPicPr>
          <p:cNvPr id="7" name="Picture 6">
            <a:extLst>
              <a:ext uri="{FF2B5EF4-FFF2-40B4-BE49-F238E27FC236}">
                <a16:creationId xmlns:a16="http://schemas.microsoft.com/office/drawing/2014/main" id="{8B3B1522-561C-AF41-B4E4-7107F5F218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366" y="4619119"/>
            <a:ext cx="1262839" cy="1039535"/>
          </a:xfrm>
          <a:prstGeom prst="rect">
            <a:avLst/>
          </a:prstGeom>
        </p:spPr>
      </p:pic>
      <p:pic>
        <p:nvPicPr>
          <p:cNvPr id="8" name="Picture 7">
            <a:extLst>
              <a:ext uri="{FF2B5EF4-FFF2-40B4-BE49-F238E27FC236}">
                <a16:creationId xmlns:a16="http://schemas.microsoft.com/office/drawing/2014/main" id="{8085301E-E4A5-6049-A56D-F58A8DB790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25197" y="1133813"/>
            <a:ext cx="1527565" cy="622253"/>
          </a:xfrm>
          <a:prstGeom prst="rect">
            <a:avLst/>
          </a:prstGeom>
        </p:spPr>
      </p:pic>
      <p:pic>
        <p:nvPicPr>
          <p:cNvPr id="9" name="Picture 8">
            <a:extLst>
              <a:ext uri="{FF2B5EF4-FFF2-40B4-BE49-F238E27FC236}">
                <a16:creationId xmlns:a16="http://schemas.microsoft.com/office/drawing/2014/main" id="{4DD1235B-FBB1-774D-BE6B-A8730A1941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62803" y="322074"/>
            <a:ext cx="901975" cy="1128972"/>
          </a:xfrm>
          <a:prstGeom prst="rect">
            <a:avLst/>
          </a:prstGeom>
        </p:spPr>
      </p:pic>
      <p:pic>
        <p:nvPicPr>
          <p:cNvPr id="10" name="Picture 9">
            <a:extLst>
              <a:ext uri="{FF2B5EF4-FFF2-40B4-BE49-F238E27FC236}">
                <a16:creationId xmlns:a16="http://schemas.microsoft.com/office/drawing/2014/main" id="{8AD92B1C-526C-6A47-B996-76FDE9FA20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26144" y="5954218"/>
            <a:ext cx="2978443" cy="646059"/>
          </a:xfrm>
          <a:prstGeom prst="rect">
            <a:avLst/>
          </a:prstGeom>
        </p:spPr>
      </p:pic>
      <p:pic>
        <p:nvPicPr>
          <p:cNvPr id="11" name="Picture 10">
            <a:extLst>
              <a:ext uri="{FF2B5EF4-FFF2-40B4-BE49-F238E27FC236}">
                <a16:creationId xmlns:a16="http://schemas.microsoft.com/office/drawing/2014/main" id="{15083C8D-6E61-4447-B16F-EA21CDE4E5C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5461" y="4525586"/>
            <a:ext cx="1671126" cy="835564"/>
          </a:xfrm>
          <a:prstGeom prst="rect">
            <a:avLst/>
          </a:prstGeom>
        </p:spPr>
      </p:pic>
      <p:pic>
        <p:nvPicPr>
          <p:cNvPr id="12" name="Picture 11">
            <a:extLst>
              <a:ext uri="{FF2B5EF4-FFF2-40B4-BE49-F238E27FC236}">
                <a16:creationId xmlns:a16="http://schemas.microsoft.com/office/drawing/2014/main" id="{182C473F-E1C1-A84F-866C-393450014B2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15473" y="2396296"/>
            <a:ext cx="1100319" cy="1100319"/>
          </a:xfrm>
          <a:prstGeom prst="rect">
            <a:avLst/>
          </a:prstGeom>
        </p:spPr>
      </p:pic>
      <p:pic>
        <p:nvPicPr>
          <p:cNvPr id="13" name="Picture 12">
            <a:extLst>
              <a:ext uri="{FF2B5EF4-FFF2-40B4-BE49-F238E27FC236}">
                <a16:creationId xmlns:a16="http://schemas.microsoft.com/office/drawing/2014/main" id="{B099F72C-683C-0F4C-BB19-02F7F625642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03070" y="1578124"/>
            <a:ext cx="2924278" cy="731070"/>
          </a:xfrm>
          <a:prstGeom prst="rect">
            <a:avLst/>
          </a:prstGeom>
        </p:spPr>
      </p:pic>
      <p:pic>
        <p:nvPicPr>
          <p:cNvPr id="14" name="Picture 13">
            <a:extLst>
              <a:ext uri="{FF2B5EF4-FFF2-40B4-BE49-F238E27FC236}">
                <a16:creationId xmlns:a16="http://schemas.microsoft.com/office/drawing/2014/main" id="{02F338FA-319B-A74C-8EE4-CF530494DD2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11792" y="348898"/>
            <a:ext cx="1671126" cy="796998"/>
          </a:xfrm>
          <a:prstGeom prst="rect">
            <a:avLst/>
          </a:prstGeom>
        </p:spPr>
      </p:pic>
      <p:pic>
        <p:nvPicPr>
          <p:cNvPr id="15" name="Picture 14">
            <a:extLst>
              <a:ext uri="{FF2B5EF4-FFF2-40B4-BE49-F238E27FC236}">
                <a16:creationId xmlns:a16="http://schemas.microsoft.com/office/drawing/2014/main" id="{4960F01E-3D23-6A4E-971E-4FA95520344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45461" y="2383083"/>
            <a:ext cx="3054265" cy="1041258"/>
          </a:xfrm>
          <a:prstGeom prst="rect">
            <a:avLst/>
          </a:prstGeom>
        </p:spPr>
      </p:pic>
      <p:pic>
        <p:nvPicPr>
          <p:cNvPr id="16" name="Picture 15">
            <a:extLst>
              <a:ext uri="{FF2B5EF4-FFF2-40B4-BE49-F238E27FC236}">
                <a16:creationId xmlns:a16="http://schemas.microsoft.com/office/drawing/2014/main" id="{FAFCE68C-8472-5440-8AD5-0809D471638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26571" y="2439953"/>
            <a:ext cx="1191617" cy="1248856"/>
          </a:xfrm>
          <a:prstGeom prst="rect">
            <a:avLst/>
          </a:prstGeom>
        </p:spPr>
      </p:pic>
      <p:pic>
        <p:nvPicPr>
          <p:cNvPr id="17" name="Picture 16">
            <a:extLst>
              <a:ext uri="{FF2B5EF4-FFF2-40B4-BE49-F238E27FC236}">
                <a16:creationId xmlns:a16="http://schemas.microsoft.com/office/drawing/2014/main" id="{CB53802A-2E03-0E4C-9ED8-4B20968F2BDC}"/>
              </a:ext>
            </a:extLst>
          </p:cNvPr>
          <p:cNvPicPr>
            <a:picLocks noChangeAspect="1"/>
          </p:cNvPicPr>
          <p:nvPr/>
        </p:nvPicPr>
        <p:blipFill rotWithShape="1">
          <a:blip r:embed="rId14">
            <a:extLst>
              <a:ext uri="{28A0092B-C50C-407E-A947-70E740481C1C}">
                <a14:useLocalDpi xmlns:a14="http://schemas.microsoft.com/office/drawing/2010/main" val="0"/>
              </a:ext>
            </a:extLst>
          </a:blip>
          <a:srcRect t="18782" r="-72" b="24002"/>
          <a:stretch/>
        </p:blipFill>
        <p:spPr>
          <a:xfrm>
            <a:off x="1270377" y="5781117"/>
            <a:ext cx="2129349" cy="533592"/>
          </a:xfrm>
          <a:prstGeom prst="rect">
            <a:avLst/>
          </a:prstGeom>
        </p:spPr>
      </p:pic>
      <p:pic>
        <p:nvPicPr>
          <p:cNvPr id="18" name="Picture 17">
            <a:extLst>
              <a:ext uri="{FF2B5EF4-FFF2-40B4-BE49-F238E27FC236}">
                <a16:creationId xmlns:a16="http://schemas.microsoft.com/office/drawing/2014/main" id="{A0B8E237-51E4-FD4C-826C-BA530F302F9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10396" y="1480608"/>
            <a:ext cx="2070282" cy="731500"/>
          </a:xfrm>
          <a:prstGeom prst="rect">
            <a:avLst/>
          </a:prstGeom>
        </p:spPr>
      </p:pic>
      <p:pic>
        <p:nvPicPr>
          <p:cNvPr id="19" name="Picture 18">
            <a:extLst>
              <a:ext uri="{FF2B5EF4-FFF2-40B4-BE49-F238E27FC236}">
                <a16:creationId xmlns:a16="http://schemas.microsoft.com/office/drawing/2014/main" id="{5D407499-CBCD-5244-B2E4-E54F5371738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032050" y="2612038"/>
            <a:ext cx="1672644" cy="875350"/>
          </a:xfrm>
          <a:prstGeom prst="rect">
            <a:avLst/>
          </a:prstGeom>
        </p:spPr>
      </p:pic>
      <p:pic>
        <p:nvPicPr>
          <p:cNvPr id="20" name="Picture 19">
            <a:extLst>
              <a:ext uri="{FF2B5EF4-FFF2-40B4-BE49-F238E27FC236}">
                <a16:creationId xmlns:a16="http://schemas.microsoft.com/office/drawing/2014/main" id="{774BC615-79E8-4E44-99B5-665929EC290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737718" y="4561758"/>
            <a:ext cx="1252832" cy="1219359"/>
          </a:xfrm>
          <a:prstGeom prst="rect">
            <a:avLst/>
          </a:prstGeom>
        </p:spPr>
      </p:pic>
      <p:pic>
        <p:nvPicPr>
          <p:cNvPr id="21" name="Picture 20">
            <a:extLst>
              <a:ext uri="{FF2B5EF4-FFF2-40B4-BE49-F238E27FC236}">
                <a16:creationId xmlns:a16="http://schemas.microsoft.com/office/drawing/2014/main" id="{A2D8350E-D4F8-304F-A58A-329BA131266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60920" y="3437611"/>
            <a:ext cx="2753836" cy="963843"/>
          </a:xfrm>
          <a:prstGeom prst="rect">
            <a:avLst/>
          </a:prstGeom>
        </p:spPr>
      </p:pic>
      <p:pic>
        <p:nvPicPr>
          <p:cNvPr id="22" name="Picture 21">
            <a:extLst>
              <a:ext uri="{FF2B5EF4-FFF2-40B4-BE49-F238E27FC236}">
                <a16:creationId xmlns:a16="http://schemas.microsoft.com/office/drawing/2014/main" id="{07E64701-562C-294E-98F0-5EFF6E7F43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543287" y="3704670"/>
            <a:ext cx="3774430" cy="749854"/>
          </a:xfrm>
          <a:prstGeom prst="rect">
            <a:avLst/>
          </a:prstGeom>
        </p:spPr>
      </p:pic>
    </p:spTree>
    <p:extLst>
      <p:ext uri="{BB962C8B-B14F-4D97-AF65-F5344CB8AC3E}">
        <p14:creationId xmlns:p14="http://schemas.microsoft.com/office/powerpoint/2010/main" val="4139554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It’s a small world</a:t>
            </a:r>
            <a:br>
              <a:rPr lang="en-GB" dirty="0"/>
            </a:br>
            <a:r>
              <a:rPr lang="en-GB" sz="2800" dirty="0"/>
              <a:t>All top scientists knows each other very well</a:t>
            </a:r>
            <a:endParaRPr lang="en-GB" dirty="0"/>
          </a:p>
        </p:txBody>
      </p:sp>
      <p:sp>
        <p:nvSpPr>
          <p:cNvPr id="2" name="Slide Number Placeholder 1"/>
          <p:cNvSpPr>
            <a:spLocks noGrp="1"/>
          </p:cNvSpPr>
          <p:nvPr>
            <p:ph type="sldNum" sz="quarter" idx="12"/>
          </p:nvPr>
        </p:nvSpPr>
        <p:spPr/>
        <p:txBody>
          <a:bodyPr/>
          <a:lstStyle/>
          <a:p>
            <a:pPr>
              <a:defRPr/>
            </a:pPr>
            <a:fld id="{4D208F7D-CC7C-4172-BE2D-29DF22FF4249}" type="slidenum">
              <a:rPr lang="fr-FR" smtClean="0"/>
              <a:pPr>
                <a:defRPr/>
              </a:pPr>
              <a:t>18</a:t>
            </a:fld>
            <a:endParaRPr lang="fr-FR" dirty="0"/>
          </a:p>
        </p:txBody>
      </p:sp>
      <p:pic>
        <p:nvPicPr>
          <p:cNvPr id="5" name="Picture 2" descr="https://pbs.twimg.com/media/BlIsXB-CIAAULbr.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24023" y="1556792"/>
            <a:ext cx="8912473" cy="4727352"/>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7B766272-0C36-2C44-884B-98DE782FE318}"/>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1227762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One of the previous </a:t>
            </a:r>
            <a:r>
              <a:rPr lang="en-GB" dirty="0" err="1"/>
              <a:t>tCSC</a:t>
            </a:r>
            <a:endParaRPr lang="en-GB" i="1" dirty="0"/>
          </a:p>
        </p:txBody>
      </p:sp>
      <p:sp>
        <p:nvSpPr>
          <p:cNvPr id="2" name="Slide Number Placeholder 1"/>
          <p:cNvSpPr>
            <a:spLocks noGrp="1"/>
          </p:cNvSpPr>
          <p:nvPr>
            <p:ph type="sldNum" sz="quarter" idx="12"/>
          </p:nvPr>
        </p:nvSpPr>
        <p:spPr/>
        <p:txBody>
          <a:bodyPr/>
          <a:lstStyle/>
          <a:p>
            <a:pPr>
              <a:defRPr/>
            </a:pPr>
            <a:fld id="{4D208F7D-CC7C-4172-BE2D-29DF22FF4249}" type="slidenum">
              <a:rPr lang="fr-FR" smtClean="0"/>
              <a:pPr>
                <a:defRPr/>
              </a:pPr>
              <a:t>19</a:t>
            </a:fld>
            <a:endParaRPr lang="fr-FR" dirty="0"/>
          </a:p>
        </p:txBody>
      </p:sp>
      <p:pic>
        <p:nvPicPr>
          <p:cNvPr id="8" name="Picture 7">
            <a:extLst>
              <a:ext uri="{FF2B5EF4-FFF2-40B4-BE49-F238E27FC236}">
                <a16:creationId xmlns:a16="http://schemas.microsoft.com/office/drawing/2014/main" id="{139D20CB-3087-964C-9ED8-D0C0558984D2}"/>
              </a:ext>
            </a:extLst>
          </p:cNvPr>
          <p:cNvPicPr>
            <a:picLocks noChangeAspect="1"/>
          </p:cNvPicPr>
          <p:nvPr/>
        </p:nvPicPr>
        <p:blipFill rotWithShape="1">
          <a:blip r:embed="rId2"/>
          <a:srcRect l="5901" t="27557" r="5112" b="11019"/>
          <a:stretch/>
        </p:blipFill>
        <p:spPr>
          <a:xfrm>
            <a:off x="-86365" y="1556792"/>
            <a:ext cx="9232258" cy="4248472"/>
          </a:xfrm>
          <a:prstGeom prst="rect">
            <a:avLst/>
          </a:prstGeom>
        </p:spPr>
      </p:pic>
      <p:sp>
        <p:nvSpPr>
          <p:cNvPr id="3" name="Footer Placeholder 2">
            <a:extLst>
              <a:ext uri="{FF2B5EF4-FFF2-40B4-BE49-F238E27FC236}">
                <a16:creationId xmlns:a16="http://schemas.microsoft.com/office/drawing/2014/main" id="{46E68496-E973-C94B-B5E9-98F549639C5A}"/>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1897898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title"/>
          </p:nvPr>
        </p:nvSpPr>
        <p:spPr/>
        <p:txBody>
          <a:bodyPr/>
          <a:lstStyle/>
          <a:p>
            <a:pPr algn="l"/>
            <a:r>
              <a:rPr lang="en-US" altLang="en-US" dirty="0" err="1"/>
              <a:t>tCSC</a:t>
            </a:r>
            <a:r>
              <a:rPr lang="en-US" altLang="en-US" dirty="0"/>
              <a:t> 2019 Opening Ceremony</a:t>
            </a:r>
            <a:br>
              <a:rPr lang="en-US" altLang="en-US" dirty="0"/>
            </a:br>
            <a:r>
              <a:rPr lang="en-US" altLang="en-US" sz="2800" i="1" dirty="0"/>
              <a:t>Sunday May 12, 15:30</a:t>
            </a:r>
            <a:endParaRPr lang="en-US" altLang="en-US" sz="3600" i="1" dirty="0"/>
          </a:p>
        </p:txBody>
      </p:sp>
      <p:sp>
        <p:nvSpPr>
          <p:cNvPr id="6147" name="Content Placeholder 14"/>
          <p:cNvSpPr>
            <a:spLocks noGrp="1"/>
          </p:cNvSpPr>
          <p:nvPr>
            <p:ph idx="1"/>
          </p:nvPr>
        </p:nvSpPr>
        <p:spPr/>
        <p:txBody>
          <a:bodyPr/>
          <a:lstStyle/>
          <a:p>
            <a:pPr>
              <a:tabLst>
                <a:tab pos="438150" algn="l"/>
              </a:tabLst>
            </a:pPr>
            <a:endParaRPr lang="en-US" altLang="en-US" sz="1050" i="1" dirty="0">
              <a:solidFill>
                <a:srgbClr val="C00000"/>
              </a:solidFill>
            </a:endParaRPr>
          </a:p>
          <a:p>
            <a:pPr marL="0" indent="0">
              <a:buNone/>
              <a:tabLst>
                <a:tab pos="438150" algn="l"/>
              </a:tabLst>
            </a:pPr>
            <a:r>
              <a:rPr lang="en-US" altLang="en-US" i="1" dirty="0">
                <a:solidFill>
                  <a:srgbClr val="C00000"/>
                </a:solidFill>
              </a:rPr>
              <a:t>“Welcome to University of Split and FESB”</a:t>
            </a:r>
            <a:br>
              <a:rPr lang="en-US" altLang="en-US" i="1" dirty="0">
                <a:solidFill>
                  <a:srgbClr val="C00000"/>
                </a:solidFill>
              </a:rPr>
            </a:br>
            <a:r>
              <a:rPr lang="en-US" altLang="en-US" i="1" dirty="0">
                <a:solidFill>
                  <a:srgbClr val="C00000"/>
                </a:solidFill>
              </a:rPr>
              <a:t>	</a:t>
            </a:r>
            <a:r>
              <a:rPr lang="en-US" altLang="en-US" sz="2400" dirty="0"/>
              <a:t>by prof. Dragan </a:t>
            </a:r>
            <a:r>
              <a:rPr lang="en-US" altLang="en-US" sz="2400" dirty="0" err="1"/>
              <a:t>Ljutic</a:t>
            </a:r>
            <a:r>
              <a:rPr lang="en-US" altLang="en-US" sz="2400" dirty="0">
                <a:solidFill>
                  <a:schemeClr val="bg1">
                    <a:lumMod val="50000"/>
                  </a:schemeClr>
                </a:solidFill>
              </a:rPr>
              <a:t>, rector University of Split</a:t>
            </a:r>
            <a:r>
              <a:rPr lang="en-US" altLang="en-US" sz="2400" i="1" dirty="0">
                <a:solidFill>
                  <a:srgbClr val="C00000"/>
                </a:solidFill>
              </a:rPr>
              <a:t>	</a:t>
            </a:r>
            <a:r>
              <a:rPr lang="en-US" altLang="en-US" i="1" dirty="0">
                <a:solidFill>
                  <a:srgbClr val="C00000"/>
                </a:solidFill>
              </a:rPr>
              <a:t>		</a:t>
            </a:r>
            <a:r>
              <a:rPr lang="en-US" altLang="en-US" sz="2400" dirty="0"/>
              <a:t>by prof. Sven </a:t>
            </a:r>
            <a:r>
              <a:rPr lang="en-US" altLang="en-US" sz="2400" dirty="0" err="1"/>
              <a:t>Gotovac</a:t>
            </a:r>
            <a:r>
              <a:rPr lang="en-US" altLang="en-US" sz="2400" dirty="0">
                <a:solidFill>
                  <a:schemeClr val="bg1">
                    <a:lumMod val="50000"/>
                  </a:schemeClr>
                </a:solidFill>
              </a:rPr>
              <a:t>, dean of FESB </a:t>
            </a:r>
          </a:p>
          <a:p>
            <a:pPr marL="0" indent="0">
              <a:buNone/>
              <a:tabLst>
                <a:tab pos="438150" algn="l"/>
              </a:tabLst>
            </a:pPr>
            <a:r>
              <a:rPr lang="en-US" altLang="en-US" i="1" dirty="0">
                <a:solidFill>
                  <a:srgbClr val="C00000"/>
                </a:solidFill>
              </a:rPr>
              <a:t>“Welcome to Croatia, Dalmatia and Split”</a:t>
            </a:r>
            <a:br>
              <a:rPr lang="en-US" altLang="en-US" dirty="0"/>
            </a:br>
            <a:r>
              <a:rPr lang="en-US" altLang="en-US" dirty="0"/>
              <a:t>	</a:t>
            </a:r>
            <a:r>
              <a:rPr lang="en-US" altLang="en-US" sz="2400" dirty="0"/>
              <a:t>by prof. Ivica </a:t>
            </a:r>
            <a:r>
              <a:rPr lang="en-US" altLang="en-US" sz="2400" dirty="0" err="1"/>
              <a:t>Puljak</a:t>
            </a:r>
            <a:r>
              <a:rPr lang="en-US" altLang="en-US" sz="2400" dirty="0">
                <a:solidFill>
                  <a:schemeClr val="bg1">
                    <a:lumMod val="50000"/>
                  </a:schemeClr>
                </a:solidFill>
              </a:rPr>
              <a:t>, University of Split </a:t>
            </a:r>
            <a:br>
              <a:rPr lang="en-US" altLang="en-US" sz="2400" dirty="0">
                <a:solidFill>
                  <a:schemeClr val="bg1">
                    <a:lumMod val="50000"/>
                  </a:schemeClr>
                </a:solidFill>
              </a:rPr>
            </a:br>
            <a:r>
              <a:rPr lang="en-US" altLang="en-US" sz="2400" dirty="0">
                <a:solidFill>
                  <a:schemeClr val="bg1">
                    <a:lumMod val="50000"/>
                  </a:schemeClr>
                </a:solidFill>
              </a:rPr>
              <a:t>				(and chair of CSC Advisory Committee)</a:t>
            </a:r>
          </a:p>
          <a:p>
            <a:pPr marL="0" indent="0">
              <a:buNone/>
              <a:tabLst>
                <a:tab pos="438150" algn="l"/>
              </a:tabLst>
            </a:pPr>
            <a:r>
              <a:rPr lang="en-US" altLang="en-US" i="1" dirty="0">
                <a:solidFill>
                  <a:srgbClr val="C00000"/>
                </a:solidFill>
              </a:rPr>
              <a:t>“Computing challenges for LHC”</a:t>
            </a:r>
            <a:br>
              <a:rPr lang="en-US" altLang="en-US" i="1" dirty="0">
                <a:solidFill>
                  <a:srgbClr val="C00000"/>
                </a:solidFill>
              </a:rPr>
            </a:br>
            <a:r>
              <a:rPr lang="en-US" altLang="en-US" dirty="0">
                <a:solidFill>
                  <a:srgbClr val="C00000"/>
                </a:solidFill>
              </a:rPr>
              <a:t>	</a:t>
            </a:r>
            <a:r>
              <a:rPr lang="en-US" altLang="en-US" sz="2400" dirty="0"/>
              <a:t>by Frédéric Hemmer</a:t>
            </a:r>
            <a:r>
              <a:rPr lang="en-US" altLang="en-US" sz="2400" dirty="0">
                <a:solidFill>
                  <a:schemeClr val="bg1">
                    <a:lumMod val="50000"/>
                  </a:schemeClr>
                </a:solidFill>
              </a:rPr>
              <a:t>, CERN IT department head</a:t>
            </a:r>
            <a:br>
              <a:rPr lang="en-US" altLang="en-US" sz="2400" dirty="0">
                <a:solidFill>
                  <a:schemeClr val="bg1">
                    <a:lumMod val="50000"/>
                  </a:schemeClr>
                </a:solidFill>
              </a:rPr>
            </a:br>
            <a:endParaRPr lang="en-US" altLang="en-US" sz="2400" dirty="0">
              <a:solidFill>
                <a:schemeClr val="bg1">
                  <a:lumMod val="50000"/>
                </a:schemeClr>
              </a:solidFill>
            </a:endParaRPr>
          </a:p>
          <a:p>
            <a:pPr marL="0" indent="0">
              <a:buNone/>
              <a:tabLst>
                <a:tab pos="438150" algn="l"/>
              </a:tabLst>
            </a:pPr>
            <a:r>
              <a:rPr lang="en-US" altLang="en-US" i="1" dirty="0">
                <a:solidFill>
                  <a:srgbClr val="C00000"/>
                </a:solidFill>
              </a:rPr>
              <a:t>“Introduction to CERN School of Computing”</a:t>
            </a:r>
            <a:br>
              <a:rPr lang="en-US" altLang="en-US" dirty="0"/>
            </a:br>
            <a:r>
              <a:rPr lang="en-US" altLang="en-US" sz="2400" dirty="0"/>
              <a:t>	by Sebastian </a:t>
            </a:r>
            <a:r>
              <a:rPr lang="en-US" altLang="en-US" sz="2400" dirty="0" err="1"/>
              <a:t>Łopieński</a:t>
            </a:r>
            <a:r>
              <a:rPr lang="en-US" altLang="en-US" sz="2400" dirty="0">
                <a:solidFill>
                  <a:schemeClr val="bg1">
                    <a:lumMod val="50000"/>
                  </a:schemeClr>
                </a:solidFill>
              </a:rPr>
              <a:t>, CERN, CSC director</a:t>
            </a:r>
          </a:p>
        </p:txBody>
      </p:sp>
      <p:sp>
        <p:nvSpPr>
          <p:cNvPr id="2" name="Footer Placeholder 1">
            <a:extLst>
              <a:ext uri="{FF2B5EF4-FFF2-40B4-BE49-F238E27FC236}">
                <a16:creationId xmlns:a16="http://schemas.microsoft.com/office/drawing/2014/main" id="{E2677223-CC59-634D-94FE-130FE0864AE9}"/>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3" name="Slide Number Placeholder 2">
            <a:extLst>
              <a:ext uri="{FF2B5EF4-FFF2-40B4-BE49-F238E27FC236}">
                <a16:creationId xmlns:a16="http://schemas.microsoft.com/office/drawing/2014/main" id="{748DBDC9-F6FE-FD4C-A0DB-2248B253386D}"/>
              </a:ext>
            </a:extLst>
          </p:cNvPr>
          <p:cNvSpPr>
            <a:spLocks noGrp="1"/>
          </p:cNvSpPr>
          <p:nvPr>
            <p:ph type="sldNum" sz="quarter" idx="12"/>
          </p:nvPr>
        </p:nvSpPr>
        <p:spPr/>
        <p:txBody>
          <a:bodyPr/>
          <a:lstStyle/>
          <a:p>
            <a:pPr>
              <a:defRPr/>
            </a:pPr>
            <a:fld id="{6843C2BB-0BC1-4280-9510-6EBE6484FF4A}" type="slidenum">
              <a:rPr lang="fr-FR" smtClean="0"/>
              <a:pPr>
                <a:defRPr/>
              </a:pPr>
              <a:t>2</a:t>
            </a:fld>
            <a:endParaRPr lang="fr-FR" dirty="0"/>
          </a:p>
        </p:txBody>
      </p:sp>
    </p:spTree>
    <p:extLst>
      <p:ext uri="{BB962C8B-B14F-4D97-AF65-F5344CB8AC3E}">
        <p14:creationId xmlns:p14="http://schemas.microsoft.com/office/powerpoint/2010/main" val="2211517952"/>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Introducing the CSC </a:t>
            </a:r>
            <a:r>
              <a:rPr lang="en-US" dirty="0" err="1"/>
              <a:t>organisers</a:t>
            </a:r>
            <a:endParaRPr lang="en-GB" dirty="0"/>
          </a:p>
        </p:txBody>
      </p:sp>
      <p:sp>
        <p:nvSpPr>
          <p:cNvPr id="3" name="Content Placeholder 2"/>
          <p:cNvSpPr>
            <a:spLocks noGrp="1"/>
          </p:cNvSpPr>
          <p:nvPr>
            <p:ph idx="1"/>
          </p:nvPr>
        </p:nvSpPr>
        <p:spPr/>
        <p:txBody>
          <a:bodyPr/>
          <a:lstStyle/>
          <a:p>
            <a:r>
              <a:rPr lang="en-GB" dirty="0" err="1">
                <a:solidFill>
                  <a:srgbClr val="C00000"/>
                </a:solidFill>
              </a:rPr>
              <a:t>Joelma</a:t>
            </a:r>
            <a:r>
              <a:rPr lang="en-GB" dirty="0">
                <a:solidFill>
                  <a:srgbClr val="C00000"/>
                </a:solidFill>
              </a:rPr>
              <a:t> </a:t>
            </a:r>
            <a:r>
              <a:rPr lang="en-GB" dirty="0" err="1">
                <a:solidFill>
                  <a:srgbClr val="C00000"/>
                </a:solidFill>
              </a:rPr>
              <a:t>Tolomeo</a:t>
            </a:r>
            <a:endParaRPr lang="en-GB" dirty="0">
              <a:solidFill>
                <a:srgbClr val="C00000"/>
              </a:solidFill>
            </a:endParaRPr>
          </a:p>
          <a:p>
            <a:pPr lvl="1"/>
            <a:r>
              <a:rPr lang="en-GB" dirty="0"/>
              <a:t>CSC administrative manager (+41 75 411 40 86)</a:t>
            </a:r>
          </a:p>
          <a:p>
            <a:endParaRPr lang="en-GB" dirty="0"/>
          </a:p>
        </p:txBody>
      </p:sp>
      <p:pic>
        <p:nvPicPr>
          <p:cNvPr id="7" name="Picture 6">
            <a:extLst>
              <a:ext uri="{FF2B5EF4-FFF2-40B4-BE49-F238E27FC236}">
                <a16:creationId xmlns:a16="http://schemas.microsoft.com/office/drawing/2014/main" id="{8B65890F-1974-494D-A0AE-A6A992792A7E}"/>
              </a:ext>
            </a:extLst>
          </p:cNvPr>
          <p:cNvPicPr>
            <a:picLocks noChangeAspect="1"/>
          </p:cNvPicPr>
          <p:nvPr/>
        </p:nvPicPr>
        <p:blipFill>
          <a:blip r:embed="rId2"/>
          <a:stretch>
            <a:fillRect/>
          </a:stretch>
        </p:blipFill>
        <p:spPr>
          <a:xfrm>
            <a:off x="2441388" y="2492896"/>
            <a:ext cx="4365104" cy="4365104"/>
          </a:xfrm>
          <a:prstGeom prst="rect">
            <a:avLst/>
          </a:prstGeom>
        </p:spPr>
      </p:pic>
      <p:sp>
        <p:nvSpPr>
          <p:cNvPr id="5" name="Slide Number Placeholder 4">
            <a:extLst>
              <a:ext uri="{FF2B5EF4-FFF2-40B4-BE49-F238E27FC236}">
                <a16:creationId xmlns:a16="http://schemas.microsoft.com/office/drawing/2014/main" id="{364F9296-51E2-9442-931F-9737A858B48C}"/>
              </a:ext>
            </a:extLst>
          </p:cNvPr>
          <p:cNvSpPr>
            <a:spLocks noGrp="1"/>
          </p:cNvSpPr>
          <p:nvPr>
            <p:ph type="sldNum" sz="quarter" idx="12"/>
          </p:nvPr>
        </p:nvSpPr>
        <p:spPr/>
        <p:txBody>
          <a:bodyPr/>
          <a:lstStyle/>
          <a:p>
            <a:pPr>
              <a:defRPr/>
            </a:pPr>
            <a:fld id="{6843C2BB-0BC1-4280-9510-6EBE6484FF4A}" type="slidenum">
              <a:rPr lang="fr-FR" smtClean="0"/>
              <a:pPr>
                <a:defRPr/>
              </a:pPr>
              <a:t>20</a:t>
            </a:fld>
            <a:endParaRPr lang="fr-FR" dirty="0"/>
          </a:p>
        </p:txBody>
      </p:sp>
    </p:spTree>
    <p:extLst>
      <p:ext uri="{BB962C8B-B14F-4D97-AF65-F5344CB8AC3E}">
        <p14:creationId xmlns:p14="http://schemas.microsoft.com/office/powerpoint/2010/main" val="693035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Introducing the CSC </a:t>
            </a:r>
            <a:r>
              <a:rPr lang="en-US" dirty="0" err="1"/>
              <a:t>organisers</a:t>
            </a:r>
            <a:endParaRPr lang="en-GB" dirty="0"/>
          </a:p>
        </p:txBody>
      </p:sp>
      <p:sp>
        <p:nvSpPr>
          <p:cNvPr id="3" name="Content Placeholder 2"/>
          <p:cNvSpPr>
            <a:spLocks noGrp="1"/>
          </p:cNvSpPr>
          <p:nvPr>
            <p:ph idx="1"/>
          </p:nvPr>
        </p:nvSpPr>
        <p:spPr/>
        <p:txBody>
          <a:bodyPr/>
          <a:lstStyle/>
          <a:p>
            <a:r>
              <a:rPr lang="en-GB" dirty="0" err="1">
                <a:solidFill>
                  <a:srgbClr val="C00000"/>
                </a:solidFill>
              </a:rPr>
              <a:t>Joelma</a:t>
            </a:r>
            <a:r>
              <a:rPr lang="en-GB" dirty="0">
                <a:solidFill>
                  <a:srgbClr val="C00000"/>
                </a:solidFill>
              </a:rPr>
              <a:t> </a:t>
            </a:r>
            <a:r>
              <a:rPr lang="en-GB" dirty="0" err="1">
                <a:solidFill>
                  <a:srgbClr val="C00000"/>
                </a:solidFill>
              </a:rPr>
              <a:t>Tolomeo</a:t>
            </a:r>
            <a:endParaRPr lang="en-GB" dirty="0">
              <a:solidFill>
                <a:srgbClr val="C00000"/>
              </a:solidFill>
            </a:endParaRPr>
          </a:p>
          <a:p>
            <a:pPr lvl="1"/>
            <a:r>
              <a:rPr lang="en-GB" dirty="0"/>
              <a:t>CSC administrative manager (+41 75 411 40 86)</a:t>
            </a:r>
          </a:p>
          <a:p>
            <a:r>
              <a:rPr lang="en-GB" dirty="0">
                <a:solidFill>
                  <a:srgbClr val="C00000"/>
                </a:solidFill>
              </a:rPr>
              <a:t>Nikos </a:t>
            </a:r>
            <a:r>
              <a:rPr lang="en-GB" dirty="0" err="1">
                <a:solidFill>
                  <a:srgbClr val="C00000"/>
                </a:solidFill>
              </a:rPr>
              <a:t>Kasioumis</a:t>
            </a:r>
            <a:endParaRPr lang="en-GB" dirty="0">
              <a:solidFill>
                <a:srgbClr val="C00000"/>
              </a:solidFill>
            </a:endParaRPr>
          </a:p>
          <a:p>
            <a:pPr lvl="1"/>
            <a:r>
              <a:rPr lang="en-GB" dirty="0"/>
              <a:t>CSC technical manager (+41 75 411 81 70)</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1815" t="4513" r="13032" b="20274"/>
          <a:stretch/>
        </p:blipFill>
        <p:spPr>
          <a:xfrm>
            <a:off x="1851632" y="3245024"/>
            <a:ext cx="5544616" cy="3600400"/>
          </a:xfrm>
          <a:prstGeom prst="rect">
            <a:avLst/>
          </a:prstGeom>
        </p:spPr>
      </p:pic>
      <p:sp>
        <p:nvSpPr>
          <p:cNvPr id="6" name="Slide Number Placeholder 5">
            <a:extLst>
              <a:ext uri="{FF2B5EF4-FFF2-40B4-BE49-F238E27FC236}">
                <a16:creationId xmlns:a16="http://schemas.microsoft.com/office/drawing/2014/main" id="{78D79463-1FEC-6C44-B79A-DAC4EA93454A}"/>
              </a:ext>
            </a:extLst>
          </p:cNvPr>
          <p:cNvSpPr>
            <a:spLocks noGrp="1"/>
          </p:cNvSpPr>
          <p:nvPr>
            <p:ph type="sldNum" sz="quarter" idx="12"/>
          </p:nvPr>
        </p:nvSpPr>
        <p:spPr/>
        <p:txBody>
          <a:bodyPr/>
          <a:lstStyle/>
          <a:p>
            <a:pPr>
              <a:defRPr/>
            </a:pPr>
            <a:fld id="{6843C2BB-0BC1-4280-9510-6EBE6484FF4A}" type="slidenum">
              <a:rPr lang="fr-FR" smtClean="0"/>
              <a:pPr>
                <a:defRPr/>
              </a:pPr>
              <a:t>21</a:t>
            </a:fld>
            <a:endParaRPr lang="fr-FR" dirty="0"/>
          </a:p>
        </p:txBody>
      </p:sp>
    </p:spTree>
    <p:extLst>
      <p:ext uri="{BB962C8B-B14F-4D97-AF65-F5344CB8AC3E}">
        <p14:creationId xmlns:p14="http://schemas.microsoft.com/office/powerpoint/2010/main" val="2048301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Introducing the CSC </a:t>
            </a:r>
            <a:r>
              <a:rPr lang="en-US" dirty="0" err="1"/>
              <a:t>organisers</a:t>
            </a:r>
            <a:endParaRPr lang="en-GB" dirty="0"/>
          </a:p>
        </p:txBody>
      </p:sp>
      <p:sp>
        <p:nvSpPr>
          <p:cNvPr id="3" name="Content Placeholder 2"/>
          <p:cNvSpPr>
            <a:spLocks noGrp="1"/>
          </p:cNvSpPr>
          <p:nvPr>
            <p:ph idx="1"/>
          </p:nvPr>
        </p:nvSpPr>
        <p:spPr/>
        <p:txBody>
          <a:bodyPr/>
          <a:lstStyle/>
          <a:p>
            <a:r>
              <a:rPr lang="en-GB" dirty="0" err="1">
                <a:solidFill>
                  <a:srgbClr val="C00000"/>
                </a:solidFill>
              </a:rPr>
              <a:t>Joelma</a:t>
            </a:r>
            <a:r>
              <a:rPr lang="en-GB" dirty="0">
                <a:solidFill>
                  <a:srgbClr val="C00000"/>
                </a:solidFill>
              </a:rPr>
              <a:t> </a:t>
            </a:r>
            <a:r>
              <a:rPr lang="en-GB" dirty="0" err="1">
                <a:solidFill>
                  <a:srgbClr val="C00000"/>
                </a:solidFill>
              </a:rPr>
              <a:t>Tolomeo</a:t>
            </a:r>
            <a:endParaRPr lang="en-GB" dirty="0">
              <a:solidFill>
                <a:srgbClr val="C00000"/>
              </a:solidFill>
            </a:endParaRPr>
          </a:p>
          <a:p>
            <a:pPr lvl="1"/>
            <a:r>
              <a:rPr lang="en-GB" dirty="0"/>
              <a:t>CSC administrative manager (+41 75 411 40 86)</a:t>
            </a:r>
          </a:p>
          <a:p>
            <a:r>
              <a:rPr lang="en-GB" dirty="0">
                <a:solidFill>
                  <a:srgbClr val="C00000"/>
                </a:solidFill>
              </a:rPr>
              <a:t>Nikos </a:t>
            </a:r>
            <a:r>
              <a:rPr lang="en-GB" dirty="0" err="1">
                <a:solidFill>
                  <a:srgbClr val="C00000"/>
                </a:solidFill>
              </a:rPr>
              <a:t>Kasioumis</a:t>
            </a:r>
            <a:endParaRPr lang="en-GB" dirty="0">
              <a:solidFill>
                <a:srgbClr val="C00000"/>
              </a:solidFill>
            </a:endParaRPr>
          </a:p>
          <a:p>
            <a:pPr lvl="1"/>
            <a:r>
              <a:rPr lang="en-GB" dirty="0"/>
              <a:t>CSC technical manager (+41 75 411 81 70)</a:t>
            </a:r>
          </a:p>
          <a:p>
            <a:r>
              <a:rPr lang="en-GB" dirty="0">
                <a:solidFill>
                  <a:srgbClr val="C00000"/>
                </a:solidFill>
              </a:rPr>
              <a:t>Ivica </a:t>
            </a:r>
            <a:r>
              <a:rPr lang="en-GB" dirty="0" err="1">
                <a:solidFill>
                  <a:srgbClr val="C00000"/>
                </a:solidFill>
              </a:rPr>
              <a:t>Puljak</a:t>
            </a:r>
            <a:endParaRPr lang="en-GB" dirty="0">
              <a:solidFill>
                <a:srgbClr val="C00000"/>
              </a:solidFill>
            </a:endParaRPr>
          </a:p>
          <a:p>
            <a:pPr lvl="1"/>
            <a:r>
              <a:rPr lang="en-US" dirty="0"/>
              <a:t>Chair of the CSC Advisory Committee (+385 91 5389 040)</a:t>
            </a:r>
            <a:endParaRPr lang="en-GB" dirty="0"/>
          </a:p>
        </p:txBody>
      </p:sp>
      <p:pic>
        <p:nvPicPr>
          <p:cNvPr id="4" name="Picture 3"/>
          <p:cNvPicPr>
            <a:picLocks noChangeAspect="1"/>
          </p:cNvPicPr>
          <p:nvPr/>
        </p:nvPicPr>
        <p:blipFill>
          <a:blip r:embed="rId2"/>
          <a:stretch>
            <a:fillRect/>
          </a:stretch>
        </p:blipFill>
        <p:spPr>
          <a:xfrm>
            <a:off x="3275856" y="4208817"/>
            <a:ext cx="2459112" cy="2459112"/>
          </a:xfrm>
          <a:prstGeom prst="rect">
            <a:avLst/>
          </a:prstGeom>
        </p:spPr>
      </p:pic>
      <p:sp>
        <p:nvSpPr>
          <p:cNvPr id="6" name="Slide Number Placeholder 5">
            <a:extLst>
              <a:ext uri="{FF2B5EF4-FFF2-40B4-BE49-F238E27FC236}">
                <a16:creationId xmlns:a16="http://schemas.microsoft.com/office/drawing/2014/main" id="{D496DB21-6FA9-4F4C-BD60-8ED0DC517AD6}"/>
              </a:ext>
            </a:extLst>
          </p:cNvPr>
          <p:cNvSpPr>
            <a:spLocks noGrp="1"/>
          </p:cNvSpPr>
          <p:nvPr>
            <p:ph type="sldNum" sz="quarter" idx="12"/>
          </p:nvPr>
        </p:nvSpPr>
        <p:spPr/>
        <p:txBody>
          <a:bodyPr/>
          <a:lstStyle/>
          <a:p>
            <a:pPr>
              <a:defRPr/>
            </a:pPr>
            <a:fld id="{6843C2BB-0BC1-4280-9510-6EBE6484FF4A}" type="slidenum">
              <a:rPr lang="fr-FR" smtClean="0"/>
              <a:pPr>
                <a:defRPr/>
              </a:pPr>
              <a:t>22</a:t>
            </a:fld>
            <a:endParaRPr lang="fr-FR" dirty="0"/>
          </a:p>
        </p:txBody>
      </p:sp>
    </p:spTree>
    <p:extLst>
      <p:ext uri="{BB962C8B-B14F-4D97-AF65-F5344CB8AC3E}">
        <p14:creationId xmlns:p14="http://schemas.microsoft.com/office/powerpoint/2010/main" val="1640129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Introducing the CSC </a:t>
            </a:r>
            <a:r>
              <a:rPr lang="en-US" dirty="0" err="1"/>
              <a:t>organisers</a:t>
            </a:r>
            <a:endParaRPr lang="en-GB" dirty="0"/>
          </a:p>
        </p:txBody>
      </p:sp>
      <p:sp>
        <p:nvSpPr>
          <p:cNvPr id="3" name="Content Placeholder 2"/>
          <p:cNvSpPr>
            <a:spLocks noGrp="1"/>
          </p:cNvSpPr>
          <p:nvPr>
            <p:ph idx="1"/>
          </p:nvPr>
        </p:nvSpPr>
        <p:spPr/>
        <p:txBody>
          <a:bodyPr/>
          <a:lstStyle/>
          <a:p>
            <a:r>
              <a:rPr lang="en-GB" dirty="0" err="1">
                <a:solidFill>
                  <a:srgbClr val="C00000"/>
                </a:solidFill>
              </a:rPr>
              <a:t>Joelma</a:t>
            </a:r>
            <a:r>
              <a:rPr lang="en-GB" dirty="0">
                <a:solidFill>
                  <a:srgbClr val="C00000"/>
                </a:solidFill>
              </a:rPr>
              <a:t> </a:t>
            </a:r>
            <a:r>
              <a:rPr lang="en-GB" dirty="0" err="1">
                <a:solidFill>
                  <a:srgbClr val="C00000"/>
                </a:solidFill>
              </a:rPr>
              <a:t>Tolomeo</a:t>
            </a:r>
            <a:endParaRPr lang="en-GB" dirty="0">
              <a:solidFill>
                <a:srgbClr val="C00000"/>
              </a:solidFill>
            </a:endParaRPr>
          </a:p>
          <a:p>
            <a:pPr lvl="1"/>
            <a:r>
              <a:rPr lang="en-GB" dirty="0"/>
              <a:t>CSC administrative manager (+41 75 411 40 86)</a:t>
            </a:r>
          </a:p>
          <a:p>
            <a:r>
              <a:rPr lang="en-GB" dirty="0">
                <a:solidFill>
                  <a:srgbClr val="C00000"/>
                </a:solidFill>
              </a:rPr>
              <a:t>Nikos </a:t>
            </a:r>
            <a:r>
              <a:rPr lang="en-GB" dirty="0" err="1">
                <a:solidFill>
                  <a:srgbClr val="C00000"/>
                </a:solidFill>
              </a:rPr>
              <a:t>Kasioumis</a:t>
            </a:r>
            <a:endParaRPr lang="en-GB" dirty="0">
              <a:solidFill>
                <a:srgbClr val="C00000"/>
              </a:solidFill>
            </a:endParaRPr>
          </a:p>
          <a:p>
            <a:pPr lvl="1"/>
            <a:r>
              <a:rPr lang="en-GB" dirty="0"/>
              <a:t>CSC technical manager (+41 75 411 81 70)</a:t>
            </a:r>
          </a:p>
          <a:p>
            <a:r>
              <a:rPr lang="en-GB" dirty="0">
                <a:solidFill>
                  <a:srgbClr val="C00000"/>
                </a:solidFill>
              </a:rPr>
              <a:t>Ivica </a:t>
            </a:r>
            <a:r>
              <a:rPr lang="en-GB" dirty="0" err="1">
                <a:solidFill>
                  <a:srgbClr val="C00000"/>
                </a:solidFill>
              </a:rPr>
              <a:t>Puljak</a:t>
            </a:r>
            <a:endParaRPr lang="en-GB" dirty="0">
              <a:solidFill>
                <a:srgbClr val="C00000"/>
              </a:solidFill>
            </a:endParaRPr>
          </a:p>
          <a:p>
            <a:pPr lvl="1"/>
            <a:r>
              <a:rPr lang="en-US" dirty="0"/>
              <a:t>Chair of the CSC Advisory Committee (+385 91 5389 040)</a:t>
            </a:r>
            <a:endParaRPr lang="en-GB" dirty="0"/>
          </a:p>
          <a:p>
            <a:r>
              <a:rPr lang="en-GB" dirty="0">
                <a:solidFill>
                  <a:srgbClr val="C00000"/>
                </a:solidFill>
              </a:rPr>
              <a:t>Sebastian </a:t>
            </a:r>
            <a:r>
              <a:rPr lang="en-GB" dirty="0" err="1">
                <a:solidFill>
                  <a:srgbClr val="C00000"/>
                </a:solidFill>
              </a:rPr>
              <a:t>Lopienski</a:t>
            </a:r>
            <a:endParaRPr lang="en-GB" dirty="0">
              <a:solidFill>
                <a:srgbClr val="C00000"/>
              </a:solidFill>
            </a:endParaRPr>
          </a:p>
          <a:p>
            <a:pPr lvl="1"/>
            <a:r>
              <a:rPr lang="en-US" dirty="0"/>
              <a:t>CSC director </a:t>
            </a:r>
            <a:r>
              <a:rPr lang="en-GB" dirty="0"/>
              <a:t>(+41 75 411 20 03)</a:t>
            </a:r>
          </a:p>
        </p:txBody>
      </p:sp>
      <p:sp>
        <p:nvSpPr>
          <p:cNvPr id="4" name="Footer Placeholder 3">
            <a:extLst>
              <a:ext uri="{FF2B5EF4-FFF2-40B4-BE49-F238E27FC236}">
                <a16:creationId xmlns:a16="http://schemas.microsoft.com/office/drawing/2014/main" id="{410C60ED-67EA-FE40-B8DD-6ED5271C1620}"/>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5" name="Slide Number Placeholder 4">
            <a:extLst>
              <a:ext uri="{FF2B5EF4-FFF2-40B4-BE49-F238E27FC236}">
                <a16:creationId xmlns:a16="http://schemas.microsoft.com/office/drawing/2014/main" id="{8F01F949-B2FE-724B-8C73-2CE159BDAE23}"/>
              </a:ext>
            </a:extLst>
          </p:cNvPr>
          <p:cNvSpPr>
            <a:spLocks noGrp="1"/>
          </p:cNvSpPr>
          <p:nvPr>
            <p:ph type="sldNum" sz="quarter" idx="12"/>
          </p:nvPr>
        </p:nvSpPr>
        <p:spPr/>
        <p:txBody>
          <a:bodyPr/>
          <a:lstStyle/>
          <a:p>
            <a:pPr>
              <a:defRPr/>
            </a:pPr>
            <a:fld id="{6843C2BB-0BC1-4280-9510-6EBE6484FF4A}" type="slidenum">
              <a:rPr lang="fr-FR" smtClean="0"/>
              <a:pPr>
                <a:defRPr/>
              </a:pPr>
              <a:t>23</a:t>
            </a:fld>
            <a:endParaRPr lang="fr-FR" dirty="0"/>
          </a:p>
        </p:txBody>
      </p:sp>
    </p:spTree>
    <p:extLst>
      <p:ext uri="{BB962C8B-B14F-4D97-AF65-F5344CB8AC3E}">
        <p14:creationId xmlns:p14="http://schemas.microsoft.com/office/powerpoint/2010/main" val="560733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Local </a:t>
            </a:r>
            <a:r>
              <a:rPr lang="en-US" dirty="0" err="1"/>
              <a:t>tCSC</a:t>
            </a:r>
            <a:r>
              <a:rPr lang="en-US" dirty="0"/>
              <a:t> organizing committee</a:t>
            </a:r>
            <a:endParaRPr lang="en-GB" dirty="0"/>
          </a:p>
        </p:txBody>
      </p:sp>
      <p:sp>
        <p:nvSpPr>
          <p:cNvPr id="3" name="Content Placeholder 2"/>
          <p:cNvSpPr>
            <a:spLocks noGrp="1"/>
          </p:cNvSpPr>
          <p:nvPr>
            <p:ph idx="1"/>
          </p:nvPr>
        </p:nvSpPr>
        <p:spPr/>
        <p:txBody>
          <a:bodyPr/>
          <a:lstStyle/>
          <a:p>
            <a:pPr marL="0" indent="0">
              <a:buNone/>
            </a:pPr>
            <a:endParaRPr lang="en-GB" dirty="0">
              <a:solidFill>
                <a:schemeClr val="tx1">
                  <a:lumMod val="75000"/>
                  <a:lumOff val="25000"/>
                </a:schemeClr>
              </a:solidFill>
            </a:endParaRPr>
          </a:p>
          <a:p>
            <a:pPr marL="0" indent="0">
              <a:buNone/>
            </a:pPr>
            <a:r>
              <a:rPr lang="en-GB" dirty="0">
                <a:solidFill>
                  <a:schemeClr val="tx1">
                    <a:lumMod val="75000"/>
                    <a:lumOff val="25000"/>
                  </a:schemeClr>
                </a:solidFill>
              </a:rPr>
              <a:t>FESB, University of Split</a:t>
            </a:r>
          </a:p>
          <a:p>
            <a:r>
              <a:rPr lang="en-GB" dirty="0">
                <a:solidFill>
                  <a:srgbClr val="C00000"/>
                </a:solidFill>
              </a:rPr>
              <a:t>Ivica </a:t>
            </a:r>
            <a:r>
              <a:rPr lang="en-GB" dirty="0" err="1">
                <a:solidFill>
                  <a:srgbClr val="C00000"/>
                </a:solidFill>
              </a:rPr>
              <a:t>Puljak</a:t>
            </a:r>
            <a:r>
              <a:rPr lang="en-GB" dirty="0">
                <a:solidFill>
                  <a:srgbClr val="C00000"/>
                </a:solidFill>
              </a:rPr>
              <a:t> </a:t>
            </a:r>
            <a:r>
              <a:rPr lang="en-US" dirty="0">
                <a:solidFill>
                  <a:schemeClr val="tx1">
                    <a:lumMod val="50000"/>
                    <a:lumOff val="50000"/>
                  </a:schemeClr>
                </a:solidFill>
              </a:rPr>
              <a:t>- chairperson</a:t>
            </a:r>
            <a:endParaRPr lang="en-GB" dirty="0">
              <a:solidFill>
                <a:schemeClr val="tx1">
                  <a:lumMod val="50000"/>
                  <a:lumOff val="50000"/>
                </a:schemeClr>
              </a:solidFill>
            </a:endParaRPr>
          </a:p>
          <a:p>
            <a:r>
              <a:rPr lang="en-GB" dirty="0">
                <a:solidFill>
                  <a:srgbClr val="C00000"/>
                </a:solidFill>
              </a:rPr>
              <a:t>Nikola </a:t>
            </a:r>
            <a:r>
              <a:rPr lang="en-GB" dirty="0" err="1">
                <a:solidFill>
                  <a:srgbClr val="C00000"/>
                </a:solidFill>
              </a:rPr>
              <a:t>Godinovic</a:t>
            </a:r>
            <a:r>
              <a:rPr lang="en-GB" dirty="0">
                <a:solidFill>
                  <a:srgbClr val="C00000"/>
                </a:solidFill>
              </a:rPr>
              <a:t>́</a:t>
            </a:r>
          </a:p>
          <a:p>
            <a:r>
              <a:rPr lang="en-GB" dirty="0" err="1">
                <a:solidFill>
                  <a:srgbClr val="C00000"/>
                </a:solidFill>
              </a:rPr>
              <a:t>Damir</a:t>
            </a:r>
            <a:r>
              <a:rPr lang="en-GB" dirty="0">
                <a:solidFill>
                  <a:srgbClr val="C00000"/>
                </a:solidFill>
              </a:rPr>
              <a:t> </a:t>
            </a:r>
            <a:r>
              <a:rPr lang="en-GB" dirty="0" err="1">
                <a:solidFill>
                  <a:srgbClr val="C00000"/>
                </a:solidFill>
              </a:rPr>
              <a:t>Lelas</a:t>
            </a:r>
            <a:endParaRPr lang="en-GB" dirty="0">
              <a:solidFill>
                <a:srgbClr val="C00000"/>
              </a:solidFill>
            </a:endParaRPr>
          </a:p>
          <a:p>
            <a:r>
              <a:rPr lang="en-GB" dirty="0">
                <a:solidFill>
                  <a:srgbClr val="C00000"/>
                </a:solidFill>
              </a:rPr>
              <a:t>Toni </a:t>
            </a:r>
            <a:r>
              <a:rPr lang="en-GB" dirty="0" err="1">
                <a:solidFill>
                  <a:srgbClr val="C00000"/>
                </a:solidFill>
              </a:rPr>
              <a:t>Šćulac</a:t>
            </a:r>
            <a:endParaRPr lang="en-GB" dirty="0">
              <a:solidFill>
                <a:srgbClr val="C00000"/>
              </a:solidFill>
            </a:endParaRPr>
          </a:p>
          <a:p>
            <a:pPr marL="0" indent="0">
              <a:buNone/>
            </a:pPr>
            <a:endParaRPr lang="en-GB" dirty="0">
              <a:solidFill>
                <a:srgbClr val="C00000"/>
              </a:solidFill>
            </a:endParaRPr>
          </a:p>
          <a:p>
            <a:pPr marL="0" indent="0">
              <a:buNone/>
            </a:pPr>
            <a:endParaRPr lang="en-GB" dirty="0">
              <a:solidFill>
                <a:srgbClr val="C00000"/>
              </a:solidFill>
            </a:endParaRPr>
          </a:p>
          <a:p>
            <a:endParaRPr lang="en-GB" dirty="0">
              <a:solidFill>
                <a:srgbClr val="C00000"/>
              </a:solidFill>
            </a:endParaRPr>
          </a:p>
          <a:p>
            <a:endParaRPr lang="en-GB" dirty="0">
              <a:solidFill>
                <a:schemeClr val="tx1">
                  <a:lumMod val="75000"/>
                  <a:lumOff val="25000"/>
                </a:schemeClr>
              </a:solidFill>
            </a:endParaRPr>
          </a:p>
          <a:p>
            <a:endParaRPr lang="en-GB" dirty="0"/>
          </a:p>
        </p:txBody>
      </p:sp>
      <p:sp>
        <p:nvSpPr>
          <p:cNvPr id="4" name="Footer Placeholder 3">
            <a:extLst>
              <a:ext uri="{FF2B5EF4-FFF2-40B4-BE49-F238E27FC236}">
                <a16:creationId xmlns:a16="http://schemas.microsoft.com/office/drawing/2014/main" id="{38946890-E257-EA41-90A7-A893E35213F8}"/>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5" name="Slide Number Placeholder 4">
            <a:extLst>
              <a:ext uri="{FF2B5EF4-FFF2-40B4-BE49-F238E27FC236}">
                <a16:creationId xmlns:a16="http://schemas.microsoft.com/office/drawing/2014/main" id="{C396EB07-68F6-DE42-824F-06C0D6716CD3}"/>
              </a:ext>
            </a:extLst>
          </p:cNvPr>
          <p:cNvSpPr>
            <a:spLocks noGrp="1"/>
          </p:cNvSpPr>
          <p:nvPr>
            <p:ph type="sldNum" sz="quarter" idx="12"/>
          </p:nvPr>
        </p:nvSpPr>
        <p:spPr/>
        <p:txBody>
          <a:bodyPr/>
          <a:lstStyle/>
          <a:p>
            <a:pPr>
              <a:defRPr/>
            </a:pPr>
            <a:fld id="{6843C2BB-0BC1-4280-9510-6EBE6484FF4A}" type="slidenum">
              <a:rPr lang="fr-FR" smtClean="0"/>
              <a:pPr>
                <a:defRPr/>
              </a:pPr>
              <a:t>24</a:t>
            </a:fld>
            <a:endParaRPr lang="fr-FR" dirty="0"/>
          </a:p>
        </p:txBody>
      </p:sp>
    </p:spTree>
    <p:extLst>
      <p:ext uri="{BB962C8B-B14F-4D97-AF65-F5344CB8AC3E}">
        <p14:creationId xmlns:p14="http://schemas.microsoft.com/office/powerpoint/2010/main" val="1081405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Local </a:t>
            </a:r>
            <a:r>
              <a:rPr lang="en-US" dirty="0" err="1"/>
              <a:t>tCSC</a:t>
            </a:r>
            <a:r>
              <a:rPr lang="en-US" dirty="0"/>
              <a:t> organizing committee</a:t>
            </a:r>
            <a:endParaRPr lang="en-GB" dirty="0"/>
          </a:p>
        </p:txBody>
      </p:sp>
      <p:sp>
        <p:nvSpPr>
          <p:cNvPr id="3" name="Content Placeholder 2"/>
          <p:cNvSpPr>
            <a:spLocks noGrp="1"/>
          </p:cNvSpPr>
          <p:nvPr>
            <p:ph idx="1"/>
          </p:nvPr>
        </p:nvSpPr>
        <p:spPr/>
        <p:txBody>
          <a:bodyPr/>
          <a:lstStyle/>
          <a:p>
            <a:pPr marL="0" indent="0">
              <a:buNone/>
            </a:pPr>
            <a:r>
              <a:rPr lang="en-GB" dirty="0">
                <a:solidFill>
                  <a:srgbClr val="C00000"/>
                </a:solidFill>
              </a:rPr>
              <a:t> </a:t>
            </a:r>
          </a:p>
          <a:p>
            <a:pPr marL="0" indent="0">
              <a:buNone/>
            </a:pPr>
            <a:r>
              <a:rPr lang="en-GB" dirty="0">
                <a:solidFill>
                  <a:schemeClr val="tx1">
                    <a:lumMod val="75000"/>
                    <a:lumOff val="25000"/>
                  </a:schemeClr>
                </a:solidFill>
              </a:rPr>
              <a:t>MEDILS (Mediterranean Institute for Life Sciences)</a:t>
            </a:r>
          </a:p>
          <a:p>
            <a:endParaRPr lang="en-GB" dirty="0">
              <a:solidFill>
                <a:srgbClr val="C00000"/>
              </a:solidFill>
            </a:endParaRPr>
          </a:p>
          <a:p>
            <a:endParaRPr lang="en-GB" dirty="0">
              <a:solidFill>
                <a:srgbClr val="C00000"/>
              </a:solidFill>
            </a:endParaRPr>
          </a:p>
          <a:p>
            <a:endParaRPr lang="en-GB" dirty="0">
              <a:solidFill>
                <a:srgbClr val="C00000"/>
              </a:solidFill>
            </a:endParaRPr>
          </a:p>
          <a:p>
            <a:endParaRPr lang="en-GB" dirty="0">
              <a:solidFill>
                <a:srgbClr val="C00000"/>
              </a:solidFill>
            </a:endParaRPr>
          </a:p>
          <a:p>
            <a:endParaRPr lang="en-GB" dirty="0">
              <a:solidFill>
                <a:srgbClr val="C00000"/>
              </a:solidFill>
            </a:endParaRPr>
          </a:p>
          <a:p>
            <a:endParaRPr lang="en-GB" dirty="0">
              <a:solidFill>
                <a:srgbClr val="C00000"/>
              </a:solidFill>
            </a:endParaRPr>
          </a:p>
          <a:p>
            <a:pPr marL="0" indent="0">
              <a:buNone/>
            </a:pPr>
            <a:r>
              <a:rPr lang="en-GB" dirty="0">
                <a:solidFill>
                  <a:srgbClr val="C00000"/>
                </a:solidFill>
              </a:rPr>
              <a:t>		Irena				</a:t>
            </a:r>
            <a:r>
              <a:rPr lang="en-GB" dirty="0" err="1">
                <a:solidFill>
                  <a:srgbClr val="C00000"/>
                </a:solidFill>
              </a:rPr>
              <a:t>Lilina</a:t>
            </a:r>
            <a:endParaRPr lang="en-GB" dirty="0">
              <a:solidFill>
                <a:srgbClr val="C00000"/>
              </a:solidFill>
            </a:endParaRPr>
          </a:p>
          <a:p>
            <a:endParaRPr lang="en-GB" dirty="0">
              <a:solidFill>
                <a:srgbClr val="C00000"/>
              </a:solidFill>
            </a:endParaRPr>
          </a:p>
          <a:p>
            <a:endParaRPr lang="en-GB" dirty="0">
              <a:solidFill>
                <a:schemeClr val="tx1">
                  <a:lumMod val="75000"/>
                  <a:lumOff val="25000"/>
                </a:schemeClr>
              </a:solidFill>
            </a:endParaRPr>
          </a:p>
          <a:p>
            <a:endParaRPr lang="en-GB" dirty="0"/>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229" t="14692" r="17644" b="18638"/>
          <a:stretch/>
        </p:blipFill>
        <p:spPr bwMode="auto">
          <a:xfrm>
            <a:off x="1403648" y="2605869"/>
            <a:ext cx="2519999"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5825" t="10765" r="42913" b="45796"/>
          <a:stretch/>
        </p:blipFill>
        <p:spPr>
          <a:xfrm>
            <a:off x="5076056" y="2589467"/>
            <a:ext cx="2194839" cy="2520000"/>
          </a:xfrm>
          <a:prstGeom prst="rect">
            <a:avLst/>
          </a:prstGeom>
        </p:spPr>
      </p:pic>
      <p:sp>
        <p:nvSpPr>
          <p:cNvPr id="6" name="Footer Placeholder 5">
            <a:extLst>
              <a:ext uri="{FF2B5EF4-FFF2-40B4-BE49-F238E27FC236}">
                <a16:creationId xmlns:a16="http://schemas.microsoft.com/office/drawing/2014/main" id="{62FE0B8C-ECA9-2A41-90E5-A2EF4A54AFB0}"/>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7" name="Slide Number Placeholder 6">
            <a:extLst>
              <a:ext uri="{FF2B5EF4-FFF2-40B4-BE49-F238E27FC236}">
                <a16:creationId xmlns:a16="http://schemas.microsoft.com/office/drawing/2014/main" id="{8DA560BA-44EF-AA4D-86E7-1F8513AD2311}"/>
              </a:ext>
            </a:extLst>
          </p:cNvPr>
          <p:cNvSpPr>
            <a:spLocks noGrp="1"/>
          </p:cNvSpPr>
          <p:nvPr>
            <p:ph type="sldNum" sz="quarter" idx="12"/>
          </p:nvPr>
        </p:nvSpPr>
        <p:spPr/>
        <p:txBody>
          <a:bodyPr/>
          <a:lstStyle/>
          <a:p>
            <a:pPr>
              <a:defRPr/>
            </a:pPr>
            <a:fld id="{6843C2BB-0BC1-4280-9510-6EBE6484FF4A}" type="slidenum">
              <a:rPr lang="fr-FR" smtClean="0"/>
              <a:pPr>
                <a:defRPr/>
              </a:pPr>
              <a:t>25</a:t>
            </a:fld>
            <a:endParaRPr lang="fr-FR" dirty="0"/>
          </a:p>
        </p:txBody>
      </p:sp>
    </p:spTree>
    <p:extLst>
      <p:ext uri="{BB962C8B-B14F-4D97-AF65-F5344CB8AC3E}">
        <p14:creationId xmlns:p14="http://schemas.microsoft.com/office/powerpoint/2010/main" val="10300331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496" y="2247007"/>
            <a:ext cx="9001000" cy="1902073"/>
          </a:xfrm>
        </p:spPr>
        <p:txBody>
          <a:bodyPr>
            <a:noAutofit/>
          </a:bodyPr>
          <a:lstStyle/>
          <a:p>
            <a:r>
              <a:rPr lang="en-GB" sz="4800" b="1" dirty="0">
                <a:solidFill>
                  <a:srgbClr val="800000"/>
                </a:solidFill>
              </a:rPr>
              <a:t>School rules</a:t>
            </a:r>
          </a:p>
        </p:txBody>
      </p:sp>
      <p:sp>
        <p:nvSpPr>
          <p:cNvPr id="6" name="Rectangle 5"/>
          <p:cNvSpPr/>
          <p:nvPr/>
        </p:nvSpPr>
        <p:spPr>
          <a:xfrm>
            <a:off x="4419600" y="6400800"/>
            <a:ext cx="4343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92680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School rule #1</a:t>
            </a:r>
            <a:br>
              <a:rPr lang="en-GB" dirty="0"/>
            </a:br>
            <a:br>
              <a:rPr lang="en-GB" sz="2400" dirty="0"/>
            </a:br>
            <a:r>
              <a:rPr lang="en-GB" b="1" dirty="0">
                <a:solidFill>
                  <a:srgbClr val="C00000"/>
                </a:solidFill>
              </a:rPr>
              <a:t>Participate</a:t>
            </a:r>
          </a:p>
        </p:txBody>
      </p:sp>
      <p:sp>
        <p:nvSpPr>
          <p:cNvPr id="3" name="Content Placeholder 2"/>
          <p:cNvSpPr>
            <a:spLocks noGrp="1"/>
          </p:cNvSpPr>
          <p:nvPr>
            <p:ph idx="1"/>
          </p:nvPr>
        </p:nvSpPr>
        <p:spPr/>
        <p:txBody>
          <a:bodyPr/>
          <a:lstStyle/>
          <a:p>
            <a:endParaRPr lang="en-GB" dirty="0">
              <a:solidFill>
                <a:srgbClr val="C00000"/>
              </a:solidFill>
            </a:endParaRPr>
          </a:p>
          <a:p>
            <a:endParaRPr lang="en-GB" dirty="0">
              <a:solidFill>
                <a:srgbClr val="C00000"/>
              </a:solidFill>
            </a:endParaRPr>
          </a:p>
          <a:p>
            <a:r>
              <a:rPr lang="en-GB" dirty="0">
                <a:solidFill>
                  <a:srgbClr val="C00000"/>
                </a:solidFill>
              </a:rPr>
              <a:t>Attendance at all lectures and exercises is mandatory</a:t>
            </a:r>
          </a:p>
          <a:p>
            <a:pPr lvl="1"/>
            <a:endParaRPr lang="en-GB" dirty="0"/>
          </a:p>
          <a:p>
            <a:r>
              <a:rPr lang="en-GB" dirty="0"/>
              <a:t>You should attend all meals and coffee breaks</a:t>
            </a:r>
          </a:p>
          <a:p>
            <a:pPr lvl="1"/>
            <a:endParaRPr lang="en-GB" dirty="0"/>
          </a:p>
          <a:p>
            <a:r>
              <a:rPr lang="en-GB" dirty="0"/>
              <a:t>Taking part in social and sports events is </a:t>
            </a:r>
            <a:r>
              <a:rPr lang="en-GB" dirty="0">
                <a:solidFill>
                  <a:srgbClr val="C00000"/>
                </a:solidFill>
              </a:rPr>
              <a:t>optional</a:t>
            </a:r>
          </a:p>
          <a:p>
            <a:pPr lvl="1"/>
            <a:r>
              <a:rPr lang="en-GB" dirty="0"/>
              <a:t>You must let us know whether you participate or not</a:t>
            </a:r>
          </a:p>
          <a:p>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27</a:t>
            </a:fld>
            <a:endParaRPr lang="fr-FR" dirty="0"/>
          </a:p>
        </p:txBody>
      </p:sp>
      <p:sp>
        <p:nvSpPr>
          <p:cNvPr id="5" name="Footer Placeholder 4">
            <a:extLst>
              <a:ext uri="{FF2B5EF4-FFF2-40B4-BE49-F238E27FC236}">
                <a16:creationId xmlns:a16="http://schemas.microsoft.com/office/drawing/2014/main" id="{F648DFB8-3BD9-4E4B-8A2C-F97F86183F8E}"/>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3459572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a:t>School rule #2</a:t>
            </a:r>
            <a:br>
              <a:rPr lang="en-US" dirty="0"/>
            </a:br>
            <a:br>
              <a:rPr lang="en-US" sz="2400" dirty="0"/>
            </a:br>
            <a:r>
              <a:rPr lang="en-US" b="1" dirty="0">
                <a:solidFill>
                  <a:srgbClr val="C00000"/>
                </a:solidFill>
              </a:rPr>
              <a:t>Be on time</a:t>
            </a:r>
            <a:endParaRPr lang="en-GB" b="1" dirty="0">
              <a:solidFill>
                <a:srgbClr val="C00000"/>
              </a:solidFill>
            </a:endParaRPr>
          </a:p>
        </p:txBody>
      </p:sp>
      <p:sp>
        <p:nvSpPr>
          <p:cNvPr id="3" name="Content Placeholder 2"/>
          <p:cNvSpPr>
            <a:spLocks noGrp="1"/>
          </p:cNvSpPr>
          <p:nvPr>
            <p:ph idx="1"/>
          </p:nvPr>
        </p:nvSpPr>
        <p:spPr/>
        <p:txBody>
          <a:bodyPr/>
          <a:lstStyle/>
          <a:p>
            <a:pPr lvl="1"/>
            <a:endParaRPr lang="en-US" dirty="0"/>
          </a:p>
          <a:p>
            <a:pPr lvl="1"/>
            <a:endParaRPr lang="en-US" dirty="0"/>
          </a:p>
          <a:p>
            <a:pPr lvl="1"/>
            <a:endParaRPr lang="en-US" dirty="0"/>
          </a:p>
          <a:p>
            <a:pPr marL="0" indent="0">
              <a:buNone/>
            </a:pPr>
            <a:r>
              <a:rPr lang="en-US" dirty="0"/>
              <a:t>Check what the schedule says:</a:t>
            </a:r>
          </a:p>
          <a:p>
            <a:pPr marL="357188" lvl="1" indent="-265113"/>
            <a:r>
              <a:rPr lang="en-US" i="1" dirty="0"/>
              <a:t>“Lecture starts at 9:00”</a:t>
            </a:r>
            <a:r>
              <a:rPr lang="en-US" dirty="0"/>
              <a:t> =&gt; You must be in the room before 9:00</a:t>
            </a:r>
          </a:p>
          <a:p>
            <a:pPr marL="357188" lvl="2" indent="-265113"/>
            <a:r>
              <a:rPr lang="en-US" dirty="0">
                <a:solidFill>
                  <a:schemeClr val="bg1"/>
                </a:solidFill>
              </a:rPr>
              <a:t>Sign the presence sheet beforehand </a:t>
            </a:r>
            <a:r>
              <a:rPr lang="mr-IN" dirty="0">
                <a:solidFill>
                  <a:schemeClr val="bg1"/>
                </a:solidFill>
              </a:rPr>
              <a:t>–</a:t>
            </a:r>
            <a:r>
              <a:rPr lang="en-US" dirty="0">
                <a:solidFill>
                  <a:schemeClr val="bg1"/>
                </a:solidFill>
              </a:rPr>
              <a:t> it will be removed at 9:00</a:t>
            </a:r>
            <a:endParaRPr lang="en-US" dirty="0"/>
          </a:p>
          <a:p>
            <a:pPr marL="357188" lvl="1" indent="-265113"/>
            <a:r>
              <a:rPr lang="en-US" i="1" dirty="0"/>
              <a:t>“The bus leaves at 18:00”</a:t>
            </a:r>
            <a:r>
              <a:rPr lang="en-US" dirty="0"/>
              <a:t> =&gt; It will leave at 18:00</a:t>
            </a:r>
          </a:p>
          <a:p>
            <a:endParaRPr lang="en-US" dirty="0"/>
          </a:p>
          <a:p>
            <a:pPr marL="0" indent="0">
              <a:buNone/>
            </a:pPr>
            <a:r>
              <a:rPr lang="en-US" dirty="0"/>
              <a:t>If you’re late, we won’t wait</a:t>
            </a:r>
          </a:p>
        </p:txBody>
      </p:sp>
      <p:sp>
        <p:nvSpPr>
          <p:cNvPr id="5" name="Slide Number Placeholder 4"/>
          <p:cNvSpPr>
            <a:spLocks noGrp="1"/>
          </p:cNvSpPr>
          <p:nvPr>
            <p:ph type="sldNum" sz="quarter" idx="12"/>
          </p:nvPr>
        </p:nvSpPr>
        <p:spPr/>
        <p:txBody>
          <a:bodyPr/>
          <a:lstStyle/>
          <a:p>
            <a:pPr>
              <a:defRPr/>
            </a:pPr>
            <a:fld id="{6843C2BB-0BC1-4280-9510-6EBE6484FF4A}" type="slidenum">
              <a:rPr lang="fr-FR" smtClean="0"/>
              <a:pPr>
                <a:defRPr/>
              </a:pPr>
              <a:t>28</a:t>
            </a:fld>
            <a:endParaRPr lang="fr-FR" dirty="0"/>
          </a:p>
        </p:txBody>
      </p:sp>
      <p:sp>
        <p:nvSpPr>
          <p:cNvPr id="4" name="Footer Placeholder 3">
            <a:extLst>
              <a:ext uri="{FF2B5EF4-FFF2-40B4-BE49-F238E27FC236}">
                <a16:creationId xmlns:a16="http://schemas.microsoft.com/office/drawing/2014/main" id="{A0AEA819-EB0F-1F44-ABBF-95B465215445}"/>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4137726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a:t>School rule #3</a:t>
            </a:r>
            <a:br>
              <a:rPr lang="en-US" dirty="0"/>
            </a:br>
            <a:br>
              <a:rPr lang="en-US" sz="2400" dirty="0"/>
            </a:br>
            <a:r>
              <a:rPr lang="en-US" b="1" dirty="0">
                <a:solidFill>
                  <a:srgbClr val="C00000"/>
                </a:solidFill>
              </a:rPr>
              <a:t>Wear your badge</a:t>
            </a:r>
            <a:endParaRPr lang="en-GB" b="1" dirty="0">
              <a:solidFill>
                <a:srgbClr val="C00000"/>
              </a:solidFill>
            </a:endParaRPr>
          </a:p>
        </p:txBody>
      </p:sp>
      <p:sp>
        <p:nvSpPr>
          <p:cNvPr id="5" name="Slide Number Placeholder 4"/>
          <p:cNvSpPr>
            <a:spLocks noGrp="1"/>
          </p:cNvSpPr>
          <p:nvPr>
            <p:ph type="sldNum" sz="quarter" idx="12"/>
          </p:nvPr>
        </p:nvSpPr>
        <p:spPr>
          <a:ln>
            <a:noFill/>
          </a:ln>
        </p:spPr>
        <p:txBody>
          <a:bodyPr/>
          <a:lstStyle/>
          <a:p>
            <a:pPr>
              <a:defRPr/>
            </a:pPr>
            <a:fld id="{6843C2BB-0BC1-4280-9510-6EBE6484FF4A}" type="slidenum">
              <a:rPr lang="fr-FR" smtClean="0"/>
              <a:pPr>
                <a:defRPr/>
              </a:pPr>
              <a:t>29</a:t>
            </a:fld>
            <a:endParaRPr lang="fr-FR" dirty="0"/>
          </a:p>
        </p:txBody>
      </p:sp>
      <p:sp>
        <p:nvSpPr>
          <p:cNvPr id="3" name="Footer Placeholder 2">
            <a:extLst>
              <a:ext uri="{FF2B5EF4-FFF2-40B4-BE49-F238E27FC236}">
                <a16:creationId xmlns:a16="http://schemas.microsoft.com/office/drawing/2014/main" id="{A45F74A0-4EBC-DF44-AED8-9A5F1E954049}"/>
              </a:ext>
            </a:extLst>
          </p:cNvPr>
          <p:cNvSpPr>
            <a:spLocks noGrp="1"/>
          </p:cNvSpPr>
          <p:nvPr>
            <p:ph type="ftr" sz="quarter" idx="11"/>
          </p:nvPr>
        </p:nvSpPr>
        <p:spPr/>
        <p:txBody>
          <a:bodyPr/>
          <a:lstStyle/>
          <a:p>
            <a:pPr>
              <a:defRPr/>
            </a:pPr>
            <a:r>
              <a:rPr lang="fr-FR"/>
              <a:t>Sebastian Lopienski – thematic CSC 2019</a:t>
            </a:r>
            <a:endParaRPr lang="fr-FR" dirty="0"/>
          </a:p>
        </p:txBody>
      </p:sp>
      <p:pic>
        <p:nvPicPr>
          <p:cNvPr id="6" name="Picture 5">
            <a:extLst>
              <a:ext uri="{FF2B5EF4-FFF2-40B4-BE49-F238E27FC236}">
                <a16:creationId xmlns:a16="http://schemas.microsoft.com/office/drawing/2014/main" id="{CEE5FE1E-A06E-1E4E-9FEF-68C5F4C685F2}"/>
              </a:ext>
            </a:extLst>
          </p:cNvPr>
          <p:cNvPicPr>
            <a:picLocks noChangeAspect="1"/>
          </p:cNvPicPr>
          <p:nvPr/>
        </p:nvPicPr>
        <p:blipFill>
          <a:blip r:embed="rId3"/>
          <a:stretch>
            <a:fillRect/>
          </a:stretch>
        </p:blipFill>
        <p:spPr>
          <a:xfrm rot="21392649">
            <a:off x="3260488" y="2209422"/>
            <a:ext cx="3092919" cy="1931967"/>
          </a:xfrm>
          <a:prstGeom prst="rect">
            <a:avLst/>
          </a:prstGeom>
          <a:ln>
            <a:solidFill>
              <a:schemeClr val="tx1">
                <a:lumMod val="50000"/>
                <a:lumOff val="50000"/>
              </a:schemeClr>
            </a:solidFill>
          </a:ln>
        </p:spPr>
      </p:pic>
      <p:pic>
        <p:nvPicPr>
          <p:cNvPr id="7" name="Picture 6">
            <a:extLst>
              <a:ext uri="{FF2B5EF4-FFF2-40B4-BE49-F238E27FC236}">
                <a16:creationId xmlns:a16="http://schemas.microsoft.com/office/drawing/2014/main" id="{5F575573-2AE9-CC41-B86C-A45D08B7C006}"/>
              </a:ext>
            </a:extLst>
          </p:cNvPr>
          <p:cNvPicPr>
            <a:picLocks noChangeAspect="1"/>
          </p:cNvPicPr>
          <p:nvPr/>
        </p:nvPicPr>
        <p:blipFill>
          <a:blip r:embed="rId4"/>
          <a:stretch>
            <a:fillRect/>
          </a:stretch>
        </p:blipFill>
        <p:spPr>
          <a:xfrm rot="218590">
            <a:off x="3056459" y="4308093"/>
            <a:ext cx="3030885" cy="1976279"/>
          </a:xfrm>
          <a:prstGeom prst="rect">
            <a:avLst/>
          </a:prstGeom>
          <a:ln>
            <a:solidFill>
              <a:schemeClr val="tx1">
                <a:lumMod val="50000"/>
                <a:lumOff val="50000"/>
              </a:schemeClr>
            </a:solidFill>
          </a:ln>
        </p:spPr>
      </p:pic>
      <p:pic>
        <p:nvPicPr>
          <p:cNvPr id="12" name="Picture 11">
            <a:extLst>
              <a:ext uri="{FF2B5EF4-FFF2-40B4-BE49-F238E27FC236}">
                <a16:creationId xmlns:a16="http://schemas.microsoft.com/office/drawing/2014/main" id="{D3116347-AE79-254E-82E0-3FF330BD8363}"/>
              </a:ext>
            </a:extLst>
          </p:cNvPr>
          <p:cNvPicPr>
            <a:picLocks noChangeAspect="1"/>
          </p:cNvPicPr>
          <p:nvPr/>
        </p:nvPicPr>
        <p:blipFill>
          <a:blip r:embed="rId5"/>
          <a:stretch>
            <a:fillRect/>
          </a:stretch>
        </p:blipFill>
        <p:spPr>
          <a:xfrm rot="345809">
            <a:off x="6033264" y="2336727"/>
            <a:ext cx="3022023" cy="1940830"/>
          </a:xfrm>
          <a:prstGeom prst="rect">
            <a:avLst/>
          </a:prstGeom>
          <a:ln>
            <a:solidFill>
              <a:schemeClr val="tx1">
                <a:lumMod val="50000"/>
                <a:lumOff val="50000"/>
              </a:schemeClr>
            </a:solidFill>
          </a:ln>
        </p:spPr>
      </p:pic>
      <p:pic>
        <p:nvPicPr>
          <p:cNvPr id="13" name="Picture 12">
            <a:extLst>
              <a:ext uri="{FF2B5EF4-FFF2-40B4-BE49-F238E27FC236}">
                <a16:creationId xmlns:a16="http://schemas.microsoft.com/office/drawing/2014/main" id="{CF1CE604-787A-A347-9CA8-2D2BE8F8B5EB}"/>
              </a:ext>
            </a:extLst>
          </p:cNvPr>
          <p:cNvPicPr>
            <a:picLocks noChangeAspect="1"/>
          </p:cNvPicPr>
          <p:nvPr/>
        </p:nvPicPr>
        <p:blipFill>
          <a:blip r:embed="rId6"/>
          <a:stretch>
            <a:fillRect/>
          </a:stretch>
        </p:blipFill>
        <p:spPr>
          <a:xfrm rot="181431">
            <a:off x="229067" y="4322688"/>
            <a:ext cx="3022022" cy="1958554"/>
          </a:xfrm>
          <a:prstGeom prst="rect">
            <a:avLst/>
          </a:prstGeom>
          <a:ln>
            <a:solidFill>
              <a:schemeClr val="tx1">
                <a:lumMod val="50000"/>
                <a:lumOff val="50000"/>
              </a:schemeClr>
            </a:solidFill>
          </a:ln>
        </p:spPr>
      </p:pic>
      <p:pic>
        <p:nvPicPr>
          <p:cNvPr id="14" name="Picture 13">
            <a:extLst>
              <a:ext uri="{FF2B5EF4-FFF2-40B4-BE49-F238E27FC236}">
                <a16:creationId xmlns:a16="http://schemas.microsoft.com/office/drawing/2014/main" id="{5FE68932-C9C0-224D-9608-28F472D5247A}"/>
              </a:ext>
            </a:extLst>
          </p:cNvPr>
          <p:cNvPicPr>
            <a:picLocks noChangeAspect="1"/>
          </p:cNvPicPr>
          <p:nvPr/>
        </p:nvPicPr>
        <p:blipFill>
          <a:blip r:embed="rId7"/>
          <a:stretch>
            <a:fillRect/>
          </a:stretch>
        </p:blipFill>
        <p:spPr>
          <a:xfrm rot="21388715">
            <a:off x="5830998" y="4437150"/>
            <a:ext cx="3084058" cy="1949692"/>
          </a:xfrm>
          <a:prstGeom prst="rect">
            <a:avLst/>
          </a:prstGeom>
          <a:ln>
            <a:solidFill>
              <a:schemeClr val="tx1">
                <a:lumMod val="50000"/>
                <a:lumOff val="50000"/>
              </a:schemeClr>
            </a:solidFill>
          </a:ln>
        </p:spPr>
      </p:pic>
      <p:pic>
        <p:nvPicPr>
          <p:cNvPr id="15" name="Picture 14">
            <a:extLst>
              <a:ext uri="{FF2B5EF4-FFF2-40B4-BE49-F238E27FC236}">
                <a16:creationId xmlns:a16="http://schemas.microsoft.com/office/drawing/2014/main" id="{36F7E030-2B63-E54F-A9B2-E266DD7A67FF}"/>
              </a:ext>
            </a:extLst>
          </p:cNvPr>
          <p:cNvPicPr>
            <a:picLocks noChangeAspect="1"/>
          </p:cNvPicPr>
          <p:nvPr/>
        </p:nvPicPr>
        <p:blipFill>
          <a:blip r:embed="rId8"/>
          <a:stretch>
            <a:fillRect/>
          </a:stretch>
        </p:blipFill>
        <p:spPr>
          <a:xfrm rot="21313394">
            <a:off x="284128" y="2324921"/>
            <a:ext cx="3039747" cy="1931967"/>
          </a:xfrm>
          <a:prstGeom prst="rect">
            <a:avLst/>
          </a:prstGeom>
          <a:ln>
            <a:solidFill>
              <a:schemeClr val="tx1">
                <a:lumMod val="50000"/>
                <a:lumOff val="50000"/>
              </a:schemeClr>
            </a:solidFill>
          </a:ln>
        </p:spPr>
      </p:pic>
    </p:spTree>
    <p:extLst>
      <p:ext uri="{BB962C8B-B14F-4D97-AF65-F5344CB8AC3E}">
        <p14:creationId xmlns:p14="http://schemas.microsoft.com/office/powerpoint/2010/main" val="320748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496" y="2247007"/>
            <a:ext cx="9001000" cy="1902073"/>
          </a:xfrm>
        </p:spPr>
        <p:txBody>
          <a:bodyPr>
            <a:noAutofit/>
          </a:bodyPr>
          <a:lstStyle/>
          <a:p>
            <a:r>
              <a:rPr lang="en-GB" sz="4800" b="1" dirty="0">
                <a:solidFill>
                  <a:srgbClr val="800000"/>
                </a:solidFill>
              </a:rPr>
              <a:t>Introduction to the School</a:t>
            </a:r>
            <a:br>
              <a:rPr lang="en-GB" sz="4800" b="1" dirty="0">
                <a:solidFill>
                  <a:srgbClr val="800000"/>
                </a:solidFill>
              </a:rPr>
            </a:br>
            <a:br>
              <a:rPr lang="en-GB" sz="1600" b="1" dirty="0">
                <a:solidFill>
                  <a:srgbClr val="800000"/>
                </a:solidFill>
              </a:rPr>
            </a:br>
            <a:r>
              <a:rPr lang="en-GB" sz="3600" dirty="0"/>
              <a:t>Sebastian </a:t>
            </a:r>
            <a:r>
              <a:rPr lang="en-GB" sz="3600" dirty="0" err="1"/>
              <a:t>Łopieński</a:t>
            </a:r>
            <a:r>
              <a:rPr lang="en-GB" sz="3600" dirty="0"/>
              <a:t>, CSC director</a:t>
            </a:r>
            <a:endParaRPr lang="en-GB" sz="4800" dirty="0"/>
          </a:p>
        </p:txBody>
      </p:sp>
      <p:sp>
        <p:nvSpPr>
          <p:cNvPr id="6" name="Rectangle 5"/>
          <p:cNvSpPr/>
          <p:nvPr/>
        </p:nvSpPr>
        <p:spPr>
          <a:xfrm>
            <a:off x="4419600" y="6400800"/>
            <a:ext cx="4343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69750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a:t>School rule #4</a:t>
            </a:r>
            <a:br>
              <a:rPr lang="en-US" dirty="0"/>
            </a:br>
            <a:endParaRPr lang="en-GB" b="1" dirty="0">
              <a:solidFill>
                <a:srgbClr val="C00000"/>
              </a:solidFill>
            </a:endParaRPr>
          </a:p>
        </p:txBody>
      </p:sp>
      <p:sp>
        <p:nvSpPr>
          <p:cNvPr id="5" name="Slide Number Placeholder 4"/>
          <p:cNvSpPr>
            <a:spLocks noGrp="1"/>
          </p:cNvSpPr>
          <p:nvPr>
            <p:ph type="sldNum" sz="quarter" idx="12"/>
          </p:nvPr>
        </p:nvSpPr>
        <p:spPr>
          <a:ln>
            <a:noFill/>
          </a:ln>
        </p:spPr>
        <p:txBody>
          <a:bodyPr/>
          <a:lstStyle/>
          <a:p>
            <a:pPr>
              <a:defRPr/>
            </a:pPr>
            <a:fld id="{6843C2BB-0BC1-4280-9510-6EBE6484FF4A}" type="slidenum">
              <a:rPr lang="fr-FR" smtClean="0"/>
              <a:pPr>
                <a:defRPr/>
              </a:pPr>
              <a:t>30</a:t>
            </a:fld>
            <a:endParaRPr lang="fr-FR" dirty="0"/>
          </a:p>
        </p:txBody>
      </p:sp>
      <p:sp>
        <p:nvSpPr>
          <p:cNvPr id="4" name="Title 1">
            <a:extLst>
              <a:ext uri="{FF2B5EF4-FFF2-40B4-BE49-F238E27FC236}">
                <a16:creationId xmlns:a16="http://schemas.microsoft.com/office/drawing/2014/main" id="{926FF843-11F2-5C40-AFA8-427A49085E89}"/>
              </a:ext>
            </a:extLst>
          </p:cNvPr>
          <p:cNvSpPr txBox="1">
            <a:spLocks/>
          </p:cNvSpPr>
          <p:nvPr/>
        </p:nvSpPr>
        <p:spPr bwMode="auto">
          <a:xfrm>
            <a:off x="251520" y="2780928"/>
            <a:ext cx="8744843" cy="6481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000">
                <a:solidFill>
                  <a:schemeClr val="tx1">
                    <a:lumMod val="65000"/>
                    <a:lumOff val="35000"/>
                  </a:schemeClr>
                </a:solidFill>
                <a:latin typeface="Calibri" pitchFamily="34" charset="0"/>
                <a:ea typeface="ＭＳ Ｐゴシック" charset="-128"/>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b="1" kern="0" dirty="0">
                <a:solidFill>
                  <a:srgbClr val="C00000"/>
                </a:solidFill>
              </a:rPr>
              <a:t>ENJOY AND PROTIF </a:t>
            </a:r>
            <a:br>
              <a:rPr lang="en-US" b="1" kern="0" dirty="0">
                <a:solidFill>
                  <a:srgbClr val="C00000"/>
                </a:solidFill>
              </a:rPr>
            </a:br>
            <a:r>
              <a:rPr lang="en-US" b="1" kern="0" dirty="0">
                <a:solidFill>
                  <a:srgbClr val="C00000"/>
                </a:solidFill>
              </a:rPr>
              <a:t>FROM THE SCHOOL!</a:t>
            </a:r>
            <a:br>
              <a:rPr lang="en-US" b="1" kern="0" dirty="0">
                <a:solidFill>
                  <a:srgbClr val="C00000"/>
                </a:solidFill>
              </a:rPr>
            </a:br>
            <a:endParaRPr lang="en-GB" b="1" kern="0" dirty="0">
              <a:solidFill>
                <a:srgbClr val="C00000"/>
              </a:solidFill>
            </a:endParaRPr>
          </a:p>
        </p:txBody>
      </p:sp>
      <p:sp>
        <p:nvSpPr>
          <p:cNvPr id="3" name="Footer Placeholder 2">
            <a:extLst>
              <a:ext uri="{FF2B5EF4-FFF2-40B4-BE49-F238E27FC236}">
                <a16:creationId xmlns:a16="http://schemas.microsoft.com/office/drawing/2014/main" id="{11785F4F-77B4-F743-BEC9-930552DA469F}"/>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306594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BB7E1-FC8E-F843-B902-8CBE0FE2AD51}"/>
              </a:ext>
            </a:extLst>
          </p:cNvPr>
          <p:cNvSpPr>
            <a:spLocks noGrp="1"/>
          </p:cNvSpPr>
          <p:nvPr>
            <p:ph type="title"/>
          </p:nvPr>
        </p:nvSpPr>
        <p:spPr/>
        <p:txBody>
          <a:bodyPr/>
          <a:lstStyle/>
          <a:p>
            <a:r>
              <a:rPr lang="en-US" dirty="0"/>
              <a:t>Tonight</a:t>
            </a:r>
          </a:p>
        </p:txBody>
      </p:sp>
      <p:pic>
        <p:nvPicPr>
          <p:cNvPr id="8" name="Content Placeholder 7">
            <a:extLst>
              <a:ext uri="{FF2B5EF4-FFF2-40B4-BE49-F238E27FC236}">
                <a16:creationId xmlns:a16="http://schemas.microsoft.com/office/drawing/2014/main" id="{755D1845-4F2E-4345-9182-2F2FA764AA86}"/>
              </a:ext>
            </a:extLst>
          </p:cNvPr>
          <p:cNvPicPr>
            <a:picLocks noGrp="1" noChangeAspect="1"/>
          </p:cNvPicPr>
          <p:nvPr>
            <p:ph idx="1"/>
          </p:nvPr>
        </p:nvPicPr>
        <p:blipFill rotWithShape="1">
          <a:blip r:embed="rId2"/>
          <a:srcRect t="2746" b="62474"/>
          <a:stretch/>
        </p:blipFill>
        <p:spPr>
          <a:xfrm>
            <a:off x="1619672" y="1484784"/>
            <a:ext cx="6047848" cy="3744416"/>
          </a:xfrm>
        </p:spPr>
      </p:pic>
      <p:sp>
        <p:nvSpPr>
          <p:cNvPr id="4" name="Footer Placeholder 3">
            <a:extLst>
              <a:ext uri="{FF2B5EF4-FFF2-40B4-BE49-F238E27FC236}">
                <a16:creationId xmlns:a16="http://schemas.microsoft.com/office/drawing/2014/main" id="{C42D3B51-6719-8843-8E50-1EA0B5E821C6}"/>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5" name="Slide Number Placeholder 4">
            <a:extLst>
              <a:ext uri="{FF2B5EF4-FFF2-40B4-BE49-F238E27FC236}">
                <a16:creationId xmlns:a16="http://schemas.microsoft.com/office/drawing/2014/main" id="{3583F76B-BF37-2545-A1EF-3531F9FDD49F}"/>
              </a:ext>
            </a:extLst>
          </p:cNvPr>
          <p:cNvSpPr>
            <a:spLocks noGrp="1"/>
          </p:cNvSpPr>
          <p:nvPr>
            <p:ph type="sldNum" sz="quarter" idx="12"/>
          </p:nvPr>
        </p:nvSpPr>
        <p:spPr/>
        <p:txBody>
          <a:bodyPr/>
          <a:lstStyle/>
          <a:p>
            <a:pPr>
              <a:defRPr/>
            </a:pPr>
            <a:fld id="{6843C2BB-0BC1-4280-9510-6EBE6484FF4A}" type="slidenum">
              <a:rPr lang="fr-FR" smtClean="0"/>
              <a:pPr>
                <a:defRPr/>
              </a:pPr>
              <a:t>31</a:t>
            </a:fld>
            <a:endParaRPr lang="fr-FR" dirty="0"/>
          </a:p>
        </p:txBody>
      </p:sp>
    </p:spTree>
    <p:extLst>
      <p:ext uri="{BB962C8B-B14F-4D97-AF65-F5344CB8AC3E}">
        <p14:creationId xmlns:p14="http://schemas.microsoft.com/office/powerpoint/2010/main" val="54137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E672B-D440-8E47-B4D8-E72E0DB83CA6}"/>
              </a:ext>
            </a:extLst>
          </p:cNvPr>
          <p:cNvSpPr>
            <a:spLocks noGrp="1"/>
          </p:cNvSpPr>
          <p:nvPr>
            <p:ph type="title"/>
          </p:nvPr>
        </p:nvSpPr>
        <p:spPr/>
        <p:txBody>
          <a:bodyPr/>
          <a:lstStyle/>
          <a:p>
            <a:r>
              <a:rPr lang="en-US" dirty="0"/>
              <a:t>Tonight</a:t>
            </a:r>
          </a:p>
        </p:txBody>
      </p:sp>
      <p:sp>
        <p:nvSpPr>
          <p:cNvPr id="3" name="Content Placeholder 2">
            <a:extLst>
              <a:ext uri="{FF2B5EF4-FFF2-40B4-BE49-F238E27FC236}">
                <a16:creationId xmlns:a16="http://schemas.microsoft.com/office/drawing/2014/main" id="{EF879101-87FD-B341-9D38-20E3AEE6E153}"/>
              </a:ext>
            </a:extLst>
          </p:cNvPr>
          <p:cNvSpPr>
            <a:spLocks noGrp="1"/>
          </p:cNvSpPr>
          <p:nvPr>
            <p:ph idx="1"/>
          </p:nvPr>
        </p:nvSpPr>
        <p:spPr/>
        <p:txBody>
          <a:bodyPr/>
          <a:lstStyle/>
          <a:p>
            <a:r>
              <a:rPr lang="en-US" dirty="0"/>
              <a:t>Walking tour of Split city – </a:t>
            </a:r>
            <a:r>
              <a:rPr lang="en-US" dirty="0">
                <a:solidFill>
                  <a:srgbClr val="C00000"/>
                </a:solidFill>
              </a:rPr>
              <a:t>CANCELLED</a:t>
            </a:r>
          </a:p>
          <a:p>
            <a:pPr lvl="1"/>
            <a:r>
              <a:rPr lang="en-US" dirty="0"/>
              <a:t>We will try to have it later during the week (Friday?)</a:t>
            </a:r>
          </a:p>
          <a:p>
            <a:r>
              <a:rPr lang="en-US" dirty="0">
                <a:solidFill>
                  <a:srgbClr val="C00000"/>
                </a:solidFill>
              </a:rPr>
              <a:t>18:00 </a:t>
            </a:r>
            <a:r>
              <a:rPr lang="en-US" dirty="0"/>
              <a:t>lecture by Sebastien Ponce</a:t>
            </a:r>
          </a:p>
          <a:p>
            <a:pPr lvl="1"/>
            <a:r>
              <a:rPr lang="en-US" dirty="0"/>
              <a:t>but tomorrow we start at 10:00 instead of 9:00 !</a:t>
            </a:r>
          </a:p>
          <a:p>
            <a:r>
              <a:rPr lang="en-US" dirty="0">
                <a:solidFill>
                  <a:srgbClr val="C00000"/>
                </a:solidFill>
              </a:rPr>
              <a:t>19:45</a:t>
            </a:r>
            <a:r>
              <a:rPr lang="en-US" dirty="0"/>
              <a:t> buses from MEDILS to Split</a:t>
            </a:r>
          </a:p>
          <a:p>
            <a:r>
              <a:rPr lang="en-US" dirty="0">
                <a:solidFill>
                  <a:srgbClr val="C00000"/>
                </a:solidFill>
              </a:rPr>
              <a:t>20:00</a:t>
            </a:r>
            <a:r>
              <a:rPr lang="en-US" dirty="0"/>
              <a:t> dinner in restaurant </a:t>
            </a:r>
            <a:r>
              <a:rPr lang="en-US" i="1" dirty="0" err="1"/>
              <a:t>Konoba</a:t>
            </a:r>
            <a:r>
              <a:rPr lang="en-US" i="1" dirty="0"/>
              <a:t> </a:t>
            </a:r>
            <a:r>
              <a:rPr lang="en-US" i="1" dirty="0" err="1"/>
              <a:t>Fetivi</a:t>
            </a:r>
            <a:endParaRPr lang="en-US" i="1" dirty="0"/>
          </a:p>
          <a:p>
            <a:pPr lvl="1"/>
            <a:r>
              <a:rPr lang="en-US" dirty="0"/>
              <a:t>meat and fish</a:t>
            </a:r>
          </a:p>
          <a:p>
            <a:r>
              <a:rPr lang="en-US" dirty="0">
                <a:solidFill>
                  <a:srgbClr val="C00000"/>
                </a:solidFill>
              </a:rPr>
              <a:t>22:00 </a:t>
            </a:r>
            <a:r>
              <a:rPr lang="en-US" dirty="0"/>
              <a:t>buses back to MEDILS</a:t>
            </a:r>
          </a:p>
          <a:p>
            <a:endParaRPr lang="en-US" dirty="0"/>
          </a:p>
          <a:p>
            <a:r>
              <a:rPr lang="en-GB" dirty="0"/>
              <a:t>More details on </a:t>
            </a:r>
            <a:r>
              <a:rPr lang="en-GB" b="1" dirty="0">
                <a:solidFill>
                  <a:srgbClr val="C00000"/>
                </a:solidFill>
                <a:hlinkClick r:id="rId2"/>
              </a:rPr>
              <a:t>CSC Live</a:t>
            </a:r>
            <a:endParaRPr lang="en-GB" b="1" dirty="0">
              <a:solidFill>
                <a:srgbClr val="C00000"/>
              </a:solidFill>
            </a:endParaRPr>
          </a:p>
          <a:p>
            <a:pPr marL="0" indent="0">
              <a:buNone/>
            </a:pPr>
            <a:endParaRPr lang="en-US" dirty="0"/>
          </a:p>
          <a:p>
            <a:pPr lvl="1"/>
            <a:endParaRPr lang="en-US" dirty="0">
              <a:solidFill>
                <a:srgbClr val="C00000"/>
              </a:solidFill>
            </a:endParaRPr>
          </a:p>
          <a:p>
            <a:endParaRPr lang="en-US" dirty="0">
              <a:solidFill>
                <a:srgbClr val="C00000"/>
              </a:solidFill>
            </a:endParaRPr>
          </a:p>
        </p:txBody>
      </p:sp>
      <p:sp>
        <p:nvSpPr>
          <p:cNvPr id="4" name="Footer Placeholder 3">
            <a:extLst>
              <a:ext uri="{FF2B5EF4-FFF2-40B4-BE49-F238E27FC236}">
                <a16:creationId xmlns:a16="http://schemas.microsoft.com/office/drawing/2014/main" id="{FD1677EE-B365-A24F-9B50-23B78F692EF9}"/>
              </a:ext>
            </a:extLst>
          </p:cNvPr>
          <p:cNvSpPr>
            <a:spLocks noGrp="1"/>
          </p:cNvSpPr>
          <p:nvPr>
            <p:ph type="ftr" sz="quarter" idx="11"/>
          </p:nvPr>
        </p:nvSpPr>
        <p:spPr/>
        <p:txBody>
          <a:bodyPr/>
          <a:lstStyle/>
          <a:p>
            <a:pPr>
              <a:defRPr/>
            </a:pPr>
            <a:r>
              <a:rPr lang="fr-FR"/>
              <a:t>Sebastian Lopienski – thematic CSC 2019</a:t>
            </a:r>
            <a:endParaRPr lang="fr-FR" dirty="0"/>
          </a:p>
        </p:txBody>
      </p:sp>
      <p:sp>
        <p:nvSpPr>
          <p:cNvPr id="5" name="Slide Number Placeholder 4">
            <a:extLst>
              <a:ext uri="{FF2B5EF4-FFF2-40B4-BE49-F238E27FC236}">
                <a16:creationId xmlns:a16="http://schemas.microsoft.com/office/drawing/2014/main" id="{D86B821F-B56F-444A-BBCE-7D19DF7ED3D8}"/>
              </a:ext>
            </a:extLst>
          </p:cNvPr>
          <p:cNvSpPr>
            <a:spLocks noGrp="1"/>
          </p:cNvSpPr>
          <p:nvPr>
            <p:ph type="sldNum" sz="quarter" idx="12"/>
          </p:nvPr>
        </p:nvSpPr>
        <p:spPr/>
        <p:txBody>
          <a:bodyPr/>
          <a:lstStyle/>
          <a:p>
            <a:pPr>
              <a:defRPr/>
            </a:pPr>
            <a:fld id="{6843C2BB-0BC1-4280-9510-6EBE6484FF4A}" type="slidenum">
              <a:rPr lang="fr-FR" smtClean="0"/>
              <a:pPr>
                <a:defRPr/>
              </a:pPr>
              <a:t>32</a:t>
            </a:fld>
            <a:endParaRPr lang="fr-FR" dirty="0"/>
          </a:p>
        </p:txBody>
      </p:sp>
    </p:spTree>
    <p:extLst>
      <p:ext uri="{BB962C8B-B14F-4D97-AF65-F5344CB8AC3E}">
        <p14:creationId xmlns:p14="http://schemas.microsoft.com/office/powerpoint/2010/main" val="153924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Tree>
    <p:extLst>
      <p:ext uri="{BB962C8B-B14F-4D97-AF65-F5344CB8AC3E}">
        <p14:creationId xmlns:p14="http://schemas.microsoft.com/office/powerpoint/2010/main" val="2061634530"/>
      </p:ext>
    </p:extLst>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Welcome to</a:t>
            </a:r>
            <a:r>
              <a:rPr lang="mr-IN" dirty="0"/>
              <a:t>…</a:t>
            </a:r>
            <a:r>
              <a:rPr lang="pl-PL" dirty="0"/>
              <a:t> </a:t>
            </a:r>
            <a:endParaRPr lang="en-GB" dirty="0"/>
          </a:p>
        </p:txBody>
      </p:sp>
      <p:sp>
        <p:nvSpPr>
          <p:cNvPr id="8" name="Content Placeholder 7"/>
          <p:cNvSpPr>
            <a:spLocks noGrp="1"/>
          </p:cNvSpPr>
          <p:nvPr>
            <p:ph sz="half" idx="1"/>
          </p:nvPr>
        </p:nvSpPr>
        <p:spPr>
          <a:xfrm>
            <a:off x="251520" y="1268760"/>
            <a:ext cx="4320480" cy="5112568"/>
          </a:xfrm>
        </p:spPr>
        <p:txBody>
          <a:bodyPr/>
          <a:lstStyle/>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Andreas </a:t>
            </a:r>
            <a:r>
              <a:rPr lang="en-GB" sz="1700" dirty="0" err="1">
                <a:solidFill>
                  <a:srgbClr val="C00000"/>
                </a:solidFill>
              </a:rPr>
              <a:t>Alexopoulos</a:t>
            </a:r>
            <a:r>
              <a:rPr lang="en-GB" sz="1700" dirty="0"/>
              <a:t>, </a:t>
            </a:r>
            <a:r>
              <a:rPr lang="en-GB" sz="1700" dirty="0" err="1"/>
              <a:t>U.Thessaly</a:t>
            </a:r>
            <a:r>
              <a:rPr lang="en-GB" sz="1700" dirty="0"/>
              <a:t>, Greece</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Fabrizio Alfonsi</a:t>
            </a:r>
            <a:r>
              <a:rPr lang="en-GB" sz="1700" dirty="0"/>
              <a:t>, </a:t>
            </a:r>
            <a:r>
              <a:rPr lang="en-GB" sz="1700" dirty="0" err="1"/>
              <a:t>U.Bologna</a:t>
            </a:r>
            <a:r>
              <a:rPr lang="en-GB" sz="1700" dirty="0"/>
              <a:t>, Italy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Luca </a:t>
            </a:r>
            <a:r>
              <a:rPr lang="en-GB" sz="1700" dirty="0" err="1">
                <a:solidFill>
                  <a:srgbClr val="C00000"/>
                </a:solidFill>
              </a:rPr>
              <a:t>Ambroz</a:t>
            </a:r>
            <a:r>
              <a:rPr lang="en-GB" sz="1700" dirty="0"/>
              <a:t>, University of Oxford, UK</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Francesco </a:t>
            </a:r>
            <a:r>
              <a:rPr lang="en-GB" sz="1700" dirty="0" err="1">
                <a:solidFill>
                  <a:srgbClr val="C00000"/>
                </a:solidFill>
              </a:rPr>
              <a:t>Antoniazzi</a:t>
            </a:r>
            <a:r>
              <a:rPr lang="en-GB" sz="1700" dirty="0"/>
              <a:t>, INFN CNAF, Italy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Tom Byrne</a:t>
            </a:r>
            <a:r>
              <a:rPr lang="en-GB" sz="1700" dirty="0"/>
              <a:t>, STFC, UK</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Julio Calvo Pinto</a:t>
            </a:r>
            <a:r>
              <a:rPr lang="en-GB" sz="1700" dirty="0"/>
              <a:t>, CERN</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Diego Davila </a:t>
            </a:r>
            <a:r>
              <a:rPr lang="en-GB" sz="1700" dirty="0" err="1">
                <a:solidFill>
                  <a:srgbClr val="C00000"/>
                </a:solidFill>
              </a:rPr>
              <a:t>Foyo</a:t>
            </a:r>
            <a:r>
              <a:rPr lang="en-GB" sz="1700" dirty="0"/>
              <a:t>, CERN</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Victor Jose Garcia Fernandez</a:t>
            </a:r>
            <a:r>
              <a:rPr lang="en-GB" sz="1700" dirty="0"/>
              <a:t>, CERN</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err="1">
                <a:solidFill>
                  <a:srgbClr val="C00000"/>
                </a:solidFill>
              </a:rPr>
              <a:t>Jochen</a:t>
            </a:r>
            <a:r>
              <a:rPr lang="en-GB" sz="1700" dirty="0">
                <a:solidFill>
                  <a:srgbClr val="C00000"/>
                </a:solidFill>
              </a:rPr>
              <a:t> </a:t>
            </a:r>
            <a:r>
              <a:rPr lang="en-GB" sz="1700" dirty="0" err="1">
                <a:solidFill>
                  <a:srgbClr val="C00000"/>
                </a:solidFill>
              </a:rPr>
              <a:t>Gemmler</a:t>
            </a:r>
            <a:r>
              <a:rPr lang="en-GB" sz="1700" dirty="0"/>
              <a:t>, KIT, Germany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Jan-Paul </a:t>
            </a:r>
            <a:r>
              <a:rPr lang="en-GB" sz="1700" dirty="0" err="1">
                <a:solidFill>
                  <a:srgbClr val="C00000"/>
                </a:solidFill>
              </a:rPr>
              <a:t>Hucka</a:t>
            </a:r>
            <a:r>
              <a:rPr lang="en-GB" sz="1700" dirty="0"/>
              <a:t>, T.U. Darmstadt, Germany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Jan </a:t>
            </a:r>
            <a:r>
              <a:rPr lang="en-GB" sz="1700" dirty="0" err="1">
                <a:solidFill>
                  <a:srgbClr val="C00000"/>
                </a:solidFill>
              </a:rPr>
              <a:t>Kapała</a:t>
            </a:r>
            <a:r>
              <a:rPr lang="en-GB" sz="1700" dirty="0"/>
              <a:t>, AGH, Poland</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Stanko </a:t>
            </a:r>
            <a:r>
              <a:rPr lang="en-GB" sz="1700" dirty="0" err="1">
                <a:solidFill>
                  <a:srgbClr val="C00000"/>
                </a:solidFill>
              </a:rPr>
              <a:t>Kruzic</a:t>
            </a:r>
            <a:r>
              <a:rPr lang="en-GB" sz="1700" dirty="0"/>
              <a:t>, FESB U. Split, Croatia</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Dominik </a:t>
            </a:r>
            <a:r>
              <a:rPr lang="en-GB" sz="1700" dirty="0" err="1">
                <a:solidFill>
                  <a:srgbClr val="C00000"/>
                </a:solidFill>
              </a:rPr>
              <a:t>Kulikowski</a:t>
            </a:r>
            <a:r>
              <a:rPr lang="en-GB" sz="1700" dirty="0"/>
              <a:t>, CERN</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Alexander Melzer</a:t>
            </a:r>
            <a:r>
              <a:rPr lang="en-GB" sz="1700" dirty="0"/>
              <a:t>, U. Bonn, Germany</a:t>
            </a:r>
          </a:p>
        </p:txBody>
      </p:sp>
      <p:sp>
        <p:nvSpPr>
          <p:cNvPr id="9" name="Content Placeholder 8"/>
          <p:cNvSpPr>
            <a:spLocks noGrp="1"/>
          </p:cNvSpPr>
          <p:nvPr>
            <p:ph sz="half" idx="2"/>
          </p:nvPr>
        </p:nvSpPr>
        <p:spPr>
          <a:xfrm>
            <a:off x="4648200" y="1268760"/>
            <a:ext cx="4316288" cy="5112568"/>
          </a:xfrm>
        </p:spPr>
        <p:txBody>
          <a:bodyPr/>
          <a:lstStyle/>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Andrea </a:t>
            </a:r>
            <a:r>
              <a:rPr lang="en-GB" sz="1700" dirty="0" err="1">
                <a:solidFill>
                  <a:srgbClr val="C00000"/>
                </a:solidFill>
              </a:rPr>
              <a:t>Merli</a:t>
            </a:r>
            <a:r>
              <a:rPr lang="en-GB" sz="1700" dirty="0"/>
              <a:t>, UNIMIA and INFN, Italy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Felix </a:t>
            </a:r>
            <a:r>
              <a:rPr lang="en-GB" sz="1700" dirty="0" err="1">
                <a:solidFill>
                  <a:srgbClr val="C00000"/>
                </a:solidFill>
              </a:rPr>
              <a:t>Metzner</a:t>
            </a:r>
            <a:r>
              <a:rPr lang="en-GB" sz="1700" dirty="0"/>
              <a:t>, KIT, Germany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Simone </a:t>
            </a:r>
            <a:r>
              <a:rPr lang="en-GB" sz="1700" dirty="0" err="1">
                <a:solidFill>
                  <a:srgbClr val="C00000"/>
                </a:solidFill>
              </a:rPr>
              <a:t>Mosciatti</a:t>
            </a:r>
            <a:r>
              <a:rPr lang="en-GB" sz="1700" dirty="0"/>
              <a:t>, CERN</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Konstantin </a:t>
            </a:r>
            <a:r>
              <a:rPr lang="en-GB" sz="1700" dirty="0" err="1">
                <a:solidFill>
                  <a:srgbClr val="C00000"/>
                </a:solidFill>
              </a:rPr>
              <a:t>Pugachev</a:t>
            </a:r>
            <a:r>
              <a:rPr lang="en-GB" sz="1700" dirty="0"/>
              <a:t>, </a:t>
            </a:r>
            <a:r>
              <a:rPr lang="en-GB" sz="1700" dirty="0" err="1"/>
              <a:t>Budker</a:t>
            </a:r>
            <a:r>
              <a:rPr lang="en-GB" sz="1700" dirty="0"/>
              <a:t> Inst., Russia</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Alexander </a:t>
            </a:r>
            <a:r>
              <a:rPr lang="en-GB" sz="1700" dirty="0" err="1">
                <a:solidFill>
                  <a:srgbClr val="C00000"/>
                </a:solidFill>
              </a:rPr>
              <a:t>Ruede</a:t>
            </a:r>
            <a:r>
              <a:rPr lang="en-GB" sz="1700" dirty="0"/>
              <a:t>, </a:t>
            </a:r>
            <a:r>
              <a:rPr lang="en-GB" sz="1700" dirty="0" err="1"/>
              <a:t>ErnstAbbeHS</a:t>
            </a:r>
            <a:r>
              <a:rPr lang="en-GB" sz="1700" dirty="0"/>
              <a:t>, Germany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Nicolas </a:t>
            </a:r>
            <a:r>
              <a:rPr lang="en-GB" sz="1700" dirty="0" err="1">
                <a:solidFill>
                  <a:srgbClr val="C00000"/>
                </a:solidFill>
              </a:rPr>
              <a:t>Scharmberg</a:t>
            </a:r>
            <a:r>
              <a:rPr lang="en-GB" sz="1700" dirty="0"/>
              <a:t>, </a:t>
            </a:r>
            <a:r>
              <a:rPr lang="en-GB" sz="1700" dirty="0" err="1"/>
              <a:t>U.Manchester</a:t>
            </a:r>
            <a:r>
              <a:rPr lang="en-GB" sz="1700" dirty="0"/>
              <a:t>, UK</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Marcel Andre Schneider</a:t>
            </a:r>
            <a:r>
              <a:rPr lang="en-GB" sz="1700" dirty="0"/>
              <a:t>, CERN</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Toni </a:t>
            </a:r>
            <a:r>
              <a:rPr lang="en-GB" sz="1700" dirty="0" err="1">
                <a:solidFill>
                  <a:srgbClr val="C00000"/>
                </a:solidFill>
              </a:rPr>
              <a:t>Sculac</a:t>
            </a:r>
            <a:r>
              <a:rPr lang="en-GB" sz="1700" dirty="0"/>
              <a:t>, FESB </a:t>
            </a:r>
            <a:r>
              <a:rPr lang="en-GB" sz="1700" dirty="0" err="1"/>
              <a:t>U.Split</a:t>
            </a:r>
            <a:r>
              <a:rPr lang="en-GB" sz="1700" dirty="0"/>
              <a:t>, Croatia</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Antoni </a:t>
            </a:r>
            <a:r>
              <a:rPr lang="en-GB" sz="1700" dirty="0" err="1">
                <a:solidFill>
                  <a:srgbClr val="C00000"/>
                </a:solidFill>
              </a:rPr>
              <a:t>Shtipliyski</a:t>
            </a:r>
            <a:r>
              <a:rPr lang="en-GB" sz="1700" dirty="0"/>
              <a:t>, </a:t>
            </a:r>
            <a:r>
              <a:rPr lang="en-GB" sz="1700" dirty="0" err="1"/>
              <a:t>I.C.London</a:t>
            </a:r>
            <a:r>
              <a:rPr lang="en-GB" sz="1700" dirty="0"/>
              <a:t>, UK</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Ralf Von Cube</a:t>
            </a:r>
            <a:r>
              <a:rPr lang="en-GB" sz="1700" dirty="0"/>
              <a:t>, RWTH Aachen, Germany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Vadim Wagner</a:t>
            </a:r>
            <a:r>
              <a:rPr lang="en-GB" sz="1700" dirty="0"/>
              <a:t>, T.U. Darmstadt, Germany</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err="1">
                <a:solidFill>
                  <a:srgbClr val="C00000"/>
                </a:solidFill>
              </a:rPr>
              <a:t>Zehua</a:t>
            </a:r>
            <a:r>
              <a:rPr lang="en-GB" sz="1700" dirty="0">
                <a:solidFill>
                  <a:srgbClr val="C00000"/>
                </a:solidFill>
              </a:rPr>
              <a:t> Xu</a:t>
            </a:r>
            <a:r>
              <a:rPr lang="en-GB" sz="1700" dirty="0"/>
              <a:t>, Tsinghua University, China</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a:solidFill>
                  <a:srgbClr val="C00000"/>
                </a:solidFill>
              </a:rPr>
              <a:t>Darko </a:t>
            </a:r>
            <a:r>
              <a:rPr lang="en-GB" sz="1700" dirty="0" err="1">
                <a:solidFill>
                  <a:srgbClr val="C00000"/>
                </a:solidFill>
              </a:rPr>
              <a:t>Zarić</a:t>
            </a:r>
            <a:r>
              <a:rPr lang="en-GB" sz="1700" dirty="0"/>
              <a:t>, FESB </a:t>
            </a:r>
            <a:r>
              <a:rPr lang="en-GB" sz="1700" dirty="0" err="1"/>
              <a:t>U.Split</a:t>
            </a:r>
            <a:r>
              <a:rPr lang="en-GB" sz="1700" dirty="0"/>
              <a:t>, Croatia</a:t>
            </a:r>
          </a:p>
          <a:p>
            <a:pPr marL="182563" marR="0" lvl="0" indent="-182563" defTabSz="914400" eaLnBrk="1" fontAlgn="auto" latinLnBrk="0" hangingPunct="1">
              <a:lnSpc>
                <a:spcPct val="130000"/>
              </a:lnSpc>
              <a:spcBef>
                <a:spcPts val="0"/>
              </a:spcBef>
              <a:spcAft>
                <a:spcPts val="0"/>
              </a:spcAft>
              <a:buClrTx/>
              <a:buSzTx/>
              <a:buFontTx/>
              <a:buNone/>
              <a:defRPr/>
            </a:pPr>
            <a:r>
              <a:rPr lang="en-GB" sz="1700" dirty="0" err="1">
                <a:solidFill>
                  <a:srgbClr val="C00000"/>
                </a:solidFill>
              </a:rPr>
              <a:t>Miha</a:t>
            </a:r>
            <a:r>
              <a:rPr lang="en-GB" sz="1700" dirty="0">
                <a:solidFill>
                  <a:srgbClr val="C00000"/>
                </a:solidFill>
              </a:rPr>
              <a:t> </a:t>
            </a:r>
            <a:r>
              <a:rPr lang="en-GB" sz="1700" dirty="0" err="1">
                <a:solidFill>
                  <a:srgbClr val="C00000"/>
                </a:solidFill>
              </a:rPr>
              <a:t>Zgubic</a:t>
            </a:r>
            <a:r>
              <a:rPr lang="en-GB" sz="1700" dirty="0"/>
              <a:t>, University of Oxford, UK</a:t>
            </a: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34</a:t>
            </a:fld>
            <a:endParaRPr lang="fr-FR" dirty="0"/>
          </a:p>
        </p:txBody>
      </p:sp>
      <p:sp>
        <p:nvSpPr>
          <p:cNvPr id="2" name="Footer Placeholder 1">
            <a:extLst>
              <a:ext uri="{FF2B5EF4-FFF2-40B4-BE49-F238E27FC236}">
                <a16:creationId xmlns:a16="http://schemas.microsoft.com/office/drawing/2014/main" id="{580D4B0F-9054-C244-953C-82B3DE092181}"/>
              </a:ext>
            </a:extLst>
          </p:cNvPr>
          <p:cNvSpPr>
            <a:spLocks noGrp="1"/>
          </p:cNvSpPr>
          <p:nvPr>
            <p:ph type="ftr" sz="quarter" idx="11"/>
          </p:nvPr>
        </p:nvSpPr>
        <p:spPr/>
        <p:txBody>
          <a:bodyPr/>
          <a:lstStyle/>
          <a:p>
            <a:pPr>
              <a:defRPr/>
            </a:pPr>
            <a:r>
              <a:rPr lang="en-US"/>
              <a:t>Sebastian Lopienski – thematic CSC 2019</a:t>
            </a:r>
            <a:endParaRPr lang="fr-FR" dirty="0"/>
          </a:p>
        </p:txBody>
      </p:sp>
    </p:spTree>
    <p:extLst>
      <p:ext uri="{BB962C8B-B14F-4D97-AF65-F5344CB8AC3E}">
        <p14:creationId xmlns:p14="http://schemas.microsoft.com/office/powerpoint/2010/main" val="1473427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0432" y="4077072"/>
            <a:ext cx="9346308" cy="2569312"/>
            <a:chOff x="-40432" y="4077072"/>
            <a:chExt cx="9346308" cy="2569312"/>
          </a:xfrm>
        </p:grpSpPr>
        <p:sp>
          <p:nvSpPr>
            <p:cNvPr id="22" name="TextBox 21"/>
            <p:cNvSpPr txBox="1"/>
            <p:nvPr/>
          </p:nvSpPr>
          <p:spPr>
            <a:xfrm>
              <a:off x="5990276" y="4396487"/>
              <a:ext cx="578226" cy="923330"/>
            </a:xfrm>
            <a:prstGeom prst="rect">
              <a:avLst/>
            </a:prstGeom>
            <a:noFill/>
          </p:spPr>
          <p:txBody>
            <a:bodyPr wrap="square" rtlCol="0">
              <a:spAutoFit/>
            </a:bodyPr>
            <a:lstStyle/>
            <a:p>
              <a:pPr algn="ctr"/>
              <a:r>
                <a:rPr lang="en-US" sz="5400" b="1" dirty="0">
                  <a:solidFill>
                    <a:srgbClr val="FF0000"/>
                  </a:solidFill>
                  <a:effectLst>
                    <a:outerShdw blurRad="38100" dist="38100" dir="2700000" algn="tl" rotWithShape="0">
                      <a:prstClr val="black"/>
                    </a:outerShdw>
                  </a:effectLst>
                </a:rPr>
                <a:t>?</a:t>
              </a:r>
            </a:p>
          </p:txBody>
        </p:sp>
        <p:pic>
          <p:nvPicPr>
            <p:cNvPr id="10" name="Picture 2" descr="Capture-003924web"/>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1968" y="4131238"/>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1" name="TextBox 10"/>
            <p:cNvSpPr txBox="1"/>
            <p:nvPr/>
          </p:nvSpPr>
          <p:spPr>
            <a:xfrm>
              <a:off x="2662808" y="5625641"/>
              <a:ext cx="2438400" cy="646331"/>
            </a:xfrm>
            <a:prstGeom prst="rect">
              <a:avLst/>
            </a:prstGeom>
            <a:noFill/>
          </p:spPr>
          <p:txBody>
            <a:bodyPr wrap="square" rtlCol="0">
              <a:spAutoFit/>
            </a:bodyPr>
            <a:lstStyle/>
            <a:p>
              <a:pPr algn="ctr"/>
              <a:r>
                <a:rPr lang="en-US" sz="1800" dirty="0">
                  <a:solidFill>
                    <a:schemeClr val="tx1">
                      <a:lumMod val="65000"/>
                      <a:lumOff val="35000"/>
                    </a:schemeClr>
                  </a:solidFill>
                </a:rPr>
                <a:t>Detecting particles</a:t>
              </a:r>
            </a:p>
            <a:p>
              <a:pPr algn="ctr"/>
              <a:r>
                <a:rPr lang="en-US" dirty="0">
                  <a:solidFill>
                    <a:schemeClr val="tx1">
                      <a:lumMod val="65000"/>
                      <a:lumOff val="35000"/>
                    </a:schemeClr>
                  </a:solidFill>
                </a:rPr>
                <a:t>(experiments)</a:t>
              </a:r>
              <a:endParaRPr lang="en-US" sz="1800" dirty="0">
                <a:solidFill>
                  <a:schemeClr val="tx1">
                    <a:lumMod val="65000"/>
                    <a:lumOff val="35000"/>
                  </a:schemeClr>
                </a:solidFill>
              </a:endParaRPr>
            </a:p>
          </p:txBody>
        </p:sp>
        <p:sp>
          <p:nvSpPr>
            <p:cNvPr id="12" name="TextBox 11"/>
            <p:cNvSpPr txBox="1"/>
            <p:nvPr/>
          </p:nvSpPr>
          <p:spPr>
            <a:xfrm>
              <a:off x="-40432" y="5579038"/>
              <a:ext cx="2438400" cy="646331"/>
            </a:xfrm>
            <a:prstGeom prst="rect">
              <a:avLst/>
            </a:prstGeom>
            <a:noFill/>
          </p:spPr>
          <p:txBody>
            <a:bodyPr wrap="square" rtlCol="0">
              <a:spAutoFit/>
            </a:bodyPr>
            <a:lstStyle/>
            <a:p>
              <a:pPr algn="ctr"/>
              <a:r>
                <a:rPr lang="en-US" sz="1800" dirty="0">
                  <a:solidFill>
                    <a:schemeClr val="tx1">
                      <a:lumMod val="65000"/>
                      <a:lumOff val="35000"/>
                    </a:schemeClr>
                  </a:solidFill>
                </a:rPr>
                <a:t>Accelerating beams</a:t>
              </a:r>
            </a:p>
            <a:p>
              <a:pPr algn="ctr"/>
              <a:r>
                <a:rPr lang="en-US" dirty="0">
                  <a:solidFill>
                    <a:schemeClr val="tx1">
                      <a:lumMod val="65000"/>
                      <a:lumOff val="35000"/>
                    </a:schemeClr>
                  </a:solidFill>
                </a:rPr>
                <a:t>(accelerators)</a:t>
              </a:r>
              <a:endParaRPr lang="en-US" sz="1800" dirty="0">
                <a:solidFill>
                  <a:schemeClr val="tx1">
                    <a:lumMod val="65000"/>
                    <a:lumOff val="35000"/>
                  </a:schemeClr>
                </a:solidFill>
              </a:endParaRPr>
            </a:p>
          </p:txBody>
        </p:sp>
        <p:pic>
          <p:nvPicPr>
            <p:cNvPr id="13" name="Picture 1033" descr="Grid_globe_V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79504" y="4144196"/>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14" name="TextBox 13"/>
            <p:cNvSpPr txBox="1"/>
            <p:nvPr/>
          </p:nvSpPr>
          <p:spPr>
            <a:xfrm>
              <a:off x="5327104" y="5723054"/>
              <a:ext cx="1981200" cy="923330"/>
            </a:xfrm>
            <a:prstGeom prst="rect">
              <a:avLst/>
            </a:prstGeom>
            <a:noFill/>
          </p:spPr>
          <p:txBody>
            <a:bodyPr wrap="square" rtlCol="0">
              <a:spAutoFit/>
            </a:bodyPr>
            <a:lstStyle/>
            <a:p>
              <a:pPr algn="ctr"/>
              <a:r>
                <a:rPr lang="en-US" sz="1800" dirty="0">
                  <a:solidFill>
                    <a:schemeClr val="tx1">
                      <a:lumMod val="65000"/>
                      <a:lumOff val="35000"/>
                    </a:schemeClr>
                  </a:solidFill>
                </a:rPr>
                <a:t>Large-scale computing (analysis)</a:t>
              </a:r>
            </a:p>
          </p:txBody>
        </p:sp>
        <p:pic>
          <p:nvPicPr>
            <p:cNvPr id="8" name="Picture 7" descr="cms_event.jpe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022870" y="4077072"/>
              <a:ext cx="1662621" cy="1582047"/>
            </a:xfrm>
            <a:prstGeom prst="rect">
              <a:avLst/>
            </a:prstGeom>
            <a:effectLst>
              <a:outerShdw blurRad="38100" dist="38100" dir="2700000" algn="tl" rotWithShape="0">
                <a:prstClr val="black"/>
              </a:outerShdw>
            </a:effectLst>
          </p:spPr>
        </p:pic>
        <p:sp>
          <p:nvSpPr>
            <p:cNvPr id="18" name="Right Arrow 17"/>
            <p:cNvSpPr/>
            <p:nvPr/>
          </p:nvSpPr>
          <p:spPr>
            <a:xfrm>
              <a:off x="2398070" y="4700598"/>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4819464" y="470169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ight Arrow 19"/>
            <p:cNvSpPr/>
            <p:nvPr/>
          </p:nvSpPr>
          <p:spPr>
            <a:xfrm>
              <a:off x="7323802" y="470633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7668344" y="4701693"/>
              <a:ext cx="1637532" cy="369332"/>
            </a:xfrm>
            <a:prstGeom prst="rect">
              <a:avLst/>
            </a:prstGeom>
            <a:noFill/>
          </p:spPr>
          <p:txBody>
            <a:bodyPr wrap="square" rtlCol="0">
              <a:spAutoFit/>
            </a:bodyPr>
            <a:lstStyle/>
            <a:p>
              <a:pPr algn="ctr"/>
              <a:r>
                <a:rPr lang="en-US" sz="1800" dirty="0">
                  <a:solidFill>
                    <a:schemeClr val="tx1">
                      <a:lumMod val="65000"/>
                      <a:lumOff val="35000"/>
                    </a:schemeClr>
                  </a:solidFill>
                </a:rPr>
                <a:t>Discovery</a:t>
              </a:r>
            </a:p>
          </p:txBody>
        </p:sp>
      </p:grpSp>
      <p:cxnSp>
        <p:nvCxnSpPr>
          <p:cNvPr id="23" name="Straight Arrow Connector 22"/>
          <p:cNvCxnSpPr/>
          <p:nvPr/>
        </p:nvCxnSpPr>
        <p:spPr>
          <a:xfrm flipH="1">
            <a:off x="6804248" y="3579912"/>
            <a:ext cx="360040" cy="609793"/>
          </a:xfrm>
          <a:prstGeom prst="straightConnector1">
            <a:avLst/>
          </a:prstGeom>
          <a:ln w="38100">
            <a:solidFill>
              <a:srgbClr val="FF0000"/>
            </a:solidFill>
            <a:tailEnd type="arrow"/>
          </a:ln>
          <a:effectLst>
            <a:glow rad="63500">
              <a:schemeClr val="accent6">
                <a:lumMod val="50000"/>
                <a:alpha val="50000"/>
              </a:schemeClr>
            </a:glow>
            <a:outerShdw blurRad="50800" dist="50800" dir="5400000" algn="ctr" rotWithShape="0">
              <a:schemeClr val="accent6"/>
            </a:outerShdw>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804248" y="3164503"/>
            <a:ext cx="1637532" cy="369332"/>
          </a:xfrm>
          <a:prstGeom prst="rect">
            <a:avLst/>
          </a:prstGeom>
          <a:noFill/>
        </p:spPr>
        <p:txBody>
          <a:bodyPr wrap="square" rtlCol="0">
            <a:spAutoFit/>
          </a:bodyPr>
          <a:lstStyle/>
          <a:p>
            <a:pPr algn="ctr"/>
            <a:r>
              <a:rPr lang="en-US" sz="1800" dirty="0">
                <a:solidFill>
                  <a:srgbClr val="FF0000"/>
                </a:solidFill>
                <a:effectLst>
                  <a:outerShdw blurRad="38100" dist="38100" dir="2700000" algn="tl" rotWithShape="0">
                    <a:prstClr val="black"/>
                  </a:outerShdw>
                </a:effectLst>
              </a:rPr>
              <a:t>We are here</a:t>
            </a:r>
          </a:p>
        </p:txBody>
      </p:sp>
      <p:sp>
        <p:nvSpPr>
          <p:cNvPr id="6" name="Title 5"/>
          <p:cNvSpPr>
            <a:spLocks noGrp="1"/>
          </p:cNvSpPr>
          <p:nvPr>
            <p:ph type="title"/>
          </p:nvPr>
        </p:nvSpPr>
        <p:spPr/>
        <p:txBody>
          <a:bodyPr/>
          <a:lstStyle/>
          <a:p>
            <a:r>
              <a:rPr lang="en-US" dirty="0"/>
              <a:t>CERN’s mission</a:t>
            </a:r>
            <a:endParaRPr lang="en-GB" dirty="0"/>
          </a:p>
        </p:txBody>
      </p:sp>
      <p:grpSp>
        <p:nvGrpSpPr>
          <p:cNvPr id="3" name="Group 2"/>
          <p:cNvGrpSpPr/>
          <p:nvPr/>
        </p:nvGrpSpPr>
        <p:grpSpPr>
          <a:xfrm>
            <a:off x="3022870" y="1205688"/>
            <a:ext cx="2786428" cy="2677013"/>
            <a:chOff x="3022870" y="1205688"/>
            <a:chExt cx="2786428" cy="2677013"/>
          </a:xfrm>
        </p:grpSpPr>
        <p:sp>
          <p:nvSpPr>
            <p:cNvPr id="15" name="Isosceles Triangle 14"/>
            <p:cNvSpPr/>
            <p:nvPr/>
          </p:nvSpPr>
          <p:spPr bwMode="auto">
            <a:xfrm>
              <a:off x="3022870" y="1244723"/>
              <a:ext cx="2786428" cy="2186959"/>
            </a:xfrm>
            <a:prstGeom prst="triangle">
              <a:avLst/>
            </a:prstGeom>
            <a:gradFill flip="none" rotWithShape="1">
              <a:gsLst>
                <a:gs pos="100000">
                  <a:srgbClr val="FFFF00">
                    <a:shade val="30000"/>
                    <a:satMod val="115000"/>
                  </a:srgbClr>
                </a:gs>
                <a:gs pos="50000">
                  <a:srgbClr val="FFFF00">
                    <a:shade val="67500"/>
                    <a:satMod val="115000"/>
                  </a:srgbClr>
                </a:gs>
                <a:gs pos="0">
                  <a:srgbClr val="FFFF00">
                    <a:shade val="100000"/>
                    <a:satMod val="115000"/>
                  </a:srgbClr>
                </a:gs>
              </a:gsLst>
              <a:path path="circle">
                <a:fillToRect l="50000" t="50000" r="50000" b="50000"/>
              </a:path>
              <a:tileRect/>
            </a:gradFill>
            <a:ln w="12700" cap="flat" cmpd="sng" algn="ctr">
              <a:solidFill>
                <a:schemeClr val="hlink"/>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6" name="TextBox 15"/>
            <p:cNvSpPr txBox="1"/>
            <p:nvPr/>
          </p:nvSpPr>
          <p:spPr>
            <a:xfrm>
              <a:off x="3603889" y="3421036"/>
              <a:ext cx="1854684" cy="461665"/>
            </a:xfrm>
            <a:prstGeom prst="rect">
              <a:avLst/>
            </a:prstGeom>
            <a:noFill/>
          </p:spPr>
          <p:txBody>
            <a:bodyPr wrap="square" rtlCol="0">
              <a:spAutoFit/>
            </a:bodyPr>
            <a:lstStyle/>
            <a:p>
              <a:r>
                <a:rPr lang="en-US" sz="24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Research</a:t>
              </a:r>
              <a:endParaRPr lang="en-GB" sz="2400" dirty="0"/>
            </a:p>
          </p:txBody>
        </p:sp>
        <p:sp>
          <p:nvSpPr>
            <p:cNvPr id="25" name="TextBox 24"/>
            <p:cNvSpPr txBox="1"/>
            <p:nvPr/>
          </p:nvSpPr>
          <p:spPr>
            <a:xfrm rot="3432337">
              <a:off x="4408949" y="2007531"/>
              <a:ext cx="1854684" cy="461665"/>
            </a:xfrm>
            <a:prstGeom prst="rect">
              <a:avLst/>
            </a:prstGeom>
            <a:noFill/>
          </p:spPr>
          <p:txBody>
            <a:bodyPr wrap="square" rtlCol="0">
              <a:spAutoFit/>
            </a:bodyPr>
            <a:lstStyle/>
            <a:p>
              <a:r>
                <a:rPr lang="en-US" sz="24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Education</a:t>
              </a:r>
              <a:endParaRPr lang="en-GB" sz="2400" dirty="0"/>
            </a:p>
          </p:txBody>
        </p:sp>
        <p:sp>
          <p:nvSpPr>
            <p:cNvPr id="26" name="TextBox 25"/>
            <p:cNvSpPr txBox="1"/>
            <p:nvPr/>
          </p:nvSpPr>
          <p:spPr>
            <a:xfrm rot="18197101">
              <a:off x="2625505" y="1902197"/>
              <a:ext cx="1854684" cy="461665"/>
            </a:xfrm>
            <a:prstGeom prst="rect">
              <a:avLst/>
            </a:prstGeom>
            <a:noFill/>
          </p:spPr>
          <p:txBody>
            <a:bodyPr wrap="square" rtlCol="0">
              <a:spAutoFit/>
            </a:bodyPr>
            <a:lstStyle/>
            <a:p>
              <a:r>
                <a:rPr lang="en-US" sz="24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Innovation</a:t>
              </a:r>
              <a:endParaRPr lang="en-GB" sz="2400" dirty="0"/>
            </a:p>
          </p:txBody>
        </p:sp>
        <p:sp>
          <p:nvSpPr>
            <p:cNvPr id="27" name="TextBox 26"/>
            <p:cNvSpPr txBox="1"/>
            <p:nvPr/>
          </p:nvSpPr>
          <p:spPr>
            <a:xfrm>
              <a:off x="3535073" y="2180445"/>
              <a:ext cx="1762021" cy="800219"/>
            </a:xfrm>
            <a:prstGeom prst="rect">
              <a:avLst/>
            </a:prstGeom>
            <a:noFill/>
          </p:spPr>
          <p:txBody>
            <a:bodyPr wrap="none" rtlCol="0">
              <a:spAutoFit/>
            </a:bodyPr>
            <a:lstStyle/>
            <a:p>
              <a:pPr algn="ctr"/>
              <a:r>
                <a:rPr lang="en-US" sz="2800" dirty="0"/>
                <a:t>CERN</a:t>
              </a:r>
            </a:p>
            <a:p>
              <a:r>
                <a:rPr lang="en-US" dirty="0"/>
                <a:t>uniting people</a:t>
              </a:r>
              <a:endParaRPr lang="en-GB" dirty="0"/>
            </a:p>
          </p:txBody>
        </p:sp>
      </p:grpSp>
      <p:sp>
        <p:nvSpPr>
          <p:cNvPr id="17" name="Oval 16"/>
          <p:cNvSpPr/>
          <p:nvPr/>
        </p:nvSpPr>
        <p:spPr>
          <a:xfrm rot="3245813">
            <a:off x="4233090" y="1605682"/>
            <a:ext cx="2299723" cy="902068"/>
          </a:xfrm>
          <a:prstGeom prst="ellipse">
            <a:avLst/>
          </a:prstGeom>
          <a:noFill/>
          <a:ln w="57150">
            <a:solidFill>
              <a:srgbClr val="FF0000"/>
            </a:solidFill>
          </a:ln>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p:nvPr/>
        </p:nvCxnSpPr>
        <p:spPr>
          <a:xfrm flipH="1" flipV="1">
            <a:off x="6317704" y="2852936"/>
            <a:ext cx="666564" cy="280139"/>
          </a:xfrm>
          <a:prstGeom prst="straightConnector1">
            <a:avLst/>
          </a:prstGeom>
          <a:ln w="38100">
            <a:solidFill>
              <a:srgbClr val="FF0000"/>
            </a:solidFill>
            <a:tailEnd type="arrow"/>
          </a:ln>
          <a:effectLst>
            <a:glow rad="63500">
              <a:schemeClr val="accent6">
                <a:lumMod val="50000"/>
                <a:alpha val="50000"/>
              </a:schemeClr>
            </a:glow>
            <a:outerShdw blurRad="50800" dist="50800" dir="5400000" algn="ctr" rotWithShape="0">
              <a:schemeClr val="accent6"/>
            </a:outerShdw>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12"/>
          </p:nvPr>
        </p:nvSpPr>
        <p:spPr/>
        <p:txBody>
          <a:bodyPr/>
          <a:lstStyle/>
          <a:p>
            <a:pPr>
              <a:defRPr/>
            </a:pPr>
            <a:fld id="{6843C2BB-0BC1-4280-9510-6EBE6484FF4A}" type="slidenum">
              <a:rPr lang="fr-FR" smtClean="0"/>
              <a:pPr>
                <a:defRPr/>
              </a:pPr>
              <a:t>4</a:t>
            </a:fld>
            <a:endParaRPr lang="fr-FR" dirty="0"/>
          </a:p>
        </p:txBody>
      </p:sp>
      <p:sp>
        <p:nvSpPr>
          <p:cNvPr id="2" name="Footer Placeholder 1">
            <a:extLst>
              <a:ext uri="{FF2B5EF4-FFF2-40B4-BE49-F238E27FC236}">
                <a16:creationId xmlns:a16="http://schemas.microsoft.com/office/drawing/2014/main" id="{ED08CF08-525C-4347-B0A5-4758D2FEEBC3}"/>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140249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0" presetClass="entr" presetSubtype="0"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CERN’s three main schools</a:t>
            </a:r>
            <a:endParaRPr lang="en-GB"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a:t>CERN Accelerator School (CAS)</a:t>
            </a:r>
          </a:p>
          <a:p>
            <a:pPr marL="0" indent="0">
              <a:buNone/>
            </a:pPr>
            <a:endParaRPr lang="en-US" dirty="0"/>
          </a:p>
          <a:p>
            <a:pPr marL="0" indent="0">
              <a:buNone/>
            </a:pPr>
            <a:r>
              <a:rPr lang="en-US" dirty="0"/>
              <a:t>CERN School of Physics</a:t>
            </a:r>
          </a:p>
          <a:p>
            <a:pPr marL="0" indent="0">
              <a:buNone/>
            </a:pPr>
            <a:endParaRPr lang="en-US" dirty="0"/>
          </a:p>
          <a:p>
            <a:pPr marL="0" indent="0">
              <a:buNone/>
            </a:pPr>
            <a:r>
              <a:rPr lang="en-US" dirty="0"/>
              <a:t>CERN School of Computing (CSC)</a:t>
            </a:r>
            <a:endParaRPr lang="en-GB" dirty="0"/>
          </a:p>
        </p:txBody>
      </p:sp>
      <p:cxnSp>
        <p:nvCxnSpPr>
          <p:cNvPr id="4" name="Straight Arrow Connector 3"/>
          <p:cNvCxnSpPr/>
          <p:nvPr/>
        </p:nvCxnSpPr>
        <p:spPr>
          <a:xfrm flipH="1" flipV="1">
            <a:off x="5584948" y="4205228"/>
            <a:ext cx="720080" cy="150912"/>
          </a:xfrm>
          <a:prstGeom prst="straightConnector1">
            <a:avLst/>
          </a:prstGeom>
          <a:ln w="38100">
            <a:solidFill>
              <a:srgbClr val="FF0000"/>
            </a:solidFill>
            <a:tailEnd type="arrow"/>
          </a:ln>
          <a:effectLst>
            <a:glow rad="63500">
              <a:schemeClr val="accent6">
                <a:lumMod val="50000"/>
                <a:alpha val="50000"/>
              </a:schemeClr>
            </a:glow>
            <a:outerShdw blurRad="50800" dist="50800" dir="5400000" algn="ctr" rotWithShape="0">
              <a:schemeClr val="accent6"/>
            </a:outerShdw>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174828" y="4149080"/>
            <a:ext cx="1637532" cy="369332"/>
          </a:xfrm>
          <a:prstGeom prst="rect">
            <a:avLst/>
          </a:prstGeom>
          <a:noFill/>
        </p:spPr>
        <p:txBody>
          <a:bodyPr wrap="square" rtlCol="0">
            <a:spAutoFit/>
          </a:bodyPr>
          <a:lstStyle/>
          <a:p>
            <a:pPr algn="ctr"/>
            <a:r>
              <a:rPr lang="en-US" sz="1800" dirty="0">
                <a:solidFill>
                  <a:srgbClr val="FF0000"/>
                </a:solidFill>
                <a:effectLst>
                  <a:outerShdw blurRad="38100" dist="38100" dir="2700000" algn="tl" rotWithShape="0">
                    <a:prstClr val="black"/>
                  </a:outerShdw>
                </a:effectLst>
              </a:rPr>
              <a:t>We are here</a:t>
            </a:r>
          </a:p>
        </p:txBody>
      </p:sp>
      <p:sp>
        <p:nvSpPr>
          <p:cNvPr id="7" name="Slide Number Placeholder 6"/>
          <p:cNvSpPr>
            <a:spLocks noGrp="1"/>
          </p:cNvSpPr>
          <p:nvPr>
            <p:ph type="sldNum" sz="quarter" idx="12"/>
          </p:nvPr>
        </p:nvSpPr>
        <p:spPr/>
        <p:txBody>
          <a:bodyPr/>
          <a:lstStyle/>
          <a:p>
            <a:pPr>
              <a:defRPr/>
            </a:pPr>
            <a:fld id="{6843C2BB-0BC1-4280-9510-6EBE6484FF4A}" type="slidenum">
              <a:rPr lang="fr-FR" smtClean="0"/>
              <a:pPr>
                <a:defRPr/>
              </a:pPr>
              <a:t>5</a:t>
            </a:fld>
            <a:endParaRPr lang="fr-FR" dirty="0"/>
          </a:p>
        </p:txBody>
      </p:sp>
      <p:sp>
        <p:nvSpPr>
          <p:cNvPr id="6" name="Footer Placeholder 5">
            <a:extLst>
              <a:ext uri="{FF2B5EF4-FFF2-40B4-BE49-F238E27FC236}">
                <a16:creationId xmlns:a16="http://schemas.microsoft.com/office/drawing/2014/main" id="{12EF2B41-776C-A343-A9D9-B15984DAC4E9}"/>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90507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683785" y="2738204"/>
            <a:ext cx="2286000" cy="1016000"/>
          </a:xfrm>
          <a:prstGeom prst="rect">
            <a:avLst/>
          </a:prstGeom>
        </p:spPr>
      </p:pic>
      <p:sp>
        <p:nvSpPr>
          <p:cNvPr id="2" name="Title 1"/>
          <p:cNvSpPr>
            <a:spLocks noGrp="1"/>
          </p:cNvSpPr>
          <p:nvPr>
            <p:ph type="title"/>
          </p:nvPr>
        </p:nvSpPr>
        <p:spPr/>
        <p:txBody>
          <a:bodyPr/>
          <a:lstStyle/>
          <a:p>
            <a:r>
              <a:rPr lang="en-US" dirty="0"/>
              <a:t>A school with a long history</a:t>
            </a:r>
            <a:endParaRPr lang="en-GB" dirty="0"/>
          </a:p>
        </p:txBody>
      </p:sp>
      <p:sp>
        <p:nvSpPr>
          <p:cNvPr id="3" name="Content Placeholder 2"/>
          <p:cNvSpPr>
            <a:spLocks noGrp="1"/>
          </p:cNvSpPr>
          <p:nvPr>
            <p:ph idx="1"/>
          </p:nvPr>
        </p:nvSpPr>
        <p:spPr/>
        <p:txBody>
          <a:bodyPr/>
          <a:lstStyle/>
          <a:p>
            <a:r>
              <a:rPr lang="en-US" dirty="0"/>
              <a:t>The school was created in </a:t>
            </a:r>
            <a:r>
              <a:rPr lang="en-US" dirty="0">
                <a:solidFill>
                  <a:srgbClr val="C00000"/>
                </a:solidFill>
              </a:rPr>
              <a:t>1970</a:t>
            </a:r>
          </a:p>
          <a:p>
            <a:pPr lvl="1"/>
            <a:r>
              <a:rPr lang="en-US" dirty="0"/>
              <a:t>42</a:t>
            </a:r>
            <a:r>
              <a:rPr lang="en-US" baseline="30000" dirty="0"/>
              <a:t>nd</a:t>
            </a:r>
            <a:r>
              <a:rPr lang="en-US" dirty="0"/>
              <a:t> edition in 2019</a:t>
            </a:r>
          </a:p>
          <a:p>
            <a:pPr lvl="1"/>
            <a:endParaRPr lang="en-US" dirty="0">
              <a:solidFill>
                <a:srgbClr val="FF0000"/>
              </a:solidFill>
            </a:endParaRPr>
          </a:p>
          <a:p>
            <a:r>
              <a:rPr lang="en-US" dirty="0">
                <a:solidFill>
                  <a:srgbClr val="C00000"/>
                </a:solidFill>
              </a:rPr>
              <a:t>2800</a:t>
            </a:r>
            <a:r>
              <a:rPr lang="en-US" dirty="0"/>
              <a:t> students of ~80 different nationalities </a:t>
            </a:r>
            <a:br>
              <a:rPr lang="en-US" dirty="0"/>
            </a:br>
            <a:r>
              <a:rPr lang="en-US" dirty="0"/>
              <a:t>have followed the school</a:t>
            </a:r>
          </a:p>
          <a:p>
            <a:pPr lvl="1"/>
            <a:r>
              <a:rPr lang="en-US" dirty="0"/>
              <a:t>usually 50-80 per year</a:t>
            </a:r>
          </a:p>
          <a:p>
            <a:pPr lvl="1"/>
            <a:r>
              <a:rPr lang="en-US" dirty="0"/>
              <a:t>alumni web site: </a:t>
            </a:r>
            <a:r>
              <a:rPr lang="en-US" dirty="0">
                <a:hlinkClick r:id="rId3"/>
              </a:rPr>
              <a:t>http://cern.ch/CSC/alumni</a:t>
            </a:r>
            <a:r>
              <a:rPr lang="en-US" dirty="0"/>
              <a:t>  </a:t>
            </a:r>
          </a:p>
          <a:p>
            <a:pPr lvl="1"/>
            <a:endParaRPr lang="en-US" dirty="0"/>
          </a:p>
          <a:p>
            <a:r>
              <a:rPr lang="en-US" dirty="0"/>
              <a:t>The school has visited 22 countries</a:t>
            </a:r>
          </a:p>
          <a:p>
            <a:pPr lvl="1"/>
            <a:r>
              <a:rPr lang="en-US" dirty="0">
                <a:hlinkClick r:id="rId4"/>
              </a:rPr>
              <a:t>http://cern.ch/CSC/past-schools</a:t>
            </a:r>
            <a:r>
              <a:rPr lang="en-US" dirty="0"/>
              <a:t> </a:t>
            </a:r>
          </a:p>
          <a:p>
            <a:pPr lvl="1"/>
            <a:r>
              <a:rPr lang="en-US" dirty="0"/>
              <a:t>recent: Israel, Spain, Belgium, Greece, Portugal, Cyprus</a:t>
            </a:r>
          </a:p>
        </p:txBody>
      </p:sp>
      <p:pic>
        <p:nvPicPr>
          <p:cNvPr id="4" name="Picture 3"/>
          <p:cNvPicPr>
            <a:picLocks noChangeAspect="1"/>
          </p:cNvPicPr>
          <p:nvPr/>
        </p:nvPicPr>
        <p:blipFill>
          <a:blip r:embed="rId5"/>
          <a:stretch>
            <a:fillRect/>
          </a:stretch>
        </p:blipFill>
        <p:spPr>
          <a:xfrm>
            <a:off x="6683785" y="1434271"/>
            <a:ext cx="2286000" cy="1016000"/>
          </a:xfrm>
          <a:prstGeom prst="rect">
            <a:avLst/>
          </a:prstGeom>
        </p:spPr>
      </p:pic>
      <p:sp>
        <p:nvSpPr>
          <p:cNvPr id="7" name="Slide Number Placeholder 6"/>
          <p:cNvSpPr>
            <a:spLocks noGrp="1"/>
          </p:cNvSpPr>
          <p:nvPr>
            <p:ph type="sldNum" sz="quarter" idx="12"/>
          </p:nvPr>
        </p:nvSpPr>
        <p:spPr/>
        <p:txBody>
          <a:bodyPr/>
          <a:lstStyle/>
          <a:p>
            <a:pPr>
              <a:defRPr/>
            </a:pPr>
            <a:fld id="{6843C2BB-0BC1-4280-9510-6EBE6484FF4A}" type="slidenum">
              <a:rPr lang="fr-FR" smtClean="0"/>
              <a:pPr>
                <a:defRPr/>
              </a:pPr>
              <a:t>6</a:t>
            </a:fld>
            <a:endParaRPr lang="fr-FR" dirty="0"/>
          </a:p>
        </p:txBody>
      </p:sp>
      <p:sp>
        <p:nvSpPr>
          <p:cNvPr id="6" name="Footer Placeholder 5">
            <a:extLst>
              <a:ext uri="{FF2B5EF4-FFF2-40B4-BE49-F238E27FC236}">
                <a16:creationId xmlns:a16="http://schemas.microsoft.com/office/drawing/2014/main" id="{FFDE50BC-7C0E-074B-A3B1-6C7710235C32}"/>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135798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a:t>Mandate and mission</a:t>
            </a:r>
          </a:p>
        </p:txBody>
      </p:sp>
      <p:sp>
        <p:nvSpPr>
          <p:cNvPr id="111620" name="Rectangle 4"/>
          <p:cNvSpPr>
            <a:spLocks noGrp="1" noChangeArrowheads="1"/>
          </p:cNvSpPr>
          <p:nvPr>
            <p:ph idx="1"/>
          </p:nvPr>
        </p:nvSpPr>
        <p:spPr/>
        <p:txBody>
          <a:bodyPr/>
          <a:lstStyle/>
          <a:p>
            <a:pPr marL="361950" indent="0"/>
            <a:endParaRPr lang="en-US" sz="2800" dirty="0">
              <a:solidFill>
                <a:schemeClr val="tx1">
                  <a:lumMod val="95000"/>
                  <a:lumOff val="5000"/>
                </a:schemeClr>
              </a:solidFill>
            </a:endParaRPr>
          </a:p>
          <a:p>
            <a:pPr marL="361950" indent="0">
              <a:buNone/>
            </a:pPr>
            <a:endParaRPr lang="en-US" sz="2800" dirty="0">
              <a:solidFill>
                <a:schemeClr val="tx1">
                  <a:lumMod val="95000"/>
                  <a:lumOff val="5000"/>
                </a:schemeClr>
              </a:solidFill>
            </a:endParaRPr>
          </a:p>
          <a:p>
            <a:pPr marL="361950" indent="0">
              <a:buNone/>
            </a:pPr>
            <a:r>
              <a:rPr lang="en-US" sz="2800" dirty="0">
                <a:solidFill>
                  <a:schemeClr val="tx1">
                    <a:lumMod val="95000"/>
                    <a:lumOff val="5000"/>
                  </a:schemeClr>
                </a:solidFill>
              </a:rPr>
              <a:t>Create a </a:t>
            </a:r>
            <a:r>
              <a:rPr lang="en-US" sz="2800" dirty="0">
                <a:solidFill>
                  <a:srgbClr val="C00000"/>
                </a:solidFill>
              </a:rPr>
              <a:t>common culture in scientific computing </a:t>
            </a:r>
            <a:br>
              <a:rPr lang="en-US" sz="2800" dirty="0">
                <a:solidFill>
                  <a:srgbClr val="C00000"/>
                </a:solidFill>
              </a:rPr>
            </a:br>
            <a:r>
              <a:rPr lang="en-US" sz="2800" dirty="0">
                <a:solidFill>
                  <a:schemeClr val="tx1">
                    <a:lumMod val="95000"/>
                    <a:lumOff val="5000"/>
                  </a:schemeClr>
                </a:solidFill>
              </a:rPr>
              <a:t>among young scientists and engineers involved </a:t>
            </a:r>
            <a:br>
              <a:rPr lang="en-US" sz="2800" dirty="0">
                <a:solidFill>
                  <a:schemeClr val="tx1">
                    <a:lumMod val="95000"/>
                    <a:lumOff val="5000"/>
                  </a:schemeClr>
                </a:solidFill>
              </a:rPr>
            </a:br>
            <a:r>
              <a:rPr lang="en-US" sz="2800" dirty="0">
                <a:solidFill>
                  <a:srgbClr val="C00000"/>
                </a:solidFill>
              </a:rPr>
              <a:t>in particle physics or other sciences</a:t>
            </a:r>
            <a:r>
              <a:rPr lang="en-US" sz="2800" dirty="0">
                <a:solidFill>
                  <a:schemeClr val="tx1">
                    <a:lumMod val="95000"/>
                    <a:lumOff val="5000"/>
                  </a:schemeClr>
                </a:solidFill>
              </a:rPr>
              <a:t>,</a:t>
            </a:r>
            <a:br>
              <a:rPr lang="en-US" sz="2800" dirty="0">
                <a:solidFill>
                  <a:srgbClr val="C00000"/>
                </a:solidFill>
              </a:rPr>
            </a:br>
            <a:r>
              <a:rPr lang="en-US" sz="2800" dirty="0">
                <a:solidFill>
                  <a:schemeClr val="tx1">
                    <a:lumMod val="95000"/>
                    <a:lumOff val="5000"/>
                  </a:schemeClr>
                </a:solidFill>
              </a:rPr>
              <a:t>as a strategic direction to </a:t>
            </a:r>
            <a:r>
              <a:rPr lang="en-US" sz="2800" dirty="0">
                <a:solidFill>
                  <a:srgbClr val="C00000"/>
                </a:solidFill>
              </a:rPr>
              <a:t>promote mobility </a:t>
            </a:r>
            <a:br>
              <a:rPr lang="en-US" sz="2800" dirty="0">
                <a:solidFill>
                  <a:srgbClr val="C00000"/>
                </a:solidFill>
              </a:rPr>
            </a:br>
            <a:r>
              <a:rPr lang="en-US" sz="2800" dirty="0">
                <a:solidFill>
                  <a:schemeClr val="tx1">
                    <a:lumMod val="95000"/>
                    <a:lumOff val="5000"/>
                  </a:schemeClr>
                </a:solidFill>
              </a:rPr>
              <a:t>and to facilitate the development of </a:t>
            </a:r>
            <a:br>
              <a:rPr lang="en-US" sz="2800" dirty="0">
                <a:solidFill>
                  <a:schemeClr val="tx1">
                    <a:lumMod val="95000"/>
                    <a:lumOff val="5000"/>
                  </a:schemeClr>
                </a:solidFill>
              </a:rPr>
            </a:br>
            <a:r>
              <a:rPr lang="en-US" sz="2800" dirty="0">
                <a:solidFill>
                  <a:srgbClr val="C00000"/>
                </a:solidFill>
              </a:rPr>
              <a:t>large computing-oriented transnational projects</a:t>
            </a:r>
            <a:r>
              <a:rPr lang="en-US" sz="2800" dirty="0">
                <a:solidFill>
                  <a:schemeClr val="tx1">
                    <a:lumMod val="95000"/>
                    <a:lumOff val="5000"/>
                  </a:schemeClr>
                </a:solidFill>
              </a:rPr>
              <a:t>. </a:t>
            </a:r>
            <a:endParaRPr lang="en-GB" sz="2800" dirty="0">
              <a:solidFill>
                <a:schemeClr val="tx1">
                  <a:lumMod val="95000"/>
                  <a:lumOff val="5000"/>
                </a:schemeClr>
              </a:solidFill>
            </a:endParaRPr>
          </a:p>
        </p:txBody>
      </p:sp>
      <p:sp>
        <p:nvSpPr>
          <p:cNvPr id="3" name="Slide Number Placeholder 2"/>
          <p:cNvSpPr>
            <a:spLocks noGrp="1"/>
          </p:cNvSpPr>
          <p:nvPr>
            <p:ph type="sldNum" sz="quarter" idx="12"/>
          </p:nvPr>
        </p:nvSpPr>
        <p:spPr/>
        <p:txBody>
          <a:bodyPr/>
          <a:lstStyle/>
          <a:p>
            <a:pPr>
              <a:defRPr/>
            </a:pPr>
            <a:fld id="{6843C2BB-0BC1-4280-9510-6EBE6484FF4A}" type="slidenum">
              <a:rPr lang="fr-FR" smtClean="0"/>
              <a:pPr>
                <a:defRPr/>
              </a:pPr>
              <a:t>7</a:t>
            </a:fld>
            <a:endParaRPr lang="fr-FR" dirty="0"/>
          </a:p>
        </p:txBody>
      </p:sp>
      <p:sp>
        <p:nvSpPr>
          <p:cNvPr id="2" name="Footer Placeholder 1">
            <a:extLst>
              <a:ext uri="{FF2B5EF4-FFF2-40B4-BE49-F238E27FC236}">
                <a16:creationId xmlns:a16="http://schemas.microsoft.com/office/drawing/2014/main" id="{753D765B-2EE4-894B-9258-02E97DFB5B76}"/>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166971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Bridging science and computing</a:t>
            </a:r>
          </a:p>
        </p:txBody>
      </p:sp>
      <p:sp>
        <p:nvSpPr>
          <p:cNvPr id="3" name="Content Placeholder 2"/>
          <p:cNvSpPr>
            <a:spLocks noGrp="1"/>
          </p:cNvSpPr>
          <p:nvPr>
            <p:ph idx="1"/>
          </p:nvPr>
        </p:nvSpPr>
        <p:spPr/>
        <p:txBody>
          <a:bodyPr/>
          <a:lstStyle/>
          <a:p>
            <a:endParaRPr lang="en-GB" sz="2400" dirty="0"/>
          </a:p>
          <a:p>
            <a:r>
              <a:rPr lang="en-GB" sz="2400" dirty="0"/>
              <a:t>Technological evolution in computing empowers science</a:t>
            </a:r>
          </a:p>
          <a:p>
            <a:pPr lvl="1"/>
            <a:r>
              <a:rPr lang="en-GB" sz="2000" dirty="0"/>
              <a:t>especially in data-intensive domains such as High Energy Physics</a:t>
            </a:r>
          </a:p>
          <a:p>
            <a:pPr lvl="1"/>
            <a:r>
              <a:rPr lang="en-GB" sz="2000" dirty="0">
                <a:solidFill>
                  <a:srgbClr val="C00000"/>
                </a:solidFill>
              </a:rPr>
              <a:t>computing is the main strategy </a:t>
            </a:r>
            <a:r>
              <a:rPr lang="en-GB" sz="2000" dirty="0"/>
              <a:t>for many scientific fields </a:t>
            </a:r>
            <a:br>
              <a:rPr lang="en-GB" sz="2000" dirty="0"/>
            </a:br>
            <a:r>
              <a:rPr lang="en-GB" sz="2000" dirty="0"/>
              <a:t>to do research efficiently on a large scale</a:t>
            </a:r>
          </a:p>
          <a:p>
            <a:pPr lvl="1"/>
            <a:endParaRPr lang="en-GB" sz="2400" dirty="0"/>
          </a:p>
          <a:p>
            <a:r>
              <a:rPr lang="en-GB" sz="2400" dirty="0"/>
              <a:t>It is nowadays essential that:</a:t>
            </a:r>
          </a:p>
          <a:p>
            <a:pPr lvl="1"/>
            <a:r>
              <a:rPr lang="en-GB" sz="2000" dirty="0">
                <a:solidFill>
                  <a:srgbClr val="C00000"/>
                </a:solidFill>
              </a:rPr>
              <a:t>scientists master computing technologies </a:t>
            </a:r>
            <a:br>
              <a:rPr lang="en-GB" sz="2000" dirty="0">
                <a:solidFill>
                  <a:srgbClr val="C00000"/>
                </a:solidFill>
              </a:rPr>
            </a:br>
            <a:r>
              <a:rPr lang="en-GB" sz="2000" dirty="0"/>
              <a:t>as a main tool for their research</a:t>
            </a:r>
          </a:p>
          <a:p>
            <a:pPr lvl="1"/>
            <a:r>
              <a:rPr lang="en-GB" sz="2000" dirty="0">
                <a:solidFill>
                  <a:srgbClr val="C00000"/>
                </a:solidFill>
              </a:rPr>
              <a:t>computer engineers understand the scientific needs</a:t>
            </a:r>
            <a:br>
              <a:rPr lang="en-GB" sz="2000" dirty="0">
                <a:solidFill>
                  <a:srgbClr val="C00000"/>
                </a:solidFill>
              </a:rPr>
            </a:br>
            <a:r>
              <a:rPr lang="en-GB" sz="2000" dirty="0"/>
              <a:t>in order to deliver computing services to research projects</a:t>
            </a: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8</a:t>
            </a:fld>
            <a:endParaRPr lang="fr-FR" dirty="0"/>
          </a:p>
        </p:txBody>
      </p:sp>
      <p:sp>
        <p:nvSpPr>
          <p:cNvPr id="5" name="Footer Placeholder 4">
            <a:extLst>
              <a:ext uri="{FF2B5EF4-FFF2-40B4-BE49-F238E27FC236}">
                <a16:creationId xmlns:a16="http://schemas.microsoft.com/office/drawing/2014/main" id="{70F3015D-5013-4B46-B068-2197ECBEC345}"/>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46062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CSC participants</a:t>
            </a:r>
          </a:p>
        </p:txBody>
      </p:sp>
      <p:sp>
        <p:nvSpPr>
          <p:cNvPr id="3" name="Content Placeholder 2"/>
          <p:cNvSpPr>
            <a:spLocks noGrp="1"/>
          </p:cNvSpPr>
          <p:nvPr>
            <p:ph idx="1"/>
          </p:nvPr>
        </p:nvSpPr>
        <p:spPr/>
        <p:txBody>
          <a:bodyPr/>
          <a:lstStyle/>
          <a:p>
            <a:r>
              <a:rPr lang="en-US" dirty="0"/>
              <a:t>Come from CERN (~50%) and elsewhere:</a:t>
            </a:r>
          </a:p>
          <a:p>
            <a:pPr lvl="1"/>
            <a:r>
              <a:rPr lang="en-US" dirty="0"/>
              <a:t>from other laboratories and universities, worldwide</a:t>
            </a:r>
          </a:p>
          <a:p>
            <a:pPr lvl="2"/>
            <a:endParaRPr lang="en-US" dirty="0"/>
          </a:p>
          <a:p>
            <a:r>
              <a:rPr lang="en-US" dirty="0">
                <a:solidFill>
                  <a:srgbClr val="C00000"/>
                </a:solidFill>
              </a:rPr>
              <a:t>Postgraduate scientists and engineers</a:t>
            </a:r>
            <a:br>
              <a:rPr lang="en-US" dirty="0">
                <a:solidFill>
                  <a:srgbClr val="C00000"/>
                </a:solidFill>
              </a:rPr>
            </a:br>
            <a:r>
              <a:rPr lang="en-US" dirty="0">
                <a:solidFill>
                  <a:srgbClr val="C00000"/>
                </a:solidFill>
              </a:rPr>
              <a:t>involved in particle physics or other sciences</a:t>
            </a:r>
            <a:r>
              <a:rPr lang="en-US" sz="2400" dirty="0">
                <a:solidFill>
                  <a:schemeClr val="bg1">
                    <a:lumMod val="50000"/>
                  </a:schemeClr>
                </a:solidFill>
              </a:rPr>
              <a:t>, e.g.:</a:t>
            </a:r>
            <a:endParaRPr lang="en-US" dirty="0">
              <a:solidFill>
                <a:schemeClr val="bg1">
                  <a:lumMod val="50000"/>
                </a:schemeClr>
              </a:solidFill>
            </a:endParaRPr>
          </a:p>
          <a:p>
            <a:pPr lvl="1"/>
            <a:r>
              <a:rPr lang="en-US" dirty="0"/>
              <a:t>a </a:t>
            </a:r>
            <a:r>
              <a:rPr lang="en-US" dirty="0">
                <a:solidFill>
                  <a:srgbClr val="C00000"/>
                </a:solidFill>
              </a:rPr>
              <a:t>Ph.D. student in particle physics</a:t>
            </a:r>
            <a:r>
              <a:rPr lang="en-US" dirty="0"/>
              <a:t>, </a:t>
            </a:r>
            <a:br>
              <a:rPr lang="en-US" dirty="0"/>
            </a:br>
            <a:r>
              <a:rPr lang="en-US" dirty="0"/>
              <a:t>involved with an experiment</a:t>
            </a:r>
          </a:p>
          <a:p>
            <a:pPr lvl="1"/>
            <a:r>
              <a:rPr lang="en-US" dirty="0"/>
              <a:t>a </a:t>
            </a:r>
            <a:r>
              <a:rPr lang="en-US" dirty="0">
                <a:solidFill>
                  <a:srgbClr val="C00000"/>
                </a:solidFill>
              </a:rPr>
              <a:t>computer engineer with M.Sc. degree</a:t>
            </a:r>
            <a:r>
              <a:rPr lang="en-US" dirty="0"/>
              <a:t> (or completing it),</a:t>
            </a:r>
            <a:br>
              <a:rPr lang="en-US" dirty="0"/>
            </a:br>
            <a:r>
              <a:rPr lang="en-US" dirty="0"/>
              <a:t>working in a physics laboratory or institute</a:t>
            </a:r>
          </a:p>
          <a:p>
            <a:endParaRPr lang="en-US" sz="2000" dirty="0"/>
          </a:p>
          <a:p>
            <a:r>
              <a:rPr lang="en-US" dirty="0"/>
              <a:t>More applicants than places =&gt; a selection process</a:t>
            </a: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9</a:t>
            </a:fld>
            <a:endParaRPr lang="fr-FR" dirty="0"/>
          </a:p>
        </p:txBody>
      </p:sp>
      <p:sp>
        <p:nvSpPr>
          <p:cNvPr id="5" name="Footer Placeholder 4">
            <a:extLst>
              <a:ext uri="{FF2B5EF4-FFF2-40B4-BE49-F238E27FC236}">
                <a16:creationId xmlns:a16="http://schemas.microsoft.com/office/drawing/2014/main" id="{C4586E3C-2585-9C4A-AE82-A9E49D143CB9}"/>
              </a:ext>
            </a:extLst>
          </p:cNvPr>
          <p:cNvSpPr>
            <a:spLocks noGrp="1"/>
          </p:cNvSpPr>
          <p:nvPr>
            <p:ph type="ftr" sz="quarter" idx="11"/>
          </p:nvPr>
        </p:nvSpPr>
        <p:spPr/>
        <p:txBody>
          <a:bodyPr/>
          <a:lstStyle/>
          <a:p>
            <a:pPr>
              <a:defRPr/>
            </a:pPr>
            <a:r>
              <a:rPr lang="fr-FR"/>
              <a:t>Sebastian Lopienski – thematic CSC 2019</a:t>
            </a:r>
            <a:endParaRPr lang="fr-FR" dirty="0"/>
          </a:p>
        </p:txBody>
      </p:sp>
    </p:spTree>
    <p:extLst>
      <p:ext uri="{BB962C8B-B14F-4D97-AF65-F5344CB8AC3E}">
        <p14:creationId xmlns:p14="http://schemas.microsoft.com/office/powerpoint/2010/main" val="1339287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dèle par défau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èle par défaut">
      <a:majorFont>
        <a:latin typeface="Arial"/>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77670</TotalTime>
  <Words>1170</Words>
  <Application>Microsoft Macintosh PowerPoint</Application>
  <PresentationFormat>On-screen Show (4:3)</PresentationFormat>
  <Paragraphs>286</Paragraphs>
  <Slides>34</Slides>
  <Notes>10</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ＭＳ Ｐゴシック</vt:lpstr>
      <vt:lpstr>Arial</vt:lpstr>
      <vt:lpstr>Calibri</vt:lpstr>
      <vt:lpstr>Modèle par défaut</vt:lpstr>
      <vt:lpstr>Welcome to tCSC 2019</vt:lpstr>
      <vt:lpstr>tCSC 2019 Opening Ceremony Sunday May 12, 15:30</vt:lpstr>
      <vt:lpstr>Introduction to the School  Sebastian Łopieński, CSC director</vt:lpstr>
      <vt:lpstr>CERN’s mission</vt:lpstr>
      <vt:lpstr>CERN’s three main schools</vt:lpstr>
      <vt:lpstr>A school with a long history</vt:lpstr>
      <vt:lpstr>Mandate and mission</vt:lpstr>
      <vt:lpstr>Bridging science and computing</vt:lpstr>
      <vt:lpstr>CSC participants</vt:lpstr>
      <vt:lpstr>Academic dimension</vt:lpstr>
      <vt:lpstr>Three CERN Schools of Computing</vt:lpstr>
      <vt:lpstr>7th Thematic CSC</vt:lpstr>
      <vt:lpstr>7th Thematic CSC – programme https://indico.cern.ch/event/771113/page/15251-academic-programme  </vt:lpstr>
      <vt:lpstr>  But what gives the most value  to the School?</vt:lpstr>
      <vt:lpstr>21 participants https://indico.cern.ch/event/771113/page/15257-participants </vt:lpstr>
      <vt:lpstr>PowerPoint Presentation</vt:lpstr>
      <vt:lpstr>PowerPoint Presentation</vt:lpstr>
      <vt:lpstr>It’s a small world All top scientists knows each other very well</vt:lpstr>
      <vt:lpstr>One of the previous tCSC</vt:lpstr>
      <vt:lpstr>Introducing the CSC organisers</vt:lpstr>
      <vt:lpstr>Introducing the CSC organisers</vt:lpstr>
      <vt:lpstr>Introducing the CSC organisers</vt:lpstr>
      <vt:lpstr>Introducing the CSC organisers</vt:lpstr>
      <vt:lpstr>Local tCSC organizing committee</vt:lpstr>
      <vt:lpstr>Local tCSC organizing committee</vt:lpstr>
      <vt:lpstr>School rules</vt:lpstr>
      <vt:lpstr>School rule #1  Participate</vt:lpstr>
      <vt:lpstr>School rule #2  Be on time</vt:lpstr>
      <vt:lpstr>School rule #3  Wear your badge</vt:lpstr>
      <vt:lpstr>School rule #4 </vt:lpstr>
      <vt:lpstr>Tonight</vt:lpstr>
      <vt:lpstr>Tonight</vt:lpstr>
      <vt:lpstr>PowerPoint Presentation</vt:lpstr>
      <vt:lpstr>Welcome to… </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School of Computing</dc:title>
  <dc:subject/>
  <dc:creator>Sebastian.Lopienski@cern.ch</dc:creator>
  <cp:keywords/>
  <dc:description/>
  <cp:lastModifiedBy>SL</cp:lastModifiedBy>
  <cp:revision>1511</cp:revision>
  <cp:lastPrinted>2017-06-09T12:04:23Z</cp:lastPrinted>
  <dcterms:created xsi:type="dcterms:W3CDTF">2007-01-03T21:50:59Z</dcterms:created>
  <dcterms:modified xsi:type="dcterms:W3CDTF">2019-05-12T14:17:48Z</dcterms:modified>
  <cp:category/>
</cp:coreProperties>
</file>