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85" r:id="rId3"/>
    <p:sldId id="257" r:id="rId4"/>
    <p:sldId id="269" r:id="rId5"/>
    <p:sldId id="259" r:id="rId6"/>
    <p:sldId id="275" r:id="rId7"/>
    <p:sldId id="276" r:id="rId8"/>
    <p:sldId id="281" r:id="rId9"/>
    <p:sldId id="280" r:id="rId10"/>
    <p:sldId id="282" r:id="rId11"/>
    <p:sldId id="283" r:id="rId12"/>
    <p:sldId id="284" r:id="rId13"/>
    <p:sldId id="272" r:id="rId14"/>
    <p:sldId id="274" r:id="rId15"/>
    <p:sldId id="273" r:id="rId16"/>
    <p:sldId id="278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75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63B45-F21B-452E-BE15-2D73AF21A37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92C41-C1C3-4BAE-B1AB-843708B54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2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92C41-C1C3-4BAE-B1AB-843708B54E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82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34B4-81A6-4DFB-B3C1-6B60C1D4077A}" type="datetime1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69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0DBBC-336C-4417-96E0-1450FA9DF299}" type="datetime1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0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7CDA3-D323-40AB-A80E-D225FE9B7EBC}" type="datetime1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9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3110-2C2C-4DF2-9B48-8E322E85DA7B}" type="datetime1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9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3706-60A0-4CFF-999F-31BE433352D2}" type="datetime1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5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A309-C9AA-4A25-A4CF-C68F890C9D3D}" type="datetime1">
              <a:rPr lang="en-US" smtClean="0"/>
              <a:t>12/13/2018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7A14-39EE-471E-B40E-1B94F6A6DB5E}" type="datetime1">
              <a:rPr lang="en-US" smtClean="0"/>
              <a:t>12/13/2018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043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3ACB3-BF77-41F0-9043-62A499E5816D}" type="datetime1">
              <a:rPr lang="en-US" smtClean="0"/>
              <a:t>12/13/2018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8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585BE-0BB9-4338-9001-976EA21E8EDF}" type="datetime1">
              <a:rPr lang="en-US" smtClean="0"/>
              <a:t>12/13/2018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6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F18F-2886-435E-BC54-0527F0ABCC15}" type="datetime1">
              <a:rPr lang="en-US" smtClean="0"/>
              <a:t>12/13/2018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40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D787-84D8-4CD7-81A2-B743D75A7F2E}" type="datetime1">
              <a:rPr lang="en-US" smtClean="0"/>
              <a:t>12/13/2018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9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F365D-D7A7-4BA7-B7D1-09C00E9F4E1C}" type="datetime1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3F656-499C-4D5C-80E6-A4E7B1EBE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82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info-leir.web.cern.ch/info-leir/main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nfo-leir.web.cern.ch/info-leir/main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Overview of LEIR operation </a:t>
            </a:r>
            <a:br>
              <a:rPr lang="en-US" dirty="0" smtClean="0"/>
            </a:br>
            <a:r>
              <a:rPr lang="en-US" dirty="0" smtClean="0"/>
              <a:t>during the LHC-Ion run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N.Biancacci</a:t>
            </a:r>
            <a:r>
              <a:rPr lang="en-US" sz="2400" dirty="0" smtClean="0"/>
              <a:t> for the LEIR/Linac3 team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5754469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LIU Beam Performance meeting</a:t>
            </a:r>
            <a:br>
              <a:rPr lang="en-US" dirty="0" smtClean="0"/>
            </a:br>
            <a:r>
              <a:rPr lang="en-US" dirty="0" smtClean="0"/>
              <a:t>13-12-2018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298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3122" y="1524000"/>
                <a:ext cx="8305800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Extracted intensity dependent on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Linac3 current </a:t>
                </a:r>
                <a:r>
                  <a:rPr lang="en-US" sz="1600" dirty="0" smtClean="0"/>
                  <a:t>and machine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injection efficiency.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Most of LHC run at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30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uA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LEIR “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comfortably” at LIU performance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Identified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foil degradation signatures</a:t>
                </a:r>
                <a:r>
                  <a:rPr lang="en-US" sz="1600" dirty="0" smtClean="0"/>
                  <a:t>: lower EI to ITH transmission + higher Linac3 current (other species) + mean energy change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 </m:t>
                    </m:r>
                  </m:oMath>
                </a14:m>
                <a:r>
                  <a:rPr lang="en-US" sz="1600" dirty="0" smtClean="0"/>
                  <a:t>Input for foil exchange planning.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chemeClr val="accent1"/>
                    </a:solidFill>
                  </a:rPr>
                  <a:t>Optimizers and equalizers/autopilots</a:t>
                </a:r>
                <a:r>
                  <a:rPr lang="en-US" sz="1600" dirty="0" smtClean="0"/>
                  <a:t>: were a real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performance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steerers</a:t>
                </a:r>
                <a:r>
                  <a:rPr lang="en-US" sz="1600" dirty="0" smtClean="0"/>
                  <a:t>, largely profited from new BPMs (particularly BPMI60 at LF and BPMI30 at HF).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chemeClr val="accent1"/>
                    </a:solidFill>
                  </a:rPr>
                  <a:t>H instabilities</a:t>
                </a:r>
                <a:r>
                  <a:rPr lang="en-US" sz="1600" dirty="0" smtClean="0"/>
                  <a:t>: related to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excessive cooling in H </a:t>
                </a:r>
                <a:r>
                  <a:rPr lang="en-US" sz="1600" dirty="0" smtClean="0"/>
                  <a:t>plane and cured by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careful angle adjustment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More: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 smtClean="0"/>
                  <a:t>Compensation of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IPM</a:t>
                </a:r>
                <a:r>
                  <a:rPr lang="en-US" sz="1600" dirty="0" smtClean="0"/>
                  <a:t>: performance affected when ON/OFF.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 smtClean="0"/>
                  <a:t>Identification of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“bad” ETL.DHN10 </a:t>
                </a:r>
                <a:r>
                  <a:rPr lang="en-US" sz="1600" dirty="0" smtClean="0"/>
                  <a:t>corrector (hysteresis effect).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 smtClean="0"/>
                  <a:t>Monitoring website (</a:t>
                </a:r>
                <a:r>
                  <a:rPr lang="en-US" sz="1600" dirty="0" smtClean="0">
                    <a:hlinkClick r:id="rId2"/>
                  </a:rPr>
                  <a:t>link</a:t>
                </a:r>
                <a:r>
                  <a:rPr lang="en-US" sz="1600" dirty="0" smtClean="0"/>
                  <a:t>): useful for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tracking performance </a:t>
                </a:r>
                <a:r>
                  <a:rPr lang="en-US" sz="1600" dirty="0" smtClean="0"/>
                  <a:t>time evolution. 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accent1"/>
                    </a:solidFill>
                  </a:rPr>
                  <a:t> correction </a:t>
                </a:r>
                <a:r>
                  <a:rPr lang="en-US" sz="1600" dirty="0" smtClean="0"/>
                  <a:t>often required to accommodate lower accumulated intensity. 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/>
                  <a:t>A</a:t>
                </a:r>
                <a:r>
                  <a:rPr lang="en-US" sz="1600" dirty="0" smtClean="0"/>
                  <a:t>cquired first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turn-by-turn measurements</a:t>
                </a:r>
                <a:r>
                  <a:rPr lang="en-US" sz="1600" dirty="0" smtClean="0"/>
                  <a:t>: input for optics model refinement.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 smtClean="0"/>
                  <a:t>Others: new Schottky application, energy ramping rate from EI.BMPI30, …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endParaRPr lang="en-US" sz="1600" dirty="0"/>
              </a:p>
              <a:p>
                <a:pPr lvl="1"/>
                <a:endParaRPr lang="en-US" sz="1600" dirty="0" smtClean="0"/>
              </a:p>
              <a:p>
                <a:pPr marL="742950" lvl="1" indent="-285750"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122" y="1524000"/>
                <a:ext cx="8305800" cy="4524315"/>
              </a:xfrm>
              <a:prstGeom prst="rect">
                <a:avLst/>
              </a:prstGeom>
              <a:blipFill rotWithShape="1">
                <a:blip r:embed="rId3"/>
                <a:stretch>
                  <a:fillRect l="-294" t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Lessons learnt and perspectives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82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3122" y="1524000"/>
                <a:ext cx="8305800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Extracted intensity dependent on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Linac3 current </a:t>
                </a:r>
                <a:r>
                  <a:rPr lang="en-US" sz="1600" dirty="0" smtClean="0"/>
                  <a:t>and machine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injection efficiency.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Most of LHC run at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30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uA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LEIR “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comfortably” at LIU performance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Identified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foil degradation signatures</a:t>
                </a:r>
                <a:r>
                  <a:rPr lang="en-US" sz="1600" dirty="0" smtClean="0"/>
                  <a:t>: lower EI to ITH transmission + higher Linac3 current (other species) + mean energy change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 </m:t>
                    </m:r>
                  </m:oMath>
                </a14:m>
                <a:r>
                  <a:rPr lang="en-US" sz="1600" dirty="0" smtClean="0"/>
                  <a:t>Input for foil exchange planning.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chemeClr val="accent1"/>
                    </a:solidFill>
                  </a:rPr>
                  <a:t>Optimizers and equalizers/autopilots</a:t>
                </a:r>
                <a:r>
                  <a:rPr lang="en-US" sz="1600" dirty="0" smtClean="0"/>
                  <a:t>: were a real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performance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steerers</a:t>
                </a:r>
                <a:r>
                  <a:rPr lang="en-US" sz="1600" dirty="0" smtClean="0"/>
                  <a:t>, largely profited from new BPMs (particularly BPMI60 at LF and BPMI30 at HF).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chemeClr val="accent1"/>
                    </a:solidFill>
                  </a:rPr>
                  <a:t>H instabilities</a:t>
                </a:r>
                <a:r>
                  <a:rPr lang="en-US" sz="1600" dirty="0" smtClean="0"/>
                  <a:t>: related to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excessive cooling in H </a:t>
                </a:r>
                <a:r>
                  <a:rPr lang="en-US" sz="1600" dirty="0" smtClean="0"/>
                  <a:t>plane and cured by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careful angle adjustment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More: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 smtClean="0"/>
                  <a:t>Compensation of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IPM</a:t>
                </a:r>
                <a:r>
                  <a:rPr lang="en-US" sz="1600" dirty="0" smtClean="0"/>
                  <a:t>: performance affected when ON/OFF.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 smtClean="0"/>
                  <a:t>Identification of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“bad” ETL.DHN10 </a:t>
                </a:r>
                <a:r>
                  <a:rPr lang="en-US" sz="1600" dirty="0" smtClean="0"/>
                  <a:t>corrector (hysteresis effect).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 smtClean="0"/>
                  <a:t>Monitoring website (</a:t>
                </a:r>
                <a:r>
                  <a:rPr lang="en-US" sz="1600" dirty="0" smtClean="0">
                    <a:hlinkClick r:id="rId2"/>
                  </a:rPr>
                  <a:t>link</a:t>
                </a:r>
                <a:r>
                  <a:rPr lang="en-US" sz="1600" dirty="0" smtClean="0"/>
                  <a:t>): useful for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tracking performance </a:t>
                </a:r>
                <a:r>
                  <a:rPr lang="en-US" sz="1600" dirty="0" smtClean="0"/>
                  <a:t>time evolution. 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accent1"/>
                    </a:solidFill>
                  </a:rPr>
                  <a:t> correction </a:t>
                </a:r>
                <a:r>
                  <a:rPr lang="en-US" sz="1600" dirty="0" smtClean="0"/>
                  <a:t>often required to accommodate lower accumulated intensity. 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/>
                  <a:t>A</a:t>
                </a:r>
                <a:r>
                  <a:rPr lang="en-US" sz="1600" dirty="0" smtClean="0"/>
                  <a:t>cquired first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turn-by-turn measurements</a:t>
                </a:r>
                <a:r>
                  <a:rPr lang="en-US" sz="1600" dirty="0" smtClean="0"/>
                  <a:t>: input for optics model refinement.</a:t>
                </a:r>
              </a:p>
              <a:p>
                <a:pPr marL="742950" lvl="1" indent="-285750">
                  <a:buFont typeface="Courier New" pitchFamily="49" charset="0"/>
                  <a:buChar char="o"/>
                </a:pPr>
                <a:r>
                  <a:rPr lang="en-US" sz="1600" dirty="0" smtClean="0"/>
                  <a:t>Others: new Schottky application, energy ramping rate from EI.BMPI30, …</a:t>
                </a:r>
              </a:p>
              <a:p>
                <a:pPr lvl="1"/>
                <a:endParaRPr lang="en-US" sz="1600" dirty="0" smtClean="0"/>
              </a:p>
              <a:p>
                <a:r>
                  <a:rPr lang="en-US" sz="1600" b="1" dirty="0" smtClean="0"/>
                  <a:t>2019-2020 Milestones</a:t>
                </a:r>
                <a:r>
                  <a:rPr lang="en-US" sz="1600" dirty="0" smtClean="0"/>
                  <a:t>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Start 2019 </a:t>
                </a:r>
                <a:r>
                  <a:rPr lang="en-US" sz="1600" dirty="0" smtClean="0">
                    <a:solidFill>
                      <a:schemeClr val="accent2"/>
                    </a:solidFill>
                  </a:rPr>
                  <a:t>reviewing performance and MD outcome </a:t>
                </a:r>
                <a:r>
                  <a:rPr lang="en-US" sz="1600" dirty="0" smtClean="0"/>
                  <a:t>(Space charge, RF, </a:t>
                </a:r>
                <a:r>
                  <a:rPr lang="en-US" sz="1600" dirty="0" err="1" smtClean="0"/>
                  <a:t>instabilty</a:t>
                </a:r>
                <a:r>
                  <a:rPr lang="en-US" sz="1600" dirty="0" smtClean="0"/>
                  <a:t>, optimization, BPMs, Schottky, Electron cooling, etc.)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chemeClr val="accent2"/>
                    </a:solidFill>
                  </a:rPr>
                  <a:t>Simulations</a:t>
                </a:r>
                <a:r>
                  <a:rPr lang="en-US" sz="1600" dirty="0" smtClean="0"/>
                  <a:t> activity (Cooling, capture and space charge, injection process, </a:t>
                </a:r>
                <a:r>
                  <a:rPr lang="en-US" sz="1600" dirty="0" err="1" smtClean="0"/>
                  <a:t>etc</a:t>
                </a:r>
                <a:r>
                  <a:rPr lang="en-US" sz="1600" dirty="0" smtClean="0"/>
                  <a:t>).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Several items listed and followed up (documentation, checklist, etc.) for </a:t>
                </a:r>
                <a:r>
                  <a:rPr lang="en-US" sz="1600" dirty="0" smtClean="0">
                    <a:solidFill>
                      <a:schemeClr val="accent2"/>
                    </a:solidFill>
                  </a:rPr>
                  <a:t>restart readiness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122" y="1524000"/>
                <a:ext cx="8305800" cy="5262979"/>
              </a:xfrm>
              <a:prstGeom prst="rect">
                <a:avLst/>
              </a:prstGeom>
              <a:blipFill rotWithShape="1">
                <a:blip r:embed="rId3"/>
                <a:stretch>
                  <a:fillRect l="-441" t="-348" r="-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Lessons learnt and perspectives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8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smtClean="0"/>
              <a:t>BACKUP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59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229600" cy="485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Performance overview: NOMINAL  h = 2+4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8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83739"/>
            <a:ext cx="7248525" cy="2900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with Linac3 &gt;= 30uA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4171950"/>
            <a:ext cx="4800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Statistical analysis on extracted intensity: </a:t>
            </a:r>
            <a:r>
              <a:rPr lang="en-US" sz="1600" dirty="0" smtClean="0">
                <a:solidFill>
                  <a:schemeClr val="accent1"/>
                </a:solidFill>
              </a:rPr>
              <a:t>all fill data considered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chemeClr val="accent2"/>
                </a:solidFill>
              </a:rPr>
              <a:t>filters on Linac3 current</a:t>
            </a:r>
            <a:r>
              <a:rPr lang="en-US" sz="1600" dirty="0"/>
              <a:t>,</a:t>
            </a:r>
            <a:r>
              <a:rPr lang="en-US" sz="1600" dirty="0" smtClean="0"/>
              <a:t> not on machine occasional issues (</a:t>
            </a:r>
            <a:r>
              <a:rPr lang="en-US" sz="1600" dirty="0" err="1" smtClean="0"/>
              <a:t>Btrain</a:t>
            </a:r>
            <a:r>
              <a:rPr lang="en-US" sz="1600" dirty="0" smtClean="0"/>
              <a:t>, instabilities, etc.)</a:t>
            </a:r>
          </a:p>
          <a:p>
            <a:endParaRPr lang="en-US" sz="1600" b="1" dirty="0"/>
          </a:p>
          <a:p>
            <a:r>
              <a:rPr lang="en-US" sz="1600" b="1" dirty="0" smtClean="0"/>
              <a:t>Mean: 9.1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Typical: 9.76 </a:t>
            </a:r>
            <a:r>
              <a:rPr lang="en-US" sz="1600" dirty="0" smtClean="0"/>
              <a:t>(machine in optimal state)</a:t>
            </a:r>
            <a:r>
              <a:rPr lang="en-US" sz="1600" b="1" dirty="0" smtClean="0"/>
              <a:t> </a:t>
            </a:r>
            <a:r>
              <a:rPr lang="en-US" sz="1600" b="1" dirty="0" smtClean="0">
                <a:sym typeface="Wingdings" pitchFamily="2" charset="2"/>
              </a:rPr>
              <a:t> </a:t>
            </a:r>
            <a:endParaRPr 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14</a:t>
            </a:fld>
            <a:endParaRPr 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21969"/>
            <a:ext cx="3181350" cy="2555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682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Performance overview: NOMINAL  h = 3+6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17132"/>
            <a:ext cx="8017263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69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1371600"/>
            <a:ext cx="53911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Dependence on capture process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04800" y="5562600"/>
                <a:ext cx="8305800" cy="1222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Data filtered for: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𝐿𝑛</m:t>
                        </m:r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&gt;27</m:t>
                    </m:r>
                  </m:oMath>
                </a14:m>
                <a:r>
                  <a:rPr lang="en-US" dirty="0" smtClean="0"/>
                  <a:t> uA,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/>
                      </a:rPr>
                      <m:t>   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𝑖𝑛𝑗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&gt;0.5</m:t>
                    </m:r>
                  </m:oMath>
                </a14:m>
                <a:r>
                  <a:rPr lang="en-US" b="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&gt;0.85</m:t>
                    </m:r>
                  </m:oMath>
                </a14:m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Capture process includes dragging and cooler off.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On average at 10e10c.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Capture losses mitigate dependence on accumulated intensity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562600"/>
                <a:ext cx="8305800" cy="1222642"/>
              </a:xfrm>
              <a:prstGeom prst="rect">
                <a:avLst/>
              </a:prstGeom>
              <a:blipFill rotWithShape="1">
                <a:blip r:embed="rId3"/>
                <a:stretch>
                  <a:fillRect l="-587" t="-2000" b="-7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>
            <a:off x="2819400" y="2209800"/>
            <a:ext cx="4448175" cy="16002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4648200" y="1524000"/>
            <a:ext cx="2514601" cy="198120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7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17</a:t>
            </a:fld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6512662" cy="498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76800" y="1828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10.63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0661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record year!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2200" y="1381604"/>
            <a:ext cx="6172200" cy="409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50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LEIR/Linac3 end of ion run celebration!</a:t>
            </a:r>
            <a:r>
              <a:rPr lang="en-US" i="1" dirty="0" smtClean="0">
                <a:sym typeface="Wingdings" pitchFamily="2" charset="2"/>
              </a:rPr>
              <a:t> </a:t>
            </a:r>
            <a:endParaRPr lang="en-US" i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3600"/>
            <a:ext cx="2016492" cy="2690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>
            <a:stCxn id="12" idx="7"/>
          </p:cNvCxnSpPr>
          <p:nvPr/>
        </p:nvCxnSpPr>
        <p:spPr>
          <a:xfrm flipV="1">
            <a:off x="1282326" y="1905000"/>
            <a:ext cx="1689474" cy="18418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12" idx="5"/>
          </p:cNvCxnSpPr>
          <p:nvPr/>
        </p:nvCxnSpPr>
        <p:spPr>
          <a:xfrm>
            <a:off x="1282326" y="4177926"/>
            <a:ext cx="1537074" cy="8512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62000" y="36576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467600" y="5144869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H.Bartosik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17625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LEIR performance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 smtClean="0"/>
              <a:t>Details on data analysis :</a:t>
            </a:r>
          </a:p>
          <a:p>
            <a:pPr algn="just"/>
            <a:r>
              <a:rPr lang="en-US" sz="2000" dirty="0" smtClean="0">
                <a:solidFill>
                  <a:schemeClr val="accent1"/>
                </a:solidFill>
              </a:rPr>
              <a:t>LHC Ion run </a:t>
            </a:r>
            <a:r>
              <a:rPr lang="en-US" sz="2000" dirty="0" smtClean="0"/>
              <a:t>for LEIR started on </a:t>
            </a:r>
            <a:r>
              <a:rPr lang="en-US" sz="2000" dirty="0" smtClean="0">
                <a:solidFill>
                  <a:schemeClr val="accent1"/>
                </a:solidFill>
              </a:rPr>
              <a:t>4/11/2018</a:t>
            </a:r>
            <a:r>
              <a:rPr lang="en-US" sz="2000" dirty="0" smtClean="0"/>
              <a:t> and ended on </a:t>
            </a:r>
            <a:r>
              <a:rPr lang="en-US" sz="2000" dirty="0" smtClean="0">
                <a:solidFill>
                  <a:schemeClr val="accent1"/>
                </a:solidFill>
              </a:rPr>
              <a:t>3/12/2018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dirty="0" smtClean="0"/>
              <a:t>~</a:t>
            </a:r>
            <a:r>
              <a:rPr lang="en-US" sz="2000" dirty="0" smtClean="0">
                <a:solidFill>
                  <a:schemeClr val="accent1"/>
                </a:solidFill>
              </a:rPr>
              <a:t>93 LHC fills</a:t>
            </a:r>
            <a:r>
              <a:rPr lang="en-US" sz="2000" dirty="0" smtClean="0"/>
              <a:t> (7401 to 7493) analyzed.</a:t>
            </a:r>
          </a:p>
          <a:p>
            <a:pPr algn="just"/>
            <a:r>
              <a:rPr lang="en-US" sz="2000" dirty="0" smtClean="0">
                <a:solidFill>
                  <a:schemeClr val="accent1"/>
                </a:solidFill>
              </a:rPr>
              <a:t>100ns (NOMINAL h2+4) and 75ns (NOMINAL h3+6)</a:t>
            </a:r>
            <a:r>
              <a:rPr lang="en-US" sz="2000" dirty="0" smtClean="0"/>
              <a:t> bunch spacing delivered when requested.</a:t>
            </a:r>
          </a:p>
          <a:p>
            <a:pPr algn="just"/>
            <a:r>
              <a:rPr lang="en-US" sz="2000" dirty="0" smtClean="0"/>
              <a:t>NOMINAL h3+6 requested from fill </a:t>
            </a:r>
            <a:r>
              <a:rPr lang="en-US" sz="2000" dirty="0" smtClean="0">
                <a:solidFill>
                  <a:schemeClr val="accent1"/>
                </a:solidFill>
              </a:rPr>
              <a:t>7459</a:t>
            </a:r>
            <a:r>
              <a:rPr lang="en-US" sz="2000" dirty="0" smtClean="0"/>
              <a:t> onwards.</a:t>
            </a:r>
          </a:p>
          <a:p>
            <a:pPr algn="just"/>
            <a:r>
              <a:rPr lang="en-US" sz="2000" dirty="0" smtClean="0">
                <a:solidFill>
                  <a:schemeClr val="accent1"/>
                </a:solidFill>
              </a:rPr>
              <a:t>First order statistics </a:t>
            </a:r>
            <a:r>
              <a:rPr lang="en-US" sz="2000" dirty="0" smtClean="0"/>
              <a:t>analysis performed on the delivered intensity during LHC filling time: timespan from fill start to beginning of ramp / end of fill (if not ramped).</a:t>
            </a:r>
          </a:p>
          <a:p>
            <a:pPr algn="just"/>
            <a:endParaRPr lang="en-US" sz="2000" dirty="0" smtClean="0"/>
          </a:p>
          <a:p>
            <a:pPr algn="just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57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350" y="3946207"/>
            <a:ext cx="3547586" cy="283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NOMINAL  h = 2+4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4171950"/>
            <a:ext cx="480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Statistical analysis on extracted intensity: </a:t>
            </a:r>
            <a:r>
              <a:rPr lang="en-US" sz="1600" dirty="0" smtClean="0">
                <a:solidFill>
                  <a:schemeClr val="accent1"/>
                </a:solidFill>
              </a:rPr>
              <a:t>all fill data considered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chemeClr val="accent2"/>
                </a:solidFill>
              </a:rPr>
              <a:t>no filters</a:t>
            </a:r>
            <a:r>
              <a:rPr lang="en-US" sz="1600" dirty="0" smtClean="0"/>
              <a:t> on Linac3 current or machine occasional issues (</a:t>
            </a:r>
            <a:r>
              <a:rPr lang="en-US" sz="1600" dirty="0" err="1" smtClean="0"/>
              <a:t>Btrain</a:t>
            </a:r>
            <a:r>
              <a:rPr lang="en-US" sz="1600" dirty="0" smtClean="0"/>
              <a:t>, instabilities, etc.)</a:t>
            </a:r>
          </a:p>
          <a:p>
            <a:endParaRPr lang="en-US" sz="1600" b="1" dirty="0"/>
          </a:p>
          <a:p>
            <a:r>
              <a:rPr lang="en-US" sz="1600" b="1" dirty="0" smtClean="0"/>
              <a:t>Mean: 8.14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Typical: 9.49 </a:t>
            </a:r>
            <a:r>
              <a:rPr lang="en-US" sz="1600" dirty="0" smtClean="0"/>
              <a:t>(machine in optimal state)</a:t>
            </a:r>
            <a:r>
              <a:rPr lang="en-US" sz="1600" b="1" dirty="0" smtClean="0"/>
              <a:t> </a:t>
            </a:r>
          </a:p>
          <a:p>
            <a:endParaRPr lang="en-US" sz="1600" b="1" dirty="0">
              <a:sym typeface="Wingdings" pitchFamily="2" charset="2"/>
            </a:endParaRPr>
          </a:p>
          <a:p>
            <a:endParaRPr lang="en-US" sz="1600" b="1" dirty="0" smtClean="0">
              <a:sym typeface="Wingdings" pitchFamily="2" charset="2"/>
            </a:endParaRPr>
          </a:p>
          <a:p>
            <a:r>
              <a:rPr lang="en-US" sz="1600" b="1" dirty="0" smtClean="0">
                <a:sym typeface="Wingdings" pitchFamily="2" charset="2"/>
              </a:rPr>
              <a:t> </a:t>
            </a:r>
            <a:endParaRPr lang="en-US" sz="1600" b="1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49" y="1143000"/>
            <a:ext cx="7485055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30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NOMINAL  h = 3+6</a:t>
            </a:r>
            <a:endParaRPr 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" y="4171950"/>
            <a:ext cx="4800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Statistical analysis on extracted intensity: </a:t>
            </a:r>
            <a:r>
              <a:rPr lang="en-US" sz="1600" dirty="0" smtClean="0">
                <a:solidFill>
                  <a:schemeClr val="accent1"/>
                </a:solidFill>
              </a:rPr>
              <a:t>all fill data considered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chemeClr val="accent2"/>
                </a:solidFill>
              </a:rPr>
              <a:t>no filters </a:t>
            </a:r>
            <a:r>
              <a:rPr lang="en-US" sz="1600" dirty="0" smtClean="0"/>
              <a:t>on Linac3 current or machine occasional issues (</a:t>
            </a:r>
            <a:r>
              <a:rPr lang="en-US" sz="1600" dirty="0" err="1" smtClean="0"/>
              <a:t>Btrain</a:t>
            </a:r>
            <a:r>
              <a:rPr lang="en-US" sz="1600" dirty="0" smtClean="0"/>
              <a:t>, instabilities, etc.)</a:t>
            </a:r>
          </a:p>
          <a:p>
            <a:endParaRPr lang="en-US" sz="1600" b="1" dirty="0"/>
          </a:p>
          <a:p>
            <a:r>
              <a:rPr lang="en-US" sz="1600" b="1" dirty="0" smtClean="0"/>
              <a:t>Mean: 8.84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Typical: 9.39 </a:t>
            </a:r>
            <a:r>
              <a:rPr lang="en-US" sz="1600" dirty="0" smtClean="0"/>
              <a:t>(machine in optimal state)</a:t>
            </a:r>
            <a:r>
              <a:rPr lang="en-US" sz="1600" b="1" dirty="0" smtClean="0"/>
              <a:t> </a:t>
            </a:r>
            <a:r>
              <a:rPr lang="en-US" sz="1600" b="1" dirty="0" smtClean="0">
                <a:sym typeface="Wingdings" pitchFamily="2" charset="2"/>
              </a:rPr>
              <a:t> </a:t>
            </a:r>
            <a:endParaRPr lang="en-US" sz="1600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7467600" cy="293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33400" y="61722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Profited from the performance established during the </a:t>
            </a:r>
            <a:br>
              <a:rPr lang="en-US" sz="1600" dirty="0" smtClean="0"/>
            </a:br>
            <a:r>
              <a:rPr lang="en-US" sz="1600" dirty="0" smtClean="0"/>
              <a:t>first part of Ion run.</a:t>
            </a:r>
            <a:endParaRPr lang="en-US" sz="16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5</a:t>
            </a:fld>
            <a:endParaRPr lang="en-US"/>
          </a:p>
        </p:txBody>
      </p:sp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3902392"/>
            <a:ext cx="3467100" cy="2860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3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514600"/>
            <a:ext cx="5429250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2407444" y="3762375"/>
            <a:ext cx="3917156" cy="2505075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413794" y="4137025"/>
            <a:ext cx="4679156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746105" y="2765425"/>
            <a:ext cx="0" cy="3492502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3122" y="1524000"/>
                <a:ext cx="83058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Extracted intensity dependent on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Linac3 current </a:t>
                </a:r>
                <a:r>
                  <a:rPr lang="en-US" sz="1600" dirty="0" smtClean="0"/>
                  <a:t>and machine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injection efficiency.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Most of LHC run at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30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uA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LEIR “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comfortably” at LIU performance</a:t>
                </a:r>
                <a:r>
                  <a:rPr lang="en-US" sz="1600" dirty="0" smtClean="0"/>
                  <a:t>.</a:t>
                </a:r>
                <a:endParaRPr lang="en-US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122" y="1524000"/>
                <a:ext cx="8305800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294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Lessons learnt and perspectives</a:t>
            </a:r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5900734" y="3900486"/>
            <a:ext cx="152400" cy="108551"/>
          </a:xfrm>
          <a:prstGeom prst="star5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785923" y="3779065"/>
            <a:ext cx="381000" cy="344269"/>
          </a:xfrm>
          <a:prstGeom prst="ellipse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64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3122" y="1524000"/>
                <a:ext cx="8305800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Extracted intensity dependent on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Linac3 current </a:t>
                </a:r>
                <a:r>
                  <a:rPr lang="en-US" sz="1600" dirty="0" smtClean="0"/>
                  <a:t>and machine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injection efficiency.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Most of LHC run at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30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uA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LEIR “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comfortably” at LIU performance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Identified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foil degradation signatures</a:t>
                </a:r>
                <a:r>
                  <a:rPr lang="en-US" sz="1600" dirty="0" smtClean="0"/>
                  <a:t>: lower EI to ITH transmission + higher Linac3 current (other species) + mean energy change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 </m:t>
                    </m:r>
                  </m:oMath>
                </a14:m>
                <a:r>
                  <a:rPr lang="en-US" sz="1600" dirty="0" smtClean="0"/>
                  <a:t>Input for foil exchange planning.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122" y="1524000"/>
                <a:ext cx="8305800" cy="1354217"/>
              </a:xfrm>
              <a:prstGeom prst="rect">
                <a:avLst/>
              </a:prstGeom>
              <a:blipFill rotWithShape="1">
                <a:blip r:embed="rId2"/>
                <a:stretch>
                  <a:fillRect l="-294" t="-1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54911"/>
            <a:ext cx="3733800" cy="2864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9192"/>
            <a:ext cx="4114800" cy="2538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1828800" y="4114800"/>
            <a:ext cx="8382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24000" y="4876800"/>
                <a:ext cx="2209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Drop in ITH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400" dirty="0" smtClean="0"/>
                  <a:t>EI transmission efficiency </a:t>
                </a:r>
                <a:endParaRPr lang="en-US" sz="1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876800"/>
                <a:ext cx="2209800" cy="523220"/>
              </a:xfrm>
              <a:prstGeom prst="rect">
                <a:avLst/>
              </a:prstGeom>
              <a:blipFill rotWithShape="1">
                <a:blip r:embed="rId5"/>
                <a:stretch>
                  <a:fillRect l="-551" t="-1163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7620000" y="3552825"/>
            <a:ext cx="0" cy="220980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86600" y="5742801"/>
            <a:ext cx="1143000" cy="27699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Foil exchange</a:t>
            </a:r>
            <a:endParaRPr lang="en-US" sz="1200" b="1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Lessons learnt and perspectives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09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 and perspectives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3122" y="1524000"/>
                <a:ext cx="830580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Extracted intensity dependent on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Linac3 current </a:t>
                </a:r>
                <a:r>
                  <a:rPr lang="en-US" sz="1600" dirty="0" smtClean="0"/>
                  <a:t>and machine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injection efficiency.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Most of LHC run at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30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uA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LEIR “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comfortably” at LIU performance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Identified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foil degradation signatures</a:t>
                </a:r>
                <a:r>
                  <a:rPr lang="en-US" sz="1600" dirty="0" smtClean="0"/>
                  <a:t>: lower EI to ITH transmission + higher Linac3 current (other species) + mean energy change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 </m:t>
                    </m:r>
                  </m:oMath>
                </a14:m>
                <a:r>
                  <a:rPr lang="en-US" sz="1600" dirty="0" smtClean="0"/>
                  <a:t>Input for foil exchange planning.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chemeClr val="accent1"/>
                    </a:solidFill>
                  </a:rPr>
                  <a:t>Optimizers and equalizers/autopilots</a:t>
                </a:r>
                <a:r>
                  <a:rPr lang="en-US" sz="1600" dirty="0" smtClean="0"/>
                  <a:t>: were a real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performance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steerers</a:t>
                </a:r>
                <a:r>
                  <a:rPr lang="en-US" sz="1600" dirty="0" smtClean="0"/>
                  <a:t>, largely profited from new BPMs (particularly BPMI60 at LF and BPMI30 at HF).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122" y="1524000"/>
                <a:ext cx="8305800" cy="1815882"/>
              </a:xfrm>
              <a:prstGeom prst="rect">
                <a:avLst/>
              </a:prstGeom>
              <a:blipFill rotWithShape="1">
                <a:blip r:embed="rId2"/>
                <a:stretch>
                  <a:fillRect l="-294" t="-10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6" r="4286"/>
          <a:stretch/>
        </p:blipFill>
        <p:spPr bwMode="auto">
          <a:xfrm>
            <a:off x="695325" y="4096047"/>
            <a:ext cx="3190875" cy="252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78188" y="35153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 case of immediate performance recover with optimizer</a:t>
            </a:r>
            <a:endParaRPr lang="en-US" sz="1400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069080"/>
            <a:ext cx="3657600" cy="278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7086600" y="4953000"/>
            <a:ext cx="838200" cy="152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32822" y="3730823"/>
            <a:ext cx="2415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Injections equalized</a:t>
            </a:r>
            <a:endParaRPr lang="en-US" sz="1400" dirty="0"/>
          </a:p>
        </p:txBody>
      </p:sp>
      <p:sp>
        <p:nvSpPr>
          <p:cNvPr id="7" name="Oval 6"/>
          <p:cNvSpPr/>
          <p:nvPr/>
        </p:nvSpPr>
        <p:spPr>
          <a:xfrm>
            <a:off x="7620000" y="5562600"/>
            <a:ext cx="533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143000" y="5562600"/>
            <a:ext cx="609600" cy="685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05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3122" y="1524000"/>
                <a:ext cx="8305800" cy="2092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Extracted intensity dependent on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Linac3 current </a:t>
                </a:r>
                <a:r>
                  <a:rPr lang="en-US" sz="1600" dirty="0" smtClean="0"/>
                  <a:t>and machine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injection efficiency.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Most of LHC run at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30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uA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LEIR “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comfortably” at LIU performance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Identified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foil degradation signatures</a:t>
                </a:r>
                <a:r>
                  <a:rPr lang="en-US" sz="1600" dirty="0" smtClean="0"/>
                  <a:t>: lower EI to ITH transmission + higher Linac3 current (other species) + mean energy change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→ </m:t>
                    </m:r>
                  </m:oMath>
                </a14:m>
                <a:r>
                  <a:rPr lang="en-US" sz="1600" dirty="0" smtClean="0"/>
                  <a:t>Input for foil exchange planning.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chemeClr val="accent1"/>
                    </a:solidFill>
                  </a:rPr>
                  <a:t>Optimizers and equalizers/autopilots</a:t>
                </a:r>
                <a:r>
                  <a:rPr lang="en-US" sz="1600" dirty="0" smtClean="0"/>
                  <a:t>: were a real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performance </a:t>
                </a:r>
                <a:r>
                  <a:rPr lang="en-US" sz="1600" dirty="0" err="1" smtClean="0">
                    <a:solidFill>
                      <a:schemeClr val="accent1"/>
                    </a:solidFill>
                  </a:rPr>
                  <a:t>steerers</a:t>
                </a:r>
                <a:r>
                  <a:rPr lang="en-US" sz="1600" dirty="0" smtClean="0"/>
                  <a:t>, largely profited from new BPMs (particularly BPMI60 at LF and BPMI30 at HF).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chemeClr val="accent1"/>
                    </a:solidFill>
                  </a:rPr>
                  <a:t>H instabilities</a:t>
                </a:r>
                <a:r>
                  <a:rPr lang="en-US" sz="1600" dirty="0" smtClean="0"/>
                  <a:t>: related to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excessive cooling in H </a:t>
                </a:r>
                <a:r>
                  <a:rPr lang="en-US" sz="1600" dirty="0" smtClean="0"/>
                  <a:t>plane and cured by </a:t>
                </a:r>
                <a:r>
                  <a:rPr lang="en-US" sz="1600" dirty="0" smtClean="0">
                    <a:solidFill>
                      <a:schemeClr val="accent1"/>
                    </a:solidFill>
                  </a:rPr>
                  <a:t>careful angle adjustment</a:t>
                </a:r>
                <a:r>
                  <a:rPr lang="en-US" sz="16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122" y="1524000"/>
                <a:ext cx="8305800" cy="2092881"/>
              </a:xfrm>
              <a:prstGeom prst="rect">
                <a:avLst/>
              </a:prstGeom>
              <a:blipFill rotWithShape="1">
                <a:blip r:embed="rId2"/>
                <a:stretch>
                  <a:fillRect l="-294" t="-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3" r="9497" b="41226"/>
          <a:stretch/>
        </p:blipFill>
        <p:spPr bwMode="auto">
          <a:xfrm>
            <a:off x="5782820" y="3581400"/>
            <a:ext cx="3361180" cy="153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72" r="50000"/>
          <a:stretch/>
        </p:blipFill>
        <p:spPr bwMode="auto">
          <a:xfrm>
            <a:off x="6136940" y="5222341"/>
            <a:ext cx="3007060" cy="1635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98"/>
          <a:stretch/>
        </p:blipFill>
        <p:spPr bwMode="auto">
          <a:xfrm>
            <a:off x="152400" y="3950329"/>
            <a:ext cx="6014121" cy="254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Lessons learnt and perspectives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F656-499C-4D5C-80E6-A4E7B1EBEDE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216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4113</TotalTime>
  <Words>1043</Words>
  <Application>Microsoft Office PowerPoint</Application>
  <PresentationFormat>On-screen Show (4:3)</PresentationFormat>
  <Paragraphs>117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Overview of LEIR operation  during the LHC-Ion run</vt:lpstr>
      <vt:lpstr>A new record year!</vt:lpstr>
      <vt:lpstr>LEIR performance overview</vt:lpstr>
      <vt:lpstr>NOMINAL  h = 2+4</vt:lpstr>
      <vt:lpstr>NOMINAL  h = 3+6</vt:lpstr>
      <vt:lpstr>Lessons learnt and perspectives</vt:lpstr>
      <vt:lpstr>Lessons learnt and perspectives</vt:lpstr>
      <vt:lpstr>Lessons learnt and perspectives</vt:lpstr>
      <vt:lpstr>Lessons learnt and perspectives</vt:lpstr>
      <vt:lpstr>Lessons learnt and perspectives</vt:lpstr>
      <vt:lpstr>Lessons learnt and perspectives</vt:lpstr>
      <vt:lpstr>BACKUP</vt:lpstr>
      <vt:lpstr>Performance overview: NOMINAL  h = 2+4</vt:lpstr>
      <vt:lpstr>NOMINAL with Linac3 &gt;= 30uA</vt:lpstr>
      <vt:lpstr>Performance overview: NOMINAL  h = 3+6</vt:lpstr>
      <vt:lpstr>Dependence on capture process</vt:lpstr>
      <vt:lpstr>Record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LEIR operation  during the LHC-Ion run</dc:title>
  <dc:creator>nbiancac</dc:creator>
  <cp:lastModifiedBy>nbiancac</cp:lastModifiedBy>
  <cp:revision>37</cp:revision>
  <dcterms:created xsi:type="dcterms:W3CDTF">2018-12-10T14:02:43Z</dcterms:created>
  <dcterms:modified xsi:type="dcterms:W3CDTF">2018-12-13T10:28:08Z</dcterms:modified>
</cp:coreProperties>
</file>