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4" r:id="rId1"/>
  </p:sldMasterIdLst>
  <p:notesMasterIdLst>
    <p:notesMasterId r:id="rId11"/>
  </p:notesMasterIdLst>
  <p:handoutMasterIdLst>
    <p:handoutMasterId r:id="rId12"/>
  </p:handoutMasterIdLst>
  <p:sldIdLst>
    <p:sldId id="584" r:id="rId2"/>
    <p:sldId id="585" r:id="rId3"/>
    <p:sldId id="713" r:id="rId4"/>
    <p:sldId id="677" r:id="rId5"/>
    <p:sldId id="714" r:id="rId6"/>
    <p:sldId id="715" r:id="rId7"/>
    <p:sldId id="716" r:id="rId8"/>
    <p:sldId id="717" r:id="rId9"/>
    <p:sldId id="605" r:id="rId10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3" pos="340" userDrawn="1">
          <p15:clr>
            <a:srgbClr val="A4A3A4"/>
          </p15:clr>
        </p15:guide>
        <p15:guide id="4" pos="54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0055A0"/>
    <a:srgbClr val="EFEFF7"/>
    <a:srgbClr val="0000FF"/>
    <a:srgbClr val="1F497D"/>
    <a:srgbClr val="7F7F7F"/>
    <a:srgbClr val="4F81BD"/>
    <a:srgbClr val="000000"/>
    <a:srgbClr val="FB02BB"/>
    <a:srgbClr val="179E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29" autoAdjust="0"/>
    <p:restoredTop sz="95172" autoAdjust="0"/>
  </p:normalViewPr>
  <p:slideViewPr>
    <p:cSldViewPr snapToGrid="0" snapToObjects="1">
      <p:cViewPr varScale="1">
        <p:scale>
          <a:sx n="102" d="100"/>
          <a:sy n="102" d="100"/>
        </p:scale>
        <p:origin x="912" y="108"/>
      </p:cViewPr>
      <p:guideLst>
        <p:guide orient="horz" pos="2069"/>
        <p:guide pos="340"/>
        <p:guide pos="542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12/13/2018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12/13/2018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927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96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4688" y="808038"/>
            <a:ext cx="5387975" cy="4041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4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010400" y="1"/>
            <a:ext cx="21336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92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 bwMode="auto">
          <a:xfrm>
            <a:off x="7010400" y="1"/>
            <a:ext cx="21336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92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567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69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10562/contributions/2918961/attachments/1613638/2564171/75nsXeIons.pdf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74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469087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>
                <a:latin typeface="Arial" panose="020B0604020202020204" pitchFamily="34" charset="0"/>
                <a:cs typeface="Arial" panose="020B0604020202020204" pitchFamily="34" charset="0"/>
              </a:rPr>
              <a:t>PS experience for LHC ion run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7592"/>
            <a:ext cx="8701471" cy="1894672"/>
          </a:xfrm>
        </p:spPr>
        <p:txBody>
          <a:bodyPr>
            <a:normAutofit/>
          </a:bodyPr>
          <a:lstStyle/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 Beam Performance meeting</a:t>
            </a:r>
            <a:endParaRPr lang="en-US" sz="193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December </a:t>
            </a:r>
            <a:r>
              <a:rPr lang="pl-PL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51693" y="3913094"/>
            <a:ext cx="8701471" cy="35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. Damerau, </a:t>
            </a:r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Lasheen</a:t>
            </a:r>
            <a:endParaRPr lang="en-US" sz="1662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5749325"/>
            <a:ext cx="86755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n-US" sz="800" b="1" dirty="0" smtClean="0">
              <a:latin typeface="Constantia" pitchFamily="18" charset="0"/>
            </a:endParaRPr>
          </a:p>
          <a:p>
            <a:pPr lvl="0" algn="ctr"/>
            <a:r>
              <a:rPr lang="en-US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thanks </a:t>
            </a: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LEIR Team, S. Albright,</a:t>
            </a:r>
            <a:b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US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Bartosik</a:t>
            </a: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S. Energico, A. Huschauer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34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983669"/>
            <a:ext cx="8763034" cy="5551260"/>
          </a:xfrm>
        </p:spPr>
        <p:txBody>
          <a:bodyPr>
            <a:noAutofit/>
          </a:bodyPr>
          <a:lstStyle/>
          <a:p>
            <a:pPr marL="369888" indent="-376238">
              <a:spcBef>
                <a:spcPts val="400"/>
              </a:spcBef>
              <a:buClrTx/>
            </a:pPr>
            <a:r>
              <a:rPr lang="en-US" sz="2100" dirty="0" smtClean="0">
                <a:solidFill>
                  <a:schemeClr val="tx1"/>
                </a:solidFill>
              </a:rPr>
              <a:t>Standard operational beams</a:t>
            </a: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 smtClean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 smtClean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 smtClean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1000" dirty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2100" dirty="0" smtClean="0"/>
              <a:t>Re-established without issues in the PS</a:t>
            </a:r>
          </a:p>
          <a:p>
            <a:pPr marL="538150" lvl="1" indent="-342900">
              <a:spcBef>
                <a:spcPts val="400"/>
              </a:spcBef>
            </a:pPr>
            <a:r>
              <a:rPr lang="en-US" sz="1900" dirty="0" smtClean="0"/>
              <a:t>Single-bunch beam now also accelerated to the flat-top at </a:t>
            </a:r>
            <a:r>
              <a:rPr lang="en-US" sz="1900" i="1" dirty="0" smtClean="0"/>
              <a:t>h</a:t>
            </a:r>
            <a:r>
              <a:rPr lang="en-US" sz="1900" dirty="0" smtClean="0"/>
              <a:t> = 21</a:t>
            </a:r>
            <a:endParaRPr lang="en-US" sz="1900" dirty="0"/>
          </a:p>
          <a:p>
            <a:pPr marL="336550" indent="-342900">
              <a:spcBef>
                <a:spcPts val="400"/>
              </a:spcBef>
            </a:pPr>
            <a:endParaRPr lang="en-GB" sz="1000" dirty="0" smtClean="0"/>
          </a:p>
          <a:p>
            <a:pPr marL="336550" indent="-342900">
              <a:spcBef>
                <a:spcPts val="400"/>
              </a:spcBef>
            </a:pPr>
            <a:r>
              <a:rPr lang="en-GB" sz="2100" dirty="0"/>
              <a:t>Scaling 2017 experience from </a:t>
            </a:r>
            <a:r>
              <a:rPr lang="en-GB" sz="2100" dirty="0" err="1"/>
              <a:t>Xe</a:t>
            </a:r>
            <a:r>
              <a:rPr lang="en-GB" sz="2100" dirty="0"/>
              <a:t> beam to </a:t>
            </a:r>
            <a:r>
              <a:rPr lang="en-GB" sz="2100" dirty="0" err="1"/>
              <a:t>Pb</a:t>
            </a:r>
            <a:endParaRPr lang="en-GB" sz="2100" dirty="0"/>
          </a:p>
          <a:p>
            <a:pPr marL="195250" lvl="1" indent="0">
              <a:spcBef>
                <a:spcPts val="400"/>
              </a:spcBef>
              <a:buNone/>
            </a:pPr>
            <a:r>
              <a:rPr lang="en-US" sz="1300" dirty="0"/>
              <a:t>   </a:t>
            </a:r>
            <a:r>
              <a:rPr lang="en-US" sz="1300" dirty="0">
                <a:hlinkClick r:id="rId2"/>
              </a:rPr>
              <a:t>https://indico.cern.ch/event/710562/contributions/2918961/attachments/1613638/2564171/75nsXeIons.pdf</a:t>
            </a:r>
            <a:endParaRPr lang="en-GB" sz="1300" dirty="0"/>
          </a:p>
          <a:p>
            <a:pPr marL="336550" indent="-342900">
              <a:spcBef>
                <a:spcPts val="400"/>
              </a:spcBef>
            </a:pPr>
            <a:r>
              <a:rPr lang="en-GB" sz="2100" dirty="0" smtClean="0"/>
              <a:t>Initial </a:t>
            </a:r>
            <a:r>
              <a:rPr lang="en-GB" sz="2100" dirty="0"/>
              <a:t>longitudinal setting-up </a:t>
            </a:r>
            <a:r>
              <a:rPr lang="en-GB" sz="2100" dirty="0" smtClean="0"/>
              <a:t>of 75 ns bunch-spacing in May</a:t>
            </a:r>
          </a:p>
          <a:p>
            <a:pPr marL="336550" indent="-342900">
              <a:spcBef>
                <a:spcPts val="400"/>
              </a:spcBef>
            </a:pPr>
            <a:r>
              <a:rPr lang="en-US" sz="2100" dirty="0" smtClean="0">
                <a:solidFill>
                  <a:srgbClr val="C0504D"/>
                </a:solidFill>
              </a:rPr>
              <a:t>3 bunches only</a:t>
            </a:r>
            <a:r>
              <a:rPr lang="en-US" sz="2100" dirty="0" smtClean="0"/>
              <a:t>, but ideally 33% higher intensity per bunch</a:t>
            </a:r>
            <a:endParaRPr lang="en-GB" sz="2100" dirty="0" smtClean="0"/>
          </a:p>
          <a:p>
            <a:pPr marL="336550" indent="-342900">
              <a:spcBef>
                <a:spcPts val="400"/>
              </a:spcBef>
            </a:pPr>
            <a:endParaRPr lang="en-US" sz="21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694341"/>
              </p:ext>
            </p:extLst>
          </p:nvPr>
        </p:nvGraphicFramePr>
        <p:xfrm>
          <a:off x="682389" y="1460869"/>
          <a:ext cx="7824302" cy="2103120"/>
        </p:xfrm>
        <a:graphic>
          <a:graphicData uri="http://schemas.openxmlformats.org/drawingml/2006/table">
            <a:tbl>
              <a:tblPr firstRow="1" bandRow="1"/>
              <a:tblGrid>
                <a:gridCol w="1631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8764">
                  <a:extLst>
                    <a:ext uri="{9D8B030D-6E8A-4147-A177-3AD203B41FA5}">
                      <a16:colId xmlns:a16="http://schemas.microsoft.com/office/drawing/2014/main" val="799620646"/>
                    </a:ext>
                  </a:extLst>
                </a:gridCol>
                <a:gridCol w="969818">
                  <a:extLst>
                    <a:ext uri="{9D8B030D-6E8A-4147-A177-3AD203B41FA5}">
                      <a16:colId xmlns:a16="http://schemas.microsoft.com/office/drawing/2014/main" val="3413287252"/>
                    </a:ext>
                  </a:extLst>
                </a:gridCol>
                <a:gridCol w="472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4405"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+mj-lt"/>
                        </a:rPr>
                        <a:t>Cycle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+mj-lt"/>
                        </a:rPr>
                        <a:t>#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+mj-lt"/>
                        </a:rPr>
                        <a:t>Spacing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  <a:endParaRPr lang="en-GB" sz="1800" b="1" dirty="0" smtClean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 smtClean="0">
                          <a:latin typeface="+mj-lt"/>
                        </a:rPr>
                        <a:t>EARLY Pb</a:t>
                      </a:r>
                      <a:r>
                        <a:rPr lang="en-GB" sz="1800" baseline="30000" dirty="0" smtClean="0">
                          <a:latin typeface="+mj-lt"/>
                        </a:rPr>
                        <a:t>54+</a:t>
                      </a:r>
                      <a:endParaRPr lang="en-GB" sz="1800" baseline="3000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latin typeface="+mj-lt"/>
                        </a:rPr>
                        <a:t>1</a:t>
                      </a:r>
                      <a:endParaRPr lang="en-GB" sz="1800" baseline="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aseline="0" dirty="0" err="1" smtClean="0">
                          <a:latin typeface="+mj-lt"/>
                        </a:rPr>
                        <a:t>n.a</a:t>
                      </a:r>
                      <a:r>
                        <a:rPr lang="en-US" sz="1800" baseline="0" dirty="0" smtClean="0">
                          <a:latin typeface="+mj-lt"/>
                        </a:rPr>
                        <a:t>.</a:t>
                      </a:r>
                      <a:endParaRPr lang="en-GB" sz="1800" baseline="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Accelerated on </a:t>
                      </a:r>
                      <a:r>
                        <a:rPr lang="en-GB" sz="1800" i="1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h</a:t>
                      </a:r>
                      <a:r>
                        <a:rPr lang="en-GB" sz="1800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= 16 </a:t>
                      </a:r>
                      <a:r>
                        <a:rPr lang="en-GB" sz="1800" b="1" baseline="0" dirty="0" smtClean="0">
                          <a:solidFill>
                            <a:srgbClr val="C0504D"/>
                          </a:solidFill>
                          <a:latin typeface="+mj-lt"/>
                        </a:rPr>
                        <a:t>and 21 </a:t>
                      </a:r>
                      <a:r>
                        <a:rPr lang="en-GB" sz="1800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in 2018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89039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 smtClean="0">
                          <a:latin typeface="+mj-lt"/>
                        </a:rPr>
                        <a:t>ILHC100#4b</a:t>
                      </a:r>
                      <a:endParaRPr lang="en-GB" sz="180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4</a:t>
                      </a:r>
                      <a:endParaRPr lang="en-GB" sz="18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100 ns</a:t>
                      </a:r>
                      <a:endParaRPr lang="en-GB" sz="18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j-lt"/>
                        </a:rPr>
                        <a:t>No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change with respect to previous years</a:t>
                      </a:r>
                      <a:endParaRPr lang="en-GB" sz="180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390920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 smtClean="0">
                          <a:latin typeface="+mj-lt"/>
                        </a:rPr>
                        <a:t>ILHC100#2b</a:t>
                      </a:r>
                      <a:endParaRPr lang="en-GB" sz="180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2</a:t>
                      </a:r>
                      <a:endParaRPr lang="en-GB" sz="18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100 ns</a:t>
                      </a:r>
                      <a:endParaRPr lang="en-GB" sz="18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j-lt"/>
                        </a:rPr>
                        <a:t>Not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set-up in 2018</a:t>
                      </a:r>
                      <a:endParaRPr lang="en-GB" sz="180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76933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ILHC200#2b</a:t>
                      </a:r>
                      <a:endParaRPr lang="en-GB" sz="180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2</a:t>
                      </a:r>
                      <a:endParaRPr lang="en-GB" sz="18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200 ns</a:t>
                      </a:r>
                      <a:endParaRPr lang="en-GB" sz="18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j-lt"/>
                        </a:rPr>
                        <a:t>Partiall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y stripped ion tests, no change with respect to previous years</a:t>
                      </a:r>
                      <a:endParaRPr lang="en-GB" sz="180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175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931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936662"/>
            <a:ext cx="8763034" cy="5551260"/>
          </a:xfrm>
        </p:spPr>
        <p:txBody>
          <a:bodyPr>
            <a:noAutofit/>
          </a:bodyPr>
          <a:lstStyle/>
          <a:p>
            <a:pPr marL="369888" indent="-376238">
              <a:spcBef>
                <a:spcPts val="400"/>
              </a:spcBef>
              <a:buClrTx/>
            </a:pPr>
            <a:r>
              <a:rPr lang="en-US" sz="2100" dirty="0" smtClean="0">
                <a:solidFill>
                  <a:schemeClr val="tx1"/>
                </a:solidFill>
              </a:rPr>
              <a:t>Simple RF manipulation scheme in PS:</a:t>
            </a: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r>
              <a:rPr lang="en-US" sz="1800" b="1" dirty="0" smtClean="0"/>
              <a:t>Inject 3 bunches</a:t>
            </a:r>
            <a:r>
              <a:rPr lang="en-US" sz="1800" dirty="0" smtClean="0"/>
              <a:t>: </a:t>
            </a:r>
            <a:r>
              <a:rPr lang="en-US" sz="1800" b="1" i="1" dirty="0" err="1" smtClean="0"/>
              <a:t>h</a:t>
            </a:r>
            <a:r>
              <a:rPr lang="en-US" sz="1800" b="1" baseline="-25000" dirty="0" err="1" smtClean="0"/>
              <a:t>LEIR</a:t>
            </a:r>
            <a:r>
              <a:rPr lang="en-US" sz="1800" b="1" dirty="0" smtClean="0"/>
              <a:t> = 3 </a:t>
            </a:r>
            <a:r>
              <a:rPr lang="en-US" sz="1800" dirty="0" smtClean="0"/>
              <a:t>corresponds to </a:t>
            </a:r>
            <a:r>
              <a:rPr lang="en-US" sz="1800" b="1" i="1" dirty="0" err="1" smtClean="0"/>
              <a:t>h</a:t>
            </a:r>
            <a:r>
              <a:rPr lang="en-US" sz="1800" b="1" baseline="-25000" dirty="0" err="1" smtClean="0"/>
              <a:t>PS</a:t>
            </a:r>
            <a:r>
              <a:rPr lang="en-US" sz="1800" b="1" dirty="0" smtClean="0"/>
              <a:t> = 24</a:t>
            </a: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r>
              <a:rPr lang="en-US" sz="1800" b="1" dirty="0" smtClean="0">
                <a:solidFill>
                  <a:schemeClr val="tx1"/>
                </a:solidFill>
              </a:rPr>
              <a:t>Accelerate </a:t>
            </a:r>
            <a:r>
              <a:rPr lang="en-US" sz="1800" dirty="0" smtClean="0">
                <a:solidFill>
                  <a:schemeClr val="tx1"/>
                </a:solidFill>
              </a:rPr>
              <a:t>to intermediate flat-top on </a:t>
            </a:r>
            <a:r>
              <a:rPr lang="en-US" sz="1800" b="1" i="1" dirty="0" smtClean="0">
                <a:solidFill>
                  <a:schemeClr val="tx1"/>
                </a:solidFill>
              </a:rPr>
              <a:t>h</a:t>
            </a:r>
            <a:r>
              <a:rPr lang="en-US" sz="1800" b="1" dirty="0" smtClean="0">
                <a:solidFill>
                  <a:schemeClr val="tx1"/>
                </a:solidFill>
              </a:rPr>
              <a:t> = 24</a:t>
            </a:r>
          </a:p>
          <a:p>
            <a:pPr marL="652450" lvl="1" indent="-457200" defTabSz="492125">
              <a:spcBef>
                <a:spcPts val="4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800" b="1" dirty="0" smtClean="0">
                <a:solidFill>
                  <a:srgbClr val="C0504D"/>
                </a:solidFill>
              </a:rPr>
              <a:t>Expand spacing</a:t>
            </a:r>
            <a:r>
              <a:rPr lang="en-US" sz="1800" b="1" dirty="0" smtClean="0"/>
              <a:t>: 	</a:t>
            </a:r>
            <a:r>
              <a:rPr lang="en-US" sz="1800" b="1" i="1" dirty="0" smtClean="0"/>
              <a:t>h</a:t>
            </a:r>
            <a:r>
              <a:rPr lang="en-US" sz="1800" b="1" dirty="0" smtClean="0"/>
              <a:t> </a:t>
            </a:r>
            <a:r>
              <a:rPr lang="en-US" sz="1800" b="1" dirty="0"/>
              <a:t>= </a:t>
            </a:r>
            <a:r>
              <a:rPr lang="en-US" sz="1800" b="1" dirty="0" smtClean="0"/>
              <a:t>24 </a:t>
            </a:r>
            <a:r>
              <a:rPr lang="en-US" sz="1800" b="1" dirty="0" smtClean="0">
                <a:sym typeface="Symbol" panose="05050102010706020507" pitchFamily="18" charset="2"/>
              </a:rPr>
              <a:t> 21 </a:t>
            </a:r>
            <a:r>
              <a:rPr lang="en-US" sz="1800" dirty="0" smtClean="0">
                <a:sym typeface="Symbol" panose="05050102010706020507" pitchFamily="18" charset="2"/>
              </a:rPr>
              <a:t>(due to frequency range of cavities)</a:t>
            </a:r>
          </a:p>
          <a:p>
            <a:pPr marL="652450" lvl="1" indent="-457200" defTabSz="492125">
              <a:spcBef>
                <a:spcPts val="4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8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Compress spacing</a:t>
            </a:r>
            <a:r>
              <a:rPr lang="en-US" sz="1800" b="1" dirty="0" smtClean="0">
                <a:sym typeface="Symbol" panose="05050102010706020507" pitchFamily="18" charset="2"/>
              </a:rPr>
              <a:t>:	</a:t>
            </a:r>
            <a:r>
              <a:rPr lang="en-US" sz="1800" b="1" i="1" dirty="0" smtClean="0"/>
              <a:t>h</a:t>
            </a:r>
            <a:r>
              <a:rPr lang="en-US" sz="1800" b="1" dirty="0" smtClean="0"/>
              <a:t> </a:t>
            </a:r>
            <a:r>
              <a:rPr lang="en-US" sz="1800" b="1" dirty="0"/>
              <a:t>= </a:t>
            </a:r>
            <a:r>
              <a:rPr lang="en-US" sz="1800" b="1" dirty="0" smtClean="0"/>
              <a:t>21 </a:t>
            </a:r>
            <a:r>
              <a:rPr lang="en-US" sz="1800" b="1" dirty="0">
                <a:sym typeface="Symbol" panose="05050102010706020507" pitchFamily="18" charset="2"/>
              </a:rPr>
              <a:t> </a:t>
            </a:r>
            <a:r>
              <a:rPr lang="en-US" sz="1800" b="1" dirty="0" smtClean="0">
                <a:sym typeface="Symbol" panose="05050102010706020507" pitchFamily="18" charset="2"/>
              </a:rPr>
              <a:t>28 </a:t>
            </a:r>
            <a:r>
              <a:rPr lang="en-US" sz="1800" dirty="0" smtClean="0">
                <a:sym typeface="Symbol" panose="05050102010706020507" pitchFamily="18" charset="2"/>
              </a:rPr>
              <a:t>(80 kV at 10 MHz, 20 kV at 13.2 MHz)</a:t>
            </a:r>
          </a:p>
          <a:p>
            <a:pPr marL="851350" lvl="2" indent="-342900" defTabSz="492125">
              <a:spcBef>
                <a:spcPts val="400"/>
              </a:spcBef>
            </a:pPr>
            <a:r>
              <a:rPr lang="en-US" sz="1600" b="1" dirty="0" smtClean="0">
                <a:solidFill>
                  <a:srgbClr val="0055A0"/>
                </a:solidFill>
                <a:sym typeface="Symbol" panose="05050102010706020507" pitchFamily="18" charset="2"/>
              </a:rPr>
              <a:t>Added beam phase loop at </a:t>
            </a:r>
            <a:r>
              <a:rPr lang="en-US" sz="1600" b="1" i="1" dirty="0" smtClean="0">
                <a:solidFill>
                  <a:srgbClr val="0055A0"/>
                </a:solidFill>
                <a:sym typeface="Symbol" panose="05050102010706020507" pitchFamily="18" charset="2"/>
              </a:rPr>
              <a:t>h</a:t>
            </a:r>
            <a:r>
              <a:rPr lang="en-US" sz="1600" b="1" dirty="0" smtClean="0">
                <a:solidFill>
                  <a:srgbClr val="0055A0"/>
                </a:solidFill>
                <a:sym typeface="Symbol" panose="05050102010706020507" pitchFamily="18" charset="2"/>
              </a:rPr>
              <a:t> = 28</a:t>
            </a:r>
            <a:r>
              <a:rPr lang="en-US" sz="1600" dirty="0" smtClean="0">
                <a:sym typeface="Symbol" panose="05050102010706020507" pitchFamily="18" charset="2"/>
              </a:rPr>
              <a:t>,</a:t>
            </a:r>
            <a:r>
              <a:rPr lang="en-US" sz="1600" dirty="0">
                <a:sym typeface="Symbol" panose="05050102010706020507" pitchFamily="18" charset="2"/>
              </a:rPr>
              <a:t> </a:t>
            </a:r>
            <a:r>
              <a:rPr lang="en-US" sz="1600" dirty="0" smtClean="0">
                <a:sym typeface="Symbol" panose="05050102010706020507" pitchFamily="18" charset="2"/>
              </a:rPr>
              <a:t>sequence </a:t>
            </a:r>
            <a:r>
              <a:rPr lang="en-US" sz="1600" i="1" dirty="0" err="1" smtClean="0">
                <a:sym typeface="Symbol" panose="05050102010706020507" pitchFamily="18" charset="2"/>
              </a:rPr>
              <a:t>h</a:t>
            </a:r>
            <a:r>
              <a:rPr lang="en-US" sz="1600" baseline="-25000" dirty="0" err="1" smtClean="0">
                <a:sym typeface="Symbol" panose="05050102010706020507" pitchFamily="18" charset="2"/>
              </a:rPr>
              <a:t>PL</a:t>
            </a:r>
            <a:r>
              <a:rPr lang="en-US" sz="1600" dirty="0" smtClean="0">
                <a:sym typeface="Symbol" panose="05050102010706020507" pitchFamily="18" charset="2"/>
              </a:rPr>
              <a:t> = 24</a:t>
            </a:r>
            <a:r>
              <a:rPr lang="en-US" sz="1600" dirty="0">
                <a:sym typeface="Symbol" panose="05050102010706020507" pitchFamily="18" charset="2"/>
              </a:rPr>
              <a:t> </a:t>
            </a:r>
            <a:r>
              <a:rPr lang="en-US" sz="1600" dirty="0" smtClean="0">
                <a:sym typeface="Symbol" panose="05050102010706020507" pitchFamily="18" charset="2"/>
              </a:rPr>
              <a:t> 21  28  169 </a:t>
            </a: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r>
              <a:rPr lang="en-US" sz="1800" b="1" dirty="0" smtClean="0">
                <a:sym typeface="Symbol" panose="05050102010706020507" pitchFamily="18" charset="2"/>
              </a:rPr>
              <a:t>Handover</a:t>
            </a:r>
            <a:r>
              <a:rPr lang="en-US" sz="1800" dirty="0" smtClean="0">
                <a:sym typeface="Symbol" panose="05050102010706020507" pitchFamily="18" charset="2"/>
              </a:rPr>
              <a:t> from </a:t>
            </a:r>
            <a:r>
              <a:rPr lang="en-US" sz="1800" i="1" dirty="0" smtClean="0">
                <a:sym typeface="Symbol" panose="05050102010706020507" pitchFamily="18" charset="2"/>
              </a:rPr>
              <a:t>h</a:t>
            </a:r>
            <a:r>
              <a:rPr lang="en-US" sz="1800" dirty="0" smtClean="0">
                <a:sym typeface="Symbol" panose="05050102010706020507" pitchFamily="18" charset="2"/>
              </a:rPr>
              <a:t> = 28 to 169 (80 MHz for bunch shortening)</a:t>
            </a: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GB" sz="21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75 ns bunch spacing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405" y="3693110"/>
            <a:ext cx="2570193" cy="27244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19" y="3698936"/>
            <a:ext cx="2605525" cy="27271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969" y="3702552"/>
            <a:ext cx="2503515" cy="269545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3238" y="3584297"/>
            <a:ext cx="2262341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77" b="1" dirty="0">
                <a:latin typeface="Arial" panose="020B0604020202020204" pitchFamily="34" charset="0"/>
                <a:cs typeface="Arial" panose="020B0604020202020204" pitchFamily="34" charset="0"/>
              </a:rPr>
              <a:t>= 24 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 21 (3.) </a:t>
            </a:r>
            <a:endParaRPr lang="en-US" sz="1477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5123" y="3584392"/>
            <a:ext cx="2262341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77" b="1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21 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 28 (4.) </a:t>
            </a:r>
            <a:endParaRPr lang="en-US" sz="1477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28143" y="3584392"/>
            <a:ext cx="2262341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77" b="1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28 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 169 (5.) </a:t>
            </a:r>
            <a:endParaRPr lang="en-US" sz="1477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24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103085"/>
            <a:ext cx="8763034" cy="5388301"/>
          </a:xfrm>
        </p:spPr>
        <p:txBody>
          <a:bodyPr>
            <a:noAutofit/>
          </a:bodyPr>
          <a:lstStyle/>
          <a:p>
            <a:pPr marL="369888" indent="-376238">
              <a:spcBef>
                <a:spcPts val="400"/>
              </a:spcBef>
              <a:buClrTx/>
            </a:pPr>
            <a:r>
              <a:rPr lang="en-US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Re-bucketing of operational beams directly from 10 to 80 MHz</a:t>
            </a:r>
          </a:p>
          <a:p>
            <a:pPr marL="571488" lvl="1" indent="-376238">
              <a:spcBef>
                <a:spcPts val="400"/>
              </a:spcBef>
            </a:pPr>
            <a:r>
              <a:rPr lang="en-US" sz="1700" dirty="0" smtClean="0">
                <a:sym typeface="Symbol" panose="05050102010706020507" pitchFamily="18" charset="2"/>
              </a:rPr>
              <a:t>200 kV total voltage from main acceleration system, </a:t>
            </a:r>
            <a:r>
              <a:rPr lang="en-US" sz="1700" b="1" dirty="0" smtClean="0">
                <a:solidFill>
                  <a:srgbClr val="0055A0"/>
                </a:solidFill>
                <a:sym typeface="Symbol" panose="05050102010706020507" pitchFamily="18" charset="2"/>
              </a:rPr>
              <a:t>120 kV used for handover</a:t>
            </a:r>
          </a:p>
          <a:p>
            <a:pPr marL="369888" indent="-376238">
              <a:spcBef>
                <a:spcPts val="400"/>
              </a:spcBef>
              <a:buClr>
                <a:schemeClr val="tx1"/>
              </a:buClr>
            </a:pPr>
            <a:r>
              <a:rPr lang="en-US" sz="19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Rebucketing</a:t>
            </a:r>
            <a:r>
              <a:rPr lang="en-US" sz="1900" dirty="0" smtClean="0">
                <a:solidFill>
                  <a:schemeClr val="tx1"/>
                </a:solidFill>
                <a:sym typeface="Symbol" panose="05050102010706020507" pitchFamily="18" charset="2"/>
              </a:rPr>
              <a:t> of 75 ns beam from 13.2 MHz to 80 MHz</a:t>
            </a:r>
          </a:p>
          <a:p>
            <a:pPr marL="571488" lvl="1" indent="-376238">
              <a:spcBef>
                <a:spcPts val="400"/>
              </a:spcBef>
              <a:buClr>
                <a:schemeClr val="tx1"/>
              </a:buClr>
            </a:pPr>
            <a:r>
              <a:rPr lang="en-US" sz="17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Only ~20 kV available from single cavity </a:t>
            </a:r>
            <a:r>
              <a:rPr lang="en-US" sz="1700" dirty="0" smtClean="0">
                <a:sym typeface="Symbol" panose="05050102010706020507" pitchFamily="18" charset="2"/>
              </a:rPr>
              <a:t>operated at its low frequency end</a:t>
            </a: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GB" sz="21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75 ns bunch spacing – </a:t>
            </a:r>
            <a:r>
              <a:rPr lang="en-US" smtClean="0"/>
              <a:t>satellite bunches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92" y="2797768"/>
            <a:ext cx="3103995" cy="33419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9618" y="2717245"/>
            <a:ext cx="2709882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Zoom on </a:t>
            </a:r>
            <a:r>
              <a:rPr lang="en-US" sz="1477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77" b="1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28 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 169 </a:t>
            </a:r>
            <a:endParaRPr lang="en-US" sz="1477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3687287" y="4176074"/>
            <a:ext cx="4916963" cy="1862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488" lvl="1" indent="-376238">
              <a:spcBef>
                <a:spcPts val="400"/>
              </a:spcBef>
            </a:pPr>
            <a:r>
              <a:rPr lang="en-US" sz="1800" dirty="0" smtClean="0">
                <a:sym typeface="Symbol" panose="05050102010706020507" pitchFamily="18" charset="2"/>
              </a:rPr>
              <a:t>Pre- and post-satellite bunches during handover from 20 MHz to 80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MHz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at ±12.5 ns</a:t>
            </a: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1800" dirty="0" smtClean="0">
                <a:sym typeface="Symbol" panose="05050102010706020507" pitchFamily="18" charset="2"/>
              </a:rPr>
              <a:t>Between buckets in SPS</a:t>
            </a: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Issue for LHC?</a:t>
            </a:r>
            <a:endParaRPr lang="en-US" sz="1800" b="1" dirty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GB" sz="2100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357460" y="3279116"/>
            <a:ext cx="3176440" cy="962684"/>
          </a:xfrm>
          <a:prstGeom prst="straightConnector1">
            <a:avLst/>
          </a:prstGeom>
          <a:ln>
            <a:headEnd w="med" len="lg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305175" y="3284538"/>
            <a:ext cx="2238376" cy="996372"/>
          </a:xfrm>
          <a:prstGeom prst="straightConnector1">
            <a:avLst/>
          </a:prstGeom>
          <a:ln>
            <a:headEnd w="med" len="lg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466975" y="3284538"/>
            <a:ext cx="2571751" cy="957664"/>
          </a:xfrm>
          <a:prstGeom prst="straightConnector1">
            <a:avLst/>
          </a:prstGeom>
          <a:ln>
            <a:headEnd w="med" len="lg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181225" y="3284538"/>
            <a:ext cx="2835322" cy="957836"/>
          </a:xfrm>
          <a:prstGeom prst="straightConnector1">
            <a:avLst/>
          </a:prstGeom>
          <a:ln>
            <a:headEnd w="med" len="lg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03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103085"/>
            <a:ext cx="8763034" cy="5388301"/>
          </a:xfrm>
        </p:spPr>
        <p:txBody>
          <a:bodyPr>
            <a:noAutofit/>
          </a:bodyPr>
          <a:lstStyle/>
          <a:p>
            <a:pPr marL="365125" indent="-371475">
              <a:spcBef>
                <a:spcPts val="400"/>
              </a:spcBef>
              <a:buClrTx/>
            </a:pPr>
            <a:r>
              <a:rPr lang="en-US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Fast beam break-up after transition crossing</a:t>
            </a:r>
          </a:p>
          <a:p>
            <a:pPr marL="571488" lvl="1" indent="-376238">
              <a:spcBef>
                <a:spcPts val="400"/>
              </a:spcBef>
            </a:pPr>
            <a:r>
              <a:rPr lang="en-US" sz="1700" dirty="0" smtClean="0">
                <a:sym typeface="Symbol" panose="05050102010706020507" pitchFamily="18" charset="2"/>
              </a:rPr>
              <a:t>Signature of microwave instability </a:t>
            </a:r>
            <a:r>
              <a:rPr lang="en-US" sz="1700" dirty="0" smtClean="0">
                <a:sym typeface="Symbol" panose="05050102010706020507" pitchFamily="18" charset="2"/>
              </a:rPr>
              <a:t>(at </a:t>
            </a:r>
            <a:r>
              <a:rPr lang="en-US" sz="1700" dirty="0" smtClean="0">
                <a:sym typeface="Symbol" panose="05050102010706020507" pitchFamily="18" charset="2"/>
              </a:rPr>
              <a:t>~2 GHz), most likely longitudinal</a:t>
            </a:r>
          </a:p>
          <a:p>
            <a:pPr marL="0" indent="0">
              <a:spcBef>
                <a:spcPts val="400"/>
              </a:spcBef>
              <a:buNone/>
            </a:pPr>
            <a:endParaRPr lang="en-US" sz="19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US" sz="19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US" sz="19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95250" lvl="1" indent="0">
              <a:spcBef>
                <a:spcPts val="400"/>
              </a:spcBef>
              <a:buNone/>
            </a:pPr>
            <a:endParaRPr lang="en-US" sz="1700" dirty="0" smtClean="0"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endParaRPr lang="en-US" sz="800" dirty="0"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1700" dirty="0" smtClean="0">
                <a:sym typeface="Symbol" panose="05050102010706020507" pitchFamily="18" charset="2"/>
              </a:rPr>
              <a:t>Controlled </a:t>
            </a:r>
            <a:r>
              <a:rPr lang="en-US" sz="1700" dirty="0">
                <a:sym typeface="Symbol" panose="05050102010706020507" pitchFamily="18" charset="2"/>
              </a:rPr>
              <a:t>longitudinal blow-up with 200 MHz </a:t>
            </a:r>
            <a:r>
              <a:rPr lang="en-US" sz="1700" dirty="0" smtClean="0">
                <a:sym typeface="Symbol" panose="05050102010706020507" pitchFamily="18" charset="2"/>
              </a:rPr>
              <a:t>cavities before transition (at intermediate flat-top), but </a:t>
            </a:r>
            <a:r>
              <a:rPr lang="en-US" sz="17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at stability limit with </a:t>
            </a:r>
            <a:r>
              <a:rPr lang="en-US" sz="1700" b="1" i="1" dirty="0" err="1" smtClean="0">
                <a:solidFill>
                  <a:srgbClr val="C0504D"/>
                </a:solidFill>
                <a:sym typeface="Symbol" panose="05050102010706020507" pitchFamily="18" charset="2"/>
              </a:rPr>
              <a:t>N</a:t>
            </a:r>
            <a:r>
              <a:rPr lang="en-US" sz="1700" b="1" baseline="-25000" dirty="0" err="1" smtClean="0">
                <a:solidFill>
                  <a:srgbClr val="C0504D"/>
                </a:solidFill>
                <a:sym typeface="Symbol" panose="05050102010706020507" pitchFamily="18" charset="2"/>
              </a:rPr>
              <a:t>b</a:t>
            </a:r>
            <a:r>
              <a:rPr lang="en-US" sz="17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 = 2.8 ∙ 10</a:t>
            </a:r>
            <a:r>
              <a:rPr lang="en-US" sz="1700" b="1" baseline="30000" dirty="0" smtClean="0">
                <a:solidFill>
                  <a:srgbClr val="C0504D"/>
                </a:solidFill>
                <a:sym typeface="Symbol" panose="05050102010706020507" pitchFamily="18" charset="2"/>
              </a:rPr>
              <a:t>10</a:t>
            </a:r>
            <a:r>
              <a:rPr lang="en-US" sz="17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 charges/p</a:t>
            </a:r>
          </a:p>
          <a:p>
            <a:pPr marL="358775" indent="-358775">
              <a:spcBef>
                <a:spcPts val="400"/>
              </a:spcBef>
            </a:pPr>
            <a:endParaRPr lang="en-US" sz="600" dirty="0" smtClean="0">
              <a:sym typeface="Symbol" panose="05050102010706020507" pitchFamily="18" charset="2"/>
            </a:endParaRPr>
          </a:p>
          <a:p>
            <a:pPr marL="358775" indent="-358775">
              <a:spcBef>
                <a:spcPts val="400"/>
              </a:spcBef>
            </a:pPr>
            <a:r>
              <a:rPr lang="en-US" sz="2100" dirty="0" smtClean="0">
                <a:sym typeface="Symbol" panose="05050102010706020507" pitchFamily="18" charset="2"/>
              </a:rPr>
              <a:t>Overall experience in PS from 2018 run with 3-bunches, 75 ns</a:t>
            </a: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1700" b="1" dirty="0" smtClean="0">
                <a:sym typeface="Symbol" panose="05050102010706020507" pitchFamily="18" charset="2"/>
              </a:rPr>
              <a:t>Moderate effort to operationally maintain sufficient beam quality</a:t>
            </a:r>
            <a:endParaRPr lang="en-US" sz="1700" b="1" dirty="0"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endParaRPr lang="en-US" sz="1900" b="1" dirty="0" smtClean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GB" sz="21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75 ns bunch spacing – transition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83" y="1925378"/>
            <a:ext cx="3924299" cy="2740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508" y="1904409"/>
            <a:ext cx="2460233" cy="27267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20713" y="2214585"/>
            <a:ext cx="3048087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Overlay of all 3 bunches</a:t>
            </a:r>
            <a:endParaRPr lang="en-US" sz="1477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8598" y="1878453"/>
            <a:ext cx="2709882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dirty="0" smtClean="0">
                <a:latin typeface="Arial" panose="020B0604020202020204" pitchFamily="34" charset="0"/>
                <a:cs typeface="Arial" panose="020B0604020202020204" pitchFamily="34" charset="0"/>
              </a:rPr>
              <a:t>Zoom on bunch #2</a:t>
            </a:r>
            <a:endParaRPr lang="en-US" sz="1477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400" y="1906141"/>
            <a:ext cx="2458827" cy="272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4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103085"/>
            <a:ext cx="8763034" cy="5388301"/>
          </a:xfrm>
        </p:spPr>
        <p:txBody>
          <a:bodyPr>
            <a:noAutofit/>
          </a:bodyPr>
          <a:lstStyle/>
          <a:p>
            <a:pPr marL="369888" indent="-376238">
              <a:spcBef>
                <a:spcPts val="400"/>
              </a:spcBef>
              <a:buClrTx/>
            </a:pPr>
            <a:r>
              <a:rPr lang="en-US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6 bunches with 100 ns spacing  Test beam for SPS</a:t>
            </a:r>
          </a:p>
          <a:p>
            <a:pPr marL="571488" lvl="1" indent="-376238">
              <a:spcBef>
                <a:spcPts val="400"/>
              </a:spcBef>
            </a:pPr>
            <a:r>
              <a:rPr lang="en-US" sz="1700" dirty="0" smtClean="0">
                <a:sym typeface="Symbol" panose="05050102010706020507" pitchFamily="18" charset="2"/>
              </a:rPr>
              <a:t>Split 3-bunches from LEIR and adjust batch length</a:t>
            </a:r>
          </a:p>
          <a:p>
            <a:pPr marL="571488" lvl="1" indent="-376238">
              <a:spcBef>
                <a:spcPts val="400"/>
              </a:spcBef>
            </a:pPr>
            <a:r>
              <a:rPr lang="en-US" sz="1700" dirty="0" smtClean="0">
                <a:sym typeface="Symbol" panose="05050102010706020507" pitchFamily="18" charset="2"/>
              </a:rPr>
              <a:t>Suggested by H. </a:t>
            </a:r>
            <a:r>
              <a:rPr lang="en-US" sz="1700" dirty="0" err="1" smtClean="0">
                <a:sym typeface="Symbol" panose="05050102010706020507" pitchFamily="18" charset="2"/>
              </a:rPr>
              <a:t>Bartosik</a:t>
            </a:r>
            <a:r>
              <a:rPr lang="en-US" sz="1700" dirty="0" smtClean="0">
                <a:sym typeface="Symbol" panose="05050102010706020507" pitchFamily="18" charset="2"/>
              </a:rPr>
              <a:t> in 2016, first beam test during 2018 ion run</a:t>
            </a: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21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</a:pPr>
            <a:r>
              <a:rPr lang="en-US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More than 3 bunches with bunch spacing of 75 ns?</a:t>
            </a:r>
            <a:endParaRPr lang="en-US" sz="21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</a:pPr>
            <a:r>
              <a:rPr lang="en-US" sz="1700" dirty="0" smtClean="0">
                <a:sym typeface="Symbol" panose="05050102010706020507" pitchFamily="18" charset="2"/>
              </a:rPr>
              <a:t>Initial ideas to operate </a:t>
            </a:r>
            <a:r>
              <a:rPr lang="en-US" sz="1700" dirty="0" err="1" smtClean="0">
                <a:sym typeface="Symbol" panose="05050102010706020507" pitchFamily="18" charset="2"/>
              </a:rPr>
              <a:t>Finemet</a:t>
            </a:r>
            <a:r>
              <a:rPr lang="en-US" sz="1700" dirty="0">
                <a:sym typeface="Symbol" panose="05050102010706020507" pitchFamily="18" charset="2"/>
              </a:rPr>
              <a:t> </a:t>
            </a:r>
            <a:r>
              <a:rPr lang="en-US" sz="1700" dirty="0" smtClean="0">
                <a:sym typeface="Symbol" panose="05050102010706020507" pitchFamily="18" charset="2"/>
              </a:rPr>
              <a:t>cavity with </a:t>
            </a:r>
            <a:r>
              <a:rPr lang="en-US" sz="1700" b="1" dirty="0" smtClean="0">
                <a:sym typeface="Symbol" panose="05050102010706020507" pitchFamily="18" charset="2"/>
              </a:rPr>
              <a:t>pulsed RF for batch compression</a:t>
            </a:r>
            <a:endParaRPr lang="en-US" sz="1700" b="1" dirty="0"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</a:pPr>
            <a:endParaRPr lang="en-US" sz="17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GB" sz="21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Alternative bunch patterns from PS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3" y="2407276"/>
            <a:ext cx="2430366" cy="2527581"/>
          </a:xfrm>
          <a:prstGeom prst="rect">
            <a:avLst/>
          </a:prstGeom>
        </p:spPr>
      </p:pic>
      <p:sp>
        <p:nvSpPr>
          <p:cNvPr id="7" name="Text Placeholder 4"/>
          <p:cNvSpPr txBox="1">
            <a:spLocks/>
          </p:cNvSpPr>
          <p:nvPr/>
        </p:nvSpPr>
        <p:spPr>
          <a:xfrm>
            <a:off x="2840183" y="2452251"/>
            <a:ext cx="5764068" cy="1717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1800" dirty="0" smtClean="0">
                <a:sym typeface="Symbol" panose="05050102010706020507" pitchFamily="18" charset="2"/>
              </a:rPr>
              <a:t>RF manipulation fits in standard duration of intermediate flat-top:</a:t>
            </a:r>
            <a:br>
              <a:rPr lang="en-US" sz="1800" dirty="0" smtClean="0">
                <a:sym typeface="Symbol" panose="05050102010706020507" pitchFamily="18" charset="2"/>
              </a:rPr>
            </a:br>
            <a:r>
              <a:rPr lang="en-US" sz="1800" i="1" dirty="0" smtClean="0">
                <a:sym typeface="Symbol" panose="05050102010706020507" pitchFamily="18" charset="2"/>
              </a:rPr>
              <a:t>h</a:t>
            </a:r>
            <a:r>
              <a:rPr lang="en-US" sz="1800" dirty="0" smtClean="0">
                <a:sym typeface="Symbol" panose="05050102010706020507" pitchFamily="18" charset="2"/>
              </a:rPr>
              <a:t> = </a:t>
            </a:r>
            <a:r>
              <a:rPr lang="en-US" sz="1800" b="1" dirty="0" smtClean="0">
                <a:sym typeface="Symbol" panose="05050102010706020507" pitchFamily="18" charset="2"/>
              </a:rPr>
              <a:t>242118</a:t>
            </a:r>
            <a:r>
              <a:rPr lang="en-US" sz="1800" dirty="0" smtClean="0">
                <a:sym typeface="Symbol" panose="05050102010706020507" pitchFamily="18" charset="2"/>
              </a:rPr>
              <a:t>16141224</a:t>
            </a:r>
            <a:r>
              <a:rPr lang="en-US" sz="1800" b="1" dirty="0" smtClean="0">
                <a:sym typeface="Symbol" panose="05050102010706020507" pitchFamily="18" charset="2"/>
              </a:rPr>
              <a:t>22</a:t>
            </a:r>
            <a:r>
              <a:rPr lang="en-US" sz="1800" dirty="0" smtClean="0">
                <a:sym typeface="Symbol" panose="05050102010706020507" pitchFamily="18" charset="2"/>
              </a:rPr>
              <a:t>21 </a:t>
            </a: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1800" dirty="0" smtClean="0">
                <a:sym typeface="Symbol" panose="05050102010706020507" pitchFamily="18" charset="2"/>
              </a:rPr>
              <a:t>Moderate beam intensity after splitting</a:t>
            </a: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1800" dirty="0" smtClean="0">
                <a:sym typeface="Symbol" panose="05050102010706020507" pitchFamily="18" charset="2"/>
              </a:rPr>
              <a:t>No issues at transition crossing or beyond</a:t>
            </a: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endParaRPr lang="en-US" sz="1100" dirty="0"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1800" dirty="0" smtClean="0">
                <a:sym typeface="Symbol" panose="05050102010706020507" pitchFamily="18" charset="2"/>
              </a:rPr>
              <a:t>Can be made available again after LS2</a:t>
            </a:r>
          </a:p>
        </p:txBody>
      </p:sp>
    </p:spTree>
    <p:extLst>
      <p:ext uri="{BB962C8B-B14F-4D97-AF65-F5344CB8AC3E}">
        <p14:creationId xmlns:p14="http://schemas.microsoft.com/office/powerpoint/2010/main" val="158281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282700"/>
            <a:ext cx="8763034" cy="5157886"/>
          </a:xfrm>
        </p:spPr>
        <p:txBody>
          <a:bodyPr>
            <a:noAutofit/>
          </a:bodyPr>
          <a:lstStyle/>
          <a:p>
            <a:pPr marL="342900" indent="-342900">
              <a:spcBef>
                <a:spcPts val="400"/>
              </a:spcBef>
              <a:buClrTx/>
            </a:pPr>
            <a:r>
              <a:rPr lang="en-US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Standard beams set-up as in previous runs</a:t>
            </a:r>
          </a:p>
          <a:p>
            <a:pPr marL="571488" lvl="1" indent="-376238">
              <a:spcBef>
                <a:spcPts val="400"/>
              </a:spcBef>
            </a:pPr>
            <a:r>
              <a:rPr lang="en-US" sz="1700" dirty="0" smtClean="0">
                <a:sym typeface="Symbol" panose="05050102010706020507" pitchFamily="18" charset="2"/>
              </a:rPr>
              <a:t>Single bunch (EARLY), 4 bunches spaced by 100 ns</a:t>
            </a:r>
          </a:p>
          <a:p>
            <a:pPr marL="342900" indent="-342900">
              <a:spcBef>
                <a:spcPts val="400"/>
              </a:spcBef>
              <a:buClrTx/>
            </a:pPr>
            <a:r>
              <a:rPr lang="en-US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New 3-bunch beam with 75 ns spacing</a:t>
            </a:r>
            <a:endParaRPr lang="en-US" sz="21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  <a:buClr>
                <a:schemeClr val="tx1"/>
              </a:buClr>
            </a:pPr>
            <a:r>
              <a:rPr lang="en-US" sz="1700" dirty="0" smtClean="0">
                <a:solidFill>
                  <a:srgbClr val="0055A0"/>
                </a:solidFill>
                <a:sym typeface="Symbol" panose="05050102010706020507" pitchFamily="18" charset="2"/>
              </a:rPr>
              <a:t>Early setting-up in May paid off</a:t>
            </a:r>
            <a:r>
              <a:rPr lang="en-US" sz="1700" dirty="0" smtClean="0">
                <a:sym typeface="Symbol" panose="05050102010706020507" pitchFamily="18" charset="2"/>
              </a:rPr>
              <a:t> to implement changes to beam control</a:t>
            </a:r>
          </a:p>
          <a:p>
            <a:pPr marL="571488" lvl="1" indent="-376238">
              <a:spcBef>
                <a:spcPts val="400"/>
              </a:spcBef>
            </a:pPr>
            <a:r>
              <a:rPr lang="en-US" sz="1700" dirty="0" smtClean="0">
                <a:sym typeface="Symbol" panose="05050102010706020507" pitchFamily="18" charset="2"/>
              </a:rPr>
              <a:t>Main issues: </a:t>
            </a:r>
            <a:r>
              <a:rPr lang="en-US" sz="1700" dirty="0" smtClean="0">
                <a:solidFill>
                  <a:srgbClr val="C0504D"/>
                </a:solidFill>
                <a:sym typeface="Symbol" panose="05050102010706020507" pitchFamily="18" charset="2"/>
              </a:rPr>
              <a:t>satellites and transition crossing instability</a:t>
            </a: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1700" dirty="0">
                <a:sym typeface="Symbol" panose="05050102010706020507" pitchFamily="18" charset="2"/>
              </a:rPr>
              <a:t>L</a:t>
            </a:r>
            <a:r>
              <a:rPr lang="en-US" sz="1700" dirty="0" smtClean="0">
                <a:sym typeface="Symbol" panose="05050102010706020507" pitchFamily="18" charset="2"/>
              </a:rPr>
              <a:t>uminosity production in LHC during 2</a:t>
            </a:r>
            <a:r>
              <a:rPr lang="en-US" sz="1700" baseline="30000" dirty="0" smtClean="0">
                <a:sym typeface="Symbol" panose="05050102010706020507" pitchFamily="18" charset="2"/>
              </a:rPr>
              <a:t>nd</a:t>
            </a:r>
            <a:r>
              <a:rPr lang="en-US" sz="1700" dirty="0" smtClean="0">
                <a:sym typeface="Symbol" panose="05050102010706020507" pitchFamily="18" charset="2"/>
              </a:rPr>
              <a:t> half of ion run  (~2.8 </a:t>
            </a:r>
            <a:r>
              <a:rPr lang="en-US" sz="1700" dirty="0">
                <a:sym typeface="Symbol" panose="05050102010706020507" pitchFamily="18" charset="2"/>
              </a:rPr>
              <a:t>∙ 10</a:t>
            </a:r>
            <a:r>
              <a:rPr lang="en-US" sz="1700" baseline="30000" dirty="0">
                <a:sym typeface="Symbol" panose="05050102010706020507" pitchFamily="18" charset="2"/>
              </a:rPr>
              <a:t>10</a:t>
            </a:r>
            <a:r>
              <a:rPr lang="en-US" sz="1700" dirty="0">
                <a:sym typeface="Symbol" panose="05050102010706020507" pitchFamily="18" charset="2"/>
              </a:rPr>
              <a:t> </a:t>
            </a:r>
            <a:r>
              <a:rPr lang="en-US" sz="1700" dirty="0" smtClean="0">
                <a:sym typeface="Symbol" panose="05050102010706020507" pitchFamily="18" charset="2"/>
              </a:rPr>
              <a:t>charges/p)</a:t>
            </a:r>
          </a:p>
          <a:p>
            <a:pPr marL="342900" indent="-342900">
              <a:spcBef>
                <a:spcPts val="400"/>
              </a:spcBef>
              <a:buClrTx/>
            </a:pPr>
            <a:r>
              <a:rPr lang="en-US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New test beam after LS2: 6 bunches with 100 </a:t>
            </a:r>
            <a:r>
              <a:rPr lang="en-US" sz="2100" dirty="0">
                <a:solidFill>
                  <a:schemeClr val="tx1"/>
                </a:solidFill>
                <a:sym typeface="Symbol" panose="05050102010706020507" pitchFamily="18" charset="2"/>
              </a:rPr>
              <a:t>ns spacing</a:t>
            </a:r>
          </a:p>
          <a:p>
            <a:pPr marL="195250" lvl="1" indent="0">
              <a:spcBef>
                <a:spcPts val="400"/>
              </a:spcBef>
              <a:buNone/>
            </a:pPr>
            <a:endParaRPr lang="en-US" sz="800" dirty="0" smtClean="0">
              <a:sym typeface="Symbol" panose="05050102010706020507" pitchFamily="18" charset="2"/>
            </a:endParaRPr>
          </a:p>
          <a:p>
            <a:pPr marL="342900" indent="-342900">
              <a:spcBef>
                <a:spcPts val="400"/>
              </a:spcBef>
              <a:buClrTx/>
            </a:pPr>
            <a:r>
              <a:rPr lang="en-US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Transition crossing instability</a:t>
            </a:r>
            <a:endParaRPr lang="en-US" sz="21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</a:pPr>
            <a:r>
              <a:rPr lang="en-US" sz="1700" dirty="0" smtClean="0">
                <a:sym typeface="Symbol" panose="05050102010706020507" pitchFamily="18" charset="2"/>
              </a:rPr>
              <a:t>Complete analysis of MD data, longitudinal and transverse</a:t>
            </a:r>
          </a:p>
          <a:p>
            <a:pPr marL="571488" lvl="1" indent="-376238">
              <a:spcBef>
                <a:spcPts val="400"/>
              </a:spcBef>
            </a:pPr>
            <a:r>
              <a:rPr lang="en-US" sz="1700" dirty="0" smtClean="0">
                <a:sym typeface="Symbol" panose="05050102010706020507" pitchFamily="18" charset="2"/>
              </a:rPr>
              <a:t>Tracking simulations to identify driving impedance of microwave instability</a:t>
            </a:r>
          </a:p>
          <a:p>
            <a:pPr marL="342900" indent="-342900">
              <a:spcBef>
                <a:spcPts val="400"/>
              </a:spcBef>
              <a:buClrTx/>
            </a:pPr>
            <a:r>
              <a:rPr lang="en-US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Alternative schemes </a:t>
            </a:r>
          </a:p>
          <a:p>
            <a:pPr marL="544500" lvl="1" indent="-342900">
              <a:spcBef>
                <a:spcPts val="400"/>
              </a:spcBef>
            </a:pPr>
            <a:r>
              <a:rPr lang="en-US" sz="1700" dirty="0">
                <a:sym typeface="Symbol" panose="05050102010706020507" pitchFamily="18" charset="2"/>
              </a:rPr>
              <a:t>M</a:t>
            </a:r>
            <a:r>
              <a:rPr lang="en-US" sz="1700" dirty="0" smtClean="0">
                <a:sym typeface="Symbol" panose="05050102010706020507" pitchFamily="18" charset="2"/>
              </a:rPr>
              <a:t>ore than 3 bunches spaced by 75 ns (or less)?</a:t>
            </a:r>
            <a:endParaRPr lang="en-US" sz="1700" dirty="0"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</a:pPr>
            <a:endParaRPr lang="en-US" sz="1700" dirty="0"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</a:pPr>
            <a:endParaRPr lang="en-US" sz="1700" dirty="0"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</a:pPr>
            <a:endParaRPr lang="en-US" sz="19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US" sz="21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571488" lvl="1" indent="-376238">
              <a:spcBef>
                <a:spcPts val="400"/>
              </a:spcBef>
            </a:pPr>
            <a:endParaRPr lang="en-US" sz="17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US" sz="1900" dirty="0" smtClean="0">
              <a:sym typeface="Symbol" panose="05050102010706020507" pitchFamily="18" charset="2"/>
            </a:endParaRPr>
          </a:p>
          <a:p>
            <a:pPr marL="652450" lvl="1" indent="-457200">
              <a:spcBef>
                <a:spcPts val="400"/>
              </a:spcBef>
              <a:buFont typeface="+mj-lt"/>
              <a:buAutoNum type="arabicPeriod"/>
            </a:pPr>
            <a:endParaRPr lang="en-GB" sz="21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Conclusions </a:t>
            </a:r>
            <a:r>
              <a:rPr lang="en-US" smtClean="0"/>
              <a:t>and outlook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4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294967295"/>
          </p:nvPr>
        </p:nvSpPr>
        <p:spPr>
          <a:xfrm>
            <a:off x="7010400" y="263770"/>
            <a:ext cx="2133600" cy="240598"/>
          </a:xfrm>
          <a:prstGeom prst="rect">
            <a:avLst/>
          </a:prstGeom>
        </p:spPr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Heiko\Presentations\2012-02_PerformanceOfInjectorsChamonix\LIUThankYouBack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441" y="4704746"/>
            <a:ext cx="7971118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>
              <a:defRPr/>
            </a:pPr>
            <a:r>
              <a:rPr lang="fr-CH" sz="2585" b="1" dirty="0">
                <a:solidFill>
                  <a:srgbClr val="0055A0"/>
                </a:solidFill>
                <a:latin typeface="Calibri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9357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62212</TotalTime>
  <Words>542</Words>
  <Application>Microsoft Office PowerPoint</Application>
  <PresentationFormat>On-screen Show (4:3)</PresentationFormat>
  <Paragraphs>158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Constantia</vt:lpstr>
      <vt:lpstr>Lucida Grande</vt:lpstr>
      <vt:lpstr>Symbol</vt:lpstr>
      <vt:lpstr>Times New Roman</vt:lpstr>
      <vt:lpstr>Wingdings</vt:lpstr>
      <vt:lpstr>LIU_PowerPoint_Template</vt:lpstr>
      <vt:lpstr>PowerPoint Presentation</vt:lpstr>
      <vt:lpstr>PS experience for LHC ion run</vt:lpstr>
      <vt:lpstr>Introduction</vt:lpstr>
      <vt:lpstr>75 ns bunch spacing</vt:lpstr>
      <vt:lpstr>75 ns bunch spacing – satellite bunches</vt:lpstr>
      <vt:lpstr>75 ns bunch spacing – transition</vt:lpstr>
      <vt:lpstr>Alternative bunch patterns from PS</vt:lpstr>
      <vt:lpstr>Conclusions and outlook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Heiko Damerau</cp:lastModifiedBy>
  <cp:revision>2708</cp:revision>
  <cp:lastPrinted>2018-06-06T13:50:54Z</cp:lastPrinted>
  <dcterms:created xsi:type="dcterms:W3CDTF">2013-04-17T22:56:34Z</dcterms:created>
  <dcterms:modified xsi:type="dcterms:W3CDTF">2018-12-13T07:03:43Z</dcterms:modified>
  <cp:category/>
</cp:coreProperties>
</file>