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74" r:id="rId3"/>
    <p:sldId id="259" r:id="rId4"/>
    <p:sldId id="272" r:id="rId5"/>
    <p:sldId id="277" r:id="rId6"/>
    <p:sldId id="282" r:id="rId7"/>
    <p:sldId id="260" r:id="rId8"/>
    <p:sldId id="268" r:id="rId9"/>
    <p:sldId id="269" r:id="rId10"/>
    <p:sldId id="270" r:id="rId11"/>
    <p:sldId id="276" r:id="rId12"/>
    <p:sldId id="284" r:id="rId13"/>
    <p:sldId id="279" r:id="rId14"/>
    <p:sldId id="278" r:id="rId15"/>
    <p:sldId id="285" r:id="rId16"/>
    <p:sldId id="28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12AE"/>
    <a:srgbClr val="F0E6EF"/>
    <a:srgbClr val="D9FC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21" autoAdjust="0"/>
    <p:restoredTop sz="94660"/>
  </p:normalViewPr>
  <p:slideViewPr>
    <p:cSldViewPr snapToGrid="0">
      <p:cViewPr varScale="1">
        <p:scale>
          <a:sx n="66" d="100"/>
          <a:sy n="66" d="100"/>
        </p:scale>
        <p:origin x="78" y="6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gbellodi\AppData\Local\Temp\chart.xls"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ern.ch\dfs\Workspaces\h\HadronLinacs\Linac3\Stripper\Stripper-Measurements-all.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ern.ch\dfs\Workspaces\h\HadronLinacs\Linac3\MDs2018\md_20181029\foils_2070mV\profiles2070.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ern.ch\dfs\Workspaces\h\HadronLinacs\Linac3\MDs2018\md_20181029\foils_2070mV\profiles2070.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ern.ch\dfs\Workspaces\h\HadronLinacs\Linac3\MDs2018\md_20181203\CSD_foil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ern.ch\dfs\Workspaces\h\HadronLinacs\Linac3\Stripper\Stripper-Measurements-all.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ern.ch\dfs\Workspaces\h\HadronLinacs\Linac3\MDs2018\md_20181029\foils_2070mV\profiles2070.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1" Type="http://schemas.openxmlformats.org/officeDocument/2006/relationships/oleObject" Target="file:///\\cern.ch\dfs\Workspaces\h\HadronLinacs\Linac3\MDs2018\md_20181203\CSD_foils.xlsx" TargetMode="External"/></Relationships>
</file>

<file path=ppt/charts/_rels/chart9.xml.rels><?xml version="1.0" encoding="UTF-8" standalone="yes"?>
<Relationships xmlns="http://schemas.openxmlformats.org/package/2006/relationships"><Relationship Id="rId3" Type="http://schemas.openxmlformats.org/officeDocument/2006/relationships/oleObject" Target="file:///\\cern.ch\dfs\Workspaces\h\HadronLinacs\Linac3\MDs2018\md_20181029\foils_2070mV\profiles2070.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Fault time by system (LHC ion run)</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'[chart.xls]Ark1'!$C$1:$C$2</c:f>
              <c:strCache>
                <c:ptCount val="2"/>
                <c:pt idx="1">
                  <c:v>Fault time by system</c:v>
                </c:pt>
              </c:strCache>
            </c:strRef>
          </c:tx>
          <c:spPr>
            <a:solidFill>
              <a:schemeClr val="accent1"/>
            </a:solidFill>
            <a:ln>
              <a:noFill/>
            </a:ln>
            <a:effectLst/>
          </c:spPr>
          <c:invertIfNegative val="0"/>
          <c:cat>
            <c:strRef>
              <c:f>'[chart.xls]Ark1'!$B$3:$B$8</c:f>
              <c:strCache>
                <c:ptCount val="6"/>
                <c:pt idx="0">
                  <c:v>LINAC3 (setup)</c:v>
                </c:pt>
                <c:pt idx="1">
                  <c:v>LEIR (setup)</c:v>
                </c:pt>
                <c:pt idx="2">
                  <c:v>SPS (setup)</c:v>
                </c:pt>
                <c:pt idx="3">
                  <c:v>SPS</c:v>
                </c:pt>
                <c:pt idx="4">
                  <c:v>LINAC3</c:v>
                </c:pt>
                <c:pt idx="5">
                  <c:v>CPS</c:v>
                </c:pt>
              </c:strCache>
            </c:strRef>
          </c:cat>
          <c:val>
            <c:numRef>
              <c:f>'[chart.xls]Ark1'!$C$3:$C$8</c:f>
              <c:numCache>
                <c:formatCode>0.00</c:formatCode>
                <c:ptCount val="6"/>
                <c:pt idx="0">
                  <c:v>1.49</c:v>
                </c:pt>
                <c:pt idx="1">
                  <c:v>2.02</c:v>
                </c:pt>
                <c:pt idx="2">
                  <c:v>4.45</c:v>
                </c:pt>
                <c:pt idx="3">
                  <c:v>8.77</c:v>
                </c:pt>
                <c:pt idx="4">
                  <c:v>11.56</c:v>
                </c:pt>
                <c:pt idx="5">
                  <c:v>23.77</c:v>
                </c:pt>
              </c:numCache>
            </c:numRef>
          </c:val>
          <c:extLst>
            <c:ext xmlns:c16="http://schemas.microsoft.com/office/drawing/2014/chart" uri="{C3380CC4-5D6E-409C-BE32-E72D297353CC}">
              <c16:uniqueId val="{00000000-D226-453D-A3F0-B0B594411CDB}"/>
            </c:ext>
          </c:extLst>
        </c:ser>
        <c:dLbls>
          <c:showLegendKey val="0"/>
          <c:showVal val="0"/>
          <c:showCatName val="0"/>
          <c:showSerName val="0"/>
          <c:showPercent val="0"/>
          <c:showBubbleSize val="0"/>
        </c:dLbls>
        <c:gapWidth val="182"/>
        <c:axId val="662149168"/>
        <c:axId val="662151464"/>
      </c:barChart>
      <c:catAx>
        <c:axId val="6621491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662151464"/>
        <c:crosses val="autoZero"/>
        <c:auto val="1"/>
        <c:lblAlgn val="ctr"/>
        <c:lblOffset val="100"/>
        <c:noMultiLvlLbl val="0"/>
      </c:catAx>
      <c:valAx>
        <c:axId val="66215146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662149168"/>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w="28575" cap="rnd">
              <a:solidFill>
                <a:schemeClr val="accent1"/>
              </a:solidFill>
              <a:round/>
            </a:ln>
            <a:effectLst/>
          </c:spPr>
          <c:marker>
            <c:symbol val="circle"/>
            <c:size val="5"/>
            <c:spPr>
              <a:solidFill>
                <a:schemeClr val="accent1"/>
              </a:solidFill>
              <a:ln w="9525">
                <a:solidFill>
                  <a:schemeClr val="accent1"/>
                </a:solidFill>
              </a:ln>
              <a:effectLst/>
            </c:spPr>
          </c:marker>
          <c:dLbls>
            <c:dLbl>
              <c:idx val="0"/>
              <c:layout>
                <c:manualLayout>
                  <c:x val="1.0127314814814789E-2"/>
                  <c:y val="5.1818642910230403E-2"/>
                </c:manualLayout>
              </c:layout>
              <c:tx>
                <c:rich>
                  <a:bodyPr/>
                  <a:lstStyle/>
                  <a:p>
                    <a:r>
                      <a:rPr lang="en-US"/>
                      <a:t>74 ACF</a:t>
                    </a:r>
                  </a:p>
                </c:rich>
              </c:tx>
              <c:showLegendKey val="0"/>
              <c:showVal val="1"/>
              <c:showCatName val="0"/>
              <c:showSerName val="0"/>
              <c:showPercent val="0"/>
              <c:showBubbleSize val="0"/>
              <c:separator>100 ACF</c:separator>
              <c:extLst>
                <c:ext xmlns:c15="http://schemas.microsoft.com/office/drawing/2012/chart" uri="{CE6537A1-D6FC-4f65-9D91-7224C49458BB}">
                  <c15:layout/>
                </c:ext>
                <c:ext xmlns:c16="http://schemas.microsoft.com/office/drawing/2014/chart" uri="{C3380CC4-5D6E-409C-BE32-E72D297353CC}">
                  <c16:uniqueId val="{00000000-2A42-4AAB-B180-5DE54A2328D8}"/>
                </c:ext>
              </c:extLst>
            </c:dLbl>
            <c:dLbl>
              <c:idx val="1"/>
              <c:layout>
                <c:manualLayout>
                  <c:x val="5.7870370370370367E-3"/>
                  <c:y val="-3.5874445091697987E-2"/>
                </c:manualLayout>
              </c:layout>
              <c:tx>
                <c:rich>
                  <a:bodyPr/>
                  <a:lstStyle/>
                  <a:p>
                    <a:fld id="{781BA5A8-4C8B-4625-914A-75C137C8FA99}" type="CELLRANGE">
                      <a:rPr lang="en-US"/>
                      <a:pPr/>
                      <a:t>[CELLRANGE]</a:t>
                    </a:fld>
                    <a:endParaRPr lang="en-GB"/>
                  </a:p>
                </c:rich>
              </c:tx>
              <c:showLegendKey val="0"/>
              <c:showVal val="0"/>
              <c:showCatName val="0"/>
              <c:showSerName val="0"/>
              <c:showPercent val="0"/>
              <c:showBubbleSize val="0"/>
              <c:separator>100 ACF</c:separator>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1-2A42-4AAB-B180-5DE54A2328D8}"/>
                </c:ext>
              </c:extLst>
            </c:dLbl>
            <c:dLbl>
              <c:idx val="2"/>
              <c:layout>
                <c:manualLayout>
                  <c:x val="1.0127314814814709E-2"/>
                  <c:y val="-5.5804692364863545E-2"/>
                </c:manualLayout>
              </c:layout>
              <c:tx>
                <c:rich>
                  <a:bodyPr/>
                  <a:lstStyle/>
                  <a:p>
                    <a:fld id="{4324197D-CA66-4208-B413-F1ED13CFA3A0}" type="CELLRANGE">
                      <a:rPr lang="en-US"/>
                      <a:pPr/>
                      <a:t>[CELLRANGE]</a:t>
                    </a:fld>
                    <a:endParaRPr lang="en-GB"/>
                  </a:p>
                </c:rich>
              </c:tx>
              <c:showLegendKey val="0"/>
              <c:showVal val="0"/>
              <c:showCatName val="0"/>
              <c:showSerName val="0"/>
              <c:showPercent val="0"/>
              <c:showBubbleSize val="0"/>
              <c:separator>100 ACF</c:separator>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2-2A42-4AAB-B180-5DE54A2328D8}"/>
                </c:ext>
              </c:extLst>
            </c:dLbl>
            <c:dLbl>
              <c:idx val="3"/>
              <c:layout>
                <c:manualLayout>
                  <c:x val="-7.2337962962962963E-3"/>
                  <c:y val="4.7832593455597219E-2"/>
                </c:manualLayout>
              </c:layout>
              <c:tx>
                <c:rich>
                  <a:bodyPr/>
                  <a:lstStyle/>
                  <a:p>
                    <a:fld id="{72A940A0-0701-49FD-9932-73D81D3BC283}" type="CELLRANGE">
                      <a:rPr lang="en-US"/>
                      <a:pPr/>
                      <a:t>[CELLRANGE]</a:t>
                    </a:fld>
                    <a:endParaRPr lang="en-GB"/>
                  </a:p>
                </c:rich>
              </c:tx>
              <c:showLegendKey val="0"/>
              <c:showVal val="0"/>
              <c:showCatName val="0"/>
              <c:showSerName val="0"/>
              <c:showPercent val="0"/>
              <c:showBubbleSize val="0"/>
              <c:separator>100 ACF</c:separator>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3-2A42-4AAB-B180-5DE54A2328D8}"/>
                </c:ext>
              </c:extLst>
            </c:dLbl>
            <c:dLbl>
              <c:idx val="4"/>
              <c:layout>
                <c:manualLayout>
                  <c:x val="5.7870370370370367E-3"/>
                  <c:y val="-3.5874445091697967E-2"/>
                </c:manualLayout>
              </c:layout>
              <c:tx>
                <c:rich>
                  <a:bodyPr/>
                  <a:lstStyle/>
                  <a:p>
                    <a:fld id="{4F8B6BF5-1FBB-48EE-B3C5-406AEDA5AB05}" type="CELLRANGE">
                      <a:rPr lang="en-US"/>
                      <a:pPr/>
                      <a:t>[CELLRANGE]</a:t>
                    </a:fld>
                    <a:endParaRPr lang="en-GB"/>
                  </a:p>
                </c:rich>
              </c:tx>
              <c:showLegendKey val="0"/>
              <c:showVal val="0"/>
              <c:showCatName val="0"/>
              <c:showSerName val="0"/>
              <c:showPercent val="0"/>
              <c:showBubbleSize val="0"/>
              <c:separator>100 ACF</c:separator>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4-2A42-4AAB-B180-5DE54A2328D8}"/>
                </c:ext>
              </c:extLst>
            </c:dLbl>
            <c:dLbl>
              <c:idx val="5"/>
              <c:layout/>
              <c:tx>
                <c:rich>
                  <a:bodyPr/>
                  <a:lstStyle/>
                  <a:p>
                    <a:fld id="{72C7FA2B-DE5D-4FF9-9307-DF215A67002E}" type="CELLRANGE">
                      <a:rPr lang="en-GB"/>
                      <a:pPr/>
                      <a:t>[CELLRANGE]</a:t>
                    </a:fld>
                    <a:endParaRPr lang="en-GB"/>
                  </a:p>
                </c:rich>
              </c:tx>
              <c:showLegendKey val="0"/>
              <c:showVal val="0"/>
              <c:showCatName val="0"/>
              <c:showSerName val="0"/>
              <c:showPercent val="0"/>
              <c:showBubbleSize val="0"/>
              <c:separator>100 ACF</c:separator>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5-2A42-4AAB-B180-5DE54A2328D8}"/>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separator>100 ACF</c:separator>
            <c:showLeaderLines val="0"/>
            <c:extLst>
              <c:ext xmlns:c15="http://schemas.microsoft.com/office/drawing/2012/chart" uri="{CE6537A1-D6FC-4f65-9D91-7224C49458BB}">
                <c15:layout/>
                <c15:showDataLabelsRange val="1"/>
                <c15:showLeaderLines val="1"/>
                <c15:leaderLines>
                  <c:spPr>
                    <a:ln w="9525" cap="flat" cmpd="sng" algn="ctr">
                      <a:solidFill>
                        <a:schemeClr val="tx1">
                          <a:lumMod val="35000"/>
                          <a:lumOff val="65000"/>
                        </a:schemeClr>
                      </a:solidFill>
                      <a:round/>
                    </a:ln>
                    <a:effectLst/>
                  </c:spPr>
                </c15:leaderLines>
              </c:ext>
            </c:extLst>
          </c:dLbls>
          <c:cat>
            <c:numRef>
              <c:f>'Other Information'!$X$52:$X$57</c:f>
              <c:numCache>
                <c:formatCode>d/m/yy;@</c:formatCode>
                <c:ptCount val="6"/>
                <c:pt idx="0">
                  <c:v>43206</c:v>
                </c:pt>
                <c:pt idx="1">
                  <c:v>43251</c:v>
                </c:pt>
                <c:pt idx="2">
                  <c:v>43318</c:v>
                </c:pt>
                <c:pt idx="3">
                  <c:v>43364</c:v>
                </c:pt>
                <c:pt idx="4">
                  <c:v>43392</c:v>
                </c:pt>
                <c:pt idx="5">
                  <c:v>43420</c:v>
                </c:pt>
              </c:numCache>
            </c:numRef>
          </c:cat>
          <c:val>
            <c:numRef>
              <c:f>'Other Information'!$W$52:$W$57</c:f>
              <c:numCache>
                <c:formatCode>General</c:formatCode>
                <c:ptCount val="6"/>
                <c:pt idx="0">
                  <c:v>1896002928000000</c:v>
                </c:pt>
                <c:pt idx="1">
                  <c:v>2661645939000000</c:v>
                </c:pt>
                <c:pt idx="2">
                  <c:v>1929141039000000</c:v>
                </c:pt>
                <c:pt idx="3">
                  <c:v>1236758755000000</c:v>
                </c:pt>
                <c:pt idx="4">
                  <c:v>1472000000000000</c:v>
                </c:pt>
                <c:pt idx="5">
                  <c:v>1103479383000000</c:v>
                </c:pt>
              </c:numCache>
            </c:numRef>
          </c:val>
          <c:smooth val="0"/>
          <c:extLst>
            <c:ext xmlns:c15="http://schemas.microsoft.com/office/drawing/2012/chart" uri="{02D57815-91ED-43cb-92C2-25804820EDAC}">
              <c15:datalabelsRange>
                <c15:f>'Other Information'!$AC$52:$AC$57</c15:f>
                <c15:dlblRangeCache>
                  <c:ptCount val="6"/>
                  <c:pt idx="0">
                    <c:v>74 ACF</c:v>
                  </c:pt>
                  <c:pt idx="1">
                    <c:v>100 ACF</c:v>
                  </c:pt>
                  <c:pt idx="2">
                    <c:v>75 ACF</c:v>
                  </c:pt>
                  <c:pt idx="3">
                    <c:v>95 GSI</c:v>
                  </c:pt>
                  <c:pt idx="4">
                    <c:v>95 GSI</c:v>
                  </c:pt>
                  <c:pt idx="5">
                    <c:v>99 GSI</c:v>
                  </c:pt>
                </c15:dlblRangeCache>
              </c15:datalabelsRange>
            </c:ext>
            <c:ext xmlns:c16="http://schemas.microsoft.com/office/drawing/2014/chart" uri="{C3380CC4-5D6E-409C-BE32-E72D297353CC}">
              <c16:uniqueId val="{00000006-2A42-4AAB-B180-5DE54A2328D8}"/>
            </c:ext>
          </c:extLst>
        </c:ser>
        <c:dLbls>
          <c:showLegendKey val="0"/>
          <c:showVal val="0"/>
          <c:showCatName val="0"/>
          <c:showSerName val="0"/>
          <c:showPercent val="0"/>
          <c:showBubbleSize val="0"/>
        </c:dLbls>
        <c:marker val="1"/>
        <c:smooth val="0"/>
        <c:axId val="727992168"/>
        <c:axId val="727987248"/>
      </c:lineChart>
      <c:dateAx>
        <c:axId val="727992168"/>
        <c:scaling>
          <c:orientation val="minMax"/>
          <c:max val="43444"/>
          <c:min val="4319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date</a:t>
                </a:r>
              </a:p>
            </c:rich>
          </c:tx>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d/m/yy;@"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727987248"/>
        <c:crosses val="autoZero"/>
        <c:auto val="0"/>
        <c:lblOffset val="100"/>
        <c:baseTimeUnit val="days"/>
        <c:minorUnit val="1"/>
        <c:minorTimeUnit val="days"/>
      </c:dateAx>
      <c:valAx>
        <c:axId val="7279872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US" sz="1600"/>
                  <a:t># Pb54+ ions</a:t>
                </a:r>
              </a:p>
            </c:rich>
          </c:tx>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0.0E+0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727992168"/>
        <c:crossesAt val="43191"/>
        <c:crossBetween val="midCat"/>
      </c:valAx>
      <c:spPr>
        <a:noFill/>
        <a:ln>
          <a:noFill/>
        </a:ln>
        <a:effectLst/>
      </c:spPr>
    </c:plotArea>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548381452318461"/>
          <c:y val="5.0925925925925923E-2"/>
          <c:w val="0.75387685914260705"/>
          <c:h val="0.74350320793234181"/>
        </c:manualLayout>
      </c:layout>
      <c:scatterChart>
        <c:scatterStyle val="lineMarker"/>
        <c:varyColors val="0"/>
        <c:ser>
          <c:idx val="0"/>
          <c:order val="0"/>
          <c:tx>
            <c:v>GSI</c:v>
          </c:tx>
          <c:spPr>
            <a:ln w="19050" cap="rnd">
              <a:noFill/>
              <a:round/>
            </a:ln>
            <a:effectLst/>
          </c:spPr>
          <c:marker>
            <c:symbol val="circle"/>
            <c:size val="9"/>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0"/>
            <c:dispEq val="0"/>
          </c:trendline>
          <c:xVal>
            <c:numRef>
              <c:f>(SEMprofiles!$V$77:$V$80,SEMprofiles!$V$85:$V$92)</c:f>
              <c:numCache>
                <c:formatCode>General</c:formatCode>
                <c:ptCount val="12"/>
                <c:pt idx="0">
                  <c:v>150</c:v>
                </c:pt>
                <c:pt idx="1">
                  <c:v>150</c:v>
                </c:pt>
                <c:pt idx="2">
                  <c:v>125</c:v>
                </c:pt>
                <c:pt idx="3">
                  <c:v>125</c:v>
                </c:pt>
                <c:pt idx="4">
                  <c:v>99</c:v>
                </c:pt>
                <c:pt idx="5">
                  <c:v>98</c:v>
                </c:pt>
                <c:pt idx="6">
                  <c:v>96</c:v>
                </c:pt>
                <c:pt idx="7">
                  <c:v>95</c:v>
                </c:pt>
                <c:pt idx="8">
                  <c:v>95</c:v>
                </c:pt>
                <c:pt idx="9">
                  <c:v>95</c:v>
                </c:pt>
                <c:pt idx="10">
                  <c:v>77</c:v>
                </c:pt>
                <c:pt idx="11">
                  <c:v>78</c:v>
                </c:pt>
              </c:numCache>
            </c:numRef>
          </c:xVal>
          <c:yVal>
            <c:numRef>
              <c:f>(SEMprofiles!$X$77:$X$80,SEMprofiles!$X$85:$X$92)</c:f>
              <c:numCache>
                <c:formatCode>General</c:formatCode>
                <c:ptCount val="12"/>
                <c:pt idx="0">
                  <c:v>19.918800000000001</c:v>
                </c:pt>
                <c:pt idx="1">
                  <c:v>20.832300000000004</c:v>
                </c:pt>
                <c:pt idx="2">
                  <c:v>21.697200000000002</c:v>
                </c:pt>
                <c:pt idx="3">
                  <c:v>20.749499999999998</c:v>
                </c:pt>
                <c:pt idx="4">
                  <c:v>19.193849999999998</c:v>
                </c:pt>
                <c:pt idx="5">
                  <c:v>19.63035</c:v>
                </c:pt>
                <c:pt idx="6">
                  <c:v>19.399949999999997</c:v>
                </c:pt>
                <c:pt idx="7">
                  <c:v>19.901250000000001</c:v>
                </c:pt>
                <c:pt idx="8">
                  <c:v>25.997399999999999</c:v>
                </c:pt>
                <c:pt idx="9">
                  <c:v>20.055600000000002</c:v>
                </c:pt>
                <c:pt idx="10">
                  <c:v>20.075849999999999</c:v>
                </c:pt>
                <c:pt idx="11">
                  <c:v>19.517400000000002</c:v>
                </c:pt>
              </c:numCache>
            </c:numRef>
          </c:yVal>
          <c:smooth val="0"/>
          <c:extLst>
            <c:ext xmlns:c16="http://schemas.microsoft.com/office/drawing/2014/chart" uri="{C3380CC4-5D6E-409C-BE32-E72D297353CC}">
              <c16:uniqueId val="{00000000-196E-42D9-AEA6-4DDF836FBEB5}"/>
            </c:ext>
          </c:extLst>
        </c:ser>
        <c:ser>
          <c:idx val="1"/>
          <c:order val="1"/>
          <c:tx>
            <c:v>ACF</c:v>
          </c:tx>
          <c:spPr>
            <a:ln w="25400" cap="rnd">
              <a:noFill/>
              <a:round/>
            </a:ln>
            <a:effectLst/>
          </c:spPr>
          <c:marker>
            <c:symbol val="circle"/>
            <c:size val="9"/>
            <c:spPr>
              <a:solidFill>
                <a:schemeClr val="accent2"/>
              </a:solidFill>
              <a:ln w="9525">
                <a:solidFill>
                  <a:schemeClr val="accent2"/>
                </a:solidFill>
              </a:ln>
              <a:effectLst/>
            </c:spPr>
          </c:marker>
          <c:xVal>
            <c:numRef>
              <c:f>SEMprofiles!$V$81:$V$84</c:f>
              <c:numCache>
                <c:formatCode>General</c:formatCode>
                <c:ptCount val="4"/>
                <c:pt idx="0">
                  <c:v>75</c:v>
                </c:pt>
                <c:pt idx="1">
                  <c:v>75</c:v>
                </c:pt>
                <c:pt idx="2">
                  <c:v>100</c:v>
                </c:pt>
                <c:pt idx="3">
                  <c:v>100</c:v>
                </c:pt>
              </c:numCache>
            </c:numRef>
          </c:xVal>
          <c:yVal>
            <c:numRef>
              <c:f>SEMprofiles!$X$81:$X$84</c:f>
              <c:numCache>
                <c:formatCode>General</c:formatCode>
                <c:ptCount val="4"/>
                <c:pt idx="0">
                  <c:v>19.0197</c:v>
                </c:pt>
                <c:pt idx="1">
                  <c:v>19.7136</c:v>
                </c:pt>
                <c:pt idx="2">
                  <c:v>23.529150000000001</c:v>
                </c:pt>
                <c:pt idx="3">
                  <c:v>20.1906</c:v>
                </c:pt>
              </c:numCache>
            </c:numRef>
          </c:yVal>
          <c:smooth val="0"/>
          <c:extLst>
            <c:ext xmlns:c16="http://schemas.microsoft.com/office/drawing/2014/chart" uri="{C3380CC4-5D6E-409C-BE32-E72D297353CC}">
              <c16:uniqueId val="{00000001-196E-42D9-AEA6-4DDF836FBEB5}"/>
            </c:ext>
          </c:extLst>
        </c:ser>
        <c:dLbls>
          <c:showLegendKey val="0"/>
          <c:showVal val="0"/>
          <c:showCatName val="0"/>
          <c:showSerName val="0"/>
          <c:showPercent val="0"/>
          <c:showBubbleSize val="0"/>
        </c:dLbls>
        <c:axId val="728047912"/>
        <c:axId val="728053488"/>
      </c:scatterChart>
      <c:valAx>
        <c:axId val="728047912"/>
        <c:scaling>
          <c:orientation val="minMax"/>
          <c:min val="5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a:t>foil thickness - ug/cm2</a:t>
                </a:r>
              </a:p>
            </c:rich>
          </c:tx>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728053488"/>
        <c:crosses val="autoZero"/>
        <c:crossBetween val="midCat"/>
      </c:valAx>
      <c:valAx>
        <c:axId val="7280534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a:t>sigma - keV</a:t>
                </a:r>
              </a:p>
            </c:rich>
          </c:tx>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728047912"/>
        <c:crosses val="autoZero"/>
        <c:crossBetween val="midCat"/>
      </c:valAx>
      <c:spPr>
        <a:noFill/>
        <a:ln>
          <a:noFill/>
        </a:ln>
        <a:effectLst/>
      </c:spPr>
    </c:plotArea>
    <c:legend>
      <c:legendPos val="r"/>
      <c:legendEntry>
        <c:idx val="2"/>
        <c:delete val="1"/>
      </c:legendEntry>
      <c:layout>
        <c:manualLayout>
          <c:xMode val="edge"/>
          <c:yMode val="edge"/>
          <c:x val="0.52491229221347346"/>
          <c:y val="0.57002260134149885"/>
          <c:w val="0.2473099300087489"/>
          <c:h val="0.15625109361329836"/>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944225721784778"/>
          <c:y val="5.0925925925925923E-2"/>
          <c:w val="0.79147003499562563"/>
          <c:h val="0.82775444736074655"/>
        </c:manualLayout>
      </c:layout>
      <c:scatterChart>
        <c:scatterStyle val="lineMarker"/>
        <c:varyColors val="0"/>
        <c:ser>
          <c:idx val="1"/>
          <c:order val="0"/>
          <c:tx>
            <c:v>ACF</c:v>
          </c:tx>
          <c:spPr>
            <a:ln w="25400" cap="rnd">
              <a:noFill/>
              <a:round/>
            </a:ln>
            <a:effectLst/>
          </c:spPr>
          <c:marker>
            <c:symbol val="circle"/>
            <c:size val="9"/>
            <c:spPr>
              <a:solidFill>
                <a:schemeClr val="accent2"/>
              </a:solidFill>
              <a:ln w="9525">
                <a:solidFill>
                  <a:schemeClr val="accent2"/>
                </a:solidFill>
              </a:ln>
              <a:effectLst/>
            </c:spPr>
          </c:marker>
          <c:xVal>
            <c:numRef>
              <c:f>SEMprofiles!$W$47:$W$50</c:f>
              <c:numCache>
                <c:formatCode>General</c:formatCode>
                <c:ptCount val="4"/>
                <c:pt idx="0">
                  <c:v>75</c:v>
                </c:pt>
                <c:pt idx="1">
                  <c:v>75</c:v>
                </c:pt>
                <c:pt idx="2">
                  <c:v>100</c:v>
                </c:pt>
                <c:pt idx="3">
                  <c:v>100</c:v>
                </c:pt>
              </c:numCache>
            </c:numRef>
          </c:xVal>
          <c:yVal>
            <c:numRef>
              <c:f>SEMprofiles!$Z$47:$Z$50</c:f>
              <c:numCache>
                <c:formatCode>General</c:formatCode>
                <c:ptCount val="4"/>
                <c:pt idx="0">
                  <c:v>0.26434285714285716</c:v>
                </c:pt>
                <c:pt idx="1">
                  <c:v>7.3001785714285714E-2</c:v>
                </c:pt>
                <c:pt idx="2">
                  <c:v>-9.9423214285714281E-2</c:v>
                </c:pt>
                <c:pt idx="3">
                  <c:v>2.033732142857143E-2</c:v>
                </c:pt>
              </c:numCache>
            </c:numRef>
          </c:yVal>
          <c:smooth val="0"/>
          <c:extLst>
            <c:ext xmlns:c16="http://schemas.microsoft.com/office/drawing/2014/chart" uri="{C3380CC4-5D6E-409C-BE32-E72D297353CC}">
              <c16:uniqueId val="{00000000-2D17-4FA1-B03E-05DCF45D3BB3}"/>
            </c:ext>
          </c:extLst>
        </c:ser>
        <c:ser>
          <c:idx val="2"/>
          <c:order val="1"/>
          <c:tx>
            <c:v>GSI</c:v>
          </c:tx>
          <c:spPr>
            <a:ln w="25400" cap="rnd">
              <a:noFill/>
              <a:round/>
            </a:ln>
            <a:effectLst/>
          </c:spPr>
          <c:marker>
            <c:symbol val="circle"/>
            <c:size val="9"/>
            <c:spPr>
              <a:solidFill>
                <a:schemeClr val="accent1"/>
              </a:solidFill>
              <a:ln w="9525">
                <a:solidFill>
                  <a:schemeClr val="accent1"/>
                </a:solidFill>
              </a:ln>
              <a:effectLst/>
            </c:spPr>
          </c:marker>
          <c:trendline>
            <c:spPr>
              <a:ln w="19050" cap="rnd">
                <a:solidFill>
                  <a:schemeClr val="accent3"/>
                </a:solidFill>
                <a:prstDash val="sysDot"/>
              </a:ln>
              <a:effectLst/>
            </c:spPr>
            <c:trendlineType val="linear"/>
            <c:dispRSqr val="0"/>
            <c:dispEq val="0"/>
          </c:trendline>
          <c:xVal>
            <c:numRef>
              <c:f>(SEMprofiles!$W$43:$W$46,SEMprofiles!$W$51:$W$58)</c:f>
              <c:numCache>
                <c:formatCode>General</c:formatCode>
                <c:ptCount val="12"/>
                <c:pt idx="0">
                  <c:v>150</c:v>
                </c:pt>
                <c:pt idx="1">
                  <c:v>150</c:v>
                </c:pt>
                <c:pt idx="2">
                  <c:v>125</c:v>
                </c:pt>
                <c:pt idx="3">
                  <c:v>125</c:v>
                </c:pt>
                <c:pt idx="4">
                  <c:v>99</c:v>
                </c:pt>
                <c:pt idx="5">
                  <c:v>98</c:v>
                </c:pt>
                <c:pt idx="6">
                  <c:v>96</c:v>
                </c:pt>
                <c:pt idx="7">
                  <c:v>95</c:v>
                </c:pt>
                <c:pt idx="8">
                  <c:v>95</c:v>
                </c:pt>
                <c:pt idx="9">
                  <c:v>95</c:v>
                </c:pt>
                <c:pt idx="10">
                  <c:v>77</c:v>
                </c:pt>
                <c:pt idx="11">
                  <c:v>78</c:v>
                </c:pt>
              </c:numCache>
            </c:numRef>
          </c:xVal>
          <c:yVal>
            <c:numRef>
              <c:f>(SEMprofiles!$Z$43:$Z$46,SEMprofiles!$Z$51:$Z$58)</c:f>
              <c:numCache>
                <c:formatCode>General</c:formatCode>
                <c:ptCount val="12"/>
                <c:pt idx="0">
                  <c:v>-0.34324821428571428</c:v>
                </c:pt>
                <c:pt idx="1">
                  <c:v>-0.40915714285714289</c:v>
                </c:pt>
                <c:pt idx="2">
                  <c:v>-0.19459821428571425</c:v>
                </c:pt>
                <c:pt idx="3">
                  <c:v>-0.2201357142857143</c:v>
                </c:pt>
                <c:pt idx="4">
                  <c:v>8.9175000000000001E-3</c:v>
                </c:pt>
                <c:pt idx="5">
                  <c:v>1.1846785714285716E-2</c:v>
                </c:pt>
                <c:pt idx="6">
                  <c:v>2.7722678571428572E-2</c:v>
                </c:pt>
                <c:pt idx="7">
                  <c:v>8.1305357142857134E-3</c:v>
                </c:pt>
                <c:pt idx="8">
                  <c:v>-0.28488214285714286</c:v>
                </c:pt>
                <c:pt idx="9">
                  <c:v>-7.378928571428571E-2</c:v>
                </c:pt>
                <c:pt idx="10">
                  <c:v>0.15522857142857144</c:v>
                </c:pt>
                <c:pt idx="11">
                  <c:v>0.16273392857142857</c:v>
                </c:pt>
              </c:numCache>
            </c:numRef>
          </c:yVal>
          <c:smooth val="0"/>
          <c:extLst>
            <c:ext xmlns:c16="http://schemas.microsoft.com/office/drawing/2014/chart" uri="{C3380CC4-5D6E-409C-BE32-E72D297353CC}">
              <c16:uniqueId val="{00000001-2D17-4FA1-B03E-05DCF45D3BB3}"/>
            </c:ext>
          </c:extLst>
        </c:ser>
        <c:dLbls>
          <c:showLegendKey val="0"/>
          <c:showVal val="0"/>
          <c:showCatName val="0"/>
          <c:showSerName val="0"/>
          <c:showPercent val="0"/>
          <c:showBubbleSize val="0"/>
        </c:dLbls>
        <c:axId val="659286808"/>
        <c:axId val="659284512"/>
      </c:scatterChart>
      <c:valAx>
        <c:axId val="659286808"/>
        <c:scaling>
          <c:orientation val="minMax"/>
          <c:min val="5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foil thickness ug/cm2</a:t>
                </a:r>
              </a:p>
            </c:rich>
          </c:tx>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659284512"/>
        <c:crosses val="autoZero"/>
        <c:crossBetween val="midCat"/>
      </c:valAx>
      <c:valAx>
        <c:axId val="6592845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US" sz="1600"/>
                  <a:t>Dp/p %</a:t>
                </a:r>
              </a:p>
            </c:rich>
          </c:tx>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659286808"/>
        <c:crosses val="autoZero"/>
        <c:crossBetween val="midCat"/>
      </c:valAx>
      <c:spPr>
        <a:noFill/>
        <a:ln>
          <a:noFill/>
        </a:ln>
        <a:effectLst/>
      </c:spPr>
    </c:plotArea>
    <c:legend>
      <c:legendPos val="r"/>
      <c:legendEntry>
        <c:idx val="2"/>
        <c:delete val="1"/>
      </c:legendEntry>
      <c:layout>
        <c:manualLayout>
          <c:xMode val="edge"/>
          <c:yMode val="edge"/>
          <c:x val="0.67769006999125114"/>
          <c:y val="0.67187445319335082"/>
          <c:w val="0.21675437445319337"/>
          <c:h val="0.12847331583552055"/>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984812291721962"/>
          <c:y val="4.3521266073194856E-2"/>
          <c:w val="0.79556617220600234"/>
          <c:h val="0.78079799372259473"/>
        </c:manualLayout>
      </c:layout>
      <c:scatterChart>
        <c:scatterStyle val="lineMarker"/>
        <c:varyColors val="0"/>
        <c:ser>
          <c:idx val="0"/>
          <c:order val="0"/>
          <c:tx>
            <c:v>GSI</c:v>
          </c:tx>
          <c:spPr>
            <a:ln w="25400" cap="rnd">
              <a:noFill/>
              <a:round/>
            </a:ln>
            <a:effectLst/>
          </c:spPr>
          <c:marker>
            <c:symbol val="circle"/>
            <c:size val="8"/>
            <c:spPr>
              <a:solidFill>
                <a:schemeClr val="accent1"/>
              </a:solidFill>
              <a:ln w="9525">
                <a:solidFill>
                  <a:schemeClr val="accent1"/>
                </a:solidFill>
              </a:ln>
              <a:effectLst/>
            </c:spPr>
          </c:marker>
          <c:xVal>
            <c:numRef>
              <c:f>Sheet2!$C$72:$C$78</c:f>
              <c:numCache>
                <c:formatCode>General</c:formatCode>
                <c:ptCount val="7"/>
                <c:pt idx="0">
                  <c:v>150</c:v>
                </c:pt>
                <c:pt idx="1">
                  <c:v>150</c:v>
                </c:pt>
                <c:pt idx="2">
                  <c:v>125</c:v>
                </c:pt>
                <c:pt idx="3">
                  <c:v>125</c:v>
                </c:pt>
                <c:pt idx="4">
                  <c:v>100</c:v>
                </c:pt>
                <c:pt idx="5">
                  <c:v>100</c:v>
                </c:pt>
                <c:pt idx="6">
                  <c:v>100</c:v>
                </c:pt>
              </c:numCache>
            </c:numRef>
          </c:xVal>
          <c:yVal>
            <c:numRef>
              <c:f>Sheet2!$D$72:$D$78</c:f>
              <c:numCache>
                <c:formatCode>General</c:formatCode>
                <c:ptCount val="7"/>
                <c:pt idx="0">
                  <c:v>0.17112299465240641</c:v>
                </c:pt>
                <c:pt idx="1">
                  <c:v>0.17112299465240641</c:v>
                </c:pt>
                <c:pt idx="2">
                  <c:v>0.16577540106951871</c:v>
                </c:pt>
                <c:pt idx="3">
                  <c:v>0.17647058823529413</c:v>
                </c:pt>
                <c:pt idx="4">
                  <c:v>0.15508021390374332</c:v>
                </c:pt>
                <c:pt idx="5">
                  <c:v>0.16042780748663102</c:v>
                </c:pt>
                <c:pt idx="6">
                  <c:v>0.16540540540540541</c:v>
                </c:pt>
              </c:numCache>
            </c:numRef>
          </c:yVal>
          <c:smooth val="0"/>
          <c:extLst>
            <c:ext xmlns:c16="http://schemas.microsoft.com/office/drawing/2014/chart" uri="{C3380CC4-5D6E-409C-BE32-E72D297353CC}">
              <c16:uniqueId val="{00000000-6151-43A6-A3E7-E1280E271866}"/>
            </c:ext>
          </c:extLst>
        </c:ser>
        <c:ser>
          <c:idx val="1"/>
          <c:order val="1"/>
          <c:tx>
            <c:v>ACF</c:v>
          </c:tx>
          <c:spPr>
            <a:ln w="25400" cap="rnd">
              <a:noFill/>
              <a:round/>
            </a:ln>
            <a:effectLst/>
          </c:spPr>
          <c:marker>
            <c:symbol val="circle"/>
            <c:size val="8"/>
            <c:spPr>
              <a:solidFill>
                <a:schemeClr val="accent2"/>
              </a:solidFill>
              <a:ln w="9525">
                <a:solidFill>
                  <a:schemeClr val="accent2"/>
                </a:solidFill>
              </a:ln>
              <a:effectLst/>
            </c:spPr>
          </c:marker>
          <c:xVal>
            <c:numRef>
              <c:f>Sheet2!$C$79:$C$80</c:f>
              <c:numCache>
                <c:formatCode>General</c:formatCode>
                <c:ptCount val="2"/>
                <c:pt idx="0">
                  <c:v>75</c:v>
                </c:pt>
                <c:pt idx="1">
                  <c:v>100</c:v>
                </c:pt>
              </c:numCache>
            </c:numRef>
          </c:xVal>
          <c:yVal>
            <c:numRef>
              <c:f>Sheet2!$D$79:$D$80</c:f>
              <c:numCache>
                <c:formatCode>General</c:formatCode>
                <c:ptCount val="2"/>
                <c:pt idx="0">
                  <c:v>0.11891891891891893</c:v>
                </c:pt>
                <c:pt idx="1">
                  <c:v>0.15240641711229946</c:v>
                </c:pt>
              </c:numCache>
            </c:numRef>
          </c:yVal>
          <c:smooth val="0"/>
          <c:extLst>
            <c:ext xmlns:c16="http://schemas.microsoft.com/office/drawing/2014/chart" uri="{C3380CC4-5D6E-409C-BE32-E72D297353CC}">
              <c16:uniqueId val="{00000001-6151-43A6-A3E7-E1280E271866}"/>
            </c:ext>
          </c:extLst>
        </c:ser>
        <c:dLbls>
          <c:showLegendKey val="0"/>
          <c:showVal val="0"/>
          <c:showCatName val="0"/>
          <c:showSerName val="0"/>
          <c:showPercent val="0"/>
          <c:showBubbleSize val="0"/>
        </c:dLbls>
        <c:axId val="622905408"/>
        <c:axId val="622899176"/>
      </c:scatterChart>
      <c:valAx>
        <c:axId val="622905408"/>
        <c:scaling>
          <c:orientation val="minMax"/>
          <c:min val="5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a:t>foil thickness ug/cm2</a:t>
                </a:r>
              </a:p>
            </c:rich>
          </c:tx>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622899176"/>
        <c:crosses val="autoZero"/>
        <c:crossBetween val="midCat"/>
      </c:valAx>
      <c:valAx>
        <c:axId val="622899176"/>
        <c:scaling>
          <c:orientation val="minMax"/>
          <c:min val="0.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a:t>Pb 54+ ratio </a:t>
                </a:r>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22905408"/>
        <c:crosses val="autoZero"/>
        <c:crossBetween val="midCat"/>
      </c:valAx>
      <c:spPr>
        <a:noFill/>
        <a:ln>
          <a:noFill/>
        </a:ln>
        <a:effectLst/>
      </c:spPr>
    </c:plotArea>
    <c:legend>
      <c:legendPos val="r"/>
      <c:layout>
        <c:manualLayout>
          <c:xMode val="edge"/>
          <c:yMode val="edge"/>
          <c:x val="0.68531441996716702"/>
          <c:y val="0.5954494263884671"/>
          <c:w val="7.498520550099777E-2"/>
          <c:h val="0.13353209187130544"/>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foil #1 </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115048118985126"/>
          <c:y val="0.1388888888888889"/>
          <c:w val="0.84396062992125986"/>
          <c:h val="0.71630358705161845"/>
        </c:manualLayout>
      </c:layout>
      <c:scatterChart>
        <c:scatterStyle val="lineMarker"/>
        <c:varyColors val="0"/>
        <c:ser>
          <c:idx val="0"/>
          <c:order val="0"/>
          <c:tx>
            <c:v>delta E</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'Other Information'!$M$13:$M$19</c:f>
              <c:numCache>
                <c:formatCode>General</c:formatCode>
                <c:ptCount val="7"/>
                <c:pt idx="0">
                  <c:v>45</c:v>
                </c:pt>
                <c:pt idx="1">
                  <c:v>42</c:v>
                </c:pt>
                <c:pt idx="2">
                  <c:v>36</c:v>
                </c:pt>
                <c:pt idx="3">
                  <c:v>29</c:v>
                </c:pt>
                <c:pt idx="4">
                  <c:v>22</c:v>
                </c:pt>
                <c:pt idx="5">
                  <c:v>16</c:v>
                </c:pt>
                <c:pt idx="6">
                  <c:v>0</c:v>
                </c:pt>
              </c:numCache>
            </c:numRef>
          </c:xVal>
          <c:yVal>
            <c:numRef>
              <c:f>'Other Information'!$Q$13:$Q$19</c:f>
              <c:numCache>
                <c:formatCode>General</c:formatCode>
                <c:ptCount val="7"/>
                <c:pt idx="0">
                  <c:v>-23.026499999999999</c:v>
                </c:pt>
                <c:pt idx="1">
                  <c:v>-19.790999999999997</c:v>
                </c:pt>
                <c:pt idx="2">
                  <c:v>-3.7035</c:v>
                </c:pt>
                <c:pt idx="3">
                  <c:v>1.6244999999999989</c:v>
                </c:pt>
                <c:pt idx="4">
                  <c:v>11.236499999999999</c:v>
                </c:pt>
                <c:pt idx="5">
                  <c:v>5.4764999999999997</c:v>
                </c:pt>
                <c:pt idx="6">
                  <c:v>0</c:v>
                </c:pt>
              </c:numCache>
            </c:numRef>
          </c:yVal>
          <c:smooth val="0"/>
          <c:extLst>
            <c:ext xmlns:c16="http://schemas.microsoft.com/office/drawing/2014/chart" uri="{C3380CC4-5D6E-409C-BE32-E72D297353CC}">
              <c16:uniqueId val="{00000000-AD94-4F33-9437-5BDE84BD6B0E}"/>
            </c:ext>
          </c:extLst>
        </c:ser>
        <c:ser>
          <c:idx val="1"/>
          <c:order val="1"/>
          <c:tx>
            <c:v>sigma</c:v>
          </c:tx>
          <c:spPr>
            <a:ln w="19050" cap="rnd">
              <a:solidFill>
                <a:schemeClr val="accent2"/>
              </a:solidFill>
              <a:round/>
            </a:ln>
            <a:effectLst/>
          </c:spPr>
          <c:marker>
            <c:symbol val="circle"/>
            <c:size val="5"/>
            <c:spPr>
              <a:solidFill>
                <a:schemeClr val="accent2"/>
              </a:solidFill>
              <a:ln w="9525">
                <a:solidFill>
                  <a:schemeClr val="accent2"/>
                </a:solidFill>
              </a:ln>
              <a:effectLst/>
            </c:spPr>
          </c:marker>
          <c:trendline>
            <c:spPr>
              <a:ln w="19050" cap="rnd">
                <a:solidFill>
                  <a:schemeClr val="accent2"/>
                </a:solidFill>
                <a:prstDash val="sysDot"/>
              </a:ln>
              <a:effectLst/>
            </c:spPr>
            <c:trendlineType val="power"/>
            <c:dispRSqr val="0"/>
            <c:dispEq val="0"/>
          </c:trendline>
          <c:xVal>
            <c:numRef>
              <c:f>'Other Information'!$M$13:$M$19</c:f>
              <c:numCache>
                <c:formatCode>General</c:formatCode>
                <c:ptCount val="7"/>
                <c:pt idx="0">
                  <c:v>45</c:v>
                </c:pt>
                <c:pt idx="1">
                  <c:v>42</c:v>
                </c:pt>
                <c:pt idx="2">
                  <c:v>36</c:v>
                </c:pt>
                <c:pt idx="3">
                  <c:v>29</c:v>
                </c:pt>
                <c:pt idx="4">
                  <c:v>22</c:v>
                </c:pt>
                <c:pt idx="5">
                  <c:v>16</c:v>
                </c:pt>
                <c:pt idx="6">
                  <c:v>0</c:v>
                </c:pt>
              </c:numCache>
            </c:numRef>
          </c:xVal>
          <c:yVal>
            <c:numRef>
              <c:f>'Other Information'!$R$13:$R$19</c:f>
              <c:numCache>
                <c:formatCode>General</c:formatCode>
                <c:ptCount val="7"/>
                <c:pt idx="0">
                  <c:v>25.338110843648145</c:v>
                </c:pt>
                <c:pt idx="1">
                  <c:v>22.537967990149422</c:v>
                </c:pt>
                <c:pt idx="2">
                  <c:v>19.505540559030912</c:v>
                </c:pt>
                <c:pt idx="3">
                  <c:v>17.297246081385325</c:v>
                </c:pt>
                <c:pt idx="4">
                  <c:v>18.200928547741732</c:v>
                </c:pt>
                <c:pt idx="5">
                  <c:v>14.933034558488103</c:v>
                </c:pt>
                <c:pt idx="6">
                  <c:v>14.878940889727332</c:v>
                </c:pt>
              </c:numCache>
            </c:numRef>
          </c:yVal>
          <c:smooth val="0"/>
          <c:extLst>
            <c:ext xmlns:c16="http://schemas.microsoft.com/office/drawing/2014/chart" uri="{C3380CC4-5D6E-409C-BE32-E72D297353CC}">
              <c16:uniqueId val="{00000001-AD94-4F33-9437-5BDE84BD6B0E}"/>
            </c:ext>
          </c:extLst>
        </c:ser>
        <c:dLbls>
          <c:showLegendKey val="0"/>
          <c:showVal val="0"/>
          <c:showCatName val="0"/>
          <c:showSerName val="0"/>
          <c:showPercent val="0"/>
          <c:showBubbleSize val="0"/>
        </c:dLbls>
        <c:axId val="774135504"/>
        <c:axId val="774135832"/>
      </c:scatterChart>
      <c:valAx>
        <c:axId val="77413550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dirty="0" smtClean="0"/>
                  <a:t># days of operation</a:t>
                </a:r>
                <a:endParaRPr lang="en-US" sz="1200" dirty="0"/>
              </a:p>
            </c:rich>
          </c:tx>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774135832"/>
        <c:crosses val="autoZero"/>
        <c:crossBetween val="midCat"/>
      </c:valAx>
      <c:valAx>
        <c:axId val="77413583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keV</a:t>
                </a:r>
              </a:p>
            </c:rich>
          </c:tx>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774135504"/>
        <c:crosses val="autoZero"/>
        <c:crossBetween val="midCat"/>
      </c:valAx>
      <c:spPr>
        <a:noFill/>
        <a:ln>
          <a:noFill/>
        </a:ln>
        <a:effectLst/>
      </c:spPr>
    </c:plotArea>
    <c:legend>
      <c:legendPos val="b"/>
      <c:legendEntry>
        <c:idx val="2"/>
        <c:delete val="1"/>
      </c:legendEntry>
      <c:layout>
        <c:manualLayout>
          <c:xMode val="edge"/>
          <c:yMode val="edge"/>
          <c:x val="0.38441622922134733"/>
          <c:y val="0.61631889763779524"/>
          <c:w val="0.31450065616797901"/>
          <c:h val="7.8125546806649168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548381452318461"/>
          <c:y val="5.0925925925925923E-2"/>
          <c:w val="0.75387685914260705"/>
          <c:h val="0.74350320793234181"/>
        </c:manualLayout>
      </c:layout>
      <c:scatterChart>
        <c:scatterStyle val="lineMarker"/>
        <c:varyColors val="0"/>
        <c:ser>
          <c:idx val="0"/>
          <c:order val="0"/>
          <c:tx>
            <c:v>GSI</c:v>
          </c:tx>
          <c:spPr>
            <a:ln w="19050" cap="rnd">
              <a:noFill/>
              <a:round/>
            </a:ln>
            <a:effectLst/>
          </c:spPr>
          <c:marker>
            <c:symbol val="circle"/>
            <c:size val="9"/>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0"/>
            <c:dispEq val="0"/>
          </c:trendline>
          <c:xVal>
            <c:numRef>
              <c:f>(SEMprofiles!$V$77:$V$80,SEMprofiles!$V$85:$V$92)</c:f>
              <c:numCache>
                <c:formatCode>General</c:formatCode>
                <c:ptCount val="12"/>
                <c:pt idx="0">
                  <c:v>150</c:v>
                </c:pt>
                <c:pt idx="1">
                  <c:v>150</c:v>
                </c:pt>
                <c:pt idx="2">
                  <c:v>125</c:v>
                </c:pt>
                <c:pt idx="3">
                  <c:v>125</c:v>
                </c:pt>
                <c:pt idx="4">
                  <c:v>99</c:v>
                </c:pt>
                <c:pt idx="5">
                  <c:v>98</c:v>
                </c:pt>
                <c:pt idx="6">
                  <c:v>96</c:v>
                </c:pt>
                <c:pt idx="7">
                  <c:v>95</c:v>
                </c:pt>
                <c:pt idx="8">
                  <c:v>95</c:v>
                </c:pt>
                <c:pt idx="9">
                  <c:v>95</c:v>
                </c:pt>
                <c:pt idx="10">
                  <c:v>77</c:v>
                </c:pt>
                <c:pt idx="11">
                  <c:v>78</c:v>
                </c:pt>
              </c:numCache>
            </c:numRef>
          </c:xVal>
          <c:yVal>
            <c:numRef>
              <c:f>(SEMprofiles!$X$77:$X$80,SEMprofiles!$X$85:$X$92)</c:f>
              <c:numCache>
                <c:formatCode>General</c:formatCode>
                <c:ptCount val="12"/>
                <c:pt idx="0">
                  <c:v>19.918800000000001</c:v>
                </c:pt>
                <c:pt idx="1">
                  <c:v>20.832300000000004</c:v>
                </c:pt>
                <c:pt idx="2">
                  <c:v>21.697200000000002</c:v>
                </c:pt>
                <c:pt idx="3">
                  <c:v>20.749499999999998</c:v>
                </c:pt>
                <c:pt idx="4">
                  <c:v>19.193849999999998</c:v>
                </c:pt>
                <c:pt idx="5">
                  <c:v>19.63035</c:v>
                </c:pt>
                <c:pt idx="6">
                  <c:v>19.399949999999997</c:v>
                </c:pt>
                <c:pt idx="7">
                  <c:v>19.901250000000001</c:v>
                </c:pt>
                <c:pt idx="8">
                  <c:v>25.997399999999999</c:v>
                </c:pt>
                <c:pt idx="9">
                  <c:v>20.055600000000002</c:v>
                </c:pt>
                <c:pt idx="10">
                  <c:v>20.075849999999999</c:v>
                </c:pt>
                <c:pt idx="11">
                  <c:v>19.517400000000002</c:v>
                </c:pt>
              </c:numCache>
            </c:numRef>
          </c:yVal>
          <c:smooth val="0"/>
          <c:extLst>
            <c:ext xmlns:c16="http://schemas.microsoft.com/office/drawing/2014/chart" uri="{C3380CC4-5D6E-409C-BE32-E72D297353CC}">
              <c16:uniqueId val="{00000000-196E-42D9-AEA6-4DDF836FBEB5}"/>
            </c:ext>
          </c:extLst>
        </c:ser>
        <c:ser>
          <c:idx val="1"/>
          <c:order val="1"/>
          <c:tx>
            <c:v>ACF</c:v>
          </c:tx>
          <c:spPr>
            <a:ln w="25400" cap="rnd">
              <a:noFill/>
              <a:round/>
            </a:ln>
            <a:effectLst/>
          </c:spPr>
          <c:marker>
            <c:symbol val="circle"/>
            <c:size val="9"/>
            <c:spPr>
              <a:solidFill>
                <a:schemeClr val="accent2"/>
              </a:solidFill>
              <a:ln w="9525">
                <a:solidFill>
                  <a:schemeClr val="accent2"/>
                </a:solidFill>
              </a:ln>
              <a:effectLst/>
            </c:spPr>
          </c:marker>
          <c:xVal>
            <c:numRef>
              <c:f>SEMprofiles!$V$81:$V$84</c:f>
              <c:numCache>
                <c:formatCode>General</c:formatCode>
                <c:ptCount val="4"/>
                <c:pt idx="0">
                  <c:v>75</c:v>
                </c:pt>
                <c:pt idx="1">
                  <c:v>75</c:v>
                </c:pt>
                <c:pt idx="2">
                  <c:v>100</c:v>
                </c:pt>
                <c:pt idx="3">
                  <c:v>100</c:v>
                </c:pt>
              </c:numCache>
            </c:numRef>
          </c:xVal>
          <c:yVal>
            <c:numRef>
              <c:f>SEMprofiles!$X$81:$X$84</c:f>
              <c:numCache>
                <c:formatCode>General</c:formatCode>
                <c:ptCount val="4"/>
                <c:pt idx="0">
                  <c:v>19.0197</c:v>
                </c:pt>
                <c:pt idx="1">
                  <c:v>19.7136</c:v>
                </c:pt>
                <c:pt idx="2">
                  <c:v>23.529150000000001</c:v>
                </c:pt>
                <c:pt idx="3">
                  <c:v>20.1906</c:v>
                </c:pt>
              </c:numCache>
            </c:numRef>
          </c:yVal>
          <c:smooth val="0"/>
          <c:extLst>
            <c:ext xmlns:c16="http://schemas.microsoft.com/office/drawing/2014/chart" uri="{C3380CC4-5D6E-409C-BE32-E72D297353CC}">
              <c16:uniqueId val="{00000001-196E-42D9-AEA6-4DDF836FBEB5}"/>
            </c:ext>
          </c:extLst>
        </c:ser>
        <c:dLbls>
          <c:showLegendKey val="0"/>
          <c:showVal val="0"/>
          <c:showCatName val="0"/>
          <c:showSerName val="0"/>
          <c:showPercent val="0"/>
          <c:showBubbleSize val="0"/>
        </c:dLbls>
        <c:axId val="728047912"/>
        <c:axId val="728053488"/>
      </c:scatterChart>
      <c:valAx>
        <c:axId val="728047912"/>
        <c:scaling>
          <c:orientation val="minMax"/>
          <c:min val="5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a:t>foil thickness - ug/cm2</a:t>
                </a:r>
              </a:p>
            </c:rich>
          </c:tx>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728053488"/>
        <c:crosses val="autoZero"/>
        <c:crossBetween val="midCat"/>
      </c:valAx>
      <c:valAx>
        <c:axId val="7280534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a:t>sigma - keV</a:t>
                </a:r>
              </a:p>
            </c:rich>
          </c:tx>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728047912"/>
        <c:crosses val="autoZero"/>
        <c:crossBetween val="midCat"/>
      </c:valAx>
      <c:spPr>
        <a:noFill/>
        <a:ln>
          <a:noFill/>
        </a:ln>
        <a:effectLst/>
      </c:spPr>
    </c:plotArea>
    <c:legend>
      <c:legendPos val="r"/>
      <c:legendEntry>
        <c:idx val="2"/>
        <c:delete val="1"/>
      </c:legendEntry>
      <c:layout>
        <c:manualLayout>
          <c:xMode val="edge"/>
          <c:yMode val="edge"/>
          <c:x val="0.52491229221347346"/>
          <c:y val="0.57002260134149885"/>
          <c:w val="0.2473099300087489"/>
          <c:h val="0.15625109361329836"/>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3"/>
          <c:order val="0"/>
          <c:tx>
            <c:v>GSI 150 1_1</c:v>
          </c:tx>
          <c:spPr>
            <a:ln w="28800">
              <a:noFill/>
            </a:ln>
          </c:spPr>
          <c:marker>
            <c:symbol val="diamond"/>
            <c:size val="11"/>
          </c:marker>
          <c:xVal>
            <c:numRef>
              <c:f>Sheet1!$A$18:$A$22</c:f>
              <c:numCache>
                <c:formatCode>General</c:formatCode>
                <c:ptCount val="5"/>
                <c:pt idx="0">
                  <c:v>51</c:v>
                </c:pt>
                <c:pt idx="1">
                  <c:v>52</c:v>
                </c:pt>
                <c:pt idx="2">
                  <c:v>53</c:v>
                </c:pt>
                <c:pt idx="3">
                  <c:v>54</c:v>
                </c:pt>
                <c:pt idx="4">
                  <c:v>55</c:v>
                </c:pt>
              </c:numCache>
            </c:numRef>
          </c:xVal>
          <c:yVal>
            <c:numRef>
              <c:f>Sheet2!$E$53:$E$57</c:f>
              <c:numCache>
                <c:formatCode>General</c:formatCode>
                <c:ptCount val="5"/>
                <c:pt idx="0">
                  <c:v>0.11764705882352941</c:v>
                </c:pt>
                <c:pt idx="1">
                  <c:v>0.16577540106951871</c:v>
                </c:pt>
                <c:pt idx="2">
                  <c:v>0.19251336898395721</c:v>
                </c:pt>
                <c:pt idx="3">
                  <c:v>0.17112299465240641</c:v>
                </c:pt>
                <c:pt idx="4">
                  <c:v>0.11229946524064172</c:v>
                </c:pt>
              </c:numCache>
            </c:numRef>
          </c:yVal>
          <c:smooth val="0"/>
          <c:extLst>
            <c:ext xmlns:c16="http://schemas.microsoft.com/office/drawing/2014/chart" uri="{C3380CC4-5D6E-409C-BE32-E72D297353CC}">
              <c16:uniqueId val="{00000000-E7C6-4ED1-8308-541FF35F75EE}"/>
            </c:ext>
          </c:extLst>
        </c:ser>
        <c:ser>
          <c:idx val="4"/>
          <c:order val="1"/>
          <c:tx>
            <c:v>GSI 150 1_2</c:v>
          </c:tx>
          <c:spPr>
            <a:ln w="28800">
              <a:noFill/>
            </a:ln>
          </c:spPr>
          <c:marker>
            <c:symbol val="diamond"/>
            <c:size val="11"/>
            <c:spPr>
              <a:solidFill>
                <a:schemeClr val="accent4">
                  <a:lumMod val="40000"/>
                  <a:lumOff val="60000"/>
                </a:schemeClr>
              </a:solidFill>
              <a:ln>
                <a:solidFill>
                  <a:schemeClr val="accent4">
                    <a:lumMod val="75000"/>
                  </a:schemeClr>
                </a:solidFill>
              </a:ln>
            </c:spPr>
          </c:marker>
          <c:xVal>
            <c:numRef>
              <c:f>Sheet1!$A$37:$A$41</c:f>
              <c:numCache>
                <c:formatCode>General</c:formatCode>
                <c:ptCount val="5"/>
                <c:pt idx="0">
                  <c:v>51</c:v>
                </c:pt>
                <c:pt idx="1">
                  <c:v>52</c:v>
                </c:pt>
                <c:pt idx="2">
                  <c:v>53</c:v>
                </c:pt>
                <c:pt idx="3">
                  <c:v>54</c:v>
                </c:pt>
                <c:pt idx="4">
                  <c:v>55</c:v>
                </c:pt>
              </c:numCache>
            </c:numRef>
          </c:xVal>
          <c:yVal>
            <c:numRef>
              <c:f>Sheet2!$J$53:$J$57</c:f>
              <c:numCache>
                <c:formatCode>General</c:formatCode>
                <c:ptCount val="5"/>
                <c:pt idx="0">
                  <c:v>0.10695187165775401</c:v>
                </c:pt>
                <c:pt idx="1">
                  <c:v>0.16577540106951871</c:v>
                </c:pt>
                <c:pt idx="2">
                  <c:v>0.19251336898395721</c:v>
                </c:pt>
                <c:pt idx="3">
                  <c:v>0.17112299465240641</c:v>
                </c:pt>
                <c:pt idx="4">
                  <c:v>0.12299465240641712</c:v>
                </c:pt>
              </c:numCache>
            </c:numRef>
          </c:yVal>
          <c:smooth val="0"/>
          <c:extLst>
            <c:ext xmlns:c16="http://schemas.microsoft.com/office/drawing/2014/chart" uri="{C3380CC4-5D6E-409C-BE32-E72D297353CC}">
              <c16:uniqueId val="{00000001-E7C6-4ED1-8308-541FF35F75EE}"/>
            </c:ext>
          </c:extLst>
        </c:ser>
        <c:ser>
          <c:idx val="5"/>
          <c:order val="2"/>
          <c:tx>
            <c:v>GSI 125 1_3</c:v>
          </c:tx>
          <c:spPr>
            <a:ln w="28800">
              <a:noFill/>
            </a:ln>
          </c:spPr>
          <c:marker>
            <c:symbol val="circle"/>
            <c:size val="11"/>
            <c:spPr>
              <a:solidFill>
                <a:srgbClr val="7030A0"/>
              </a:solidFill>
              <a:ln>
                <a:solidFill>
                  <a:schemeClr val="accent4"/>
                </a:solidFill>
              </a:ln>
            </c:spPr>
          </c:marker>
          <c:xVal>
            <c:numRef>
              <c:f>Sheet1!$A$57:$A$61</c:f>
              <c:numCache>
                <c:formatCode>General</c:formatCode>
                <c:ptCount val="5"/>
                <c:pt idx="0">
                  <c:v>51</c:v>
                </c:pt>
                <c:pt idx="1">
                  <c:v>52</c:v>
                </c:pt>
                <c:pt idx="2">
                  <c:v>53</c:v>
                </c:pt>
                <c:pt idx="3">
                  <c:v>54</c:v>
                </c:pt>
                <c:pt idx="4">
                  <c:v>55</c:v>
                </c:pt>
              </c:numCache>
            </c:numRef>
          </c:xVal>
          <c:yVal>
            <c:numRef>
              <c:f>Sheet2!$O$53:$O$57</c:f>
              <c:numCache>
                <c:formatCode>General</c:formatCode>
                <c:ptCount val="5"/>
                <c:pt idx="0">
                  <c:v>0.11764705882352941</c:v>
                </c:pt>
                <c:pt idx="1">
                  <c:v>0.17112299465240641</c:v>
                </c:pt>
                <c:pt idx="2">
                  <c:v>0.19251336898395721</c:v>
                </c:pt>
                <c:pt idx="3">
                  <c:v>0.16577540106951871</c:v>
                </c:pt>
                <c:pt idx="4">
                  <c:v>0.10962566844919786</c:v>
                </c:pt>
              </c:numCache>
            </c:numRef>
          </c:yVal>
          <c:smooth val="0"/>
          <c:extLst>
            <c:ext xmlns:c16="http://schemas.microsoft.com/office/drawing/2014/chart" uri="{C3380CC4-5D6E-409C-BE32-E72D297353CC}">
              <c16:uniqueId val="{00000002-E7C6-4ED1-8308-541FF35F75EE}"/>
            </c:ext>
          </c:extLst>
        </c:ser>
        <c:ser>
          <c:idx val="6"/>
          <c:order val="3"/>
          <c:tx>
            <c:v>GSI 125 1_4</c:v>
          </c:tx>
          <c:spPr>
            <a:ln w="28800">
              <a:noFill/>
            </a:ln>
          </c:spPr>
          <c:marker>
            <c:symbol val="circle"/>
            <c:size val="11"/>
            <c:spPr>
              <a:solidFill>
                <a:srgbClr val="7030A0"/>
              </a:solidFill>
              <a:ln>
                <a:solidFill>
                  <a:schemeClr val="accent2"/>
                </a:solidFill>
              </a:ln>
            </c:spPr>
          </c:marker>
          <c:xVal>
            <c:numRef>
              <c:f>Sheet1!$A$77:$A$81</c:f>
              <c:numCache>
                <c:formatCode>General</c:formatCode>
                <c:ptCount val="5"/>
                <c:pt idx="0">
                  <c:v>51</c:v>
                </c:pt>
                <c:pt idx="1">
                  <c:v>52</c:v>
                </c:pt>
                <c:pt idx="2">
                  <c:v>53</c:v>
                </c:pt>
                <c:pt idx="3">
                  <c:v>54</c:v>
                </c:pt>
                <c:pt idx="4">
                  <c:v>55</c:v>
                </c:pt>
              </c:numCache>
            </c:numRef>
          </c:xVal>
          <c:yVal>
            <c:numRef>
              <c:f>Sheet2!$U$53:$U$57</c:f>
              <c:numCache>
                <c:formatCode>General</c:formatCode>
                <c:ptCount val="5"/>
                <c:pt idx="0">
                  <c:v>0.10695187165775401</c:v>
                </c:pt>
                <c:pt idx="1">
                  <c:v>0.16577540106951871</c:v>
                </c:pt>
                <c:pt idx="2">
                  <c:v>0.19251336898395721</c:v>
                </c:pt>
                <c:pt idx="3">
                  <c:v>0.17647058823529413</c:v>
                </c:pt>
                <c:pt idx="4">
                  <c:v>0.11764705882352941</c:v>
                </c:pt>
              </c:numCache>
            </c:numRef>
          </c:yVal>
          <c:smooth val="0"/>
          <c:extLst>
            <c:ext xmlns:c16="http://schemas.microsoft.com/office/drawing/2014/chart" uri="{C3380CC4-5D6E-409C-BE32-E72D297353CC}">
              <c16:uniqueId val="{00000003-E7C6-4ED1-8308-541FF35F75EE}"/>
            </c:ext>
          </c:extLst>
        </c:ser>
        <c:ser>
          <c:idx val="0"/>
          <c:order val="4"/>
          <c:tx>
            <c:v>GSI 100 3_1</c:v>
          </c:tx>
          <c:spPr>
            <a:ln w="28800">
              <a:noFill/>
            </a:ln>
          </c:spPr>
          <c:marker>
            <c:symbol val="triangle"/>
            <c:size val="11"/>
            <c:spPr>
              <a:solidFill>
                <a:schemeClr val="accent2">
                  <a:lumMod val="75000"/>
                </a:schemeClr>
              </a:solidFill>
              <a:ln>
                <a:solidFill>
                  <a:schemeClr val="accent4"/>
                </a:solidFill>
              </a:ln>
            </c:spPr>
          </c:marker>
          <c:dLbls>
            <c:spPr>
              <a:noFill/>
              <a:ln>
                <a:noFill/>
              </a:ln>
              <a:effectLst/>
            </c:spPr>
            <c:showLegendKey val="0"/>
            <c:showVal val="0"/>
            <c:showCatName val="0"/>
            <c:showSerName val="0"/>
            <c:showPercent val="0"/>
            <c:showBubbleSize val="1"/>
            <c:showLeaderLines val="0"/>
            <c:extLst>
              <c:ext xmlns:c15="http://schemas.microsoft.com/office/drawing/2012/chart" uri="{CE6537A1-D6FC-4f65-9D91-7224C49458BB}">
                <c15:showLeaderLines val="0"/>
              </c:ext>
            </c:extLst>
          </c:dLbls>
          <c:xVal>
            <c:numRef>
              <c:f>[2]Sheet1!$A$18:$A$22</c:f>
              <c:numCache>
                <c:formatCode>General</c:formatCode>
                <c:ptCount val="5"/>
                <c:pt idx="0">
                  <c:v>51</c:v>
                </c:pt>
                <c:pt idx="1">
                  <c:v>52</c:v>
                </c:pt>
                <c:pt idx="2">
                  <c:v>53</c:v>
                </c:pt>
                <c:pt idx="3">
                  <c:v>54</c:v>
                </c:pt>
                <c:pt idx="4">
                  <c:v>55</c:v>
                </c:pt>
              </c:numCache>
            </c:numRef>
          </c:xVal>
          <c:yVal>
            <c:numRef>
              <c:f>Sheet2!$J$41:$J$45</c:f>
              <c:numCache>
                <c:formatCode>General</c:formatCode>
                <c:ptCount val="5"/>
                <c:pt idx="0">
                  <c:v>0.11891891891891893</c:v>
                </c:pt>
                <c:pt idx="1">
                  <c:v>0.17127071823204421</c:v>
                </c:pt>
                <c:pt idx="2">
                  <c:v>0.18716577540106952</c:v>
                </c:pt>
                <c:pt idx="3">
                  <c:v>0.16540540540540541</c:v>
                </c:pt>
                <c:pt idx="4">
                  <c:v>0.10497237569060773</c:v>
                </c:pt>
              </c:numCache>
            </c:numRef>
          </c:yVal>
          <c:smooth val="0"/>
          <c:extLst>
            <c:ext xmlns:c16="http://schemas.microsoft.com/office/drawing/2014/chart" uri="{C3380CC4-5D6E-409C-BE32-E72D297353CC}">
              <c16:uniqueId val="{00000004-E7C6-4ED1-8308-541FF35F75EE}"/>
            </c:ext>
          </c:extLst>
        </c:ser>
        <c:ser>
          <c:idx val="7"/>
          <c:order val="5"/>
          <c:tx>
            <c:v>GSI 100 3_3</c:v>
          </c:tx>
          <c:spPr>
            <a:ln w="28800">
              <a:noFill/>
            </a:ln>
          </c:spPr>
          <c:marker>
            <c:symbol val="triangle"/>
            <c:size val="11"/>
            <c:spPr>
              <a:solidFill>
                <a:schemeClr val="accent2">
                  <a:lumMod val="75000"/>
                </a:schemeClr>
              </a:solidFill>
              <a:ln>
                <a:solidFill>
                  <a:srgbClr val="92D050"/>
                </a:solidFill>
              </a:ln>
            </c:spPr>
          </c:marker>
          <c:xVal>
            <c:numRef>
              <c:f>Sheet1!$A$96:$A$100</c:f>
              <c:numCache>
                <c:formatCode>General</c:formatCode>
                <c:ptCount val="5"/>
                <c:pt idx="0">
                  <c:v>51</c:v>
                </c:pt>
                <c:pt idx="1">
                  <c:v>52</c:v>
                </c:pt>
                <c:pt idx="2">
                  <c:v>53</c:v>
                </c:pt>
                <c:pt idx="3">
                  <c:v>54</c:v>
                </c:pt>
                <c:pt idx="4">
                  <c:v>55</c:v>
                </c:pt>
              </c:numCache>
            </c:numRef>
          </c:xVal>
          <c:yVal>
            <c:numRef>
              <c:f>Sheet2!$E$63:$E$67</c:f>
              <c:numCache>
                <c:formatCode>General</c:formatCode>
                <c:ptCount val="5"/>
                <c:pt idx="0">
                  <c:v>0.12834224598930483</c:v>
                </c:pt>
                <c:pt idx="1">
                  <c:v>0.18449197860962566</c:v>
                </c:pt>
                <c:pt idx="2">
                  <c:v>0.18716577540106952</c:v>
                </c:pt>
                <c:pt idx="3">
                  <c:v>0.15508021390374332</c:v>
                </c:pt>
                <c:pt idx="4">
                  <c:v>0.10160427807486631</c:v>
                </c:pt>
              </c:numCache>
            </c:numRef>
          </c:yVal>
          <c:smooth val="0"/>
          <c:extLst>
            <c:ext xmlns:c16="http://schemas.microsoft.com/office/drawing/2014/chart" uri="{C3380CC4-5D6E-409C-BE32-E72D297353CC}">
              <c16:uniqueId val="{00000005-E7C6-4ED1-8308-541FF35F75EE}"/>
            </c:ext>
          </c:extLst>
        </c:ser>
        <c:ser>
          <c:idx val="8"/>
          <c:order val="6"/>
          <c:tx>
            <c:v>GSI 100 3_4</c:v>
          </c:tx>
          <c:spPr>
            <a:ln w="28800">
              <a:noFill/>
            </a:ln>
          </c:spPr>
          <c:marker>
            <c:symbol val="triangle"/>
            <c:size val="11"/>
            <c:spPr>
              <a:solidFill>
                <a:schemeClr val="accent2">
                  <a:lumMod val="75000"/>
                </a:schemeClr>
              </a:solidFill>
              <a:ln>
                <a:solidFill>
                  <a:schemeClr val="accent1"/>
                </a:solidFill>
              </a:ln>
            </c:spPr>
          </c:marker>
          <c:xVal>
            <c:numRef>
              <c:f>Sheet1!$A$115:$A$119</c:f>
              <c:numCache>
                <c:formatCode>General</c:formatCode>
                <c:ptCount val="5"/>
                <c:pt idx="0">
                  <c:v>51</c:v>
                </c:pt>
                <c:pt idx="1">
                  <c:v>52</c:v>
                </c:pt>
                <c:pt idx="2">
                  <c:v>53</c:v>
                </c:pt>
                <c:pt idx="3">
                  <c:v>54</c:v>
                </c:pt>
                <c:pt idx="4">
                  <c:v>55</c:v>
                </c:pt>
              </c:numCache>
            </c:numRef>
          </c:xVal>
          <c:yVal>
            <c:numRef>
              <c:f>Sheet2!$J$63:$J$67</c:f>
              <c:numCache>
                <c:formatCode>General</c:formatCode>
                <c:ptCount val="5"/>
                <c:pt idx="0">
                  <c:v>0.12032085561497326</c:v>
                </c:pt>
                <c:pt idx="1">
                  <c:v>0.17379679144385027</c:v>
                </c:pt>
                <c:pt idx="2">
                  <c:v>0.18181818181818182</c:v>
                </c:pt>
                <c:pt idx="3">
                  <c:v>0.16042780748663102</c:v>
                </c:pt>
                <c:pt idx="4">
                  <c:v>0.10160427807486631</c:v>
                </c:pt>
              </c:numCache>
            </c:numRef>
          </c:yVal>
          <c:smooth val="0"/>
          <c:extLst>
            <c:ext xmlns:c16="http://schemas.microsoft.com/office/drawing/2014/chart" uri="{C3380CC4-5D6E-409C-BE32-E72D297353CC}">
              <c16:uniqueId val="{00000006-E7C6-4ED1-8308-541FF35F75EE}"/>
            </c:ext>
          </c:extLst>
        </c:ser>
        <c:ser>
          <c:idx val="9"/>
          <c:order val="7"/>
          <c:tx>
            <c:v>ACF 75 2_1</c:v>
          </c:tx>
          <c:spPr>
            <a:ln w="28800">
              <a:noFill/>
            </a:ln>
          </c:spPr>
          <c:marker>
            <c:symbol val="square"/>
            <c:size val="11"/>
            <c:spPr>
              <a:solidFill>
                <a:srgbClr val="92D050"/>
              </a:solidFill>
            </c:spPr>
          </c:marker>
          <c:xVal>
            <c:numRef>
              <c:f>Sheet1!$A$153:$A$157</c:f>
              <c:numCache>
                <c:formatCode>General</c:formatCode>
                <c:ptCount val="5"/>
                <c:pt idx="0">
                  <c:v>51</c:v>
                </c:pt>
                <c:pt idx="1">
                  <c:v>52</c:v>
                </c:pt>
                <c:pt idx="2">
                  <c:v>53</c:v>
                </c:pt>
                <c:pt idx="3">
                  <c:v>54</c:v>
                </c:pt>
                <c:pt idx="4">
                  <c:v>55</c:v>
                </c:pt>
              </c:numCache>
            </c:numRef>
          </c:xVal>
          <c:yVal>
            <c:numRef>
              <c:f>Sheet2!$U$63:$U$67</c:f>
              <c:numCache>
                <c:formatCode>General</c:formatCode>
                <c:ptCount val="5"/>
                <c:pt idx="0">
                  <c:v>0.15135135135135136</c:v>
                </c:pt>
                <c:pt idx="1">
                  <c:v>0.18378378378378379</c:v>
                </c:pt>
                <c:pt idx="2">
                  <c:v>0.16756756756756758</c:v>
                </c:pt>
                <c:pt idx="3">
                  <c:v>0.11891891891891893</c:v>
                </c:pt>
                <c:pt idx="4">
                  <c:v>6.4864864864864868E-2</c:v>
                </c:pt>
              </c:numCache>
            </c:numRef>
          </c:yVal>
          <c:smooth val="0"/>
          <c:extLst>
            <c:ext xmlns:c16="http://schemas.microsoft.com/office/drawing/2014/chart" uri="{C3380CC4-5D6E-409C-BE32-E72D297353CC}">
              <c16:uniqueId val="{00000007-E7C6-4ED1-8308-541FF35F75EE}"/>
            </c:ext>
          </c:extLst>
        </c:ser>
        <c:ser>
          <c:idx val="10"/>
          <c:order val="8"/>
          <c:tx>
            <c:v>ACF 100 2_4</c:v>
          </c:tx>
          <c:spPr>
            <a:ln w="28800">
              <a:noFill/>
            </a:ln>
          </c:spPr>
          <c:marker>
            <c:symbol val="square"/>
            <c:size val="11"/>
            <c:spPr>
              <a:solidFill>
                <a:schemeClr val="accent5"/>
              </a:solidFill>
            </c:spPr>
          </c:marker>
          <c:xVal>
            <c:numRef>
              <c:f>Sheet1!$A$134:$A$138</c:f>
              <c:numCache>
                <c:formatCode>General</c:formatCode>
                <c:ptCount val="5"/>
                <c:pt idx="0">
                  <c:v>51</c:v>
                </c:pt>
                <c:pt idx="1">
                  <c:v>52</c:v>
                </c:pt>
                <c:pt idx="2">
                  <c:v>53</c:v>
                </c:pt>
                <c:pt idx="3">
                  <c:v>54</c:v>
                </c:pt>
                <c:pt idx="4">
                  <c:v>55</c:v>
                </c:pt>
              </c:numCache>
            </c:numRef>
          </c:xVal>
          <c:yVal>
            <c:numRef>
              <c:f>Sheet2!$O$63:$O$67</c:f>
              <c:numCache>
                <c:formatCode>General</c:formatCode>
                <c:ptCount val="5"/>
                <c:pt idx="0">
                  <c:v>0.12566844919786097</c:v>
                </c:pt>
                <c:pt idx="1">
                  <c:v>0.18181818181818182</c:v>
                </c:pt>
                <c:pt idx="2">
                  <c:v>0.18716577540106952</c:v>
                </c:pt>
                <c:pt idx="3">
                  <c:v>0.15240641711229946</c:v>
                </c:pt>
                <c:pt idx="4">
                  <c:v>9.0909090909090912E-2</c:v>
                </c:pt>
              </c:numCache>
            </c:numRef>
          </c:yVal>
          <c:smooth val="0"/>
          <c:extLst>
            <c:ext xmlns:c16="http://schemas.microsoft.com/office/drawing/2014/chart" uri="{C3380CC4-5D6E-409C-BE32-E72D297353CC}">
              <c16:uniqueId val="{00000008-E7C6-4ED1-8308-541FF35F75EE}"/>
            </c:ext>
          </c:extLst>
        </c:ser>
        <c:dLbls>
          <c:showLegendKey val="0"/>
          <c:showVal val="0"/>
          <c:showCatName val="0"/>
          <c:showSerName val="0"/>
          <c:showPercent val="0"/>
          <c:showBubbleSize val="0"/>
        </c:dLbls>
        <c:axId val="16771940"/>
        <c:axId val="37972205"/>
      </c:scatterChart>
      <c:valAx>
        <c:axId val="16771940"/>
        <c:scaling>
          <c:orientation val="minMax"/>
          <c:max val="56"/>
          <c:min val="50"/>
        </c:scaling>
        <c:delete val="0"/>
        <c:axPos val="b"/>
        <c:title>
          <c:tx>
            <c:rich>
              <a:bodyPr rot="0"/>
              <a:lstStyle/>
              <a:p>
                <a:pPr>
                  <a:defRPr sz="1200" b="0" strike="noStrike" spc="-1">
                    <a:solidFill>
                      <a:srgbClr val="000000"/>
                    </a:solidFill>
                    <a:uFill>
                      <a:solidFill>
                        <a:srgbClr val="FFFFFF"/>
                      </a:solidFill>
                    </a:uFill>
                    <a:latin typeface="Arial"/>
                  </a:defRPr>
                </a:pPr>
                <a:r>
                  <a:rPr lang="en-GB" sz="1200" b="0" strike="noStrike" spc="-1">
                    <a:solidFill>
                      <a:srgbClr val="000000"/>
                    </a:solidFill>
                    <a:uFill>
                      <a:solidFill>
                        <a:srgbClr val="FFFFFF"/>
                      </a:solidFill>
                    </a:uFill>
                    <a:latin typeface="Arial"/>
                  </a:rPr>
                  <a:t>charge state</a:t>
                </a:r>
              </a:p>
            </c:rich>
          </c:tx>
          <c:layout/>
          <c:overlay val="0"/>
        </c:title>
        <c:numFmt formatCode="General" sourceLinked="1"/>
        <c:majorTickMark val="out"/>
        <c:minorTickMark val="none"/>
        <c:tickLblPos val="nextTo"/>
        <c:spPr>
          <a:ln>
            <a:solidFill>
              <a:srgbClr val="B3B3B3"/>
            </a:solidFill>
          </a:ln>
        </c:spPr>
        <c:txPr>
          <a:bodyPr/>
          <a:lstStyle/>
          <a:p>
            <a:pPr>
              <a:defRPr sz="1200" b="0" strike="noStrike" spc="-1">
                <a:solidFill>
                  <a:srgbClr val="000000"/>
                </a:solidFill>
                <a:uFill>
                  <a:solidFill>
                    <a:srgbClr val="FFFFFF"/>
                  </a:solidFill>
                </a:uFill>
                <a:latin typeface="Arial"/>
              </a:defRPr>
            </a:pPr>
            <a:endParaRPr lang="en-US"/>
          </a:p>
        </c:txPr>
        <c:crossAx val="37972205"/>
        <c:crossesAt val="0"/>
        <c:crossBetween val="midCat"/>
        <c:majorUnit val="1"/>
      </c:valAx>
      <c:valAx>
        <c:axId val="37972205"/>
        <c:scaling>
          <c:orientation val="minMax"/>
        </c:scaling>
        <c:delete val="0"/>
        <c:axPos val="l"/>
        <c:majorGridlines>
          <c:spPr>
            <a:ln>
              <a:solidFill>
                <a:srgbClr val="B3B3B3"/>
              </a:solidFill>
            </a:ln>
          </c:spPr>
        </c:majorGridlines>
        <c:title>
          <c:tx>
            <c:rich>
              <a:bodyPr rot="-5400000"/>
              <a:lstStyle/>
              <a:p>
                <a:pPr>
                  <a:defRPr sz="1200" b="0" strike="noStrike" spc="-1">
                    <a:solidFill>
                      <a:srgbClr val="000000"/>
                    </a:solidFill>
                    <a:uFill>
                      <a:solidFill>
                        <a:srgbClr val="FFFFFF"/>
                      </a:solidFill>
                    </a:uFill>
                    <a:latin typeface="Arial"/>
                  </a:defRPr>
                </a:pPr>
                <a:r>
                  <a:rPr lang="en-GB" sz="1200" b="0" strike="noStrike" spc="-1">
                    <a:solidFill>
                      <a:srgbClr val="000000"/>
                    </a:solidFill>
                    <a:uFill>
                      <a:solidFill>
                        <a:srgbClr val="FFFFFF"/>
                      </a:solidFill>
                    </a:uFill>
                    <a:latin typeface="Arial"/>
                  </a:rPr>
                  <a:t>BCT25/BCT15</a:t>
                </a:r>
              </a:p>
            </c:rich>
          </c:tx>
          <c:layout/>
          <c:overlay val="0"/>
        </c:title>
        <c:numFmt formatCode="General" sourceLinked="1"/>
        <c:majorTickMark val="out"/>
        <c:minorTickMark val="none"/>
        <c:tickLblPos val="nextTo"/>
        <c:spPr>
          <a:ln>
            <a:solidFill>
              <a:srgbClr val="B3B3B3"/>
            </a:solidFill>
          </a:ln>
        </c:spPr>
        <c:txPr>
          <a:bodyPr/>
          <a:lstStyle/>
          <a:p>
            <a:pPr>
              <a:defRPr sz="1100" b="0" strike="noStrike" spc="-1">
                <a:solidFill>
                  <a:srgbClr val="000000"/>
                </a:solidFill>
                <a:uFill>
                  <a:solidFill>
                    <a:srgbClr val="FFFFFF"/>
                  </a:solidFill>
                </a:uFill>
                <a:latin typeface="Arial"/>
              </a:defRPr>
            </a:pPr>
            <a:endParaRPr lang="en-US"/>
          </a:p>
        </c:txPr>
        <c:crossAx val="16771940"/>
        <c:crosses val="autoZero"/>
        <c:crossBetween val="midCat"/>
      </c:valAx>
      <c:spPr>
        <a:noFill/>
        <a:ln>
          <a:solidFill>
            <a:srgbClr val="B3B3B3"/>
          </a:solidFill>
        </a:ln>
      </c:spPr>
    </c:plotArea>
    <c:legend>
      <c:legendPos val="r"/>
      <c:layout/>
      <c:overlay val="0"/>
      <c:spPr>
        <a:noFill/>
        <a:ln>
          <a:noFill/>
        </a:ln>
      </c:spPr>
      <c:txPr>
        <a:bodyPr/>
        <a:lstStyle/>
        <a:p>
          <a:pPr>
            <a:defRPr sz="1100"/>
          </a:pPr>
          <a:endParaRPr lang="en-US"/>
        </a:p>
      </c:txPr>
    </c:legend>
    <c:plotVisOnly val="1"/>
    <c:dispBlanksAs val="span"/>
    <c:showDLblsOverMax val="1"/>
  </c:chart>
  <c:spPr>
    <a:solidFill>
      <a:srgbClr val="FFFFFF"/>
    </a:solidFill>
    <a:ln>
      <a:no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944225721784778"/>
          <c:y val="5.0925925925925923E-2"/>
          <c:w val="0.79147003499562563"/>
          <c:h val="0.82775444736074655"/>
        </c:manualLayout>
      </c:layout>
      <c:scatterChart>
        <c:scatterStyle val="lineMarker"/>
        <c:varyColors val="0"/>
        <c:ser>
          <c:idx val="1"/>
          <c:order val="0"/>
          <c:tx>
            <c:v>ACF</c:v>
          </c:tx>
          <c:spPr>
            <a:ln w="25400" cap="rnd">
              <a:noFill/>
              <a:round/>
            </a:ln>
            <a:effectLst/>
          </c:spPr>
          <c:marker>
            <c:symbol val="circle"/>
            <c:size val="9"/>
            <c:spPr>
              <a:solidFill>
                <a:schemeClr val="accent2"/>
              </a:solidFill>
              <a:ln w="9525">
                <a:solidFill>
                  <a:schemeClr val="accent2"/>
                </a:solidFill>
              </a:ln>
              <a:effectLst/>
            </c:spPr>
          </c:marker>
          <c:xVal>
            <c:numRef>
              <c:f>SEMprofiles!$W$47:$W$50</c:f>
              <c:numCache>
                <c:formatCode>General</c:formatCode>
                <c:ptCount val="4"/>
                <c:pt idx="0">
                  <c:v>75</c:v>
                </c:pt>
                <c:pt idx="1">
                  <c:v>75</c:v>
                </c:pt>
                <c:pt idx="2">
                  <c:v>100</c:v>
                </c:pt>
                <c:pt idx="3">
                  <c:v>100</c:v>
                </c:pt>
              </c:numCache>
            </c:numRef>
          </c:xVal>
          <c:yVal>
            <c:numRef>
              <c:f>SEMprofiles!$Z$47:$Z$50</c:f>
              <c:numCache>
                <c:formatCode>General</c:formatCode>
                <c:ptCount val="4"/>
                <c:pt idx="0">
                  <c:v>0.26434285714285716</c:v>
                </c:pt>
                <c:pt idx="1">
                  <c:v>7.3001785714285714E-2</c:v>
                </c:pt>
                <c:pt idx="2">
                  <c:v>-9.9423214285714281E-2</c:v>
                </c:pt>
                <c:pt idx="3">
                  <c:v>2.033732142857143E-2</c:v>
                </c:pt>
              </c:numCache>
            </c:numRef>
          </c:yVal>
          <c:smooth val="0"/>
          <c:extLst>
            <c:ext xmlns:c16="http://schemas.microsoft.com/office/drawing/2014/chart" uri="{C3380CC4-5D6E-409C-BE32-E72D297353CC}">
              <c16:uniqueId val="{00000000-2D17-4FA1-B03E-05DCF45D3BB3}"/>
            </c:ext>
          </c:extLst>
        </c:ser>
        <c:ser>
          <c:idx val="2"/>
          <c:order val="1"/>
          <c:tx>
            <c:v>GSI</c:v>
          </c:tx>
          <c:spPr>
            <a:ln w="25400" cap="rnd">
              <a:noFill/>
              <a:round/>
            </a:ln>
            <a:effectLst/>
          </c:spPr>
          <c:marker>
            <c:symbol val="circle"/>
            <c:size val="9"/>
            <c:spPr>
              <a:solidFill>
                <a:schemeClr val="accent1"/>
              </a:solidFill>
              <a:ln w="9525">
                <a:solidFill>
                  <a:schemeClr val="accent1"/>
                </a:solidFill>
              </a:ln>
              <a:effectLst/>
            </c:spPr>
          </c:marker>
          <c:trendline>
            <c:spPr>
              <a:ln w="19050" cap="rnd">
                <a:solidFill>
                  <a:schemeClr val="accent3"/>
                </a:solidFill>
                <a:prstDash val="sysDot"/>
              </a:ln>
              <a:effectLst/>
            </c:spPr>
            <c:trendlineType val="linear"/>
            <c:dispRSqr val="0"/>
            <c:dispEq val="0"/>
          </c:trendline>
          <c:xVal>
            <c:numRef>
              <c:f>(SEMprofiles!$W$43:$W$46,SEMprofiles!$W$51:$W$58)</c:f>
              <c:numCache>
                <c:formatCode>General</c:formatCode>
                <c:ptCount val="12"/>
                <c:pt idx="0">
                  <c:v>150</c:v>
                </c:pt>
                <c:pt idx="1">
                  <c:v>150</c:v>
                </c:pt>
                <c:pt idx="2">
                  <c:v>125</c:v>
                </c:pt>
                <c:pt idx="3">
                  <c:v>125</c:v>
                </c:pt>
                <c:pt idx="4">
                  <c:v>99</c:v>
                </c:pt>
                <c:pt idx="5">
                  <c:v>98</c:v>
                </c:pt>
                <c:pt idx="6">
                  <c:v>96</c:v>
                </c:pt>
                <c:pt idx="7">
                  <c:v>95</c:v>
                </c:pt>
                <c:pt idx="8">
                  <c:v>95</c:v>
                </c:pt>
                <c:pt idx="9">
                  <c:v>95</c:v>
                </c:pt>
                <c:pt idx="10">
                  <c:v>77</c:v>
                </c:pt>
                <c:pt idx="11">
                  <c:v>78</c:v>
                </c:pt>
              </c:numCache>
            </c:numRef>
          </c:xVal>
          <c:yVal>
            <c:numRef>
              <c:f>(SEMprofiles!$Z$43:$Z$46,SEMprofiles!$Z$51:$Z$58)</c:f>
              <c:numCache>
                <c:formatCode>General</c:formatCode>
                <c:ptCount val="12"/>
                <c:pt idx="0">
                  <c:v>-0.34324821428571428</c:v>
                </c:pt>
                <c:pt idx="1">
                  <c:v>-0.40915714285714289</c:v>
                </c:pt>
                <c:pt idx="2">
                  <c:v>-0.19459821428571425</c:v>
                </c:pt>
                <c:pt idx="3">
                  <c:v>-0.2201357142857143</c:v>
                </c:pt>
                <c:pt idx="4">
                  <c:v>8.9175000000000001E-3</c:v>
                </c:pt>
                <c:pt idx="5">
                  <c:v>1.1846785714285716E-2</c:v>
                </c:pt>
                <c:pt idx="6">
                  <c:v>2.7722678571428572E-2</c:v>
                </c:pt>
                <c:pt idx="7">
                  <c:v>8.1305357142857134E-3</c:v>
                </c:pt>
                <c:pt idx="8">
                  <c:v>-0.28488214285714286</c:v>
                </c:pt>
                <c:pt idx="9">
                  <c:v>-7.378928571428571E-2</c:v>
                </c:pt>
                <c:pt idx="10">
                  <c:v>0.15522857142857144</c:v>
                </c:pt>
                <c:pt idx="11">
                  <c:v>0.16273392857142857</c:v>
                </c:pt>
              </c:numCache>
            </c:numRef>
          </c:yVal>
          <c:smooth val="0"/>
          <c:extLst>
            <c:ext xmlns:c16="http://schemas.microsoft.com/office/drawing/2014/chart" uri="{C3380CC4-5D6E-409C-BE32-E72D297353CC}">
              <c16:uniqueId val="{00000001-2D17-4FA1-B03E-05DCF45D3BB3}"/>
            </c:ext>
          </c:extLst>
        </c:ser>
        <c:dLbls>
          <c:showLegendKey val="0"/>
          <c:showVal val="0"/>
          <c:showCatName val="0"/>
          <c:showSerName val="0"/>
          <c:showPercent val="0"/>
          <c:showBubbleSize val="0"/>
        </c:dLbls>
        <c:axId val="659286808"/>
        <c:axId val="659284512"/>
      </c:scatterChart>
      <c:valAx>
        <c:axId val="659286808"/>
        <c:scaling>
          <c:orientation val="minMax"/>
          <c:min val="5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foil thickness ug/cm2</a:t>
                </a:r>
              </a:p>
            </c:rich>
          </c:tx>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659284512"/>
        <c:crosses val="autoZero"/>
        <c:crossBetween val="midCat"/>
      </c:valAx>
      <c:valAx>
        <c:axId val="6592845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US" sz="1600"/>
                  <a:t>Dp/p %</a:t>
                </a:r>
              </a:p>
            </c:rich>
          </c:tx>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659286808"/>
        <c:crosses val="autoZero"/>
        <c:crossBetween val="midCat"/>
      </c:valAx>
      <c:spPr>
        <a:noFill/>
        <a:ln>
          <a:noFill/>
        </a:ln>
        <a:effectLst/>
      </c:spPr>
    </c:plotArea>
    <c:legend>
      <c:legendPos val="r"/>
      <c:legendEntry>
        <c:idx val="2"/>
        <c:delete val="1"/>
      </c:legendEntry>
      <c:layout>
        <c:manualLayout>
          <c:xMode val="edge"/>
          <c:yMode val="edge"/>
          <c:x val="0.67769006999125114"/>
          <c:y val="0.67187445319335082"/>
          <c:w val="0.21675437445319337"/>
          <c:h val="0.12847331583552055"/>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E688D4-3CCF-4FFB-A396-64F443052B04}" type="datetimeFigureOut">
              <a:rPr lang="en-GB" smtClean="0"/>
              <a:t>11/12/2018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25927D-6C90-4338-AEB9-82E0109F7684}" type="slidenum">
              <a:rPr lang="en-GB" smtClean="0"/>
              <a:t>‹#›</a:t>
            </a:fld>
            <a:endParaRPr lang="en-GB"/>
          </a:p>
        </p:txBody>
      </p:sp>
    </p:spTree>
    <p:extLst>
      <p:ext uri="{BB962C8B-B14F-4D97-AF65-F5344CB8AC3E}">
        <p14:creationId xmlns:p14="http://schemas.microsoft.com/office/powerpoint/2010/main" val="1826237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F6A3D51-9AA6-41FE-A376-186DCE553B94}" type="datetime1">
              <a:rPr lang="en-GB" smtClean="0"/>
              <a:t>11/12/2018</a:t>
            </a:fld>
            <a:endParaRPr lang="en-GB"/>
          </a:p>
        </p:txBody>
      </p:sp>
      <p:sp>
        <p:nvSpPr>
          <p:cNvPr id="5" name="Footer Placeholder 4"/>
          <p:cNvSpPr>
            <a:spLocks noGrp="1"/>
          </p:cNvSpPr>
          <p:nvPr>
            <p:ph type="ftr" sz="quarter" idx="11"/>
          </p:nvPr>
        </p:nvSpPr>
        <p:spPr/>
        <p:txBody>
          <a:bodyPr/>
          <a:lstStyle/>
          <a:p>
            <a:r>
              <a:rPr lang="en-GB" smtClean="0"/>
              <a:t>LIU Beam Performance meeting - 13/12/2018</a:t>
            </a:r>
            <a:endParaRPr lang="en-GB"/>
          </a:p>
        </p:txBody>
      </p:sp>
      <p:sp>
        <p:nvSpPr>
          <p:cNvPr id="6" name="Slide Number Placeholder 5"/>
          <p:cNvSpPr>
            <a:spLocks noGrp="1"/>
          </p:cNvSpPr>
          <p:nvPr>
            <p:ph type="sldNum" sz="quarter" idx="12"/>
          </p:nvPr>
        </p:nvSpPr>
        <p:spPr/>
        <p:txBody>
          <a:bodyPr/>
          <a:lstStyle/>
          <a:p>
            <a:fld id="{87C176DB-F2CC-4C48-AE8D-24A63543F974}" type="slidenum">
              <a:rPr lang="en-GB" smtClean="0"/>
              <a:t>‹#›</a:t>
            </a:fld>
            <a:endParaRPr lang="en-GB"/>
          </a:p>
        </p:txBody>
      </p:sp>
    </p:spTree>
    <p:extLst>
      <p:ext uri="{BB962C8B-B14F-4D97-AF65-F5344CB8AC3E}">
        <p14:creationId xmlns:p14="http://schemas.microsoft.com/office/powerpoint/2010/main" val="1127332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4D31077-02FA-4A5D-8E31-33B30C2F7514}" type="datetime1">
              <a:rPr lang="en-GB" smtClean="0"/>
              <a:t>11/12/2018</a:t>
            </a:fld>
            <a:endParaRPr lang="en-GB"/>
          </a:p>
        </p:txBody>
      </p:sp>
      <p:sp>
        <p:nvSpPr>
          <p:cNvPr id="5" name="Footer Placeholder 4"/>
          <p:cNvSpPr>
            <a:spLocks noGrp="1"/>
          </p:cNvSpPr>
          <p:nvPr>
            <p:ph type="ftr" sz="quarter" idx="11"/>
          </p:nvPr>
        </p:nvSpPr>
        <p:spPr/>
        <p:txBody>
          <a:bodyPr/>
          <a:lstStyle/>
          <a:p>
            <a:r>
              <a:rPr lang="en-GB" smtClean="0"/>
              <a:t>LIU Beam Performance meeting - 13/12/2018</a:t>
            </a:r>
            <a:endParaRPr lang="en-GB"/>
          </a:p>
        </p:txBody>
      </p:sp>
      <p:sp>
        <p:nvSpPr>
          <p:cNvPr id="6" name="Slide Number Placeholder 5"/>
          <p:cNvSpPr>
            <a:spLocks noGrp="1"/>
          </p:cNvSpPr>
          <p:nvPr>
            <p:ph type="sldNum" sz="quarter" idx="12"/>
          </p:nvPr>
        </p:nvSpPr>
        <p:spPr/>
        <p:txBody>
          <a:bodyPr/>
          <a:lstStyle/>
          <a:p>
            <a:fld id="{87C176DB-F2CC-4C48-AE8D-24A63543F974}" type="slidenum">
              <a:rPr lang="en-GB" smtClean="0"/>
              <a:t>‹#›</a:t>
            </a:fld>
            <a:endParaRPr lang="en-GB"/>
          </a:p>
        </p:txBody>
      </p:sp>
    </p:spTree>
    <p:extLst>
      <p:ext uri="{BB962C8B-B14F-4D97-AF65-F5344CB8AC3E}">
        <p14:creationId xmlns:p14="http://schemas.microsoft.com/office/powerpoint/2010/main" val="1302150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F943606-AAEF-4066-A9E2-68219A04A13C}" type="datetime1">
              <a:rPr lang="en-GB" smtClean="0"/>
              <a:t>11/12/2018</a:t>
            </a:fld>
            <a:endParaRPr lang="en-GB"/>
          </a:p>
        </p:txBody>
      </p:sp>
      <p:sp>
        <p:nvSpPr>
          <p:cNvPr id="5" name="Footer Placeholder 4"/>
          <p:cNvSpPr>
            <a:spLocks noGrp="1"/>
          </p:cNvSpPr>
          <p:nvPr>
            <p:ph type="ftr" sz="quarter" idx="11"/>
          </p:nvPr>
        </p:nvSpPr>
        <p:spPr/>
        <p:txBody>
          <a:bodyPr/>
          <a:lstStyle/>
          <a:p>
            <a:r>
              <a:rPr lang="en-GB" smtClean="0"/>
              <a:t>LIU Beam Performance meeting - 13/12/2018</a:t>
            </a:r>
            <a:endParaRPr lang="en-GB"/>
          </a:p>
        </p:txBody>
      </p:sp>
      <p:sp>
        <p:nvSpPr>
          <p:cNvPr id="6" name="Slide Number Placeholder 5"/>
          <p:cNvSpPr>
            <a:spLocks noGrp="1"/>
          </p:cNvSpPr>
          <p:nvPr>
            <p:ph type="sldNum" sz="quarter" idx="12"/>
          </p:nvPr>
        </p:nvSpPr>
        <p:spPr/>
        <p:txBody>
          <a:bodyPr/>
          <a:lstStyle/>
          <a:p>
            <a:fld id="{87C176DB-F2CC-4C48-AE8D-24A63543F974}" type="slidenum">
              <a:rPr lang="en-GB" smtClean="0"/>
              <a:t>‹#›</a:t>
            </a:fld>
            <a:endParaRPr lang="en-GB"/>
          </a:p>
        </p:txBody>
      </p:sp>
    </p:spTree>
    <p:extLst>
      <p:ext uri="{BB962C8B-B14F-4D97-AF65-F5344CB8AC3E}">
        <p14:creationId xmlns:p14="http://schemas.microsoft.com/office/powerpoint/2010/main" val="954931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B9D24AE-86F0-43F4-ADA2-553EBED86EEE}" type="datetime1">
              <a:rPr lang="en-GB" smtClean="0"/>
              <a:t>11/12/2018</a:t>
            </a:fld>
            <a:endParaRPr lang="en-GB"/>
          </a:p>
        </p:txBody>
      </p:sp>
      <p:sp>
        <p:nvSpPr>
          <p:cNvPr id="5" name="Footer Placeholder 4"/>
          <p:cNvSpPr>
            <a:spLocks noGrp="1"/>
          </p:cNvSpPr>
          <p:nvPr>
            <p:ph type="ftr" sz="quarter" idx="11"/>
          </p:nvPr>
        </p:nvSpPr>
        <p:spPr/>
        <p:txBody>
          <a:bodyPr/>
          <a:lstStyle/>
          <a:p>
            <a:r>
              <a:rPr lang="en-GB" smtClean="0"/>
              <a:t>LIU Beam Performance meeting - 13/12/2018</a:t>
            </a:r>
            <a:endParaRPr lang="en-GB"/>
          </a:p>
        </p:txBody>
      </p:sp>
      <p:sp>
        <p:nvSpPr>
          <p:cNvPr id="6" name="Slide Number Placeholder 5"/>
          <p:cNvSpPr>
            <a:spLocks noGrp="1"/>
          </p:cNvSpPr>
          <p:nvPr>
            <p:ph type="sldNum" sz="quarter" idx="12"/>
          </p:nvPr>
        </p:nvSpPr>
        <p:spPr/>
        <p:txBody>
          <a:bodyPr/>
          <a:lstStyle/>
          <a:p>
            <a:fld id="{87C176DB-F2CC-4C48-AE8D-24A63543F974}" type="slidenum">
              <a:rPr lang="en-GB" smtClean="0"/>
              <a:t>‹#›</a:t>
            </a:fld>
            <a:endParaRPr lang="en-GB"/>
          </a:p>
        </p:txBody>
      </p:sp>
    </p:spTree>
    <p:extLst>
      <p:ext uri="{BB962C8B-B14F-4D97-AF65-F5344CB8AC3E}">
        <p14:creationId xmlns:p14="http://schemas.microsoft.com/office/powerpoint/2010/main" val="2005414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045CC6C-792C-4E3E-9BD9-728A20BCCB2C}" type="datetime1">
              <a:rPr lang="en-GB" smtClean="0"/>
              <a:t>11/12/2018</a:t>
            </a:fld>
            <a:endParaRPr lang="en-GB"/>
          </a:p>
        </p:txBody>
      </p:sp>
      <p:sp>
        <p:nvSpPr>
          <p:cNvPr id="5" name="Footer Placeholder 4"/>
          <p:cNvSpPr>
            <a:spLocks noGrp="1"/>
          </p:cNvSpPr>
          <p:nvPr>
            <p:ph type="ftr" sz="quarter" idx="11"/>
          </p:nvPr>
        </p:nvSpPr>
        <p:spPr/>
        <p:txBody>
          <a:bodyPr/>
          <a:lstStyle/>
          <a:p>
            <a:r>
              <a:rPr lang="en-GB" smtClean="0"/>
              <a:t>LIU Beam Performance meeting - 13/12/2018</a:t>
            </a:r>
            <a:endParaRPr lang="en-GB"/>
          </a:p>
        </p:txBody>
      </p:sp>
      <p:sp>
        <p:nvSpPr>
          <p:cNvPr id="6" name="Slide Number Placeholder 5"/>
          <p:cNvSpPr>
            <a:spLocks noGrp="1"/>
          </p:cNvSpPr>
          <p:nvPr>
            <p:ph type="sldNum" sz="quarter" idx="12"/>
          </p:nvPr>
        </p:nvSpPr>
        <p:spPr/>
        <p:txBody>
          <a:bodyPr/>
          <a:lstStyle/>
          <a:p>
            <a:fld id="{87C176DB-F2CC-4C48-AE8D-24A63543F974}" type="slidenum">
              <a:rPr lang="en-GB" smtClean="0"/>
              <a:t>‹#›</a:t>
            </a:fld>
            <a:endParaRPr lang="en-GB"/>
          </a:p>
        </p:txBody>
      </p:sp>
    </p:spTree>
    <p:extLst>
      <p:ext uri="{BB962C8B-B14F-4D97-AF65-F5344CB8AC3E}">
        <p14:creationId xmlns:p14="http://schemas.microsoft.com/office/powerpoint/2010/main" val="644325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C7CCD80-DB9D-4617-A749-5D030525486E}" type="datetime1">
              <a:rPr lang="en-GB" smtClean="0"/>
              <a:t>11/12/2018</a:t>
            </a:fld>
            <a:endParaRPr lang="en-GB"/>
          </a:p>
        </p:txBody>
      </p:sp>
      <p:sp>
        <p:nvSpPr>
          <p:cNvPr id="6" name="Footer Placeholder 5"/>
          <p:cNvSpPr>
            <a:spLocks noGrp="1"/>
          </p:cNvSpPr>
          <p:nvPr>
            <p:ph type="ftr" sz="quarter" idx="11"/>
          </p:nvPr>
        </p:nvSpPr>
        <p:spPr/>
        <p:txBody>
          <a:bodyPr/>
          <a:lstStyle/>
          <a:p>
            <a:r>
              <a:rPr lang="en-GB" smtClean="0"/>
              <a:t>LIU Beam Performance meeting - 13/12/2018</a:t>
            </a:r>
            <a:endParaRPr lang="en-GB"/>
          </a:p>
        </p:txBody>
      </p:sp>
      <p:sp>
        <p:nvSpPr>
          <p:cNvPr id="7" name="Slide Number Placeholder 6"/>
          <p:cNvSpPr>
            <a:spLocks noGrp="1"/>
          </p:cNvSpPr>
          <p:nvPr>
            <p:ph type="sldNum" sz="quarter" idx="12"/>
          </p:nvPr>
        </p:nvSpPr>
        <p:spPr/>
        <p:txBody>
          <a:bodyPr/>
          <a:lstStyle/>
          <a:p>
            <a:fld id="{87C176DB-F2CC-4C48-AE8D-24A63543F974}" type="slidenum">
              <a:rPr lang="en-GB" smtClean="0"/>
              <a:t>‹#›</a:t>
            </a:fld>
            <a:endParaRPr lang="en-GB"/>
          </a:p>
        </p:txBody>
      </p:sp>
    </p:spTree>
    <p:extLst>
      <p:ext uri="{BB962C8B-B14F-4D97-AF65-F5344CB8AC3E}">
        <p14:creationId xmlns:p14="http://schemas.microsoft.com/office/powerpoint/2010/main" val="2461908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AA6E607-2205-4605-B209-F71A927627AC}" type="datetime1">
              <a:rPr lang="en-GB" smtClean="0"/>
              <a:t>11/12/2018</a:t>
            </a:fld>
            <a:endParaRPr lang="en-GB"/>
          </a:p>
        </p:txBody>
      </p:sp>
      <p:sp>
        <p:nvSpPr>
          <p:cNvPr id="8" name="Footer Placeholder 7"/>
          <p:cNvSpPr>
            <a:spLocks noGrp="1"/>
          </p:cNvSpPr>
          <p:nvPr>
            <p:ph type="ftr" sz="quarter" idx="11"/>
          </p:nvPr>
        </p:nvSpPr>
        <p:spPr/>
        <p:txBody>
          <a:bodyPr/>
          <a:lstStyle/>
          <a:p>
            <a:r>
              <a:rPr lang="en-GB" smtClean="0"/>
              <a:t>LIU Beam Performance meeting - 13/12/2018</a:t>
            </a:r>
            <a:endParaRPr lang="en-GB"/>
          </a:p>
        </p:txBody>
      </p:sp>
      <p:sp>
        <p:nvSpPr>
          <p:cNvPr id="9" name="Slide Number Placeholder 8"/>
          <p:cNvSpPr>
            <a:spLocks noGrp="1"/>
          </p:cNvSpPr>
          <p:nvPr>
            <p:ph type="sldNum" sz="quarter" idx="12"/>
          </p:nvPr>
        </p:nvSpPr>
        <p:spPr/>
        <p:txBody>
          <a:bodyPr/>
          <a:lstStyle/>
          <a:p>
            <a:fld id="{87C176DB-F2CC-4C48-AE8D-24A63543F974}" type="slidenum">
              <a:rPr lang="en-GB" smtClean="0"/>
              <a:t>‹#›</a:t>
            </a:fld>
            <a:endParaRPr lang="en-GB"/>
          </a:p>
        </p:txBody>
      </p:sp>
    </p:spTree>
    <p:extLst>
      <p:ext uri="{BB962C8B-B14F-4D97-AF65-F5344CB8AC3E}">
        <p14:creationId xmlns:p14="http://schemas.microsoft.com/office/powerpoint/2010/main" val="3105740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6A755A9-728D-4CBE-B264-9B72CEE989D0}" type="datetime1">
              <a:rPr lang="en-GB" smtClean="0"/>
              <a:t>11/12/2018</a:t>
            </a:fld>
            <a:endParaRPr lang="en-GB"/>
          </a:p>
        </p:txBody>
      </p:sp>
      <p:sp>
        <p:nvSpPr>
          <p:cNvPr id="4" name="Footer Placeholder 3"/>
          <p:cNvSpPr>
            <a:spLocks noGrp="1"/>
          </p:cNvSpPr>
          <p:nvPr>
            <p:ph type="ftr" sz="quarter" idx="11"/>
          </p:nvPr>
        </p:nvSpPr>
        <p:spPr/>
        <p:txBody>
          <a:bodyPr/>
          <a:lstStyle/>
          <a:p>
            <a:r>
              <a:rPr lang="en-GB" smtClean="0"/>
              <a:t>LIU Beam Performance meeting - 13/12/2018</a:t>
            </a:r>
            <a:endParaRPr lang="en-GB"/>
          </a:p>
        </p:txBody>
      </p:sp>
      <p:sp>
        <p:nvSpPr>
          <p:cNvPr id="5" name="Slide Number Placeholder 4"/>
          <p:cNvSpPr>
            <a:spLocks noGrp="1"/>
          </p:cNvSpPr>
          <p:nvPr>
            <p:ph type="sldNum" sz="quarter" idx="12"/>
          </p:nvPr>
        </p:nvSpPr>
        <p:spPr/>
        <p:txBody>
          <a:bodyPr/>
          <a:lstStyle/>
          <a:p>
            <a:fld id="{87C176DB-F2CC-4C48-AE8D-24A63543F974}" type="slidenum">
              <a:rPr lang="en-GB" smtClean="0"/>
              <a:t>‹#›</a:t>
            </a:fld>
            <a:endParaRPr lang="en-GB"/>
          </a:p>
        </p:txBody>
      </p:sp>
    </p:spTree>
    <p:extLst>
      <p:ext uri="{BB962C8B-B14F-4D97-AF65-F5344CB8AC3E}">
        <p14:creationId xmlns:p14="http://schemas.microsoft.com/office/powerpoint/2010/main" val="4199351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B3213-D919-4728-BC97-02CB9B166FCC}" type="datetime1">
              <a:rPr lang="en-GB" smtClean="0"/>
              <a:t>11/12/2018</a:t>
            </a:fld>
            <a:endParaRPr lang="en-GB"/>
          </a:p>
        </p:txBody>
      </p:sp>
      <p:sp>
        <p:nvSpPr>
          <p:cNvPr id="3" name="Footer Placeholder 2"/>
          <p:cNvSpPr>
            <a:spLocks noGrp="1"/>
          </p:cNvSpPr>
          <p:nvPr>
            <p:ph type="ftr" sz="quarter" idx="11"/>
          </p:nvPr>
        </p:nvSpPr>
        <p:spPr/>
        <p:txBody>
          <a:bodyPr/>
          <a:lstStyle/>
          <a:p>
            <a:r>
              <a:rPr lang="en-GB" smtClean="0"/>
              <a:t>LIU Beam Performance meeting - 13/12/2018</a:t>
            </a:r>
            <a:endParaRPr lang="en-GB"/>
          </a:p>
        </p:txBody>
      </p:sp>
      <p:sp>
        <p:nvSpPr>
          <p:cNvPr id="4" name="Slide Number Placeholder 3"/>
          <p:cNvSpPr>
            <a:spLocks noGrp="1"/>
          </p:cNvSpPr>
          <p:nvPr>
            <p:ph type="sldNum" sz="quarter" idx="12"/>
          </p:nvPr>
        </p:nvSpPr>
        <p:spPr/>
        <p:txBody>
          <a:bodyPr/>
          <a:lstStyle/>
          <a:p>
            <a:fld id="{87C176DB-F2CC-4C48-AE8D-24A63543F974}" type="slidenum">
              <a:rPr lang="en-GB" smtClean="0"/>
              <a:t>‹#›</a:t>
            </a:fld>
            <a:endParaRPr lang="en-GB"/>
          </a:p>
        </p:txBody>
      </p:sp>
    </p:spTree>
    <p:extLst>
      <p:ext uri="{BB962C8B-B14F-4D97-AF65-F5344CB8AC3E}">
        <p14:creationId xmlns:p14="http://schemas.microsoft.com/office/powerpoint/2010/main" val="4249016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1A95464-E868-46B1-9FC6-F5BBF9693612}" type="datetime1">
              <a:rPr lang="en-GB" smtClean="0"/>
              <a:t>11/12/2018</a:t>
            </a:fld>
            <a:endParaRPr lang="en-GB"/>
          </a:p>
        </p:txBody>
      </p:sp>
      <p:sp>
        <p:nvSpPr>
          <p:cNvPr id="6" name="Footer Placeholder 5"/>
          <p:cNvSpPr>
            <a:spLocks noGrp="1"/>
          </p:cNvSpPr>
          <p:nvPr>
            <p:ph type="ftr" sz="quarter" idx="11"/>
          </p:nvPr>
        </p:nvSpPr>
        <p:spPr/>
        <p:txBody>
          <a:bodyPr/>
          <a:lstStyle/>
          <a:p>
            <a:r>
              <a:rPr lang="en-GB" smtClean="0"/>
              <a:t>LIU Beam Performance meeting - 13/12/2018</a:t>
            </a:r>
            <a:endParaRPr lang="en-GB"/>
          </a:p>
        </p:txBody>
      </p:sp>
      <p:sp>
        <p:nvSpPr>
          <p:cNvPr id="7" name="Slide Number Placeholder 6"/>
          <p:cNvSpPr>
            <a:spLocks noGrp="1"/>
          </p:cNvSpPr>
          <p:nvPr>
            <p:ph type="sldNum" sz="quarter" idx="12"/>
          </p:nvPr>
        </p:nvSpPr>
        <p:spPr/>
        <p:txBody>
          <a:bodyPr/>
          <a:lstStyle/>
          <a:p>
            <a:fld id="{87C176DB-F2CC-4C48-AE8D-24A63543F974}" type="slidenum">
              <a:rPr lang="en-GB" smtClean="0"/>
              <a:t>‹#›</a:t>
            </a:fld>
            <a:endParaRPr lang="en-GB"/>
          </a:p>
        </p:txBody>
      </p:sp>
    </p:spTree>
    <p:extLst>
      <p:ext uri="{BB962C8B-B14F-4D97-AF65-F5344CB8AC3E}">
        <p14:creationId xmlns:p14="http://schemas.microsoft.com/office/powerpoint/2010/main" val="3240296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1C689D5-626F-41DB-A487-30EE599EF3B6}" type="datetime1">
              <a:rPr lang="en-GB" smtClean="0"/>
              <a:t>11/12/2018</a:t>
            </a:fld>
            <a:endParaRPr lang="en-GB"/>
          </a:p>
        </p:txBody>
      </p:sp>
      <p:sp>
        <p:nvSpPr>
          <p:cNvPr id="6" name="Footer Placeholder 5"/>
          <p:cNvSpPr>
            <a:spLocks noGrp="1"/>
          </p:cNvSpPr>
          <p:nvPr>
            <p:ph type="ftr" sz="quarter" idx="11"/>
          </p:nvPr>
        </p:nvSpPr>
        <p:spPr/>
        <p:txBody>
          <a:bodyPr/>
          <a:lstStyle/>
          <a:p>
            <a:r>
              <a:rPr lang="en-GB" smtClean="0"/>
              <a:t>LIU Beam Performance meeting - 13/12/2018</a:t>
            </a:r>
            <a:endParaRPr lang="en-GB"/>
          </a:p>
        </p:txBody>
      </p:sp>
      <p:sp>
        <p:nvSpPr>
          <p:cNvPr id="7" name="Slide Number Placeholder 6"/>
          <p:cNvSpPr>
            <a:spLocks noGrp="1"/>
          </p:cNvSpPr>
          <p:nvPr>
            <p:ph type="sldNum" sz="quarter" idx="12"/>
          </p:nvPr>
        </p:nvSpPr>
        <p:spPr/>
        <p:txBody>
          <a:bodyPr/>
          <a:lstStyle/>
          <a:p>
            <a:fld id="{87C176DB-F2CC-4C48-AE8D-24A63543F974}" type="slidenum">
              <a:rPr lang="en-GB" smtClean="0"/>
              <a:t>‹#›</a:t>
            </a:fld>
            <a:endParaRPr lang="en-GB"/>
          </a:p>
        </p:txBody>
      </p:sp>
    </p:spTree>
    <p:extLst>
      <p:ext uri="{BB962C8B-B14F-4D97-AF65-F5344CB8AC3E}">
        <p14:creationId xmlns:p14="http://schemas.microsoft.com/office/powerpoint/2010/main" val="1117826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A363A2-B893-4E17-8DFE-C68D7B8C3ADC}" type="datetime1">
              <a:rPr lang="en-GB" smtClean="0"/>
              <a:t>11/12/2018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LIU Beam Performance meeting - 13/12/2018</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C176DB-F2CC-4C48-AE8D-24A63543F974}" type="slidenum">
              <a:rPr lang="en-GB" smtClean="0"/>
              <a:t>‹#›</a:t>
            </a:fld>
            <a:endParaRPr lang="en-GB"/>
          </a:p>
        </p:txBody>
      </p:sp>
    </p:spTree>
    <p:extLst>
      <p:ext uri="{BB962C8B-B14F-4D97-AF65-F5344CB8AC3E}">
        <p14:creationId xmlns:p14="http://schemas.microsoft.com/office/powerpoint/2010/main" val="36582427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7.xml"/><Relationship Id="rId4" Type="http://schemas.openxmlformats.org/officeDocument/2006/relationships/chart" Target="../charts/chart9.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 Id="rId4"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73864" y="4089170"/>
            <a:ext cx="6096000" cy="1477328"/>
          </a:xfrm>
          <a:prstGeom prst="rect">
            <a:avLst/>
          </a:prstGeom>
        </p:spPr>
        <p:txBody>
          <a:bodyPr>
            <a:spAutoFit/>
          </a:bodyPr>
          <a:lstStyle/>
          <a:p>
            <a:pPr marL="1657350" lvl="3" indent="-285750">
              <a:buFont typeface="Arial" panose="020B0604020202020204" pitchFamily="34" charset="0"/>
              <a:buChar char="•"/>
            </a:pPr>
            <a:r>
              <a:rPr lang="en-GB" dirty="0">
                <a:latin typeface="Calibri" panose="020F0502020204030204" pitchFamily="34" charset="0"/>
                <a:ea typeface="Calibri" panose="020F0502020204030204" pitchFamily="34" charset="0"/>
                <a:cs typeface="Times New Roman" panose="02020603050405020304" pitchFamily="18" charset="0"/>
              </a:rPr>
              <a:t>beam </a:t>
            </a:r>
            <a:r>
              <a:rPr lang="en-GB" dirty="0" smtClean="0">
                <a:latin typeface="Calibri" panose="020F0502020204030204" pitchFamily="34" charset="0"/>
                <a:ea typeface="Calibri" panose="020F0502020204030204" pitchFamily="34" charset="0"/>
                <a:cs typeface="Times New Roman" panose="02020603050405020304" pitchFamily="18" charset="0"/>
              </a:rPr>
              <a:t>performance</a:t>
            </a:r>
          </a:p>
          <a:p>
            <a:pPr marL="1657350" lvl="3" indent="-285750">
              <a:buFont typeface="Arial" panose="020B0604020202020204" pitchFamily="34" charset="0"/>
              <a:buChar char="•"/>
            </a:pPr>
            <a:r>
              <a:rPr lang="en-GB" dirty="0" smtClean="0">
                <a:latin typeface="Calibri" panose="020F0502020204030204" pitchFamily="34" charset="0"/>
                <a:ea typeface="Calibri" panose="020F0502020204030204" pitchFamily="34" charset="0"/>
                <a:cs typeface="Times New Roman" panose="02020603050405020304" pitchFamily="18" charset="0"/>
              </a:rPr>
              <a:t>reliability</a:t>
            </a:r>
            <a:endParaRPr lang="en-GB" dirty="0" smtClean="0">
              <a:latin typeface="Calibri" panose="020F0502020204030204" pitchFamily="34" charset="0"/>
              <a:ea typeface="Calibri" panose="020F0502020204030204" pitchFamily="34" charset="0"/>
              <a:cs typeface="Times New Roman" panose="02020603050405020304" pitchFamily="18" charset="0"/>
            </a:endParaRPr>
          </a:p>
          <a:p>
            <a:pPr marL="1657350" lvl="3" indent="-285750">
              <a:buFont typeface="Arial" panose="020B0604020202020204" pitchFamily="34" charset="0"/>
              <a:buChar char="•"/>
            </a:pPr>
            <a:r>
              <a:rPr lang="en-GB" dirty="0" smtClean="0">
                <a:latin typeface="Calibri" panose="020F0502020204030204" pitchFamily="34" charset="0"/>
                <a:ea typeface="Calibri" panose="020F0502020204030204" pitchFamily="34" charset="0"/>
                <a:cs typeface="Times New Roman" panose="02020603050405020304" pitchFamily="18" charset="0"/>
              </a:rPr>
              <a:t>set </a:t>
            </a:r>
            <a:r>
              <a:rPr lang="en-GB" dirty="0">
                <a:latin typeface="Calibri" panose="020F0502020204030204" pitchFamily="34" charset="0"/>
                <a:ea typeface="Calibri" panose="020F0502020204030204" pitchFamily="34" charset="0"/>
                <a:cs typeface="Times New Roman" panose="02020603050405020304" pitchFamily="18" charset="0"/>
              </a:rPr>
              <a:t>up </a:t>
            </a:r>
            <a:r>
              <a:rPr lang="en-GB" dirty="0" smtClean="0">
                <a:latin typeface="Calibri" panose="020F0502020204030204" pitchFamily="34" charset="0"/>
                <a:ea typeface="Calibri" panose="020F0502020204030204" pitchFamily="34" charset="0"/>
                <a:cs typeface="Times New Roman" panose="02020603050405020304" pitchFamily="18" charset="0"/>
              </a:rPr>
              <a:t>time</a:t>
            </a:r>
          </a:p>
          <a:p>
            <a:pPr marL="1657350" lvl="3" indent="-285750">
              <a:buFont typeface="Arial" panose="020B0604020202020204" pitchFamily="34" charset="0"/>
              <a:buChar char="•"/>
            </a:pPr>
            <a:r>
              <a:rPr lang="en-GB" dirty="0" smtClean="0">
                <a:latin typeface="Calibri" panose="020F0502020204030204" pitchFamily="34" charset="0"/>
                <a:ea typeface="Calibri" panose="020F0502020204030204" pitchFamily="34" charset="0"/>
                <a:cs typeface="Times New Roman" panose="02020603050405020304" pitchFamily="18" charset="0"/>
              </a:rPr>
              <a:t>results </a:t>
            </a:r>
            <a:r>
              <a:rPr lang="en-GB" dirty="0">
                <a:latin typeface="Calibri" panose="020F0502020204030204" pitchFamily="34" charset="0"/>
                <a:ea typeface="Calibri" panose="020F0502020204030204" pitchFamily="34" charset="0"/>
                <a:cs typeface="Times New Roman" panose="02020603050405020304" pitchFamily="18" charset="0"/>
              </a:rPr>
              <a:t>of </a:t>
            </a:r>
            <a:r>
              <a:rPr lang="en-GB" dirty="0" smtClean="0">
                <a:latin typeface="Calibri" panose="020F0502020204030204" pitchFamily="34" charset="0"/>
                <a:ea typeface="Calibri" panose="020F0502020204030204" pitchFamily="34" charset="0"/>
                <a:cs typeface="Times New Roman" panose="02020603050405020304" pitchFamily="18" charset="0"/>
              </a:rPr>
              <a:t>MDs</a:t>
            </a:r>
          </a:p>
          <a:p>
            <a:pPr marL="1657350" lvl="3" indent="-285750">
              <a:buFont typeface="Arial" panose="020B0604020202020204" pitchFamily="34" charset="0"/>
              <a:buChar char="•"/>
            </a:pPr>
            <a:r>
              <a:rPr lang="en-GB" dirty="0" smtClean="0">
                <a:latin typeface="Calibri" panose="020F0502020204030204" pitchFamily="34" charset="0"/>
                <a:ea typeface="Calibri" panose="020F0502020204030204" pitchFamily="34" charset="0"/>
                <a:cs typeface="Times New Roman" panose="02020603050405020304" pitchFamily="18" charset="0"/>
              </a:rPr>
              <a:t>remaining unknowns </a:t>
            </a:r>
            <a:endParaRPr lang="en-GB" dirty="0"/>
          </a:p>
        </p:txBody>
      </p:sp>
      <p:sp>
        <p:nvSpPr>
          <p:cNvPr id="2" name="TextBox 1"/>
          <p:cNvSpPr txBox="1"/>
          <p:nvPr/>
        </p:nvSpPr>
        <p:spPr>
          <a:xfrm>
            <a:off x="1235034" y="2137558"/>
            <a:ext cx="8752114" cy="707886"/>
          </a:xfrm>
          <a:prstGeom prst="rect">
            <a:avLst/>
          </a:prstGeom>
          <a:noFill/>
        </p:spPr>
        <p:txBody>
          <a:bodyPr wrap="square" rtlCol="0">
            <a:spAutoFit/>
          </a:bodyPr>
          <a:lstStyle/>
          <a:p>
            <a:r>
              <a:rPr lang="en-GB" sz="4000" b="1" dirty="0">
                <a:solidFill>
                  <a:srgbClr val="C00000"/>
                </a:solidFill>
              </a:rPr>
              <a:t>Linac3 experience for LHC ion runs </a:t>
            </a:r>
            <a:endParaRPr lang="en-US" sz="6600" b="1" dirty="0" smtClean="0">
              <a:solidFill>
                <a:srgbClr val="C00000"/>
              </a:solidFill>
            </a:endParaRPr>
          </a:p>
        </p:txBody>
      </p:sp>
      <p:sp>
        <p:nvSpPr>
          <p:cNvPr id="3" name="TextBox 2"/>
          <p:cNvSpPr txBox="1"/>
          <p:nvPr/>
        </p:nvSpPr>
        <p:spPr>
          <a:xfrm>
            <a:off x="6450941" y="3094079"/>
            <a:ext cx="4215740" cy="400110"/>
          </a:xfrm>
          <a:prstGeom prst="rect">
            <a:avLst/>
          </a:prstGeom>
          <a:noFill/>
        </p:spPr>
        <p:txBody>
          <a:bodyPr wrap="square" rtlCol="0">
            <a:spAutoFit/>
          </a:bodyPr>
          <a:lstStyle/>
          <a:p>
            <a:r>
              <a:rPr lang="en-US" sz="2000" dirty="0" smtClean="0"/>
              <a:t>G Bellodi for the Linac3 team</a:t>
            </a:r>
            <a:endParaRPr lang="en-GB" sz="2000" dirty="0"/>
          </a:p>
        </p:txBody>
      </p:sp>
      <p:sp>
        <p:nvSpPr>
          <p:cNvPr id="5" name="Footer Placeholder 4"/>
          <p:cNvSpPr>
            <a:spLocks noGrp="1"/>
          </p:cNvSpPr>
          <p:nvPr>
            <p:ph type="ftr" sz="quarter" idx="11"/>
          </p:nvPr>
        </p:nvSpPr>
        <p:spPr/>
        <p:txBody>
          <a:bodyPr/>
          <a:lstStyle/>
          <a:p>
            <a:r>
              <a:rPr lang="en-GB" smtClean="0"/>
              <a:t>LIU Beam Performance meeting - 13/12/2018</a:t>
            </a:r>
            <a:endParaRPr lang="en-GB"/>
          </a:p>
        </p:txBody>
      </p:sp>
      <p:sp>
        <p:nvSpPr>
          <p:cNvPr id="6" name="TextBox 5"/>
          <p:cNvSpPr txBox="1"/>
          <p:nvPr/>
        </p:nvSpPr>
        <p:spPr>
          <a:xfrm>
            <a:off x="1773864" y="4007816"/>
            <a:ext cx="2002971" cy="369332"/>
          </a:xfrm>
          <a:prstGeom prst="rect">
            <a:avLst/>
          </a:prstGeom>
          <a:noFill/>
        </p:spPr>
        <p:txBody>
          <a:bodyPr wrap="square" rtlCol="0">
            <a:spAutoFit/>
          </a:bodyPr>
          <a:lstStyle/>
          <a:p>
            <a:r>
              <a:rPr lang="en-US" dirty="0" smtClean="0"/>
              <a:t>Keywords:</a:t>
            </a:r>
            <a:endParaRPr lang="en-GB" dirty="0"/>
          </a:p>
        </p:txBody>
      </p:sp>
      <p:sp>
        <p:nvSpPr>
          <p:cNvPr id="7" name="Slide Number Placeholder 6"/>
          <p:cNvSpPr>
            <a:spLocks noGrp="1"/>
          </p:cNvSpPr>
          <p:nvPr>
            <p:ph type="sldNum" sz="quarter" idx="12"/>
          </p:nvPr>
        </p:nvSpPr>
        <p:spPr/>
        <p:txBody>
          <a:bodyPr/>
          <a:lstStyle/>
          <a:p>
            <a:fld id="{87C176DB-F2CC-4C48-AE8D-24A63543F974}" type="slidenum">
              <a:rPr lang="en-GB" smtClean="0"/>
              <a:t>1</a:t>
            </a:fld>
            <a:endParaRPr lang="en-GB"/>
          </a:p>
        </p:txBody>
      </p:sp>
    </p:spTree>
    <p:extLst>
      <p:ext uri="{BB962C8B-B14F-4D97-AF65-F5344CB8AC3E}">
        <p14:creationId xmlns:p14="http://schemas.microsoft.com/office/powerpoint/2010/main" val="4516002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78824" y="228666"/>
            <a:ext cx="4801278" cy="461665"/>
          </a:xfrm>
          <a:prstGeom prst="rect">
            <a:avLst/>
          </a:prstGeom>
          <a:noFill/>
        </p:spPr>
        <p:txBody>
          <a:bodyPr wrap="square" rtlCol="0">
            <a:spAutoFit/>
          </a:bodyPr>
          <a:lstStyle/>
          <a:p>
            <a:r>
              <a:rPr lang="en-US" sz="2400" b="1" dirty="0" smtClean="0">
                <a:solidFill>
                  <a:srgbClr val="C00000"/>
                </a:solidFill>
              </a:rPr>
              <a:t> Foil degradation and energy drift </a:t>
            </a:r>
            <a:endParaRPr lang="en-GB" sz="2400" b="1" dirty="0">
              <a:solidFill>
                <a:srgbClr val="C00000"/>
              </a:solidFill>
            </a:endParaRPr>
          </a:p>
        </p:txBody>
      </p:sp>
      <p:pic>
        <p:nvPicPr>
          <p:cNvPr id="7" name="Picture 6"/>
          <p:cNvPicPr>
            <a:picLocks noChangeAspect="1"/>
          </p:cNvPicPr>
          <p:nvPr/>
        </p:nvPicPr>
        <p:blipFill>
          <a:blip r:embed="rId2"/>
          <a:stretch>
            <a:fillRect/>
          </a:stretch>
        </p:blipFill>
        <p:spPr>
          <a:xfrm>
            <a:off x="6459607" y="524416"/>
            <a:ext cx="4989443" cy="2332672"/>
          </a:xfrm>
          <a:prstGeom prst="rect">
            <a:avLst/>
          </a:prstGeom>
        </p:spPr>
      </p:pic>
      <p:graphicFrame>
        <p:nvGraphicFramePr>
          <p:cNvPr id="10" name="Chart 9"/>
          <p:cNvGraphicFramePr>
            <a:graphicFrameLocks/>
          </p:cNvGraphicFramePr>
          <p:nvPr>
            <p:extLst>
              <p:ext uri="{D42A27DB-BD31-4B8C-83A1-F6EECF244321}">
                <p14:modId xmlns:p14="http://schemas.microsoft.com/office/powerpoint/2010/main" val="502376131"/>
              </p:ext>
            </p:extLst>
          </p:nvPr>
        </p:nvGraphicFramePr>
        <p:xfrm>
          <a:off x="320408" y="1990130"/>
          <a:ext cx="5488827"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478823" y="1066800"/>
            <a:ext cx="5415061" cy="923330"/>
          </a:xfrm>
          <a:prstGeom prst="rect">
            <a:avLst/>
          </a:prstGeom>
          <a:noFill/>
        </p:spPr>
        <p:txBody>
          <a:bodyPr wrap="square" rtlCol="0">
            <a:spAutoFit/>
          </a:bodyPr>
          <a:lstStyle/>
          <a:p>
            <a:r>
              <a:rPr lang="en-US" dirty="0" smtClean="0"/>
              <a:t>Foil degradation marked by increase in energy spread of the beam and shift towards  lower beam average energies (“foil thickening effect”??) </a:t>
            </a:r>
            <a:endParaRPr lang="en-GB" dirty="0"/>
          </a:p>
        </p:txBody>
      </p:sp>
      <p:cxnSp>
        <p:nvCxnSpPr>
          <p:cNvPr id="14" name="Straight Connector 13"/>
          <p:cNvCxnSpPr/>
          <p:nvPr/>
        </p:nvCxnSpPr>
        <p:spPr>
          <a:xfrm>
            <a:off x="7741920" y="904165"/>
            <a:ext cx="1806094" cy="498389"/>
          </a:xfrm>
          <a:prstGeom prst="line">
            <a:avLst/>
          </a:prstGeom>
          <a:ln w="31750">
            <a:solidFill>
              <a:schemeClr val="accent4"/>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452360" y="228666"/>
            <a:ext cx="2682240" cy="369332"/>
          </a:xfrm>
          <a:prstGeom prst="rect">
            <a:avLst/>
          </a:prstGeom>
          <a:noFill/>
        </p:spPr>
        <p:txBody>
          <a:bodyPr wrap="square" rtlCol="0">
            <a:spAutoFit/>
          </a:bodyPr>
          <a:lstStyle/>
          <a:p>
            <a:r>
              <a:rPr lang="en-US" dirty="0" smtClean="0"/>
              <a:t>Seen from Linac3</a:t>
            </a:r>
            <a:endParaRPr lang="en-GB" dirty="0"/>
          </a:p>
        </p:txBody>
      </p:sp>
      <p:sp>
        <p:nvSpPr>
          <p:cNvPr id="19" name="TextBox 18"/>
          <p:cNvSpPr txBox="1"/>
          <p:nvPr/>
        </p:nvSpPr>
        <p:spPr>
          <a:xfrm>
            <a:off x="4593768" y="4619715"/>
            <a:ext cx="1508760" cy="369332"/>
          </a:xfrm>
          <a:prstGeom prst="rect">
            <a:avLst/>
          </a:prstGeom>
          <a:noFill/>
        </p:spPr>
        <p:txBody>
          <a:bodyPr wrap="square" rtlCol="0">
            <a:spAutoFit/>
          </a:bodyPr>
          <a:lstStyle/>
          <a:p>
            <a:r>
              <a:rPr lang="en-US" dirty="0" smtClean="0"/>
              <a:t>Seen by LEIR</a:t>
            </a:r>
            <a:endParaRPr lang="en-GB" dirty="0"/>
          </a:p>
        </p:txBody>
      </p:sp>
      <p:sp>
        <p:nvSpPr>
          <p:cNvPr id="20" name="TextBox 19"/>
          <p:cNvSpPr txBox="1"/>
          <p:nvPr/>
        </p:nvSpPr>
        <p:spPr>
          <a:xfrm>
            <a:off x="320408" y="4581831"/>
            <a:ext cx="5787612" cy="2031325"/>
          </a:xfrm>
          <a:prstGeom prst="rect">
            <a:avLst/>
          </a:prstGeom>
          <a:solidFill>
            <a:schemeClr val="bg1"/>
          </a:solidFill>
        </p:spPr>
        <p:txBody>
          <a:bodyPr wrap="square" rtlCol="0">
            <a:spAutoFit/>
          </a:bodyPr>
          <a:lstStyle/>
          <a:p>
            <a:r>
              <a:rPr lang="en-US" dirty="0" smtClean="0"/>
              <a:t>Monitoring by: </a:t>
            </a:r>
          </a:p>
          <a:p>
            <a:r>
              <a:rPr lang="en-US" dirty="0" smtClean="0"/>
              <a:t>- weekly measurements in Linac3 ITFS </a:t>
            </a:r>
            <a:r>
              <a:rPr lang="en-US" dirty="0" err="1" smtClean="0"/>
              <a:t>spectro</a:t>
            </a:r>
            <a:r>
              <a:rPr lang="en-US" dirty="0" smtClean="0"/>
              <a:t> line (dedicated and destructive) </a:t>
            </a:r>
            <a:endParaRPr lang="en-US" dirty="0"/>
          </a:p>
          <a:p>
            <a:endParaRPr lang="en-US" dirty="0" smtClean="0"/>
          </a:p>
          <a:p>
            <a:r>
              <a:rPr lang="en-US" dirty="0" smtClean="0"/>
              <a:t>- running </a:t>
            </a:r>
            <a:r>
              <a:rPr lang="en-US" dirty="0" err="1" smtClean="0"/>
              <a:t>Schottky</a:t>
            </a:r>
            <a:r>
              <a:rPr lang="en-US" dirty="0" smtClean="0"/>
              <a:t> measurement of the injected beam energy in LEIR (transparent to </a:t>
            </a:r>
            <a:r>
              <a:rPr lang="en-US" dirty="0" smtClean="0"/>
              <a:t>operation, very powerful tool!)</a:t>
            </a:r>
            <a:endParaRPr lang="en-GB" dirty="0"/>
          </a:p>
        </p:txBody>
      </p:sp>
      <p:sp>
        <p:nvSpPr>
          <p:cNvPr id="21" name="Footer Placeholder 20"/>
          <p:cNvSpPr>
            <a:spLocks noGrp="1"/>
          </p:cNvSpPr>
          <p:nvPr>
            <p:ph type="ftr" sz="quarter" idx="11"/>
          </p:nvPr>
        </p:nvSpPr>
        <p:spPr/>
        <p:txBody>
          <a:bodyPr/>
          <a:lstStyle/>
          <a:p>
            <a:r>
              <a:rPr lang="en-GB" smtClean="0"/>
              <a:t>LIU Beam Performance meeting - 13/12/2018</a:t>
            </a:r>
            <a:endParaRPr lang="en-GB"/>
          </a:p>
        </p:txBody>
      </p:sp>
      <p:sp>
        <p:nvSpPr>
          <p:cNvPr id="2" name="Slide Number Placeholder 1"/>
          <p:cNvSpPr>
            <a:spLocks noGrp="1"/>
          </p:cNvSpPr>
          <p:nvPr>
            <p:ph type="sldNum" sz="quarter" idx="12"/>
          </p:nvPr>
        </p:nvSpPr>
        <p:spPr/>
        <p:txBody>
          <a:bodyPr/>
          <a:lstStyle/>
          <a:p>
            <a:fld id="{87C176DB-F2CC-4C48-AE8D-24A63543F974}" type="slidenum">
              <a:rPr lang="en-GB" smtClean="0"/>
              <a:t>10</a:t>
            </a:fld>
            <a:endParaRPr lang="en-GB"/>
          </a:p>
        </p:txBody>
      </p:sp>
      <p:grpSp>
        <p:nvGrpSpPr>
          <p:cNvPr id="9" name="Group 8"/>
          <p:cNvGrpSpPr/>
          <p:nvPr/>
        </p:nvGrpSpPr>
        <p:grpSpPr>
          <a:xfrm>
            <a:off x="6102528" y="2972344"/>
            <a:ext cx="5494957" cy="3556660"/>
            <a:chOff x="6574971" y="2972344"/>
            <a:chExt cx="5022514" cy="3556660"/>
          </a:xfrm>
        </p:grpSpPr>
        <p:grpSp>
          <p:nvGrpSpPr>
            <p:cNvPr id="4" name="Group 3"/>
            <p:cNvGrpSpPr/>
            <p:nvPr/>
          </p:nvGrpSpPr>
          <p:grpSpPr>
            <a:xfrm>
              <a:off x="6574971" y="2972344"/>
              <a:ext cx="5022514" cy="3556660"/>
              <a:chOff x="4108412" y="503147"/>
              <a:chExt cx="5353050" cy="4057650"/>
            </a:xfrm>
          </p:grpSpPr>
          <p:pic>
            <p:nvPicPr>
              <p:cNvPr id="1026" name="&lt;2EDDDF95-A87C-4941-8E7A-5C4D12FECC1B@cern.ch&gt;" descr="PastedGraphic-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08412" y="503147"/>
                <a:ext cx="5353050"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400800" y="702526"/>
                <a:ext cx="1223412" cy="369332"/>
              </a:xfrm>
              <a:prstGeom prst="rect">
                <a:avLst/>
              </a:prstGeom>
              <a:noFill/>
            </p:spPr>
            <p:txBody>
              <a:bodyPr wrap="none" rtlCol="0">
                <a:spAutoFit/>
              </a:bodyPr>
              <a:lstStyle/>
              <a:p>
                <a:r>
                  <a:rPr lang="en-US" dirty="0" smtClean="0"/>
                  <a:t>S Hirlander</a:t>
                </a:r>
                <a:endParaRPr lang="en-GB" dirty="0"/>
              </a:p>
            </p:txBody>
          </p:sp>
        </p:grpSp>
        <p:sp>
          <p:nvSpPr>
            <p:cNvPr id="16" name="TextBox 15"/>
            <p:cNvSpPr txBox="1"/>
            <p:nvPr/>
          </p:nvSpPr>
          <p:spPr>
            <a:xfrm>
              <a:off x="7447538" y="3872333"/>
              <a:ext cx="2682240" cy="369332"/>
            </a:xfrm>
            <a:prstGeom prst="rect">
              <a:avLst/>
            </a:prstGeom>
            <a:noFill/>
          </p:spPr>
          <p:txBody>
            <a:bodyPr wrap="square" rtlCol="0">
              <a:spAutoFit/>
            </a:bodyPr>
            <a:lstStyle/>
            <a:p>
              <a:r>
                <a:rPr lang="en-US" dirty="0" smtClean="0"/>
                <a:t>Seen </a:t>
              </a:r>
              <a:r>
                <a:rPr lang="en-US" dirty="0" smtClean="0"/>
                <a:t>by LEIR</a:t>
              </a:r>
              <a:endParaRPr lang="en-GB" dirty="0"/>
            </a:p>
          </p:txBody>
        </p:sp>
      </p:grpSp>
      <p:sp>
        <p:nvSpPr>
          <p:cNvPr id="5" name="Rectangle 4"/>
          <p:cNvSpPr/>
          <p:nvPr/>
        </p:nvSpPr>
        <p:spPr>
          <a:xfrm>
            <a:off x="10129778" y="2889097"/>
            <a:ext cx="1752600" cy="5332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03/12 Foil failure </a:t>
            </a:r>
            <a:endParaRPr lang="en-GB" dirty="0"/>
          </a:p>
        </p:txBody>
      </p:sp>
    </p:spTree>
    <p:extLst>
      <p:ext uri="{BB962C8B-B14F-4D97-AF65-F5344CB8AC3E}">
        <p14:creationId xmlns:p14="http://schemas.microsoft.com/office/powerpoint/2010/main" val="15254920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365760"/>
            <a:ext cx="7787640" cy="523220"/>
          </a:xfrm>
          <a:prstGeom prst="rect">
            <a:avLst/>
          </a:prstGeom>
          <a:noFill/>
        </p:spPr>
        <p:txBody>
          <a:bodyPr wrap="square" rtlCol="0">
            <a:spAutoFit/>
          </a:bodyPr>
          <a:lstStyle/>
          <a:p>
            <a:r>
              <a:rPr lang="en-US" sz="2800" b="1" dirty="0" smtClean="0">
                <a:solidFill>
                  <a:srgbClr val="C00000"/>
                </a:solidFill>
              </a:rPr>
              <a:t>Conclusions and lessons learnt</a:t>
            </a:r>
            <a:endParaRPr lang="en-GB" sz="2800" b="1" dirty="0">
              <a:solidFill>
                <a:srgbClr val="C00000"/>
              </a:solidFill>
            </a:endParaRPr>
          </a:p>
        </p:txBody>
      </p:sp>
      <p:sp>
        <p:nvSpPr>
          <p:cNvPr id="3" name="Footer Placeholder 2"/>
          <p:cNvSpPr>
            <a:spLocks noGrp="1"/>
          </p:cNvSpPr>
          <p:nvPr>
            <p:ph type="ftr" sz="quarter" idx="11"/>
          </p:nvPr>
        </p:nvSpPr>
        <p:spPr/>
        <p:txBody>
          <a:bodyPr/>
          <a:lstStyle/>
          <a:p>
            <a:r>
              <a:rPr lang="en-GB" smtClean="0"/>
              <a:t>LIU Beam Performance meeting - 13/12/2018</a:t>
            </a:r>
            <a:endParaRPr lang="en-GB"/>
          </a:p>
        </p:txBody>
      </p:sp>
      <p:sp>
        <p:nvSpPr>
          <p:cNvPr id="4" name="TextBox 3"/>
          <p:cNvSpPr txBox="1"/>
          <p:nvPr/>
        </p:nvSpPr>
        <p:spPr>
          <a:xfrm>
            <a:off x="876300" y="1088571"/>
            <a:ext cx="10439400" cy="369332"/>
          </a:xfrm>
          <a:prstGeom prst="rect">
            <a:avLst/>
          </a:prstGeom>
          <a:noFill/>
        </p:spPr>
        <p:txBody>
          <a:bodyPr wrap="square" rtlCol="0">
            <a:spAutoFit/>
          </a:bodyPr>
          <a:lstStyle/>
          <a:p>
            <a:r>
              <a:rPr lang="en-US" dirty="0" smtClean="0"/>
              <a:t>After a 2017 </a:t>
            </a:r>
            <a:r>
              <a:rPr lang="en-US" dirty="0"/>
              <a:t>beam availability near 99</a:t>
            </a:r>
            <a:r>
              <a:rPr lang="en-US" dirty="0" smtClean="0"/>
              <a:t>%, </a:t>
            </a:r>
            <a:r>
              <a:rPr lang="en-US" dirty="0" smtClean="0"/>
              <a:t>2018 made for some rolling up of sleeves... </a:t>
            </a:r>
          </a:p>
        </p:txBody>
      </p:sp>
      <p:sp>
        <p:nvSpPr>
          <p:cNvPr id="5" name="Slide Number Placeholder 4"/>
          <p:cNvSpPr>
            <a:spLocks noGrp="1"/>
          </p:cNvSpPr>
          <p:nvPr>
            <p:ph type="sldNum" sz="quarter" idx="12"/>
          </p:nvPr>
        </p:nvSpPr>
        <p:spPr/>
        <p:txBody>
          <a:bodyPr/>
          <a:lstStyle/>
          <a:p>
            <a:fld id="{87C176DB-F2CC-4C48-AE8D-24A63543F974}" type="slidenum">
              <a:rPr lang="en-GB" smtClean="0"/>
              <a:t>11</a:t>
            </a:fld>
            <a:endParaRPr lang="en-GB"/>
          </a:p>
        </p:txBody>
      </p:sp>
      <p:sp>
        <p:nvSpPr>
          <p:cNvPr id="7" name="TextBox 6"/>
          <p:cNvSpPr txBox="1"/>
          <p:nvPr/>
        </p:nvSpPr>
        <p:spPr>
          <a:xfrm>
            <a:off x="876300" y="1657494"/>
            <a:ext cx="10043886" cy="2308324"/>
          </a:xfrm>
          <a:prstGeom prst="rect">
            <a:avLst/>
          </a:prstGeom>
          <a:noFill/>
        </p:spPr>
        <p:txBody>
          <a:bodyPr wrap="square" rtlCol="0">
            <a:spAutoFit/>
          </a:bodyPr>
          <a:lstStyle/>
          <a:p>
            <a:r>
              <a:rPr lang="en-US" dirty="0"/>
              <a:t>Progress made towards better beam stability/performance: </a:t>
            </a:r>
          </a:p>
          <a:p>
            <a:r>
              <a:rPr lang="en-US" dirty="0"/>
              <a:t>	- replacement of source RF generator </a:t>
            </a:r>
            <a:r>
              <a:rPr lang="en-US" dirty="0">
                <a:sym typeface="Wingdings" panose="05000000000000000000" pitchFamily="2" charset="2"/>
              </a:rPr>
              <a:t> better reliability </a:t>
            </a:r>
            <a:endParaRPr lang="en-US" dirty="0"/>
          </a:p>
          <a:p>
            <a:r>
              <a:rPr lang="en-US" dirty="0"/>
              <a:t>	- oven refills with fresh Lead </a:t>
            </a:r>
            <a:r>
              <a:rPr lang="en-US" dirty="0">
                <a:sym typeface="Wingdings" panose="05000000000000000000" pitchFamily="2" charset="2"/>
              </a:rPr>
              <a:t> better stability, shorter recovery time</a:t>
            </a:r>
          </a:p>
          <a:p>
            <a:r>
              <a:rPr lang="en-US" dirty="0">
                <a:sym typeface="Wingdings" panose="05000000000000000000" pitchFamily="2" charset="2"/>
              </a:rPr>
              <a:t>	- </a:t>
            </a:r>
            <a:r>
              <a:rPr lang="en-US" dirty="0"/>
              <a:t>progress in the </a:t>
            </a:r>
            <a:r>
              <a:rPr lang="en-US" dirty="0" err="1"/>
              <a:t>automatisation</a:t>
            </a:r>
            <a:r>
              <a:rPr lang="en-US" dirty="0"/>
              <a:t> of source adjustments </a:t>
            </a:r>
          </a:p>
          <a:p>
            <a:r>
              <a:rPr lang="en-US" dirty="0"/>
              <a:t>	- installation of better performing GSI foils </a:t>
            </a:r>
            <a:r>
              <a:rPr lang="en-US" dirty="0">
                <a:sym typeface="Wingdings" panose="05000000000000000000" pitchFamily="2" charset="2"/>
              </a:rPr>
              <a:t> better stability</a:t>
            </a:r>
          </a:p>
          <a:p>
            <a:r>
              <a:rPr lang="en-US" dirty="0">
                <a:sym typeface="Wingdings" panose="05000000000000000000" pitchFamily="2" charset="2"/>
              </a:rPr>
              <a:t>	- </a:t>
            </a:r>
            <a:r>
              <a:rPr lang="en-US" dirty="0"/>
              <a:t>progress in understanding beam performance through systematic monitoring </a:t>
            </a:r>
          </a:p>
          <a:p>
            <a:r>
              <a:rPr lang="en-US" dirty="0"/>
              <a:t>	   (e.g</a:t>
            </a:r>
            <a:r>
              <a:rPr lang="en-US" dirty="0" smtClean="0"/>
              <a:t>. </a:t>
            </a:r>
            <a:r>
              <a:rPr lang="en-US" dirty="0"/>
              <a:t>foils degradation)</a:t>
            </a:r>
          </a:p>
          <a:p>
            <a:endParaRPr lang="en-GB" dirty="0"/>
          </a:p>
        </p:txBody>
      </p:sp>
      <p:sp>
        <p:nvSpPr>
          <p:cNvPr id="8" name="TextBox 7"/>
          <p:cNvSpPr txBox="1"/>
          <p:nvPr/>
        </p:nvSpPr>
        <p:spPr>
          <a:xfrm>
            <a:off x="757464" y="3894639"/>
            <a:ext cx="10677071" cy="1200329"/>
          </a:xfrm>
          <a:prstGeom prst="rect">
            <a:avLst/>
          </a:prstGeom>
          <a:noFill/>
        </p:spPr>
        <p:txBody>
          <a:bodyPr wrap="square" rtlCol="0">
            <a:spAutoFit/>
          </a:bodyPr>
          <a:lstStyle/>
          <a:p>
            <a:r>
              <a:rPr lang="en-US" dirty="0"/>
              <a:t>RF remains a weak point:</a:t>
            </a:r>
          </a:p>
          <a:p>
            <a:r>
              <a:rPr lang="en-US" dirty="0"/>
              <a:t>	- HLRF consolidation during and after LS2 is critical &amp; full funding for amplifier replacement should 	be made available</a:t>
            </a:r>
          </a:p>
          <a:p>
            <a:r>
              <a:rPr lang="en-US" dirty="0"/>
              <a:t>	- LLRF upgrade will bring more operational flexibility</a:t>
            </a:r>
            <a:r>
              <a:rPr lang="en-US" dirty="0" smtClean="0"/>
              <a:t>.</a:t>
            </a:r>
            <a:endParaRPr lang="en-US" dirty="0"/>
          </a:p>
        </p:txBody>
      </p:sp>
      <p:sp>
        <p:nvSpPr>
          <p:cNvPr id="9" name="TextBox 8"/>
          <p:cNvSpPr txBox="1"/>
          <p:nvPr/>
        </p:nvSpPr>
        <p:spPr>
          <a:xfrm>
            <a:off x="757464" y="5227200"/>
            <a:ext cx="10256157" cy="1200329"/>
          </a:xfrm>
          <a:prstGeom prst="rect">
            <a:avLst/>
          </a:prstGeom>
          <a:noFill/>
        </p:spPr>
        <p:txBody>
          <a:bodyPr wrap="square" rtlCol="0">
            <a:spAutoFit/>
          </a:bodyPr>
          <a:lstStyle/>
          <a:p>
            <a:r>
              <a:rPr lang="en-US" dirty="0"/>
              <a:t>Source incident </a:t>
            </a:r>
            <a:r>
              <a:rPr lang="en-US" dirty="0">
                <a:sym typeface="Wingdings" panose="05000000000000000000" pitchFamily="2" charset="2"/>
              </a:rPr>
              <a:t> </a:t>
            </a:r>
            <a:r>
              <a:rPr lang="en-US" dirty="0"/>
              <a:t>availability of spares is critical as is expertise in </a:t>
            </a:r>
            <a:r>
              <a:rPr lang="en-US" dirty="0" smtClean="0"/>
              <a:t>dismantling/re-installing. </a:t>
            </a:r>
            <a:endParaRPr lang="en-US" dirty="0"/>
          </a:p>
          <a:p>
            <a:r>
              <a:rPr lang="en-US" dirty="0"/>
              <a:t>		</a:t>
            </a:r>
            <a:r>
              <a:rPr lang="en-US" dirty="0" smtClean="0"/>
              <a:t>A </a:t>
            </a:r>
            <a:r>
              <a:rPr lang="en-US" dirty="0"/>
              <a:t>hot spare source (parallel Linac3 source stand?) is for the </a:t>
            </a:r>
            <a:r>
              <a:rPr lang="en-US" dirty="0" smtClean="0"/>
              <a:t>nice-to-nave </a:t>
            </a:r>
            <a:r>
              <a:rPr lang="en-US" dirty="0"/>
              <a:t>list, 		  	                 but </a:t>
            </a:r>
            <a:r>
              <a:rPr lang="en-US" dirty="0" smtClean="0"/>
              <a:t>missing ABP </a:t>
            </a:r>
            <a:r>
              <a:rPr lang="en-US" dirty="0"/>
              <a:t>manpower </a:t>
            </a:r>
            <a:r>
              <a:rPr lang="en-US" dirty="0" smtClean="0"/>
              <a:t>to </a:t>
            </a:r>
            <a:r>
              <a:rPr lang="en-US" dirty="0"/>
              <a:t>work on it (…double wish for Father Xmas?)</a:t>
            </a:r>
            <a:endParaRPr lang="en-GB" dirty="0"/>
          </a:p>
          <a:p>
            <a:endParaRPr lang="en-GB" dirty="0"/>
          </a:p>
        </p:txBody>
      </p:sp>
    </p:spTree>
    <p:extLst>
      <p:ext uri="{BB962C8B-B14F-4D97-AF65-F5344CB8AC3E}">
        <p14:creationId xmlns:p14="http://schemas.microsoft.com/office/powerpoint/2010/main" val="1072970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LIU Beam Performance meeting - 13/12/2018</a:t>
            </a:r>
            <a:endParaRPr lang="en-GB"/>
          </a:p>
        </p:txBody>
      </p:sp>
      <p:sp>
        <p:nvSpPr>
          <p:cNvPr id="3" name="Slide Number Placeholder 2"/>
          <p:cNvSpPr>
            <a:spLocks noGrp="1"/>
          </p:cNvSpPr>
          <p:nvPr>
            <p:ph type="sldNum" sz="quarter" idx="12"/>
          </p:nvPr>
        </p:nvSpPr>
        <p:spPr/>
        <p:txBody>
          <a:bodyPr/>
          <a:lstStyle/>
          <a:p>
            <a:fld id="{87C176DB-F2CC-4C48-AE8D-24A63543F974}" type="slidenum">
              <a:rPr lang="en-GB" smtClean="0"/>
              <a:t>12</a:t>
            </a:fld>
            <a:endParaRPr lang="en-GB"/>
          </a:p>
        </p:txBody>
      </p:sp>
      <p:sp>
        <p:nvSpPr>
          <p:cNvPr id="4" name="TextBox 3"/>
          <p:cNvSpPr txBox="1"/>
          <p:nvPr/>
        </p:nvSpPr>
        <p:spPr>
          <a:xfrm>
            <a:off x="667657" y="319314"/>
            <a:ext cx="7315200" cy="523220"/>
          </a:xfrm>
          <a:prstGeom prst="rect">
            <a:avLst/>
          </a:prstGeom>
          <a:noFill/>
        </p:spPr>
        <p:txBody>
          <a:bodyPr wrap="square" rtlCol="0">
            <a:spAutoFit/>
          </a:bodyPr>
          <a:lstStyle/>
          <a:p>
            <a:r>
              <a:rPr lang="en-US" sz="2800" b="1" dirty="0" smtClean="0">
                <a:solidFill>
                  <a:srgbClr val="C00000"/>
                </a:solidFill>
              </a:rPr>
              <a:t>Milestones 2019-2020 </a:t>
            </a:r>
            <a:endParaRPr lang="en-GB" sz="2800" b="1" dirty="0">
              <a:solidFill>
                <a:srgbClr val="C00000"/>
              </a:solidFill>
            </a:endParaRPr>
          </a:p>
        </p:txBody>
      </p:sp>
      <p:sp>
        <p:nvSpPr>
          <p:cNvPr id="5" name="TextBox 4"/>
          <p:cNvSpPr txBox="1"/>
          <p:nvPr/>
        </p:nvSpPr>
        <p:spPr>
          <a:xfrm>
            <a:off x="1665514" y="1712686"/>
            <a:ext cx="8316686" cy="2585323"/>
          </a:xfrm>
          <a:prstGeom prst="rect">
            <a:avLst/>
          </a:prstGeom>
          <a:noFill/>
        </p:spPr>
        <p:txBody>
          <a:bodyPr wrap="square" rtlCol="0">
            <a:spAutoFit/>
          </a:bodyPr>
          <a:lstStyle/>
          <a:p>
            <a:pPr marL="285750" indent="-285750">
              <a:buFont typeface="Wingdings" panose="05000000000000000000" pitchFamily="2" charset="2"/>
              <a:buChar char="§"/>
            </a:pPr>
            <a:r>
              <a:rPr lang="en-US" dirty="0" smtClean="0"/>
              <a:t>Wrap-up of MD data </a:t>
            </a:r>
            <a:r>
              <a:rPr lang="en-GB" dirty="0" smtClean="0"/>
              <a:t>and documentation of </a:t>
            </a:r>
            <a:r>
              <a:rPr lang="en-GB" dirty="0" err="1" smtClean="0"/>
              <a:t>Panos’s</a:t>
            </a:r>
            <a:r>
              <a:rPr lang="en-GB" dirty="0" smtClean="0"/>
              <a:t> GHOST scripts</a:t>
            </a:r>
          </a:p>
          <a:p>
            <a:pPr marL="285750" indent="-285750">
              <a:buFont typeface="Wingdings" panose="05000000000000000000" pitchFamily="2" charset="2"/>
              <a:buChar char="§"/>
            </a:pPr>
            <a:endParaRPr lang="en-GB" dirty="0" smtClean="0"/>
          </a:p>
          <a:p>
            <a:pPr marL="285750" indent="-285750">
              <a:buFont typeface="Wingdings" panose="05000000000000000000" pitchFamily="2" charset="2"/>
              <a:buChar char="§"/>
            </a:pPr>
            <a:r>
              <a:rPr lang="en-US" dirty="0" smtClean="0"/>
              <a:t>Preparation of ion source tests in 2020 </a:t>
            </a:r>
          </a:p>
          <a:p>
            <a:pPr marL="285750" indent="-285750">
              <a:buFont typeface="Wingdings" panose="05000000000000000000" pitchFamily="2" charset="2"/>
              <a:buChar char="§"/>
            </a:pPr>
            <a:endParaRPr lang="en-US" dirty="0" smtClean="0"/>
          </a:p>
          <a:p>
            <a:pPr marL="285750" indent="-285750">
              <a:buFont typeface="Wingdings" panose="05000000000000000000" pitchFamily="2" charset="2"/>
              <a:buChar char="§"/>
            </a:pPr>
            <a:r>
              <a:rPr lang="en-US" dirty="0" smtClean="0"/>
              <a:t>Set milestones dates (end of March?) for : </a:t>
            </a:r>
          </a:p>
          <a:p>
            <a:endParaRPr lang="en-US" dirty="0"/>
          </a:p>
          <a:p>
            <a:r>
              <a:rPr lang="en-US" dirty="0" smtClean="0"/>
              <a:t>	- final LLRF upgrade specifications </a:t>
            </a:r>
          </a:p>
          <a:p>
            <a:r>
              <a:rPr lang="en-US" dirty="0"/>
              <a:t>	</a:t>
            </a:r>
            <a:r>
              <a:rPr lang="en-US" dirty="0" smtClean="0"/>
              <a:t>- detailed planning of HW commissioning and beam startup in 2020  </a:t>
            </a:r>
          </a:p>
          <a:p>
            <a:r>
              <a:rPr lang="en-US" dirty="0"/>
              <a:t>	</a:t>
            </a:r>
            <a:r>
              <a:rPr lang="en-US" dirty="0" smtClean="0"/>
              <a:t>- GHOST release on a stable platform </a:t>
            </a:r>
          </a:p>
        </p:txBody>
      </p:sp>
    </p:spTree>
    <p:extLst>
      <p:ext uri="{BB962C8B-B14F-4D97-AF65-F5344CB8AC3E}">
        <p14:creationId xmlns:p14="http://schemas.microsoft.com/office/powerpoint/2010/main" val="41240828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LIU Beam Performance meeting - 13/12/2018</a:t>
            </a:r>
            <a:endParaRPr lang="en-GB"/>
          </a:p>
        </p:txBody>
      </p:sp>
      <p:sp>
        <p:nvSpPr>
          <p:cNvPr id="3" name="Slide Number Placeholder 2"/>
          <p:cNvSpPr>
            <a:spLocks noGrp="1"/>
          </p:cNvSpPr>
          <p:nvPr>
            <p:ph type="sldNum" sz="quarter" idx="12"/>
          </p:nvPr>
        </p:nvSpPr>
        <p:spPr/>
        <p:txBody>
          <a:bodyPr/>
          <a:lstStyle/>
          <a:p>
            <a:fld id="{87C176DB-F2CC-4C48-AE8D-24A63543F974}" type="slidenum">
              <a:rPr lang="en-GB" smtClean="0"/>
              <a:t>13</a:t>
            </a:fld>
            <a:endParaRPr lang="en-GB"/>
          </a:p>
        </p:txBody>
      </p:sp>
      <p:sp>
        <p:nvSpPr>
          <p:cNvPr id="4" name="TextBox 3"/>
          <p:cNvSpPr txBox="1"/>
          <p:nvPr/>
        </p:nvSpPr>
        <p:spPr>
          <a:xfrm>
            <a:off x="3018971" y="2220686"/>
            <a:ext cx="6937829" cy="584775"/>
          </a:xfrm>
          <a:prstGeom prst="rect">
            <a:avLst/>
          </a:prstGeom>
          <a:noFill/>
        </p:spPr>
        <p:txBody>
          <a:bodyPr wrap="square" rtlCol="0">
            <a:spAutoFit/>
          </a:bodyPr>
          <a:lstStyle/>
          <a:p>
            <a:r>
              <a:rPr lang="en-US" sz="3200" dirty="0" smtClean="0">
                <a:solidFill>
                  <a:srgbClr val="C00000"/>
                </a:solidFill>
              </a:rPr>
              <a:t>Spare slides </a:t>
            </a:r>
            <a:endParaRPr lang="en-GB" sz="3200" dirty="0">
              <a:solidFill>
                <a:srgbClr val="C00000"/>
              </a:solidFill>
            </a:endParaRPr>
          </a:p>
        </p:txBody>
      </p:sp>
    </p:spTree>
    <p:extLst>
      <p:ext uri="{BB962C8B-B14F-4D97-AF65-F5344CB8AC3E}">
        <p14:creationId xmlns:p14="http://schemas.microsoft.com/office/powerpoint/2010/main" val="41672918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LIU Beam Performance meeting - 13/12/2018</a:t>
            </a:r>
            <a:endParaRPr lang="en-GB"/>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b="34444"/>
          <a:stretch/>
        </p:blipFill>
        <p:spPr>
          <a:xfrm>
            <a:off x="639727" y="990796"/>
            <a:ext cx="10699183" cy="5065022"/>
          </a:xfrm>
          <a:prstGeom prst="rect">
            <a:avLst/>
          </a:prstGeom>
        </p:spPr>
      </p:pic>
      <p:sp>
        <p:nvSpPr>
          <p:cNvPr id="4" name="TextBox 3"/>
          <p:cNvSpPr txBox="1"/>
          <p:nvPr/>
        </p:nvSpPr>
        <p:spPr>
          <a:xfrm>
            <a:off x="441959" y="228600"/>
            <a:ext cx="11094721" cy="461665"/>
          </a:xfrm>
          <a:prstGeom prst="rect">
            <a:avLst/>
          </a:prstGeom>
          <a:noFill/>
        </p:spPr>
        <p:txBody>
          <a:bodyPr wrap="square" rtlCol="0">
            <a:spAutoFit/>
          </a:bodyPr>
          <a:lstStyle/>
          <a:p>
            <a:r>
              <a:rPr lang="en-US" sz="2400" b="1" dirty="0" smtClean="0">
                <a:solidFill>
                  <a:srgbClr val="C00000"/>
                </a:solidFill>
              </a:rPr>
              <a:t>AFT statistics from 17/04 (beam to LEIR)</a:t>
            </a:r>
            <a:endParaRPr lang="en-GB" sz="2400" b="1" dirty="0">
              <a:solidFill>
                <a:srgbClr val="C00000"/>
              </a:solidFill>
            </a:endParaRPr>
          </a:p>
        </p:txBody>
      </p:sp>
      <p:sp>
        <p:nvSpPr>
          <p:cNvPr id="5" name="Slide Number Placeholder 4"/>
          <p:cNvSpPr>
            <a:spLocks noGrp="1"/>
          </p:cNvSpPr>
          <p:nvPr>
            <p:ph type="sldNum" sz="quarter" idx="12"/>
          </p:nvPr>
        </p:nvSpPr>
        <p:spPr/>
        <p:txBody>
          <a:bodyPr/>
          <a:lstStyle/>
          <a:p>
            <a:fld id="{87C176DB-F2CC-4C48-AE8D-24A63543F974}" type="slidenum">
              <a:rPr lang="en-GB" smtClean="0"/>
              <a:t>14</a:t>
            </a:fld>
            <a:endParaRPr lang="en-GB"/>
          </a:p>
        </p:txBody>
      </p:sp>
    </p:spTree>
    <p:extLst>
      <p:ext uri="{BB962C8B-B14F-4D97-AF65-F5344CB8AC3E}">
        <p14:creationId xmlns:p14="http://schemas.microsoft.com/office/powerpoint/2010/main" val="32378920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6681" y="141384"/>
            <a:ext cx="6292877" cy="461665"/>
          </a:xfrm>
          <a:prstGeom prst="rect">
            <a:avLst/>
          </a:prstGeom>
          <a:noFill/>
        </p:spPr>
        <p:txBody>
          <a:bodyPr wrap="square" rtlCol="0">
            <a:spAutoFit/>
          </a:bodyPr>
          <a:lstStyle/>
          <a:p>
            <a:r>
              <a:rPr lang="en-US" sz="2400" b="1" dirty="0" smtClean="0">
                <a:solidFill>
                  <a:srgbClr val="C00000"/>
                </a:solidFill>
              </a:rPr>
              <a:t>LEIR injected intensity vs RF parameters </a:t>
            </a:r>
            <a:endParaRPr lang="en-GB" sz="2400" b="1" dirty="0">
              <a:solidFill>
                <a:srgbClr val="C00000"/>
              </a:solidFill>
            </a:endParaRPr>
          </a:p>
        </p:txBody>
      </p:sp>
      <p:sp>
        <p:nvSpPr>
          <p:cNvPr id="4" name="TextBox 3"/>
          <p:cNvSpPr txBox="1"/>
          <p:nvPr/>
        </p:nvSpPr>
        <p:spPr>
          <a:xfrm>
            <a:off x="778239" y="880048"/>
            <a:ext cx="9817190" cy="923330"/>
          </a:xfrm>
          <a:prstGeom prst="rect">
            <a:avLst/>
          </a:prstGeom>
          <a:noFill/>
        </p:spPr>
        <p:txBody>
          <a:bodyPr wrap="square" rtlCol="0">
            <a:spAutoFit/>
          </a:bodyPr>
          <a:lstStyle/>
          <a:p>
            <a:pPr algn="just"/>
            <a:r>
              <a:rPr lang="en-US" dirty="0" smtClean="0"/>
              <a:t>Sensitivity studies were carried out to determine the stability margins required for the LLRF upgrade at Linac3, measuring variations in the beam intensity injected into LEIR as  function of the individual RF cavities phase and amplitude settings. </a:t>
            </a:r>
          </a:p>
        </p:txBody>
      </p:sp>
      <p:sp>
        <p:nvSpPr>
          <p:cNvPr id="6" name="TextBox 5"/>
          <p:cNvSpPr txBox="1"/>
          <p:nvPr/>
        </p:nvSpPr>
        <p:spPr>
          <a:xfrm>
            <a:off x="9151850" y="3060712"/>
            <a:ext cx="2663871" cy="369332"/>
          </a:xfrm>
          <a:prstGeom prst="rect">
            <a:avLst/>
          </a:prstGeom>
          <a:noFill/>
        </p:spPr>
        <p:txBody>
          <a:bodyPr wrap="none" rtlCol="0">
            <a:spAutoFit/>
          </a:bodyPr>
          <a:lstStyle/>
          <a:p>
            <a:r>
              <a:rPr lang="en-US" dirty="0" smtClean="0"/>
              <a:t>R Scrivens EDMS 2038110 </a:t>
            </a:r>
            <a:endParaRPr lang="en-GB" dirty="0"/>
          </a:p>
        </p:txBody>
      </p:sp>
      <p:grpSp>
        <p:nvGrpSpPr>
          <p:cNvPr id="15" name="Group 14"/>
          <p:cNvGrpSpPr/>
          <p:nvPr/>
        </p:nvGrpSpPr>
        <p:grpSpPr>
          <a:xfrm>
            <a:off x="1823469" y="1947404"/>
            <a:ext cx="7152768" cy="2907117"/>
            <a:chOff x="483066" y="3774790"/>
            <a:chExt cx="7152768" cy="2907117"/>
          </a:xfrm>
        </p:grpSpPr>
        <p:grpSp>
          <p:nvGrpSpPr>
            <p:cNvPr id="11" name="Group 10"/>
            <p:cNvGrpSpPr/>
            <p:nvPr/>
          </p:nvGrpSpPr>
          <p:grpSpPr>
            <a:xfrm>
              <a:off x="483066" y="4082567"/>
              <a:ext cx="7152768" cy="2599340"/>
              <a:chOff x="483066" y="4082567"/>
              <a:chExt cx="7152768" cy="2599340"/>
            </a:xfrm>
          </p:grpSpPr>
          <p:pic>
            <p:nvPicPr>
              <p:cNvPr id="9" name="Picture 8"/>
              <p:cNvPicPr/>
              <p:nvPr/>
            </p:nvPicPr>
            <p:blipFill>
              <a:blip r:embed="rId2"/>
              <a:stretch>
                <a:fillRect/>
              </a:stretch>
            </p:blipFill>
            <p:spPr>
              <a:xfrm>
                <a:off x="483066" y="4082567"/>
                <a:ext cx="3887053" cy="2599340"/>
              </a:xfrm>
              <a:prstGeom prst="rect">
                <a:avLst/>
              </a:prstGeom>
            </p:spPr>
          </p:pic>
          <p:pic>
            <p:nvPicPr>
              <p:cNvPr id="10" name="Picture 9"/>
              <p:cNvPicPr/>
              <p:nvPr/>
            </p:nvPicPr>
            <p:blipFill>
              <a:blip r:embed="rId3"/>
              <a:stretch>
                <a:fillRect/>
              </a:stretch>
            </p:blipFill>
            <p:spPr>
              <a:xfrm>
                <a:off x="4286992" y="4082567"/>
                <a:ext cx="3348842" cy="2599340"/>
              </a:xfrm>
              <a:prstGeom prst="rect">
                <a:avLst/>
              </a:prstGeom>
            </p:spPr>
          </p:pic>
        </p:grpSp>
        <p:sp>
          <p:nvSpPr>
            <p:cNvPr id="12" name="TextBox 11"/>
            <p:cNvSpPr txBox="1"/>
            <p:nvPr/>
          </p:nvSpPr>
          <p:spPr>
            <a:xfrm>
              <a:off x="483066" y="3774790"/>
              <a:ext cx="7113319" cy="369332"/>
            </a:xfrm>
            <a:prstGeom prst="rect">
              <a:avLst/>
            </a:prstGeom>
            <a:noFill/>
          </p:spPr>
          <p:txBody>
            <a:bodyPr wrap="square" rtlCol="0">
              <a:spAutoFit/>
            </a:bodyPr>
            <a:lstStyle/>
            <a:p>
              <a:pPr algn="ctr"/>
              <a:r>
                <a:rPr lang="en-US" dirty="0" smtClean="0"/>
                <a:t>Sensitivity of LEIR to Tank1 settings</a:t>
              </a:r>
              <a:endParaRPr lang="en-GB" dirty="0"/>
            </a:p>
          </p:txBody>
        </p:sp>
        <p:sp>
          <p:nvSpPr>
            <p:cNvPr id="13" name="TextBox 12"/>
            <p:cNvSpPr txBox="1"/>
            <p:nvPr/>
          </p:nvSpPr>
          <p:spPr>
            <a:xfrm>
              <a:off x="2553195" y="6080166"/>
              <a:ext cx="961901" cy="338554"/>
            </a:xfrm>
            <a:prstGeom prst="rect">
              <a:avLst/>
            </a:prstGeom>
            <a:noFill/>
          </p:spPr>
          <p:txBody>
            <a:bodyPr wrap="square" rtlCol="0">
              <a:spAutoFit/>
            </a:bodyPr>
            <a:lstStyle/>
            <a:p>
              <a:r>
                <a:rPr lang="en-US" sz="1600" dirty="0" smtClean="0"/>
                <a:t>phase</a:t>
              </a:r>
              <a:endParaRPr lang="en-GB" sz="1400" dirty="0"/>
            </a:p>
          </p:txBody>
        </p:sp>
        <p:sp>
          <p:nvSpPr>
            <p:cNvPr id="14" name="TextBox 13"/>
            <p:cNvSpPr txBox="1"/>
            <p:nvPr/>
          </p:nvSpPr>
          <p:spPr>
            <a:xfrm>
              <a:off x="5961413" y="6056416"/>
              <a:ext cx="1246909" cy="338554"/>
            </a:xfrm>
            <a:prstGeom prst="rect">
              <a:avLst/>
            </a:prstGeom>
            <a:noFill/>
          </p:spPr>
          <p:txBody>
            <a:bodyPr wrap="square" rtlCol="0">
              <a:spAutoFit/>
            </a:bodyPr>
            <a:lstStyle/>
            <a:p>
              <a:r>
                <a:rPr lang="en-US" sz="1600" dirty="0" smtClean="0"/>
                <a:t>amplitude</a:t>
              </a:r>
              <a:endParaRPr lang="en-GB" sz="1400" dirty="0"/>
            </a:p>
          </p:txBody>
        </p:sp>
      </p:grpSp>
      <p:sp>
        <p:nvSpPr>
          <p:cNvPr id="16" name="TextBox 15"/>
          <p:cNvSpPr txBox="1"/>
          <p:nvPr/>
        </p:nvSpPr>
        <p:spPr>
          <a:xfrm>
            <a:off x="1090404" y="5118265"/>
            <a:ext cx="9393382" cy="646331"/>
          </a:xfrm>
          <a:prstGeom prst="rect">
            <a:avLst/>
          </a:prstGeom>
          <a:noFill/>
        </p:spPr>
        <p:txBody>
          <a:bodyPr wrap="square" rtlCol="0">
            <a:spAutoFit/>
          </a:bodyPr>
          <a:lstStyle/>
          <a:p>
            <a:r>
              <a:rPr lang="en-GB" dirty="0"/>
              <a:t>I</a:t>
            </a:r>
            <a:r>
              <a:rPr lang="en-GB" dirty="0" smtClean="0"/>
              <a:t>n </a:t>
            </a:r>
            <a:r>
              <a:rPr lang="en-GB" dirty="0"/>
              <a:t>order to control the most sensitive equipment, the amplitude should be reproducible to 0.1%, and the phase to 0.5 degrees</a:t>
            </a:r>
          </a:p>
        </p:txBody>
      </p:sp>
      <p:sp>
        <p:nvSpPr>
          <p:cNvPr id="17" name="Footer Placeholder 16"/>
          <p:cNvSpPr>
            <a:spLocks noGrp="1"/>
          </p:cNvSpPr>
          <p:nvPr>
            <p:ph type="ftr" sz="quarter" idx="11"/>
          </p:nvPr>
        </p:nvSpPr>
        <p:spPr/>
        <p:txBody>
          <a:bodyPr/>
          <a:lstStyle/>
          <a:p>
            <a:r>
              <a:rPr lang="en-GB" smtClean="0"/>
              <a:t>LIU Beam Performance meeting - 13/12/2018</a:t>
            </a:r>
            <a:endParaRPr lang="en-GB"/>
          </a:p>
        </p:txBody>
      </p:sp>
      <p:sp>
        <p:nvSpPr>
          <p:cNvPr id="2" name="Slide Number Placeholder 1"/>
          <p:cNvSpPr>
            <a:spLocks noGrp="1"/>
          </p:cNvSpPr>
          <p:nvPr>
            <p:ph type="sldNum" sz="quarter" idx="12"/>
          </p:nvPr>
        </p:nvSpPr>
        <p:spPr/>
        <p:txBody>
          <a:bodyPr/>
          <a:lstStyle/>
          <a:p>
            <a:fld id="{87C176DB-F2CC-4C48-AE8D-24A63543F974}" type="slidenum">
              <a:rPr lang="en-GB" smtClean="0"/>
              <a:t>15</a:t>
            </a:fld>
            <a:endParaRPr lang="en-GB"/>
          </a:p>
        </p:txBody>
      </p:sp>
    </p:spTree>
    <p:extLst>
      <p:ext uri="{BB962C8B-B14F-4D97-AF65-F5344CB8AC3E}">
        <p14:creationId xmlns:p14="http://schemas.microsoft.com/office/powerpoint/2010/main" val="4116183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nvPr>
        </p:nvGraphicFramePr>
        <p:xfrm>
          <a:off x="528650" y="274319"/>
          <a:ext cx="539971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7859090" y="3810233"/>
            <a:ext cx="3169920" cy="461665"/>
          </a:xfrm>
          <a:prstGeom prst="rect">
            <a:avLst/>
          </a:prstGeom>
          <a:noFill/>
        </p:spPr>
        <p:txBody>
          <a:bodyPr wrap="square" rtlCol="0">
            <a:spAutoFit/>
          </a:bodyPr>
          <a:lstStyle/>
          <a:p>
            <a:r>
              <a:rPr lang="en-US" sz="2400" b="1" dirty="0" smtClean="0">
                <a:solidFill>
                  <a:srgbClr val="C00000"/>
                </a:solidFill>
              </a:rPr>
              <a:t>Foils characterization  </a:t>
            </a:r>
            <a:endParaRPr lang="en-GB" sz="2400" b="1" dirty="0">
              <a:solidFill>
                <a:srgbClr val="C00000"/>
              </a:solidFill>
            </a:endParaRPr>
          </a:p>
        </p:txBody>
      </p:sp>
      <p:graphicFrame>
        <p:nvGraphicFramePr>
          <p:cNvPr id="6" name="Chart 5"/>
          <p:cNvGraphicFramePr>
            <a:graphicFrameLocks/>
          </p:cNvGraphicFramePr>
          <p:nvPr>
            <p:extLst/>
          </p:nvPr>
        </p:nvGraphicFramePr>
        <p:xfrm>
          <a:off x="688769" y="3277588"/>
          <a:ext cx="6688838" cy="335997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extLst/>
          </p:nvPr>
        </p:nvGraphicFramePr>
        <p:xfrm>
          <a:off x="6553200" y="274319"/>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8003969" y="4667003"/>
            <a:ext cx="3336966" cy="1077218"/>
          </a:xfrm>
          <a:prstGeom prst="rect">
            <a:avLst/>
          </a:prstGeom>
          <a:noFill/>
        </p:spPr>
        <p:txBody>
          <a:bodyPr wrap="square" rtlCol="0">
            <a:spAutoFit/>
          </a:bodyPr>
          <a:lstStyle/>
          <a:p>
            <a:pPr marL="285750" indent="-285750">
              <a:buFont typeface="Wingdings" panose="05000000000000000000" pitchFamily="2" charset="2"/>
              <a:buChar char="§"/>
            </a:pPr>
            <a:r>
              <a:rPr lang="en-US" sz="1600" dirty="0" smtClean="0"/>
              <a:t>Mean energy and energy spread measurements in ITFS </a:t>
            </a:r>
            <a:r>
              <a:rPr lang="en-US" sz="1600" dirty="0" err="1" smtClean="0"/>
              <a:t>spectro</a:t>
            </a:r>
            <a:r>
              <a:rPr lang="en-US" sz="1600" dirty="0" smtClean="0"/>
              <a:t> line </a:t>
            </a:r>
          </a:p>
          <a:p>
            <a:pPr marL="285750" indent="-285750">
              <a:buFont typeface="Wingdings" panose="05000000000000000000" pitchFamily="2" charset="2"/>
              <a:buChar char="§"/>
            </a:pPr>
            <a:endParaRPr lang="en-US" sz="1600" dirty="0"/>
          </a:p>
          <a:p>
            <a:pPr marL="285750" indent="-285750">
              <a:buFont typeface="Wingdings" panose="05000000000000000000" pitchFamily="2" charset="2"/>
              <a:buChar char="§"/>
            </a:pPr>
            <a:r>
              <a:rPr lang="en-US" sz="1600" dirty="0" smtClean="0"/>
              <a:t>CSD scans</a:t>
            </a:r>
            <a:endParaRPr lang="en-GB" sz="1600" dirty="0"/>
          </a:p>
        </p:txBody>
      </p:sp>
      <p:sp>
        <p:nvSpPr>
          <p:cNvPr id="9" name="Footer Placeholder 8"/>
          <p:cNvSpPr>
            <a:spLocks noGrp="1"/>
          </p:cNvSpPr>
          <p:nvPr>
            <p:ph type="ftr" sz="quarter" idx="11"/>
          </p:nvPr>
        </p:nvSpPr>
        <p:spPr/>
        <p:txBody>
          <a:bodyPr/>
          <a:lstStyle/>
          <a:p>
            <a:r>
              <a:rPr lang="en-GB" smtClean="0"/>
              <a:t>LIU Beam Performance meeting - 13/12/2018</a:t>
            </a:r>
            <a:endParaRPr lang="en-GB"/>
          </a:p>
        </p:txBody>
      </p:sp>
      <p:sp>
        <p:nvSpPr>
          <p:cNvPr id="2" name="Slide Number Placeholder 1"/>
          <p:cNvSpPr>
            <a:spLocks noGrp="1"/>
          </p:cNvSpPr>
          <p:nvPr>
            <p:ph type="sldNum" sz="quarter" idx="12"/>
          </p:nvPr>
        </p:nvSpPr>
        <p:spPr/>
        <p:txBody>
          <a:bodyPr/>
          <a:lstStyle/>
          <a:p>
            <a:fld id="{87C176DB-F2CC-4C48-AE8D-24A63543F974}" type="slidenum">
              <a:rPr lang="en-GB" smtClean="0"/>
              <a:t>16</a:t>
            </a:fld>
            <a:endParaRPr lang="en-GB"/>
          </a:p>
        </p:txBody>
      </p:sp>
    </p:spTree>
    <p:extLst>
      <p:ext uri="{BB962C8B-B14F-4D97-AF65-F5344CB8AC3E}">
        <p14:creationId xmlns:p14="http://schemas.microsoft.com/office/powerpoint/2010/main" val="2953516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6784" y="0"/>
            <a:ext cx="3650283" cy="6858000"/>
          </a:xfrm>
          <a:prstGeom prst="rect">
            <a:avLst/>
          </a:prstGeom>
        </p:spPr>
      </p:pic>
      <p:sp>
        <p:nvSpPr>
          <p:cNvPr id="3" name="Left Arrow Callout 2"/>
          <p:cNvSpPr/>
          <p:nvPr/>
        </p:nvSpPr>
        <p:spPr>
          <a:xfrm>
            <a:off x="4328160" y="1479278"/>
            <a:ext cx="5882640" cy="624840"/>
          </a:xfrm>
          <a:prstGeom prst="leftArrowCallout">
            <a:avLst>
              <a:gd name="adj1" fmla="val 25000"/>
              <a:gd name="adj2" fmla="val 25000"/>
              <a:gd name="adj3" fmla="val 25000"/>
              <a:gd name="adj4" fmla="val 85357"/>
            </a:avLst>
          </a:prstGeom>
          <a:solidFill>
            <a:srgbClr val="D9FCF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Source removed: change of main insulators, fix </a:t>
            </a:r>
            <a:r>
              <a:rPr lang="en-US" dirty="0" smtClean="0">
                <a:solidFill>
                  <a:schemeClr val="tx1"/>
                </a:solidFill>
              </a:rPr>
              <a:t>non-conformity </a:t>
            </a:r>
            <a:r>
              <a:rPr lang="en-US" dirty="0" smtClean="0">
                <a:solidFill>
                  <a:schemeClr val="tx1"/>
                </a:solidFill>
              </a:rPr>
              <a:t>issues – good exercise in retrospective!</a:t>
            </a:r>
            <a:endParaRPr lang="en-GB" dirty="0">
              <a:solidFill>
                <a:schemeClr val="tx1"/>
              </a:solidFill>
            </a:endParaRPr>
          </a:p>
        </p:txBody>
      </p:sp>
      <p:sp>
        <p:nvSpPr>
          <p:cNvPr id="4" name="Left Arrow Callout 3"/>
          <p:cNvSpPr/>
          <p:nvPr/>
        </p:nvSpPr>
        <p:spPr>
          <a:xfrm>
            <a:off x="4328160" y="4518559"/>
            <a:ext cx="5608320" cy="624840"/>
          </a:xfrm>
          <a:prstGeom prst="leftArrowCallout">
            <a:avLst>
              <a:gd name="adj1" fmla="val 25000"/>
              <a:gd name="adj2" fmla="val 25000"/>
              <a:gd name="adj3" fmla="val 25000"/>
              <a:gd name="adj4" fmla="val 85357"/>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Source extraction system repair to cure high voltage breakdowns</a:t>
            </a:r>
            <a:endParaRPr lang="en-GB" dirty="0">
              <a:solidFill>
                <a:schemeClr val="tx1"/>
              </a:solidFill>
            </a:endParaRPr>
          </a:p>
        </p:txBody>
      </p:sp>
      <p:sp>
        <p:nvSpPr>
          <p:cNvPr id="5" name="Left Arrow Callout 4"/>
          <p:cNvSpPr/>
          <p:nvPr/>
        </p:nvSpPr>
        <p:spPr>
          <a:xfrm>
            <a:off x="4328160" y="2098671"/>
            <a:ext cx="5882640" cy="624840"/>
          </a:xfrm>
          <a:prstGeom prst="leftArrowCallout">
            <a:avLst>
              <a:gd name="adj1" fmla="val 25000"/>
              <a:gd name="adj2" fmla="val 25000"/>
              <a:gd name="adj3" fmla="val 25000"/>
              <a:gd name="adj4" fmla="val 85357"/>
            </a:avLst>
          </a:prstGeom>
          <a:solidFill>
            <a:srgbClr val="F0E6E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RF reference settings moved </a:t>
            </a:r>
            <a:r>
              <a:rPr lang="en-US" dirty="0" smtClean="0">
                <a:solidFill>
                  <a:schemeClr val="tx1"/>
                </a:solidFill>
              </a:rPr>
              <a:t>with insertion of new couplers </a:t>
            </a:r>
            <a:endParaRPr lang="en-GB" dirty="0">
              <a:solidFill>
                <a:schemeClr val="tx1"/>
              </a:solidFill>
            </a:endParaRPr>
          </a:p>
        </p:txBody>
      </p:sp>
      <p:sp>
        <p:nvSpPr>
          <p:cNvPr id="6" name="TextBox 5"/>
          <p:cNvSpPr txBox="1"/>
          <p:nvPr/>
        </p:nvSpPr>
        <p:spPr>
          <a:xfrm>
            <a:off x="5866410" y="154379"/>
            <a:ext cx="5771408" cy="461665"/>
          </a:xfrm>
          <a:prstGeom prst="rect">
            <a:avLst/>
          </a:prstGeom>
          <a:noFill/>
        </p:spPr>
        <p:txBody>
          <a:bodyPr wrap="square" rtlCol="0">
            <a:spAutoFit/>
          </a:bodyPr>
          <a:lstStyle/>
          <a:p>
            <a:r>
              <a:rPr lang="en-US" sz="2400" b="1" dirty="0" smtClean="0">
                <a:solidFill>
                  <a:srgbClr val="C00000"/>
                </a:solidFill>
              </a:rPr>
              <a:t>A year in perspective</a:t>
            </a:r>
            <a:endParaRPr lang="en-GB" sz="2400" b="1" dirty="0">
              <a:solidFill>
                <a:srgbClr val="C00000"/>
              </a:solidFill>
            </a:endParaRPr>
          </a:p>
        </p:txBody>
      </p:sp>
      <p:sp>
        <p:nvSpPr>
          <p:cNvPr id="7" name="Footer Placeholder 6"/>
          <p:cNvSpPr>
            <a:spLocks noGrp="1"/>
          </p:cNvSpPr>
          <p:nvPr>
            <p:ph type="ftr" sz="quarter" idx="11"/>
          </p:nvPr>
        </p:nvSpPr>
        <p:spPr/>
        <p:txBody>
          <a:bodyPr/>
          <a:lstStyle/>
          <a:p>
            <a:r>
              <a:rPr lang="en-GB" smtClean="0"/>
              <a:t>LIU Beam Performance meeting - 13/12/2018</a:t>
            </a:r>
            <a:endParaRPr lang="en-GB"/>
          </a:p>
        </p:txBody>
      </p:sp>
      <p:sp>
        <p:nvSpPr>
          <p:cNvPr id="8" name="Left Arrow Callout 7"/>
          <p:cNvSpPr/>
          <p:nvPr/>
        </p:nvSpPr>
        <p:spPr>
          <a:xfrm>
            <a:off x="4479249" y="2715038"/>
            <a:ext cx="3431968" cy="463137"/>
          </a:xfrm>
          <a:prstGeom prst="leftArrowCallout">
            <a:avLst>
              <a:gd name="adj1" fmla="val 19872"/>
              <a:gd name="adj2" fmla="val 32692"/>
              <a:gd name="adj3" fmla="val 25000"/>
              <a:gd name="adj4" fmla="val 64977"/>
            </a:avLst>
          </a:prstGeom>
          <a:pattFill prst="pct5">
            <a:fgClr>
              <a:srgbClr val="FF0000"/>
            </a:fgClr>
            <a:bgClr>
              <a:schemeClr val="bg1"/>
            </a:bgClr>
          </a:patt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C00000"/>
                </a:solidFill>
              </a:rPr>
              <a:t>Beam to LEIR</a:t>
            </a:r>
            <a:endParaRPr lang="en-GB" dirty="0">
              <a:solidFill>
                <a:srgbClr val="C00000"/>
              </a:solidFill>
            </a:endParaRPr>
          </a:p>
        </p:txBody>
      </p:sp>
      <p:sp>
        <p:nvSpPr>
          <p:cNvPr id="10" name="Left Arrow Callout 9"/>
          <p:cNvSpPr/>
          <p:nvPr/>
        </p:nvSpPr>
        <p:spPr>
          <a:xfrm>
            <a:off x="4328160" y="5542685"/>
            <a:ext cx="5882640" cy="677140"/>
          </a:xfrm>
          <a:prstGeom prst="leftArrowCallout">
            <a:avLst>
              <a:gd name="adj1" fmla="val 19872"/>
              <a:gd name="adj2" fmla="val 32692"/>
              <a:gd name="adj3" fmla="val 25000"/>
              <a:gd name="adj4" fmla="val 64977"/>
            </a:avLst>
          </a:prstGeom>
          <a:pattFill prst="pct20">
            <a:fgClr>
              <a:srgbClr val="FF0000"/>
            </a:fgClr>
            <a:bgClr>
              <a:schemeClr val="bg1"/>
            </a:bgClr>
          </a:patt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rgbClr val="C00000"/>
                </a:solidFill>
              </a:rPr>
              <a:t>Source </a:t>
            </a:r>
            <a:r>
              <a:rPr lang="en-US" sz="1600" dirty="0" smtClean="0">
                <a:solidFill>
                  <a:srgbClr val="C00000"/>
                </a:solidFill>
              </a:rPr>
              <a:t>incident: LHC ion run program slightly re-organized as mitigation measure</a:t>
            </a:r>
            <a:endParaRPr lang="en-GB" sz="1600" dirty="0">
              <a:solidFill>
                <a:srgbClr val="C00000"/>
              </a:solidFill>
            </a:endParaRPr>
          </a:p>
        </p:txBody>
      </p:sp>
      <p:grpSp>
        <p:nvGrpSpPr>
          <p:cNvPr id="13" name="Group 12"/>
          <p:cNvGrpSpPr/>
          <p:nvPr/>
        </p:nvGrpSpPr>
        <p:grpSpPr>
          <a:xfrm>
            <a:off x="10452979" y="1730104"/>
            <a:ext cx="1307719" cy="1698896"/>
            <a:chOff x="10080122" y="349601"/>
            <a:chExt cx="1700189" cy="4058124"/>
          </a:xfrm>
        </p:grpSpPr>
        <p:sp>
          <p:nvSpPr>
            <p:cNvPr id="11" name="Right Brace 10"/>
            <p:cNvSpPr/>
            <p:nvPr/>
          </p:nvSpPr>
          <p:spPr>
            <a:xfrm>
              <a:off x="10080122" y="1229991"/>
              <a:ext cx="563533" cy="2362200"/>
            </a:xfrm>
            <a:prstGeom prst="rightBrace">
              <a:avLst>
                <a:gd name="adj1" fmla="val 44348"/>
                <a:gd name="adj2" fmla="val 49359"/>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TextBox 11"/>
            <p:cNvSpPr txBox="1"/>
            <p:nvPr/>
          </p:nvSpPr>
          <p:spPr>
            <a:xfrm>
              <a:off x="10739932" y="349601"/>
              <a:ext cx="1040379" cy="4058124"/>
            </a:xfrm>
            <a:prstGeom prst="rect">
              <a:avLst/>
            </a:prstGeom>
            <a:noFill/>
          </p:spPr>
          <p:txBody>
            <a:bodyPr vert="vert" wrap="square" rtlCol="0">
              <a:spAutoFit/>
            </a:bodyPr>
            <a:lstStyle/>
            <a:p>
              <a:pPr algn="ctr"/>
              <a:r>
                <a:rPr lang="en-US" sz="2000" dirty="0" smtClean="0"/>
                <a:t>&lt;2</a:t>
              </a:r>
              <a:r>
                <a:rPr lang="en-US" sz="2000" dirty="0" smtClean="0"/>
                <a:t> </a:t>
              </a:r>
              <a:r>
                <a:rPr lang="en-US" sz="2000" dirty="0" smtClean="0"/>
                <a:t>months </a:t>
              </a:r>
              <a:r>
                <a:rPr lang="en-US" sz="2000" dirty="0" smtClean="0"/>
                <a:t>to restart</a:t>
              </a:r>
              <a:endParaRPr lang="en-GB" sz="2000" dirty="0"/>
            </a:p>
          </p:txBody>
        </p:sp>
      </p:grpSp>
      <p:sp>
        <p:nvSpPr>
          <p:cNvPr id="9" name="Slide Number Placeholder 8"/>
          <p:cNvSpPr>
            <a:spLocks noGrp="1"/>
          </p:cNvSpPr>
          <p:nvPr>
            <p:ph type="sldNum" sz="quarter" idx="12"/>
          </p:nvPr>
        </p:nvSpPr>
        <p:spPr/>
        <p:txBody>
          <a:bodyPr/>
          <a:lstStyle/>
          <a:p>
            <a:fld id="{87C176DB-F2CC-4C48-AE8D-24A63543F974}" type="slidenum">
              <a:rPr lang="en-GB" smtClean="0"/>
              <a:t>2</a:t>
            </a:fld>
            <a:endParaRPr lang="en-GB"/>
          </a:p>
        </p:txBody>
      </p:sp>
    </p:spTree>
    <p:extLst>
      <p:ext uri="{BB962C8B-B14F-4D97-AF65-F5344CB8AC3E}">
        <p14:creationId xmlns:p14="http://schemas.microsoft.com/office/powerpoint/2010/main" val="1100251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8"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8281" y="103213"/>
            <a:ext cx="6850505" cy="461665"/>
          </a:xfrm>
          <a:prstGeom prst="rect">
            <a:avLst/>
          </a:prstGeom>
          <a:noFill/>
        </p:spPr>
        <p:txBody>
          <a:bodyPr wrap="square" rtlCol="0">
            <a:spAutoFit/>
          </a:bodyPr>
          <a:lstStyle/>
          <a:p>
            <a:r>
              <a:rPr lang="en-US" sz="2400" b="1" dirty="0" smtClean="0">
                <a:solidFill>
                  <a:srgbClr val="C00000"/>
                </a:solidFill>
              </a:rPr>
              <a:t>October 29</a:t>
            </a:r>
            <a:r>
              <a:rPr lang="en-US" sz="2400" b="1" baseline="30000" dirty="0" smtClean="0">
                <a:solidFill>
                  <a:srgbClr val="C00000"/>
                </a:solidFill>
              </a:rPr>
              <a:t>th</a:t>
            </a:r>
            <a:r>
              <a:rPr lang="en-US" sz="2400" b="1" dirty="0" smtClean="0">
                <a:solidFill>
                  <a:srgbClr val="C00000"/>
                </a:solidFill>
              </a:rPr>
              <a:t> source </a:t>
            </a:r>
            <a:r>
              <a:rPr lang="en-US" sz="2400" b="1" dirty="0" smtClean="0">
                <a:solidFill>
                  <a:srgbClr val="C00000"/>
                </a:solidFill>
              </a:rPr>
              <a:t>repair in detail </a:t>
            </a:r>
            <a:endParaRPr lang="en-GB" sz="2400" b="1" dirty="0">
              <a:solidFill>
                <a:srgbClr val="C00000"/>
              </a:solidFill>
            </a:endParaRPr>
          </a:p>
        </p:txBody>
      </p:sp>
      <p:grpSp>
        <p:nvGrpSpPr>
          <p:cNvPr id="3" name="Group 2"/>
          <p:cNvGrpSpPr/>
          <p:nvPr/>
        </p:nvGrpSpPr>
        <p:grpSpPr>
          <a:xfrm>
            <a:off x="160940" y="810926"/>
            <a:ext cx="6076428" cy="5910549"/>
            <a:chOff x="167307" y="675409"/>
            <a:chExt cx="6076428" cy="5910549"/>
          </a:xfrm>
        </p:grpSpPr>
        <p:pic>
          <p:nvPicPr>
            <p:cNvPr id="4" name="Picture 3"/>
            <p:cNvPicPr>
              <a:picLocks noChangeAspect="1"/>
            </p:cNvPicPr>
            <p:nvPr/>
          </p:nvPicPr>
          <p:blipFill>
            <a:blip r:embed="rId2"/>
            <a:stretch>
              <a:fillRect/>
            </a:stretch>
          </p:blipFill>
          <p:spPr>
            <a:xfrm>
              <a:off x="526472" y="675409"/>
              <a:ext cx="3379799" cy="2805310"/>
            </a:xfrm>
            <a:prstGeom prst="rect">
              <a:avLst/>
            </a:prstGeom>
          </p:spPr>
        </p:pic>
        <p:pic>
          <p:nvPicPr>
            <p:cNvPr id="5" name="Picture 4"/>
            <p:cNvPicPr>
              <a:picLocks noChangeAspect="1"/>
            </p:cNvPicPr>
            <p:nvPr/>
          </p:nvPicPr>
          <p:blipFill>
            <a:blip r:embed="rId3"/>
            <a:stretch>
              <a:fillRect/>
            </a:stretch>
          </p:blipFill>
          <p:spPr>
            <a:xfrm>
              <a:off x="167307" y="3480719"/>
              <a:ext cx="3784417" cy="3105239"/>
            </a:xfrm>
            <a:prstGeom prst="rect">
              <a:avLst/>
            </a:prstGeom>
          </p:spPr>
        </p:pic>
        <p:pic>
          <p:nvPicPr>
            <p:cNvPr id="6" name="Picture 5"/>
            <p:cNvPicPr>
              <a:picLocks noChangeAspect="1"/>
            </p:cNvPicPr>
            <p:nvPr/>
          </p:nvPicPr>
          <p:blipFill rotWithShape="1">
            <a:blip r:embed="rId4"/>
            <a:srcRect t="12688"/>
            <a:stretch/>
          </p:blipFill>
          <p:spPr>
            <a:xfrm>
              <a:off x="3091689" y="1170536"/>
              <a:ext cx="3152046" cy="3669473"/>
            </a:xfrm>
            <a:prstGeom prst="rect">
              <a:avLst/>
            </a:prstGeom>
          </p:spPr>
        </p:pic>
      </p:grpSp>
      <p:sp>
        <p:nvSpPr>
          <p:cNvPr id="7" name="TextBox 6"/>
          <p:cNvSpPr txBox="1"/>
          <p:nvPr/>
        </p:nvSpPr>
        <p:spPr>
          <a:xfrm>
            <a:off x="6278912" y="103213"/>
            <a:ext cx="5752148" cy="6740307"/>
          </a:xfrm>
          <a:prstGeom prst="rect">
            <a:avLst/>
          </a:prstGeom>
          <a:noFill/>
        </p:spPr>
        <p:txBody>
          <a:bodyPr wrap="square" rtlCol="0">
            <a:spAutoFit/>
          </a:bodyPr>
          <a:lstStyle/>
          <a:p>
            <a:pPr marL="171450" indent="-171450" algn="just">
              <a:buFont typeface="Wingdings" panose="05000000000000000000" pitchFamily="2" charset="2"/>
              <a:buChar char="§"/>
            </a:pPr>
            <a:r>
              <a:rPr lang="en-GB" dirty="0" smtClean="0"/>
              <a:t>Monday late evening: one </a:t>
            </a:r>
            <a:r>
              <a:rPr lang="en-GB" dirty="0"/>
              <a:t>of the 1200 A solenoid coils in </a:t>
            </a:r>
            <a:r>
              <a:rPr lang="en-GB" dirty="0" smtClean="0"/>
              <a:t>the source </a:t>
            </a:r>
            <a:r>
              <a:rPr lang="en-GB" dirty="0"/>
              <a:t>went into open circuit. </a:t>
            </a:r>
            <a:endParaRPr lang="en-GB" dirty="0" smtClean="0"/>
          </a:p>
          <a:p>
            <a:pPr marL="171450" indent="-171450" algn="just">
              <a:buFont typeface="Wingdings" panose="05000000000000000000" pitchFamily="2" charset="2"/>
              <a:buChar char="§"/>
            </a:pPr>
            <a:endParaRPr lang="en-GB" dirty="0" smtClean="0"/>
          </a:p>
          <a:p>
            <a:pPr marL="171450" indent="-171450" algn="just">
              <a:buFont typeface="Wingdings" panose="05000000000000000000" pitchFamily="2" charset="2"/>
              <a:buChar char="§"/>
            </a:pPr>
            <a:r>
              <a:rPr lang="en-GB" dirty="0" smtClean="0"/>
              <a:t>Tuesday 30/10 : decision of full </a:t>
            </a:r>
            <a:r>
              <a:rPr lang="en-GB" dirty="0"/>
              <a:t>dismantling to install the spare coil. </a:t>
            </a:r>
            <a:r>
              <a:rPr lang="en-GB" dirty="0" smtClean="0"/>
              <a:t>By </a:t>
            </a:r>
            <a:r>
              <a:rPr lang="en-GB" dirty="0"/>
              <a:t>the end </a:t>
            </a:r>
            <a:r>
              <a:rPr lang="en-GB" dirty="0" smtClean="0"/>
              <a:t>of the day</a:t>
            </a:r>
            <a:r>
              <a:rPr lang="en-GB" dirty="0"/>
              <a:t>, the source </a:t>
            </a:r>
            <a:r>
              <a:rPr lang="en-GB" dirty="0" smtClean="0"/>
              <a:t>was open </a:t>
            </a:r>
            <a:r>
              <a:rPr lang="en-GB" dirty="0"/>
              <a:t>on the support in the tunnel. </a:t>
            </a:r>
            <a:r>
              <a:rPr lang="en-GB" dirty="0" smtClean="0"/>
              <a:t>TE-MSC </a:t>
            </a:r>
            <a:r>
              <a:rPr lang="en-GB" dirty="0"/>
              <a:t>made a rapid certification of the spare (which </a:t>
            </a:r>
            <a:r>
              <a:rPr lang="en-GB" dirty="0" smtClean="0"/>
              <a:t>was untested </a:t>
            </a:r>
            <a:r>
              <a:rPr lang="en-GB" dirty="0"/>
              <a:t>for 10 years). </a:t>
            </a:r>
            <a:endParaRPr lang="en-GB" dirty="0" smtClean="0"/>
          </a:p>
          <a:p>
            <a:pPr marL="171450" indent="-171450" algn="just">
              <a:buFont typeface="Wingdings" panose="05000000000000000000" pitchFamily="2" charset="2"/>
              <a:buChar char="§"/>
            </a:pPr>
            <a:endParaRPr lang="en-GB" dirty="0" smtClean="0"/>
          </a:p>
          <a:p>
            <a:pPr marL="171450" indent="-171450" algn="just">
              <a:buFont typeface="Wingdings" panose="05000000000000000000" pitchFamily="2" charset="2"/>
              <a:buChar char="§"/>
            </a:pPr>
            <a:r>
              <a:rPr lang="en-GB" dirty="0" smtClean="0"/>
              <a:t>Wednesday 31/10 : the </a:t>
            </a:r>
            <a:r>
              <a:rPr lang="en-GB" dirty="0"/>
              <a:t>(800 kg) magnetic </a:t>
            </a:r>
            <a:r>
              <a:rPr lang="en-GB" dirty="0" smtClean="0"/>
              <a:t>circuit could </a:t>
            </a:r>
            <a:r>
              <a:rPr lang="en-GB" dirty="0"/>
              <a:t>be dismounted, rotated and opened. By the end of the afternoon TE-MSC could return </a:t>
            </a:r>
            <a:r>
              <a:rPr lang="en-GB" dirty="0" smtClean="0"/>
              <a:t>the spare</a:t>
            </a:r>
            <a:r>
              <a:rPr lang="en-GB" dirty="0"/>
              <a:t>, and it was squeezed into the yoke. </a:t>
            </a:r>
            <a:endParaRPr lang="en-GB" dirty="0" smtClean="0"/>
          </a:p>
          <a:p>
            <a:pPr marL="171450" indent="-171450" algn="just">
              <a:buFont typeface="Wingdings" panose="05000000000000000000" pitchFamily="2" charset="2"/>
              <a:buChar char="§"/>
            </a:pPr>
            <a:endParaRPr lang="en-GB" dirty="0" smtClean="0"/>
          </a:p>
          <a:p>
            <a:pPr marL="171450" indent="-171450" algn="just">
              <a:buFont typeface="Wingdings" panose="05000000000000000000" pitchFamily="2" charset="2"/>
              <a:buChar char="§"/>
            </a:pPr>
            <a:r>
              <a:rPr lang="en-GB" dirty="0" smtClean="0"/>
              <a:t>Thursday 01/11 : </a:t>
            </a:r>
            <a:r>
              <a:rPr lang="en-GB" dirty="0"/>
              <a:t>the magnetic circuit </a:t>
            </a:r>
            <a:r>
              <a:rPr lang="en-GB" dirty="0" smtClean="0"/>
              <a:t>was remounted </a:t>
            </a:r>
            <a:r>
              <a:rPr lang="en-GB" dirty="0"/>
              <a:t>and connected to the cooling and power supplies. A fast measurement of the </a:t>
            </a:r>
            <a:r>
              <a:rPr lang="en-GB" dirty="0" smtClean="0"/>
              <a:t>internal field </a:t>
            </a:r>
            <a:r>
              <a:rPr lang="en-GB" dirty="0"/>
              <a:t>was made and seen to be as expected. By the end of the day the source was pumping. </a:t>
            </a:r>
            <a:endParaRPr lang="en-GB" dirty="0" smtClean="0"/>
          </a:p>
          <a:p>
            <a:pPr marL="171450" indent="-171450" algn="just">
              <a:buFont typeface="Wingdings" panose="05000000000000000000" pitchFamily="2" charset="2"/>
              <a:buChar char="§"/>
            </a:pPr>
            <a:endParaRPr lang="en-GB" dirty="0" smtClean="0"/>
          </a:p>
          <a:p>
            <a:pPr marL="171450" indent="-171450" algn="just">
              <a:buFont typeface="Wingdings" panose="05000000000000000000" pitchFamily="2" charset="2"/>
              <a:buChar char="§"/>
            </a:pPr>
            <a:r>
              <a:rPr lang="en-GB" dirty="0" smtClean="0"/>
              <a:t>Friday 02/11 </a:t>
            </a:r>
            <a:r>
              <a:rPr lang="en-GB" dirty="0"/>
              <a:t>morning </a:t>
            </a:r>
            <a:r>
              <a:rPr lang="en-GB" dirty="0" smtClean="0"/>
              <a:t>: the </a:t>
            </a:r>
            <a:r>
              <a:rPr lang="en-GB" dirty="0"/>
              <a:t>vacuum was good enough, and the final reconnection </a:t>
            </a:r>
            <a:r>
              <a:rPr lang="en-GB" dirty="0" smtClean="0"/>
              <a:t>and remounting </a:t>
            </a:r>
            <a:r>
              <a:rPr lang="en-GB" dirty="0"/>
              <a:t>of the shielding was made. In the afternoon, the source could be restarted </a:t>
            </a:r>
            <a:r>
              <a:rPr lang="en-GB" dirty="0" smtClean="0"/>
              <a:t>for conditioning.</a:t>
            </a:r>
            <a:endParaRPr lang="en-GB" dirty="0"/>
          </a:p>
        </p:txBody>
      </p:sp>
      <p:sp>
        <p:nvSpPr>
          <p:cNvPr id="8" name="Footer Placeholder 7"/>
          <p:cNvSpPr>
            <a:spLocks noGrp="1"/>
          </p:cNvSpPr>
          <p:nvPr>
            <p:ph type="ftr" sz="quarter" idx="11"/>
          </p:nvPr>
        </p:nvSpPr>
        <p:spPr/>
        <p:txBody>
          <a:bodyPr/>
          <a:lstStyle/>
          <a:p>
            <a:r>
              <a:rPr lang="en-GB" smtClean="0"/>
              <a:t>LIU Beam Performance meeting - 13/12/2018</a:t>
            </a:r>
            <a:endParaRPr lang="en-GB"/>
          </a:p>
        </p:txBody>
      </p:sp>
      <p:sp>
        <p:nvSpPr>
          <p:cNvPr id="9" name="TextBox 8"/>
          <p:cNvSpPr txBox="1"/>
          <p:nvPr/>
        </p:nvSpPr>
        <p:spPr>
          <a:xfrm rot="-1380000">
            <a:off x="646312" y="2845453"/>
            <a:ext cx="5449688" cy="1200329"/>
          </a:xfrm>
          <a:prstGeom prst="rect">
            <a:avLst/>
          </a:prstGeom>
          <a:solidFill>
            <a:schemeClr val="bg2"/>
          </a:solidFill>
        </p:spPr>
        <p:txBody>
          <a:bodyPr wrap="square" rtlCol="0">
            <a:spAutoFit/>
          </a:bodyPr>
          <a:lstStyle/>
          <a:p>
            <a:r>
              <a:rPr lang="en-US" sz="2400" b="1" dirty="0" smtClean="0">
                <a:solidFill>
                  <a:srgbClr val="FF0000"/>
                </a:solidFill>
              </a:rPr>
              <a:t>Extremely efficient restart thanks to fast prioritization, good coordination and  prior dismantling experience!</a:t>
            </a:r>
            <a:endParaRPr lang="en-GB" sz="2400" b="1" dirty="0">
              <a:solidFill>
                <a:srgbClr val="FF0000"/>
              </a:solidFill>
            </a:endParaRPr>
          </a:p>
        </p:txBody>
      </p:sp>
      <p:sp>
        <p:nvSpPr>
          <p:cNvPr id="10" name="Slide Number Placeholder 9"/>
          <p:cNvSpPr>
            <a:spLocks noGrp="1"/>
          </p:cNvSpPr>
          <p:nvPr>
            <p:ph type="sldNum" sz="quarter" idx="12"/>
          </p:nvPr>
        </p:nvSpPr>
        <p:spPr/>
        <p:txBody>
          <a:bodyPr/>
          <a:lstStyle/>
          <a:p>
            <a:fld id="{87C176DB-F2CC-4C48-AE8D-24A63543F974}" type="slidenum">
              <a:rPr lang="en-GB" smtClean="0"/>
              <a:t>3</a:t>
            </a:fld>
            <a:endParaRPr lang="en-GB"/>
          </a:p>
        </p:txBody>
      </p:sp>
    </p:spTree>
    <p:extLst>
      <p:ext uri="{BB962C8B-B14F-4D97-AF65-F5344CB8AC3E}">
        <p14:creationId xmlns:p14="http://schemas.microsoft.com/office/powerpoint/2010/main" val="2102149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41959" y="228600"/>
            <a:ext cx="11094721" cy="461665"/>
          </a:xfrm>
          <a:prstGeom prst="rect">
            <a:avLst/>
          </a:prstGeom>
          <a:noFill/>
        </p:spPr>
        <p:txBody>
          <a:bodyPr wrap="square" rtlCol="0">
            <a:spAutoFit/>
          </a:bodyPr>
          <a:lstStyle/>
          <a:p>
            <a:r>
              <a:rPr lang="en-US" sz="2400" b="1" dirty="0" smtClean="0">
                <a:solidFill>
                  <a:srgbClr val="C00000"/>
                </a:solidFill>
              </a:rPr>
              <a:t>AFT statistics from start of </a:t>
            </a:r>
            <a:r>
              <a:rPr lang="en-US" sz="2400" b="1" dirty="0" smtClean="0">
                <a:solidFill>
                  <a:srgbClr val="C00000"/>
                </a:solidFill>
              </a:rPr>
              <a:t>the LHC ion </a:t>
            </a:r>
            <a:r>
              <a:rPr lang="en-US" sz="2400" b="1" dirty="0" smtClean="0">
                <a:solidFill>
                  <a:srgbClr val="C00000"/>
                </a:solidFill>
              </a:rPr>
              <a:t>run (</a:t>
            </a:r>
            <a:r>
              <a:rPr lang="en-US" sz="2400" b="1" dirty="0" smtClean="0">
                <a:solidFill>
                  <a:srgbClr val="C00000"/>
                </a:solidFill>
              </a:rPr>
              <a:t>05/11 to 03/12)</a:t>
            </a:r>
            <a:endParaRPr lang="en-GB" sz="2400" b="1" dirty="0">
              <a:solidFill>
                <a:srgbClr val="C00000"/>
              </a:solidFill>
            </a:endParaRPr>
          </a:p>
        </p:txBody>
      </p:sp>
      <p:sp>
        <p:nvSpPr>
          <p:cNvPr id="4" name="Footer Placeholder 3"/>
          <p:cNvSpPr>
            <a:spLocks noGrp="1"/>
          </p:cNvSpPr>
          <p:nvPr>
            <p:ph type="ftr" sz="quarter" idx="11"/>
          </p:nvPr>
        </p:nvSpPr>
        <p:spPr/>
        <p:txBody>
          <a:bodyPr/>
          <a:lstStyle/>
          <a:p>
            <a:r>
              <a:rPr lang="en-GB" smtClean="0"/>
              <a:t>LIU Beam Performance meeting - 13/12/2018</a:t>
            </a:r>
            <a:endParaRPr lang="en-GB"/>
          </a:p>
        </p:txBody>
      </p:sp>
      <p:grpSp>
        <p:nvGrpSpPr>
          <p:cNvPr id="7" name="Group 6"/>
          <p:cNvGrpSpPr/>
          <p:nvPr/>
        </p:nvGrpSpPr>
        <p:grpSpPr>
          <a:xfrm>
            <a:off x="192579" y="1033155"/>
            <a:ext cx="7509559" cy="4037609"/>
            <a:chOff x="192579" y="1033155"/>
            <a:chExt cx="7509559" cy="4037609"/>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36450"/>
            <a:stretch/>
          </p:blipFill>
          <p:spPr>
            <a:xfrm>
              <a:off x="192579" y="1033155"/>
              <a:ext cx="7509559" cy="4037609"/>
            </a:xfrm>
            <a:prstGeom prst="rect">
              <a:avLst/>
            </a:prstGeom>
          </p:spPr>
        </p:pic>
        <p:sp>
          <p:nvSpPr>
            <p:cNvPr id="5" name="TextBox 4"/>
            <p:cNvSpPr txBox="1"/>
            <p:nvPr/>
          </p:nvSpPr>
          <p:spPr>
            <a:xfrm>
              <a:off x="5276602" y="2161308"/>
              <a:ext cx="1638795" cy="707886"/>
            </a:xfrm>
            <a:prstGeom prst="rect">
              <a:avLst/>
            </a:prstGeom>
            <a:noFill/>
          </p:spPr>
          <p:txBody>
            <a:bodyPr wrap="square" rtlCol="0">
              <a:spAutoFit/>
            </a:bodyPr>
            <a:lstStyle/>
            <a:p>
              <a:pPr algn="ctr"/>
              <a:r>
                <a:rPr lang="en-US" sz="2000" b="1" dirty="0" smtClean="0"/>
                <a:t>27.8h total downtime</a:t>
              </a:r>
              <a:endParaRPr lang="en-GB" sz="2000" b="1" dirty="0"/>
            </a:p>
          </p:txBody>
        </p:sp>
      </p:grpSp>
      <p:grpSp>
        <p:nvGrpSpPr>
          <p:cNvPr id="16" name="Group 15"/>
          <p:cNvGrpSpPr/>
          <p:nvPr/>
        </p:nvGrpSpPr>
        <p:grpSpPr>
          <a:xfrm>
            <a:off x="7239000" y="3337560"/>
            <a:ext cx="4785360" cy="3347691"/>
            <a:chOff x="7239000" y="3337560"/>
            <a:chExt cx="4785360" cy="3347691"/>
          </a:xfrm>
        </p:grpSpPr>
        <p:graphicFrame>
          <p:nvGraphicFramePr>
            <p:cNvPr id="9" name="Chart 8"/>
            <p:cNvGraphicFramePr>
              <a:graphicFrameLocks/>
            </p:cNvGraphicFramePr>
            <p:nvPr>
              <p:extLst>
                <p:ext uri="{D42A27DB-BD31-4B8C-83A1-F6EECF244321}">
                  <p14:modId xmlns:p14="http://schemas.microsoft.com/office/powerpoint/2010/main" val="711760577"/>
                </p:ext>
              </p:extLst>
            </p:nvPr>
          </p:nvGraphicFramePr>
          <p:xfrm>
            <a:off x="7239000" y="3337560"/>
            <a:ext cx="4785360" cy="3347691"/>
          </p:xfrm>
          <a:graphic>
            <a:graphicData uri="http://schemas.openxmlformats.org/drawingml/2006/chart">
              <c:chart xmlns:c="http://schemas.openxmlformats.org/drawingml/2006/chart" xmlns:r="http://schemas.openxmlformats.org/officeDocument/2006/relationships" r:id="rId3"/>
            </a:graphicData>
          </a:graphic>
        </p:graphicFrame>
        <p:grpSp>
          <p:nvGrpSpPr>
            <p:cNvPr id="15" name="Group 14"/>
            <p:cNvGrpSpPr/>
            <p:nvPr/>
          </p:nvGrpSpPr>
          <p:grpSpPr>
            <a:xfrm>
              <a:off x="8857410" y="4587240"/>
              <a:ext cx="3166950" cy="1508760"/>
              <a:chOff x="8857410" y="4587240"/>
              <a:chExt cx="3166950" cy="1508760"/>
            </a:xfrm>
          </p:grpSpPr>
          <p:sp>
            <p:nvSpPr>
              <p:cNvPr id="10" name="TextBox 9"/>
              <p:cNvSpPr txBox="1"/>
              <p:nvPr/>
            </p:nvSpPr>
            <p:spPr>
              <a:xfrm>
                <a:off x="10378440" y="4886098"/>
                <a:ext cx="1645920" cy="646331"/>
              </a:xfrm>
              <a:prstGeom prst="rect">
                <a:avLst/>
              </a:prstGeom>
              <a:noFill/>
            </p:spPr>
            <p:txBody>
              <a:bodyPr wrap="square" rtlCol="0">
                <a:spAutoFit/>
              </a:bodyPr>
              <a:lstStyle/>
              <a:p>
                <a:r>
                  <a:rPr lang="en-US" dirty="0" smtClean="0"/>
                  <a:t>LINAC3~13h (2% downtime)</a:t>
                </a:r>
                <a:endParaRPr lang="en-GB" dirty="0"/>
              </a:p>
            </p:txBody>
          </p:sp>
          <p:cxnSp>
            <p:nvCxnSpPr>
              <p:cNvPr id="12" name="Straight Arrow Connector 11"/>
              <p:cNvCxnSpPr/>
              <p:nvPr/>
            </p:nvCxnSpPr>
            <p:spPr>
              <a:xfrm flipH="1" flipV="1">
                <a:off x="10012680" y="4587240"/>
                <a:ext cx="365760" cy="4835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0" idx="1"/>
              </p:cNvCxnSpPr>
              <p:nvPr/>
            </p:nvCxnSpPr>
            <p:spPr>
              <a:xfrm flipH="1">
                <a:off x="8857410" y="5209264"/>
                <a:ext cx="1521030" cy="8867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sp>
        <p:nvSpPr>
          <p:cNvPr id="18" name="Slide Number Placeholder 17"/>
          <p:cNvSpPr>
            <a:spLocks noGrp="1"/>
          </p:cNvSpPr>
          <p:nvPr>
            <p:ph type="sldNum" sz="quarter" idx="12"/>
          </p:nvPr>
        </p:nvSpPr>
        <p:spPr/>
        <p:txBody>
          <a:bodyPr/>
          <a:lstStyle/>
          <a:p>
            <a:fld id="{87C176DB-F2CC-4C48-AE8D-24A63543F974}" type="slidenum">
              <a:rPr lang="en-GB" smtClean="0"/>
              <a:t>4</a:t>
            </a:fld>
            <a:endParaRPr lang="en-GB"/>
          </a:p>
        </p:txBody>
      </p:sp>
      <p:sp>
        <p:nvSpPr>
          <p:cNvPr id="19" name="TextBox 18"/>
          <p:cNvSpPr txBox="1"/>
          <p:nvPr/>
        </p:nvSpPr>
        <p:spPr>
          <a:xfrm>
            <a:off x="8090692" y="2968228"/>
            <a:ext cx="3545114" cy="369332"/>
          </a:xfrm>
          <a:prstGeom prst="rect">
            <a:avLst/>
          </a:prstGeom>
          <a:noFill/>
        </p:spPr>
        <p:txBody>
          <a:bodyPr wrap="square" rtlCol="0">
            <a:spAutoFit/>
          </a:bodyPr>
          <a:lstStyle/>
          <a:p>
            <a:r>
              <a:rPr lang="en-US" dirty="0" smtClean="0"/>
              <a:t>Injectors’ downtime impact on LHC</a:t>
            </a:r>
            <a:endParaRPr lang="en-GB" dirty="0"/>
          </a:p>
        </p:txBody>
      </p:sp>
    </p:spTree>
    <p:extLst>
      <p:ext uri="{BB962C8B-B14F-4D97-AF65-F5344CB8AC3E}">
        <p14:creationId xmlns:p14="http://schemas.microsoft.com/office/powerpoint/2010/main" val="33957407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1480" y="335280"/>
            <a:ext cx="5775960" cy="523220"/>
          </a:xfrm>
          <a:prstGeom prst="rect">
            <a:avLst/>
          </a:prstGeom>
          <a:noFill/>
        </p:spPr>
        <p:txBody>
          <a:bodyPr wrap="square" rtlCol="0">
            <a:spAutoFit/>
          </a:bodyPr>
          <a:lstStyle/>
          <a:p>
            <a:r>
              <a:rPr lang="en-US" sz="2800" b="1" dirty="0">
                <a:solidFill>
                  <a:srgbClr val="C00000"/>
                </a:solidFill>
              </a:rPr>
              <a:t>Linac3 Power Amplifier Failures: </a:t>
            </a:r>
            <a:endParaRPr lang="en-GB" sz="2800" b="1" dirty="0">
              <a:solidFill>
                <a:srgbClr val="C00000"/>
              </a:solidFill>
            </a:endParaRPr>
          </a:p>
        </p:txBody>
      </p:sp>
      <p:sp>
        <p:nvSpPr>
          <p:cNvPr id="3" name="TextBox 2"/>
          <p:cNvSpPr txBox="1"/>
          <p:nvPr/>
        </p:nvSpPr>
        <p:spPr>
          <a:xfrm>
            <a:off x="411480" y="1087463"/>
            <a:ext cx="11231880" cy="2267287"/>
          </a:xfrm>
          <a:prstGeom prst="rect">
            <a:avLst/>
          </a:prstGeom>
          <a:noFill/>
        </p:spPr>
        <p:txBody>
          <a:bodyPr wrap="square" rtlCol="0">
            <a:spAutoFit/>
          </a:bodyPr>
          <a:lstStyle/>
          <a:p>
            <a:pPr marL="342900" indent="-342900">
              <a:spcBef>
                <a:spcPts val="264"/>
              </a:spcBef>
              <a:spcAft>
                <a:spcPts val="464"/>
              </a:spcAft>
              <a:buClr>
                <a:srgbClr val="013469"/>
              </a:buClr>
              <a:buSzPct val="95000"/>
              <a:buFont typeface="Arial" charset="0"/>
              <a:buChar char="●"/>
            </a:pPr>
            <a:r>
              <a:rPr lang="en-US" dirty="0" smtClean="0"/>
              <a:t>10 </a:t>
            </a:r>
            <a:r>
              <a:rPr lang="en-US" dirty="0"/>
              <a:t>Nov: IGBT &amp; trigger unit of Tank3 failed: 8 </a:t>
            </a:r>
            <a:r>
              <a:rPr lang="en-US" dirty="0" err="1"/>
              <a:t>hrs</a:t>
            </a:r>
            <a:r>
              <a:rPr lang="en-US" dirty="0"/>
              <a:t> downtime – probably damaged IGBT of Tk2 and led to</a:t>
            </a:r>
          </a:p>
          <a:p>
            <a:pPr marL="342900" indent="-342900">
              <a:spcBef>
                <a:spcPts val="264"/>
              </a:spcBef>
              <a:spcAft>
                <a:spcPts val="464"/>
              </a:spcAft>
              <a:buClr>
                <a:srgbClr val="013469"/>
              </a:buClr>
              <a:buSzPct val="95000"/>
              <a:buFont typeface="Arial" charset="0"/>
              <a:buChar char="●"/>
            </a:pPr>
            <a:r>
              <a:rPr lang="en-US" dirty="0"/>
              <a:t>20 Nov: IGBT &amp; trigger unit of Tk2 &amp; Tk3 failed: 7 </a:t>
            </a:r>
            <a:r>
              <a:rPr lang="en-US" dirty="0" err="1"/>
              <a:t>hrs</a:t>
            </a:r>
            <a:r>
              <a:rPr lang="en-US" dirty="0"/>
              <a:t> downtime – failure of Tk2 caused failure of Tk3 system</a:t>
            </a:r>
          </a:p>
          <a:p>
            <a:pPr marL="800100" lvl="1" indent="-342900">
              <a:spcBef>
                <a:spcPts val="264"/>
              </a:spcBef>
              <a:spcAft>
                <a:spcPts val="464"/>
              </a:spcAft>
              <a:buClr>
                <a:srgbClr val="013469"/>
              </a:buClr>
              <a:buSzPct val="95000"/>
              <a:buFont typeface="Arial" charset="0"/>
              <a:buChar char="●"/>
            </a:pPr>
            <a:r>
              <a:rPr lang="en-US" dirty="0"/>
              <a:t>Consolidation of the common power supply with two new individual systems will prevent interaction</a:t>
            </a:r>
          </a:p>
          <a:p>
            <a:pPr marL="342900" indent="-342900">
              <a:spcBef>
                <a:spcPts val="264"/>
              </a:spcBef>
              <a:spcAft>
                <a:spcPts val="464"/>
              </a:spcAft>
              <a:buClr>
                <a:srgbClr val="013469"/>
              </a:buClr>
              <a:buSzPct val="95000"/>
              <a:buFont typeface="Arial" charset="0"/>
              <a:buChar char="●"/>
            </a:pPr>
            <a:r>
              <a:rPr lang="en-US" dirty="0"/>
              <a:t>25 Nov: 100 MHz RFQ system ignitron unit failed - first failure to our knowledge</a:t>
            </a:r>
          </a:p>
          <a:p>
            <a:pPr marL="342900" indent="-342900">
              <a:spcBef>
                <a:spcPts val="264"/>
              </a:spcBef>
              <a:spcAft>
                <a:spcPts val="464"/>
              </a:spcAft>
              <a:buClr>
                <a:srgbClr val="013469"/>
              </a:buClr>
              <a:buSzPct val="95000"/>
              <a:buFont typeface="Arial" charset="0"/>
              <a:buChar char="●"/>
            </a:pPr>
            <a:r>
              <a:rPr lang="en-US" dirty="0"/>
              <a:t>At start-up of Tank1 amplifiers: contact issues – both failures likely due to aging but latter difficult to manage</a:t>
            </a:r>
            <a:endParaRPr lang="en-GB" dirty="0"/>
          </a:p>
          <a:p>
            <a:pPr marL="800100" lvl="1" indent="-342900">
              <a:spcBef>
                <a:spcPts val="264"/>
              </a:spcBef>
              <a:spcAft>
                <a:spcPts val="464"/>
              </a:spcAft>
              <a:buClr>
                <a:srgbClr val="013469"/>
              </a:buClr>
              <a:buSzPct val="95000"/>
              <a:buFont typeface="Arial" charset="0"/>
              <a:buChar char="●"/>
            </a:pPr>
            <a:r>
              <a:rPr lang="en-GB" dirty="0"/>
              <a:t>Replacement of RFQ amplifier launched </a:t>
            </a:r>
            <a:r>
              <a:rPr lang="en-GB" b="1" dirty="0"/>
              <a:t>BUT</a:t>
            </a:r>
            <a:r>
              <a:rPr lang="en-GB" dirty="0"/>
              <a:t> missing financing for Tank1 </a:t>
            </a:r>
            <a:r>
              <a:rPr lang="en-GB" dirty="0" smtClean="0"/>
              <a:t>amplifier</a:t>
            </a:r>
            <a:endParaRPr lang="en-GB" dirty="0"/>
          </a:p>
        </p:txBody>
      </p:sp>
      <p:sp>
        <p:nvSpPr>
          <p:cNvPr id="10" name="TextBox 9"/>
          <p:cNvSpPr txBox="1"/>
          <p:nvPr/>
        </p:nvSpPr>
        <p:spPr>
          <a:xfrm>
            <a:off x="411480" y="3677022"/>
            <a:ext cx="11231880" cy="2357056"/>
          </a:xfrm>
          <a:prstGeom prst="rect">
            <a:avLst/>
          </a:prstGeom>
          <a:noFill/>
        </p:spPr>
        <p:txBody>
          <a:bodyPr wrap="square" rtlCol="0">
            <a:spAutoFit/>
          </a:bodyPr>
          <a:lstStyle/>
          <a:p>
            <a:r>
              <a:rPr lang="en-US" sz="2800" b="1" dirty="0">
                <a:solidFill>
                  <a:srgbClr val="C00000"/>
                </a:solidFill>
              </a:rPr>
              <a:t>HLRF Consolidation</a:t>
            </a:r>
            <a:endParaRPr lang="en-US" b="1" dirty="0">
              <a:solidFill>
                <a:srgbClr val="C00000"/>
              </a:solidFill>
            </a:endParaRPr>
          </a:p>
          <a:p>
            <a:pPr marL="342900" indent="-342900">
              <a:spcBef>
                <a:spcPts val="264"/>
              </a:spcBef>
              <a:spcAft>
                <a:spcPts val="464"/>
              </a:spcAft>
              <a:buClr>
                <a:srgbClr val="013469"/>
              </a:buClr>
              <a:buSzPct val="95000"/>
              <a:buFont typeface="Arial" charset="0"/>
              <a:buChar char="●"/>
            </a:pPr>
            <a:r>
              <a:rPr lang="en-US" dirty="0"/>
              <a:t>Replacement of small 2.5 kW amplifiers for </a:t>
            </a:r>
            <a:r>
              <a:rPr lang="en-US" dirty="0" err="1"/>
              <a:t>buncher</a:t>
            </a:r>
            <a:r>
              <a:rPr lang="en-US" dirty="0"/>
              <a:t>, </a:t>
            </a:r>
            <a:r>
              <a:rPr lang="en-US" dirty="0" err="1"/>
              <a:t>debuncher</a:t>
            </a:r>
            <a:r>
              <a:rPr lang="en-US" dirty="0"/>
              <a:t> and ramping cavities (in sync with LLRF cons.)</a:t>
            </a:r>
          </a:p>
          <a:p>
            <a:pPr marL="342900" indent="-342900">
              <a:spcBef>
                <a:spcPts val="264"/>
              </a:spcBef>
              <a:spcAft>
                <a:spcPts val="464"/>
              </a:spcAft>
              <a:buClr>
                <a:srgbClr val="013469"/>
              </a:buClr>
              <a:buSzPct val="95000"/>
              <a:buFont typeface="Arial" charset="0"/>
              <a:buChar char="●"/>
            </a:pPr>
            <a:r>
              <a:rPr lang="en-US" dirty="0"/>
              <a:t>Replacement of 350 kW </a:t>
            </a:r>
            <a:r>
              <a:rPr lang="en-US" dirty="0" err="1"/>
              <a:t>Bertronix</a:t>
            </a:r>
            <a:r>
              <a:rPr lang="en-US" dirty="0"/>
              <a:t> amplifiers for RFQ and IH-DTL Tank1</a:t>
            </a:r>
          </a:p>
          <a:p>
            <a:pPr marL="342900" indent="-342900">
              <a:spcBef>
                <a:spcPts val="264"/>
              </a:spcBef>
              <a:spcAft>
                <a:spcPts val="464"/>
              </a:spcAft>
              <a:buClr>
                <a:srgbClr val="013469"/>
              </a:buClr>
              <a:buSzPct val="95000"/>
              <a:buFont typeface="Arial" charset="0"/>
              <a:buChar char="●"/>
            </a:pPr>
            <a:r>
              <a:rPr lang="en-US" dirty="0" smtClean="0"/>
              <a:t>After initial market survey results, </a:t>
            </a:r>
            <a:r>
              <a:rPr lang="en-US" b="1" u="sng" dirty="0" smtClean="0"/>
              <a:t>only </a:t>
            </a:r>
            <a:r>
              <a:rPr lang="en-US" b="1" u="sng" dirty="0"/>
              <a:t>1 replacement </a:t>
            </a:r>
            <a:r>
              <a:rPr lang="en-US" u="sng" dirty="0"/>
              <a:t>350 kW amplifier </a:t>
            </a:r>
            <a:r>
              <a:rPr lang="en-US" u="sng" dirty="0" smtClean="0"/>
              <a:t>can be </a:t>
            </a:r>
            <a:r>
              <a:rPr lang="en-US" b="1" u="sng" dirty="0" smtClean="0"/>
              <a:t>financed</a:t>
            </a:r>
            <a:r>
              <a:rPr lang="en-US" u="sng" dirty="0" smtClean="0"/>
              <a:t>  </a:t>
            </a:r>
            <a:r>
              <a:rPr lang="en-US" dirty="0" smtClean="0"/>
              <a:t>with the funding agreed</a:t>
            </a:r>
          </a:p>
          <a:p>
            <a:pPr marL="342900" indent="-342900">
              <a:spcBef>
                <a:spcPts val="264"/>
              </a:spcBef>
              <a:spcAft>
                <a:spcPts val="464"/>
              </a:spcAft>
              <a:buClr>
                <a:srgbClr val="013469"/>
              </a:buClr>
              <a:buSzPct val="95000"/>
              <a:buFont typeface="Arial" charset="0"/>
              <a:buChar char="●"/>
            </a:pPr>
            <a:r>
              <a:rPr lang="en-US" b="1" u="sng" dirty="0" smtClean="0"/>
              <a:t>Maintenance </a:t>
            </a:r>
            <a:r>
              <a:rPr lang="en-US" b="1" u="sng" dirty="0"/>
              <a:t>of Linac1 </a:t>
            </a:r>
            <a:r>
              <a:rPr lang="en-US" b="1" u="sng" dirty="0" smtClean="0"/>
              <a:t>RF amplifiers </a:t>
            </a:r>
            <a:r>
              <a:rPr lang="en-US" dirty="0" smtClean="0"/>
              <a:t>foreseen for </a:t>
            </a:r>
            <a:r>
              <a:rPr lang="en-US" dirty="0"/>
              <a:t>IH-DTL Tank2 &amp; </a:t>
            </a:r>
            <a:r>
              <a:rPr lang="en-US" dirty="0" smtClean="0"/>
              <a:t>Tank3 – </a:t>
            </a:r>
            <a:r>
              <a:rPr lang="en-US" b="1" dirty="0" smtClean="0"/>
              <a:t>1955 technology!</a:t>
            </a:r>
            <a:endParaRPr lang="en-US" b="1" dirty="0"/>
          </a:p>
          <a:p>
            <a:pPr marL="342900" indent="-342900">
              <a:spcBef>
                <a:spcPts val="264"/>
              </a:spcBef>
              <a:spcAft>
                <a:spcPts val="464"/>
              </a:spcAft>
              <a:buClr>
                <a:srgbClr val="013469"/>
              </a:buClr>
              <a:buSzPct val="95000"/>
              <a:buFont typeface="Arial" charset="0"/>
              <a:buChar char="●"/>
            </a:pPr>
            <a:r>
              <a:rPr lang="en-US" dirty="0"/>
              <a:t>TE-EPC replacement of PC </a:t>
            </a:r>
            <a:r>
              <a:rPr lang="en-US" dirty="0" smtClean="0"/>
              <a:t>(Tank2 and Tank3) planned </a:t>
            </a:r>
            <a:r>
              <a:rPr lang="en-US" dirty="0"/>
              <a:t>for after LS2</a:t>
            </a:r>
          </a:p>
        </p:txBody>
      </p:sp>
      <p:sp>
        <p:nvSpPr>
          <p:cNvPr id="5" name="Left Arrow Callout 4"/>
          <p:cNvSpPr/>
          <p:nvPr/>
        </p:nvSpPr>
        <p:spPr>
          <a:xfrm>
            <a:off x="3505200" y="3166974"/>
            <a:ext cx="4031343" cy="1472106"/>
          </a:xfrm>
          <a:prstGeom prst="leftArrowCallout">
            <a:avLst>
              <a:gd name="adj1" fmla="val 0"/>
              <a:gd name="adj2" fmla="val 0"/>
              <a:gd name="adj3" fmla="val 25000"/>
              <a:gd name="adj4" fmla="val 92515"/>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C00000"/>
                </a:solidFill>
              </a:rPr>
              <a:t>Financing of full consolidation should be made a priority</a:t>
            </a:r>
            <a:r>
              <a:rPr lang="en-US" sz="2400" b="1" dirty="0" smtClean="0">
                <a:solidFill>
                  <a:srgbClr val="C00000"/>
                </a:solidFill>
              </a:rPr>
              <a:t>!</a:t>
            </a:r>
            <a:endParaRPr lang="en-GB" sz="2400" b="1" dirty="0">
              <a:solidFill>
                <a:srgbClr val="C00000"/>
              </a:solidFill>
            </a:endParaRPr>
          </a:p>
        </p:txBody>
      </p:sp>
      <p:sp>
        <p:nvSpPr>
          <p:cNvPr id="6" name="Footer Placeholder 5"/>
          <p:cNvSpPr>
            <a:spLocks noGrp="1"/>
          </p:cNvSpPr>
          <p:nvPr>
            <p:ph type="ftr" sz="quarter" idx="11"/>
          </p:nvPr>
        </p:nvSpPr>
        <p:spPr/>
        <p:txBody>
          <a:bodyPr/>
          <a:lstStyle/>
          <a:p>
            <a:r>
              <a:rPr lang="en-GB" smtClean="0"/>
              <a:t>LIU Beam Performance meeting - 13/12/2018</a:t>
            </a:r>
            <a:endParaRPr lang="en-GB"/>
          </a:p>
        </p:txBody>
      </p:sp>
      <p:sp>
        <p:nvSpPr>
          <p:cNvPr id="4" name="Slide Number Placeholder 3"/>
          <p:cNvSpPr>
            <a:spLocks noGrp="1"/>
          </p:cNvSpPr>
          <p:nvPr>
            <p:ph type="sldNum" sz="quarter" idx="12"/>
          </p:nvPr>
        </p:nvSpPr>
        <p:spPr/>
        <p:txBody>
          <a:bodyPr/>
          <a:lstStyle/>
          <a:p>
            <a:fld id="{87C176DB-F2CC-4C48-AE8D-24A63543F974}" type="slidenum">
              <a:rPr lang="en-GB" smtClean="0"/>
              <a:t>5</a:t>
            </a:fld>
            <a:endParaRPr lang="en-GB"/>
          </a:p>
        </p:txBody>
      </p:sp>
    </p:spTree>
    <p:extLst>
      <p:ext uri="{BB962C8B-B14F-4D97-AF65-F5344CB8AC3E}">
        <p14:creationId xmlns:p14="http://schemas.microsoft.com/office/powerpoint/2010/main" val="2381866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80">
                                          <p:stCondLst>
                                            <p:cond delay="0"/>
                                          </p:stCondLst>
                                        </p:cTn>
                                        <p:tgtEl>
                                          <p:spTgt spid="5"/>
                                        </p:tgtEl>
                                      </p:cBhvr>
                                    </p:animEffect>
                                    <p:anim calcmode="lin" valueType="num">
                                      <p:cBhvr>
                                        <p:cTn id="12"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7" dur="26">
                                          <p:stCondLst>
                                            <p:cond delay="650"/>
                                          </p:stCondLst>
                                        </p:cTn>
                                        <p:tgtEl>
                                          <p:spTgt spid="5"/>
                                        </p:tgtEl>
                                      </p:cBhvr>
                                      <p:to x="100000" y="60000"/>
                                    </p:animScale>
                                    <p:animScale>
                                      <p:cBhvr>
                                        <p:cTn id="18" dur="166" decel="50000">
                                          <p:stCondLst>
                                            <p:cond delay="676"/>
                                          </p:stCondLst>
                                        </p:cTn>
                                        <p:tgtEl>
                                          <p:spTgt spid="5"/>
                                        </p:tgtEl>
                                      </p:cBhvr>
                                      <p:to x="100000" y="100000"/>
                                    </p:animScale>
                                    <p:animScale>
                                      <p:cBhvr>
                                        <p:cTn id="19" dur="26">
                                          <p:stCondLst>
                                            <p:cond delay="1312"/>
                                          </p:stCondLst>
                                        </p:cTn>
                                        <p:tgtEl>
                                          <p:spTgt spid="5"/>
                                        </p:tgtEl>
                                      </p:cBhvr>
                                      <p:to x="100000" y="80000"/>
                                    </p:animScale>
                                    <p:animScale>
                                      <p:cBhvr>
                                        <p:cTn id="20" dur="166" decel="50000">
                                          <p:stCondLst>
                                            <p:cond delay="1338"/>
                                          </p:stCondLst>
                                        </p:cTn>
                                        <p:tgtEl>
                                          <p:spTgt spid="5"/>
                                        </p:tgtEl>
                                      </p:cBhvr>
                                      <p:to x="100000" y="100000"/>
                                    </p:animScale>
                                    <p:animScale>
                                      <p:cBhvr>
                                        <p:cTn id="21" dur="26">
                                          <p:stCondLst>
                                            <p:cond delay="1642"/>
                                          </p:stCondLst>
                                        </p:cTn>
                                        <p:tgtEl>
                                          <p:spTgt spid="5"/>
                                        </p:tgtEl>
                                      </p:cBhvr>
                                      <p:to x="100000" y="90000"/>
                                    </p:animScale>
                                    <p:animScale>
                                      <p:cBhvr>
                                        <p:cTn id="22" dur="166" decel="50000">
                                          <p:stCondLst>
                                            <p:cond delay="1668"/>
                                          </p:stCondLst>
                                        </p:cTn>
                                        <p:tgtEl>
                                          <p:spTgt spid="5"/>
                                        </p:tgtEl>
                                      </p:cBhvr>
                                      <p:to x="100000" y="100000"/>
                                    </p:animScale>
                                    <p:animScale>
                                      <p:cBhvr>
                                        <p:cTn id="23" dur="26">
                                          <p:stCondLst>
                                            <p:cond delay="1808"/>
                                          </p:stCondLst>
                                        </p:cTn>
                                        <p:tgtEl>
                                          <p:spTgt spid="5"/>
                                        </p:tgtEl>
                                      </p:cBhvr>
                                      <p:to x="100000" y="95000"/>
                                    </p:animScale>
                                    <p:animScale>
                                      <p:cBhvr>
                                        <p:cTn id="24"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LIU Beam Performance meeting - 13/12/2018</a:t>
            </a:r>
            <a:endParaRPr lang="en-GB"/>
          </a:p>
        </p:txBody>
      </p:sp>
      <p:grpSp>
        <p:nvGrpSpPr>
          <p:cNvPr id="10" name="Group 9"/>
          <p:cNvGrpSpPr/>
          <p:nvPr/>
        </p:nvGrpSpPr>
        <p:grpSpPr>
          <a:xfrm>
            <a:off x="8473440" y="834370"/>
            <a:ext cx="3215640" cy="826790"/>
            <a:chOff x="7696200" y="727690"/>
            <a:chExt cx="3063240" cy="826790"/>
          </a:xfrm>
        </p:grpSpPr>
        <p:sp>
          <p:nvSpPr>
            <p:cNvPr id="4" name="TextBox 3"/>
            <p:cNvSpPr txBox="1"/>
            <p:nvPr/>
          </p:nvSpPr>
          <p:spPr>
            <a:xfrm>
              <a:off x="7696200" y="727690"/>
              <a:ext cx="3063240" cy="461665"/>
            </a:xfrm>
            <a:prstGeom prst="rect">
              <a:avLst/>
            </a:prstGeom>
            <a:noFill/>
          </p:spPr>
          <p:txBody>
            <a:bodyPr wrap="square" rtlCol="0">
              <a:spAutoFit/>
            </a:bodyPr>
            <a:lstStyle/>
            <a:p>
              <a:pPr algn="r"/>
              <a:r>
                <a:rPr lang="en-US" sz="2400" b="1" dirty="0" smtClean="0">
                  <a:solidFill>
                    <a:srgbClr val="0070C0"/>
                  </a:solidFill>
                </a:rPr>
                <a:t>source</a:t>
              </a:r>
              <a:endParaRPr lang="en-GB" sz="2400" b="1" dirty="0">
                <a:solidFill>
                  <a:srgbClr val="0070C0"/>
                </a:solidFill>
              </a:endParaRPr>
            </a:p>
          </p:txBody>
        </p:sp>
        <p:sp>
          <p:nvSpPr>
            <p:cNvPr id="8" name="TextBox 7"/>
            <p:cNvSpPr txBox="1"/>
            <p:nvPr/>
          </p:nvSpPr>
          <p:spPr>
            <a:xfrm>
              <a:off x="7696200" y="1092815"/>
              <a:ext cx="3063240" cy="461665"/>
            </a:xfrm>
            <a:prstGeom prst="rect">
              <a:avLst/>
            </a:prstGeom>
            <a:noFill/>
          </p:spPr>
          <p:txBody>
            <a:bodyPr wrap="square" rtlCol="0">
              <a:spAutoFit/>
            </a:bodyPr>
            <a:lstStyle/>
            <a:p>
              <a:pPr algn="r"/>
              <a:r>
                <a:rPr lang="en-US" sz="2400" b="1" dirty="0" smtClean="0">
                  <a:solidFill>
                    <a:srgbClr val="FF0000"/>
                  </a:solidFill>
                </a:rPr>
                <a:t>LEIR injection</a:t>
              </a:r>
              <a:endParaRPr lang="en-GB" sz="2400" b="1" dirty="0">
                <a:solidFill>
                  <a:srgbClr val="FF0000"/>
                </a:solidFill>
              </a:endParaRPr>
            </a:p>
          </p:txBody>
        </p:sp>
      </p:grpSp>
      <p:sp>
        <p:nvSpPr>
          <p:cNvPr id="15" name="TextBox 14"/>
          <p:cNvSpPr txBox="1"/>
          <p:nvPr/>
        </p:nvSpPr>
        <p:spPr>
          <a:xfrm>
            <a:off x="381000" y="0"/>
            <a:ext cx="10881360" cy="523220"/>
          </a:xfrm>
          <a:prstGeom prst="rect">
            <a:avLst/>
          </a:prstGeom>
          <a:noFill/>
        </p:spPr>
        <p:txBody>
          <a:bodyPr wrap="square" rtlCol="0">
            <a:spAutoFit/>
          </a:bodyPr>
          <a:lstStyle/>
          <a:p>
            <a:r>
              <a:rPr lang="en-US" sz="2800" dirty="0" smtClean="0">
                <a:solidFill>
                  <a:srgbClr val="C00000"/>
                </a:solidFill>
              </a:rPr>
              <a:t>Beam current performance extraction from 05/11 to 03/12/2018</a:t>
            </a:r>
            <a:endParaRPr lang="en-GB" sz="2800" dirty="0">
              <a:solidFill>
                <a:srgbClr val="C00000"/>
              </a:solidFill>
            </a:endParaRPr>
          </a:p>
        </p:txBody>
      </p:sp>
      <p:cxnSp>
        <p:nvCxnSpPr>
          <p:cNvPr id="17" name="Straight Arrow Connector 16"/>
          <p:cNvCxnSpPr/>
          <p:nvPr/>
        </p:nvCxnSpPr>
        <p:spPr>
          <a:xfrm flipH="1">
            <a:off x="11170920" y="4740275"/>
            <a:ext cx="91440" cy="1517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81000" y="834370"/>
            <a:ext cx="3657600" cy="646331"/>
          </a:xfrm>
          <a:prstGeom prst="rect">
            <a:avLst/>
          </a:prstGeom>
          <a:noFill/>
        </p:spPr>
        <p:txBody>
          <a:bodyPr wrap="square" rtlCol="0">
            <a:spAutoFit/>
          </a:bodyPr>
          <a:lstStyle/>
          <a:p>
            <a:r>
              <a:rPr lang="en-US" dirty="0" smtClean="0"/>
              <a:t>&lt;BCT05&gt;~175 </a:t>
            </a:r>
            <a:r>
              <a:rPr lang="en-US" dirty="0" err="1" smtClean="0"/>
              <a:t>uA</a:t>
            </a:r>
            <a:endParaRPr lang="en-US" dirty="0" smtClean="0"/>
          </a:p>
          <a:p>
            <a:r>
              <a:rPr lang="en-US" dirty="0" smtClean="0"/>
              <a:t>&lt;BCT25&gt;~30.6 </a:t>
            </a:r>
            <a:r>
              <a:rPr lang="en-US" dirty="0" err="1" smtClean="0"/>
              <a:t>uA</a:t>
            </a:r>
            <a:endParaRPr lang="en-GB" dirty="0"/>
          </a:p>
        </p:txBody>
      </p:sp>
      <p:grpSp>
        <p:nvGrpSpPr>
          <p:cNvPr id="42" name="Group 41"/>
          <p:cNvGrpSpPr/>
          <p:nvPr/>
        </p:nvGrpSpPr>
        <p:grpSpPr>
          <a:xfrm>
            <a:off x="182880" y="1554480"/>
            <a:ext cx="11166347" cy="4861560"/>
            <a:chOff x="0" y="1554480"/>
            <a:chExt cx="12009120" cy="4801870"/>
          </a:xfrm>
        </p:grpSpPr>
        <p:grpSp>
          <p:nvGrpSpPr>
            <p:cNvPr id="37" name="Group 36"/>
            <p:cNvGrpSpPr/>
            <p:nvPr/>
          </p:nvGrpSpPr>
          <p:grpSpPr>
            <a:xfrm>
              <a:off x="0" y="1554480"/>
              <a:ext cx="12009120" cy="4801870"/>
              <a:chOff x="0" y="1554480"/>
              <a:chExt cx="12009120" cy="4801870"/>
            </a:xfrm>
          </p:grpSpPr>
          <p:grpSp>
            <p:nvGrpSpPr>
              <p:cNvPr id="26" name="Group 25"/>
              <p:cNvGrpSpPr/>
              <p:nvPr/>
            </p:nvGrpSpPr>
            <p:grpSpPr>
              <a:xfrm>
                <a:off x="0" y="1554480"/>
                <a:ext cx="12009120" cy="4801870"/>
                <a:chOff x="0" y="1554480"/>
                <a:chExt cx="12009120" cy="480187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15399"/>
                <a:stretch/>
              </p:blipFill>
              <p:spPr>
                <a:xfrm>
                  <a:off x="0" y="1554480"/>
                  <a:ext cx="12009120" cy="4801870"/>
                </a:xfrm>
                <a:prstGeom prst="rect">
                  <a:avLst/>
                </a:prstGeom>
              </p:spPr>
            </p:pic>
            <p:grpSp>
              <p:nvGrpSpPr>
                <p:cNvPr id="25" name="Group 24"/>
                <p:cNvGrpSpPr/>
                <p:nvPr/>
              </p:nvGrpSpPr>
              <p:grpSpPr>
                <a:xfrm>
                  <a:off x="2484120" y="5523349"/>
                  <a:ext cx="7909560" cy="752257"/>
                  <a:chOff x="2484120" y="5523349"/>
                  <a:chExt cx="7909560" cy="752257"/>
                </a:xfrm>
              </p:grpSpPr>
              <p:sp>
                <p:nvSpPr>
                  <p:cNvPr id="19" name="TextBox 18"/>
                  <p:cNvSpPr txBox="1"/>
                  <p:nvPr/>
                </p:nvSpPr>
                <p:spPr>
                  <a:xfrm>
                    <a:off x="2484120" y="5906274"/>
                    <a:ext cx="1417320" cy="369332"/>
                  </a:xfrm>
                  <a:prstGeom prst="rect">
                    <a:avLst/>
                  </a:prstGeom>
                  <a:pattFill prst="pct20">
                    <a:fgClr>
                      <a:schemeClr val="bg2">
                        <a:lumMod val="50000"/>
                      </a:schemeClr>
                    </a:fgClr>
                    <a:bgClr>
                      <a:schemeClr val="bg1"/>
                    </a:bgClr>
                  </a:pattFill>
                  <a:ln>
                    <a:solidFill>
                      <a:schemeClr val="tx1"/>
                    </a:solidFill>
                  </a:ln>
                </p:spPr>
                <p:txBody>
                  <a:bodyPr wrap="square" rtlCol="0">
                    <a:spAutoFit/>
                  </a:bodyPr>
                  <a:lstStyle/>
                  <a:p>
                    <a:pPr algn="ctr"/>
                    <a:r>
                      <a:rPr lang="en-US" dirty="0" smtClean="0"/>
                      <a:t>Oven refills </a:t>
                    </a:r>
                    <a:endParaRPr lang="en-GB" dirty="0"/>
                  </a:p>
                </p:txBody>
              </p:sp>
              <p:cxnSp>
                <p:nvCxnSpPr>
                  <p:cNvPr id="21" name="Straight Arrow Connector 20"/>
                  <p:cNvCxnSpPr/>
                  <p:nvPr/>
                </p:nvCxnSpPr>
                <p:spPr>
                  <a:xfrm flipV="1">
                    <a:off x="3931920" y="5523349"/>
                    <a:ext cx="2240280" cy="56759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3916680" y="5556925"/>
                    <a:ext cx="6477000" cy="53401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36" name="Group 35"/>
              <p:cNvGrpSpPr/>
              <p:nvPr/>
            </p:nvGrpSpPr>
            <p:grpSpPr>
              <a:xfrm>
                <a:off x="2621280" y="3332718"/>
                <a:ext cx="6179820" cy="1649214"/>
                <a:chOff x="2621280" y="3332718"/>
                <a:chExt cx="6179820" cy="1649214"/>
              </a:xfrm>
            </p:grpSpPr>
            <p:sp>
              <p:nvSpPr>
                <p:cNvPr id="27" name="TextBox 26"/>
                <p:cNvSpPr txBox="1"/>
                <p:nvPr/>
              </p:nvSpPr>
              <p:spPr>
                <a:xfrm>
                  <a:off x="3931921" y="3332718"/>
                  <a:ext cx="1371599" cy="364797"/>
                </a:xfrm>
                <a:prstGeom prst="rect">
                  <a:avLst/>
                </a:prstGeom>
                <a:pattFill prst="pct10">
                  <a:fgClr>
                    <a:srgbClr val="FF0000"/>
                  </a:fgClr>
                  <a:bgClr>
                    <a:schemeClr val="bg1"/>
                  </a:bgClr>
                </a:pattFill>
                <a:ln>
                  <a:solidFill>
                    <a:srgbClr val="FF0000"/>
                  </a:solidFill>
                </a:ln>
              </p:spPr>
              <p:txBody>
                <a:bodyPr wrap="square" rtlCol="0">
                  <a:spAutoFit/>
                </a:bodyPr>
                <a:lstStyle/>
                <a:p>
                  <a:r>
                    <a:rPr lang="en-US" dirty="0" smtClean="0"/>
                    <a:t>RF faults</a:t>
                  </a:r>
                  <a:endParaRPr lang="en-GB" dirty="0"/>
                </a:p>
              </p:txBody>
            </p:sp>
            <p:cxnSp>
              <p:nvCxnSpPr>
                <p:cNvPr id="29" name="Straight Arrow Connector 28"/>
                <p:cNvCxnSpPr/>
                <p:nvPr/>
              </p:nvCxnSpPr>
              <p:spPr>
                <a:xfrm flipH="1">
                  <a:off x="2621280" y="3702050"/>
                  <a:ext cx="1889760" cy="11545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5052060" y="3773096"/>
                  <a:ext cx="1531620" cy="115457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5303520" y="3517384"/>
                  <a:ext cx="3497580" cy="146454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41" name="Group 40"/>
            <p:cNvGrpSpPr/>
            <p:nvPr/>
          </p:nvGrpSpPr>
          <p:grpSpPr>
            <a:xfrm>
              <a:off x="9174480" y="4094673"/>
              <a:ext cx="640080" cy="1010727"/>
              <a:chOff x="9174480" y="4094673"/>
              <a:chExt cx="640080" cy="1010727"/>
            </a:xfrm>
          </p:grpSpPr>
          <p:sp>
            <p:nvSpPr>
              <p:cNvPr id="38" name="TextBox 37"/>
              <p:cNvSpPr txBox="1"/>
              <p:nvPr/>
            </p:nvSpPr>
            <p:spPr>
              <a:xfrm>
                <a:off x="9243060" y="4094673"/>
                <a:ext cx="571500" cy="369332"/>
              </a:xfrm>
              <a:prstGeom prst="rect">
                <a:avLst/>
              </a:prstGeom>
              <a:pattFill prst="pct20">
                <a:fgClr>
                  <a:schemeClr val="accent1"/>
                </a:fgClr>
                <a:bgClr>
                  <a:schemeClr val="bg1"/>
                </a:bgClr>
              </a:pattFill>
            </p:spPr>
            <p:txBody>
              <a:bodyPr wrap="square" rtlCol="0">
                <a:spAutoFit/>
              </a:bodyPr>
              <a:lstStyle/>
              <a:p>
                <a:r>
                  <a:rPr lang="en-US" dirty="0" smtClean="0"/>
                  <a:t>MD</a:t>
                </a:r>
                <a:endParaRPr lang="en-GB" dirty="0"/>
              </a:p>
            </p:txBody>
          </p:sp>
          <p:cxnSp>
            <p:nvCxnSpPr>
              <p:cNvPr id="40" name="Straight Arrow Connector 39"/>
              <p:cNvCxnSpPr>
                <a:stCxn id="38" idx="2"/>
              </p:cNvCxnSpPr>
              <p:nvPr/>
            </p:nvCxnSpPr>
            <p:spPr>
              <a:xfrm flipH="1">
                <a:off x="9174480" y="4464005"/>
                <a:ext cx="354330" cy="6413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grpSp>
        <p:nvGrpSpPr>
          <p:cNvPr id="53" name="Group 52"/>
          <p:cNvGrpSpPr/>
          <p:nvPr/>
        </p:nvGrpSpPr>
        <p:grpSpPr>
          <a:xfrm>
            <a:off x="372670" y="4669740"/>
            <a:ext cx="11441959" cy="482831"/>
            <a:chOff x="372670" y="4669740"/>
            <a:chExt cx="11441959" cy="482831"/>
          </a:xfrm>
        </p:grpSpPr>
        <p:sp>
          <p:nvSpPr>
            <p:cNvPr id="14" name="TextBox 13"/>
            <p:cNvSpPr txBox="1"/>
            <p:nvPr/>
          </p:nvSpPr>
          <p:spPr>
            <a:xfrm>
              <a:off x="10385634" y="4669740"/>
              <a:ext cx="864400" cy="373923"/>
            </a:xfrm>
            <a:prstGeom prst="rect">
              <a:avLst/>
            </a:prstGeom>
            <a:noFill/>
          </p:spPr>
          <p:txBody>
            <a:bodyPr wrap="square" rtlCol="0">
              <a:spAutoFit/>
            </a:bodyPr>
            <a:lstStyle/>
            <a:p>
              <a:r>
                <a:rPr lang="en-US" dirty="0" smtClean="0"/>
                <a:t>30uA</a:t>
              </a:r>
              <a:endParaRPr lang="en-GB" dirty="0"/>
            </a:p>
          </p:txBody>
        </p:sp>
        <p:cxnSp>
          <p:nvCxnSpPr>
            <p:cNvPr id="12" name="Straight Connector 11"/>
            <p:cNvCxnSpPr/>
            <p:nvPr/>
          </p:nvCxnSpPr>
          <p:spPr>
            <a:xfrm>
              <a:off x="372670" y="5123544"/>
              <a:ext cx="11441959" cy="29027"/>
            </a:xfrm>
            <a:prstGeom prst="line">
              <a:avLst/>
            </a:prstGeom>
            <a:ln w="38100" cmpd="thickThin">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45" name="Slide Number Placeholder 44"/>
          <p:cNvSpPr>
            <a:spLocks noGrp="1"/>
          </p:cNvSpPr>
          <p:nvPr>
            <p:ph type="sldNum" sz="quarter" idx="12"/>
          </p:nvPr>
        </p:nvSpPr>
        <p:spPr/>
        <p:txBody>
          <a:bodyPr/>
          <a:lstStyle/>
          <a:p>
            <a:fld id="{87C176DB-F2CC-4C48-AE8D-24A63543F974}" type="slidenum">
              <a:rPr lang="en-GB" smtClean="0"/>
              <a:t>6</a:t>
            </a:fld>
            <a:endParaRPr lang="en-GB"/>
          </a:p>
        </p:txBody>
      </p:sp>
    </p:spTree>
    <p:extLst>
      <p:ext uri="{BB962C8B-B14F-4D97-AF65-F5344CB8AC3E}">
        <p14:creationId xmlns:p14="http://schemas.microsoft.com/office/powerpoint/2010/main" val="402980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down)">
                                      <p:cBhvr>
                                        <p:cTn id="7" dur="580">
                                          <p:stCondLst>
                                            <p:cond delay="0"/>
                                          </p:stCondLst>
                                        </p:cTn>
                                        <p:tgtEl>
                                          <p:spTgt spid="53"/>
                                        </p:tgtEl>
                                      </p:cBhvr>
                                    </p:animEffect>
                                    <p:anim calcmode="lin" valueType="num">
                                      <p:cBhvr>
                                        <p:cTn id="8" dur="1822"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3"/>
                                        </p:tgtEl>
                                        <p:attrNameLst>
                                          <p:attrName>ppt_y</p:attrName>
                                        </p:attrNameLst>
                                      </p:cBhvr>
                                      <p:tavLst>
                                        <p:tav tm="0" fmla="#ppt_y-sin(pi*$)/81">
                                          <p:val>
                                            <p:fltVal val="0"/>
                                          </p:val>
                                        </p:tav>
                                        <p:tav tm="100000">
                                          <p:val>
                                            <p:fltVal val="1"/>
                                          </p:val>
                                        </p:tav>
                                      </p:tavLst>
                                    </p:anim>
                                    <p:animScale>
                                      <p:cBhvr>
                                        <p:cTn id="13" dur="26">
                                          <p:stCondLst>
                                            <p:cond delay="650"/>
                                          </p:stCondLst>
                                        </p:cTn>
                                        <p:tgtEl>
                                          <p:spTgt spid="53"/>
                                        </p:tgtEl>
                                      </p:cBhvr>
                                      <p:to x="100000" y="60000"/>
                                    </p:animScale>
                                    <p:animScale>
                                      <p:cBhvr>
                                        <p:cTn id="14" dur="166" decel="50000">
                                          <p:stCondLst>
                                            <p:cond delay="676"/>
                                          </p:stCondLst>
                                        </p:cTn>
                                        <p:tgtEl>
                                          <p:spTgt spid="53"/>
                                        </p:tgtEl>
                                      </p:cBhvr>
                                      <p:to x="100000" y="100000"/>
                                    </p:animScale>
                                    <p:animScale>
                                      <p:cBhvr>
                                        <p:cTn id="15" dur="26">
                                          <p:stCondLst>
                                            <p:cond delay="1312"/>
                                          </p:stCondLst>
                                        </p:cTn>
                                        <p:tgtEl>
                                          <p:spTgt spid="53"/>
                                        </p:tgtEl>
                                      </p:cBhvr>
                                      <p:to x="100000" y="80000"/>
                                    </p:animScale>
                                    <p:animScale>
                                      <p:cBhvr>
                                        <p:cTn id="16" dur="166" decel="50000">
                                          <p:stCondLst>
                                            <p:cond delay="1338"/>
                                          </p:stCondLst>
                                        </p:cTn>
                                        <p:tgtEl>
                                          <p:spTgt spid="53"/>
                                        </p:tgtEl>
                                      </p:cBhvr>
                                      <p:to x="100000" y="100000"/>
                                    </p:animScale>
                                    <p:animScale>
                                      <p:cBhvr>
                                        <p:cTn id="17" dur="26">
                                          <p:stCondLst>
                                            <p:cond delay="1642"/>
                                          </p:stCondLst>
                                        </p:cTn>
                                        <p:tgtEl>
                                          <p:spTgt spid="53"/>
                                        </p:tgtEl>
                                      </p:cBhvr>
                                      <p:to x="100000" y="90000"/>
                                    </p:animScale>
                                    <p:animScale>
                                      <p:cBhvr>
                                        <p:cTn id="18" dur="166" decel="50000">
                                          <p:stCondLst>
                                            <p:cond delay="1668"/>
                                          </p:stCondLst>
                                        </p:cTn>
                                        <p:tgtEl>
                                          <p:spTgt spid="53"/>
                                        </p:tgtEl>
                                      </p:cBhvr>
                                      <p:to x="100000" y="100000"/>
                                    </p:animScale>
                                    <p:animScale>
                                      <p:cBhvr>
                                        <p:cTn id="19" dur="26">
                                          <p:stCondLst>
                                            <p:cond delay="1808"/>
                                          </p:stCondLst>
                                        </p:cTn>
                                        <p:tgtEl>
                                          <p:spTgt spid="53"/>
                                        </p:tgtEl>
                                      </p:cBhvr>
                                      <p:to x="100000" y="95000"/>
                                    </p:animScale>
                                    <p:animScale>
                                      <p:cBhvr>
                                        <p:cTn id="20" dur="166" decel="50000">
                                          <p:stCondLst>
                                            <p:cond delay="1834"/>
                                          </p:stCondLst>
                                        </p:cTn>
                                        <p:tgtEl>
                                          <p:spTgt spid="5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9540" y="3588199"/>
            <a:ext cx="4778483" cy="2862322"/>
          </a:xfrm>
          <a:prstGeom prst="rect">
            <a:avLst/>
          </a:prstGeom>
          <a:noFill/>
          <a:ln>
            <a:solidFill>
              <a:schemeClr val="tx1"/>
            </a:solidFill>
          </a:ln>
        </p:spPr>
        <p:txBody>
          <a:bodyPr wrap="square" rtlCol="0">
            <a:spAutoFit/>
          </a:bodyPr>
          <a:lstStyle/>
          <a:p>
            <a:r>
              <a:rPr lang="en-US" dirty="0"/>
              <a:t>GHOST </a:t>
            </a:r>
            <a:r>
              <a:rPr lang="en-US" dirty="0" smtClean="0"/>
              <a:t>modules: two </a:t>
            </a:r>
            <a:r>
              <a:rPr lang="en-US" dirty="0"/>
              <a:t>scripts produced and tested so </a:t>
            </a:r>
            <a:r>
              <a:rPr lang="en-US" dirty="0" smtClean="0"/>
              <a:t>far</a:t>
            </a:r>
            <a:r>
              <a:rPr lang="en-US" dirty="0"/>
              <a:t> </a:t>
            </a:r>
            <a:r>
              <a:rPr lang="en-US" dirty="0" smtClean="0"/>
              <a:t>(P Zisopoulos) </a:t>
            </a:r>
            <a:endParaRPr lang="en-US" dirty="0"/>
          </a:p>
          <a:p>
            <a:endParaRPr lang="en-US" dirty="0"/>
          </a:p>
          <a:p>
            <a:pPr marL="342900" indent="-342900">
              <a:buAutoNum type="arabicParenR"/>
            </a:pPr>
            <a:r>
              <a:rPr lang="en-US" dirty="0"/>
              <a:t>Source  HT extraction voltage optimization (scan in ±5V steps and maximize the beam current in BCT15 </a:t>
            </a:r>
            <a:r>
              <a:rPr lang="en-US" dirty="0" smtClean="0"/>
              <a:t>)</a:t>
            </a:r>
            <a:endParaRPr lang="en-US" dirty="0"/>
          </a:p>
          <a:p>
            <a:pPr marL="342900" indent="-342900">
              <a:buAutoNum type="arabicParenR"/>
            </a:pPr>
            <a:endParaRPr lang="en-US" dirty="0"/>
          </a:p>
          <a:p>
            <a:pPr marL="342900" indent="-342900">
              <a:buAutoNum type="arabicParenR"/>
            </a:pPr>
            <a:r>
              <a:rPr lang="en-US" dirty="0"/>
              <a:t>Automatic ramping of the oven power at source restart after an oven refill  </a:t>
            </a:r>
          </a:p>
          <a:p>
            <a:endParaRPr lang="en-GB" dirty="0"/>
          </a:p>
        </p:txBody>
      </p:sp>
      <p:sp>
        <p:nvSpPr>
          <p:cNvPr id="8" name="TextBox 7"/>
          <p:cNvSpPr txBox="1"/>
          <p:nvPr/>
        </p:nvSpPr>
        <p:spPr>
          <a:xfrm>
            <a:off x="629392" y="344384"/>
            <a:ext cx="3253061" cy="461665"/>
          </a:xfrm>
          <a:prstGeom prst="rect">
            <a:avLst/>
          </a:prstGeom>
          <a:noFill/>
        </p:spPr>
        <p:txBody>
          <a:bodyPr wrap="square" rtlCol="0">
            <a:spAutoFit/>
          </a:bodyPr>
          <a:lstStyle/>
          <a:p>
            <a:r>
              <a:rPr lang="en-US" sz="2400" b="1" dirty="0" smtClean="0">
                <a:solidFill>
                  <a:srgbClr val="C00000"/>
                </a:solidFill>
              </a:rPr>
              <a:t>Source stability </a:t>
            </a:r>
            <a:endParaRPr lang="en-GB" sz="2400" b="1" dirty="0">
              <a:solidFill>
                <a:srgbClr val="C00000"/>
              </a:solidFill>
            </a:endParaRPr>
          </a:p>
        </p:txBody>
      </p:sp>
      <p:sp>
        <p:nvSpPr>
          <p:cNvPr id="9" name="TextBox 8"/>
          <p:cNvSpPr txBox="1"/>
          <p:nvPr/>
        </p:nvSpPr>
        <p:spPr>
          <a:xfrm>
            <a:off x="494952" y="1270048"/>
            <a:ext cx="4961363" cy="1754326"/>
          </a:xfrm>
          <a:prstGeom prst="rect">
            <a:avLst/>
          </a:prstGeom>
          <a:noFill/>
          <a:ln>
            <a:noFill/>
          </a:ln>
        </p:spPr>
        <p:txBody>
          <a:bodyPr wrap="square" rtlCol="0">
            <a:spAutoFit/>
          </a:bodyPr>
          <a:lstStyle/>
          <a:p>
            <a:r>
              <a:rPr lang="en-US" dirty="0" smtClean="0"/>
              <a:t>Choices leading to more reliable 2018 operation: </a:t>
            </a:r>
          </a:p>
          <a:p>
            <a:endParaRPr lang="en-US" dirty="0" smtClean="0"/>
          </a:p>
          <a:p>
            <a:pPr marL="742950" lvl="1" indent="-285750">
              <a:buFont typeface="Wingdings" panose="05000000000000000000" pitchFamily="2" charset="2"/>
              <a:buChar char="§"/>
            </a:pPr>
            <a:r>
              <a:rPr lang="en-US" dirty="0" smtClean="0"/>
              <a:t>old Thomson RF generator replaced with  </a:t>
            </a:r>
            <a:r>
              <a:rPr lang="en-US" dirty="0" err="1" smtClean="0"/>
              <a:t>Sairem</a:t>
            </a:r>
            <a:r>
              <a:rPr lang="en-US" dirty="0" smtClean="0"/>
              <a:t> before start of operation </a:t>
            </a:r>
          </a:p>
          <a:p>
            <a:pPr marL="742950" lvl="1" indent="-285750">
              <a:buFont typeface="Wingdings" panose="05000000000000000000" pitchFamily="2" charset="2"/>
              <a:buChar char="§"/>
            </a:pPr>
            <a:r>
              <a:rPr lang="en-US" dirty="0" smtClean="0"/>
              <a:t> </a:t>
            </a:r>
            <a:r>
              <a:rPr lang="en-US" dirty="0"/>
              <a:t>o</a:t>
            </a:r>
            <a:r>
              <a:rPr lang="en-US" dirty="0" smtClean="0"/>
              <a:t>nly </a:t>
            </a:r>
            <a:r>
              <a:rPr lang="en-US" dirty="0" smtClean="0"/>
              <a:t>fresh </a:t>
            </a:r>
            <a:r>
              <a:rPr lang="en-US" dirty="0" err="1" smtClean="0"/>
              <a:t>Pb</a:t>
            </a:r>
            <a:r>
              <a:rPr lang="en-US" dirty="0" smtClean="0"/>
              <a:t> </a:t>
            </a:r>
            <a:r>
              <a:rPr lang="en-US" dirty="0" smtClean="0"/>
              <a:t>was </a:t>
            </a:r>
            <a:r>
              <a:rPr lang="en-US" dirty="0" smtClean="0"/>
              <a:t>used (</a:t>
            </a:r>
            <a:r>
              <a:rPr lang="en-US" dirty="0" smtClean="0">
                <a:sym typeface="Wingdings" panose="05000000000000000000" pitchFamily="2" charset="2"/>
              </a:rPr>
              <a:t></a:t>
            </a:r>
            <a:r>
              <a:rPr lang="en-US" dirty="0" smtClean="0"/>
              <a:t> turnaround time after oven refill reduced to 8-9 hours) </a:t>
            </a:r>
            <a:endParaRPr lang="en-GB" dirty="0"/>
          </a:p>
        </p:txBody>
      </p:sp>
      <p:sp>
        <p:nvSpPr>
          <p:cNvPr id="10" name="Footer Placeholder 9"/>
          <p:cNvSpPr>
            <a:spLocks noGrp="1"/>
          </p:cNvSpPr>
          <p:nvPr>
            <p:ph type="ftr" sz="quarter" idx="11"/>
          </p:nvPr>
        </p:nvSpPr>
        <p:spPr/>
        <p:txBody>
          <a:bodyPr/>
          <a:lstStyle/>
          <a:p>
            <a:r>
              <a:rPr lang="en-GB" smtClean="0"/>
              <a:t>LIU Beam Performance meeting - 13/12/2018</a:t>
            </a:r>
            <a:endParaRPr lang="en-GB"/>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9800" y="4536986"/>
            <a:ext cx="5016027" cy="1728787"/>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1392" y="1546110"/>
            <a:ext cx="5233955" cy="2780904"/>
          </a:xfrm>
          <a:prstGeom prst="rect">
            <a:avLst/>
          </a:prstGeom>
        </p:spPr>
      </p:pic>
      <p:cxnSp>
        <p:nvCxnSpPr>
          <p:cNvPr id="13" name="Straight Arrow Connector 12"/>
          <p:cNvCxnSpPr/>
          <p:nvPr/>
        </p:nvCxnSpPr>
        <p:spPr>
          <a:xfrm flipV="1">
            <a:off x="4999510" y="3124200"/>
            <a:ext cx="771882" cy="1202814"/>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4999510" y="5242560"/>
            <a:ext cx="913610" cy="3048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9616440" y="1143000"/>
            <a:ext cx="1704379" cy="369332"/>
          </a:xfrm>
          <a:prstGeom prst="rect">
            <a:avLst/>
          </a:prstGeom>
          <a:noFill/>
        </p:spPr>
        <p:txBody>
          <a:bodyPr wrap="square" rtlCol="0">
            <a:spAutoFit/>
          </a:bodyPr>
          <a:lstStyle/>
          <a:p>
            <a:r>
              <a:rPr lang="en-US" dirty="0"/>
              <a:t>P Zisopoulos</a:t>
            </a:r>
            <a:endParaRPr lang="en-GB" dirty="0"/>
          </a:p>
        </p:txBody>
      </p:sp>
      <p:sp>
        <p:nvSpPr>
          <p:cNvPr id="18" name="TextBox 17"/>
          <p:cNvSpPr txBox="1"/>
          <p:nvPr/>
        </p:nvSpPr>
        <p:spPr>
          <a:xfrm>
            <a:off x="10072850" y="4142348"/>
            <a:ext cx="1704379" cy="369332"/>
          </a:xfrm>
          <a:prstGeom prst="rect">
            <a:avLst/>
          </a:prstGeom>
          <a:noFill/>
        </p:spPr>
        <p:txBody>
          <a:bodyPr wrap="square" rtlCol="0">
            <a:spAutoFit/>
          </a:bodyPr>
          <a:lstStyle/>
          <a:p>
            <a:r>
              <a:rPr lang="en-US" dirty="0"/>
              <a:t>P Zisopoulos</a:t>
            </a:r>
            <a:endParaRPr lang="en-GB" dirty="0"/>
          </a:p>
        </p:txBody>
      </p:sp>
      <p:sp>
        <p:nvSpPr>
          <p:cNvPr id="19" name="Slide Number Placeholder 18"/>
          <p:cNvSpPr>
            <a:spLocks noGrp="1"/>
          </p:cNvSpPr>
          <p:nvPr>
            <p:ph type="sldNum" sz="quarter" idx="12"/>
          </p:nvPr>
        </p:nvSpPr>
        <p:spPr/>
        <p:txBody>
          <a:bodyPr/>
          <a:lstStyle/>
          <a:p>
            <a:fld id="{87C176DB-F2CC-4C48-AE8D-24A63543F974}" type="slidenum">
              <a:rPr lang="en-GB" smtClean="0"/>
              <a:t>7</a:t>
            </a:fld>
            <a:endParaRPr lang="en-GB"/>
          </a:p>
        </p:txBody>
      </p:sp>
    </p:spTree>
    <p:extLst>
      <p:ext uri="{BB962C8B-B14F-4D97-AF65-F5344CB8AC3E}">
        <p14:creationId xmlns:p14="http://schemas.microsoft.com/office/powerpoint/2010/main" val="20473915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46" y="278244"/>
            <a:ext cx="3882452" cy="461665"/>
          </a:xfrm>
          <a:prstGeom prst="rect">
            <a:avLst/>
          </a:prstGeom>
          <a:noFill/>
        </p:spPr>
        <p:txBody>
          <a:bodyPr wrap="square" rtlCol="0">
            <a:spAutoFit/>
          </a:bodyPr>
          <a:lstStyle/>
          <a:p>
            <a:r>
              <a:rPr lang="en-US" sz="2400" b="1" dirty="0" smtClean="0">
                <a:solidFill>
                  <a:srgbClr val="C00000"/>
                </a:solidFill>
              </a:rPr>
              <a:t>Foils </a:t>
            </a:r>
          </a:p>
        </p:txBody>
      </p:sp>
      <p:sp>
        <p:nvSpPr>
          <p:cNvPr id="3" name="TextBox 2"/>
          <p:cNvSpPr txBox="1"/>
          <p:nvPr/>
        </p:nvSpPr>
        <p:spPr>
          <a:xfrm>
            <a:off x="702046" y="929640"/>
            <a:ext cx="10468874" cy="2862322"/>
          </a:xfrm>
          <a:prstGeom prst="rect">
            <a:avLst/>
          </a:prstGeom>
          <a:noFill/>
        </p:spPr>
        <p:txBody>
          <a:bodyPr wrap="square" rtlCol="0">
            <a:spAutoFit/>
          </a:bodyPr>
          <a:lstStyle/>
          <a:p>
            <a:pPr marL="285750" indent="-285750">
              <a:buFont typeface="Courier New" panose="02070309020205020404" pitchFamily="49" charset="0"/>
              <a:buChar char="o"/>
            </a:pPr>
            <a:r>
              <a:rPr lang="en-US" dirty="0" smtClean="0"/>
              <a:t>After recurrent issues with ACF foils, new </a:t>
            </a:r>
            <a:r>
              <a:rPr lang="en-US" dirty="0"/>
              <a:t>GSI-produced stripping foils </a:t>
            </a:r>
            <a:r>
              <a:rPr lang="en-US" dirty="0" smtClean="0"/>
              <a:t>of different thicknesses were procured </a:t>
            </a:r>
            <a:r>
              <a:rPr lang="en-US" dirty="0"/>
              <a:t>and installed </a:t>
            </a:r>
            <a:endParaRPr lang="en-US" dirty="0" smtClean="0"/>
          </a:p>
          <a:p>
            <a:pPr marL="285750" indent="-285750">
              <a:buFont typeface="Courier New" panose="02070309020205020404" pitchFamily="49" charset="0"/>
              <a:buChar char="o"/>
            </a:pPr>
            <a:endParaRPr lang="en-US" dirty="0" smtClean="0"/>
          </a:p>
          <a:p>
            <a:pPr marL="285750" indent="-285750">
              <a:buFont typeface="Courier New" panose="02070309020205020404" pitchFamily="49" charset="0"/>
              <a:buChar char="o"/>
            </a:pPr>
            <a:r>
              <a:rPr lang="en-US" dirty="0" smtClean="0"/>
              <a:t>Confirmed better quality and  performance of GSI-produced foils (in terms of reproducibility from foil to foil, and results better matching expectations). </a:t>
            </a:r>
          </a:p>
          <a:p>
            <a:pPr marL="285750" indent="-285750">
              <a:buFont typeface="Courier New" panose="02070309020205020404" pitchFamily="49" charset="0"/>
              <a:buChar char="o"/>
            </a:pPr>
            <a:endParaRPr lang="en-US" dirty="0" smtClean="0"/>
          </a:p>
          <a:p>
            <a:pPr marL="285750" indent="-285750">
              <a:buFont typeface="Courier New" panose="02070309020205020404" pitchFamily="49" charset="0"/>
              <a:buChar char="o"/>
            </a:pPr>
            <a:r>
              <a:rPr lang="en-US" dirty="0" smtClean="0"/>
              <a:t>Possible hints of shorter </a:t>
            </a:r>
            <a:r>
              <a:rPr lang="en-US" dirty="0" smtClean="0"/>
              <a:t>lifetime. If confirmed, </a:t>
            </a:r>
            <a:r>
              <a:rPr lang="en-US" dirty="0" smtClean="0"/>
              <a:t>would </a:t>
            </a:r>
            <a:r>
              <a:rPr lang="en-US" dirty="0" smtClean="0"/>
              <a:t>need </a:t>
            </a:r>
            <a:r>
              <a:rPr lang="en-US" dirty="0" smtClean="0"/>
              <a:t>to </a:t>
            </a:r>
            <a:r>
              <a:rPr lang="en-US" dirty="0" smtClean="0"/>
              <a:t>schedule </a:t>
            </a:r>
            <a:r>
              <a:rPr lang="en-US" dirty="0" smtClean="0"/>
              <a:t>more frequent </a:t>
            </a:r>
            <a:r>
              <a:rPr lang="en-US" dirty="0" smtClean="0"/>
              <a:t>exchanges</a:t>
            </a:r>
            <a:r>
              <a:rPr lang="en-US" dirty="0"/>
              <a:t> </a:t>
            </a:r>
            <a:r>
              <a:rPr lang="en-US" dirty="0" smtClean="0"/>
              <a:t>(every 2 weeks, alternating with oven refills?) Stock of 16 foils installed on 4 arms, a single arm exchange can be carried out in the shadow of an oven refill.)</a:t>
            </a:r>
            <a:endParaRPr lang="en-US" dirty="0" smtClean="0"/>
          </a:p>
          <a:p>
            <a:endParaRPr lang="en-US" dirty="0"/>
          </a:p>
        </p:txBody>
      </p:sp>
      <p:sp>
        <p:nvSpPr>
          <p:cNvPr id="6" name="Footer Placeholder 5"/>
          <p:cNvSpPr>
            <a:spLocks noGrp="1"/>
          </p:cNvSpPr>
          <p:nvPr>
            <p:ph type="ftr" sz="quarter" idx="11"/>
          </p:nvPr>
        </p:nvSpPr>
        <p:spPr/>
        <p:txBody>
          <a:bodyPr/>
          <a:lstStyle/>
          <a:p>
            <a:r>
              <a:rPr lang="en-GB" smtClean="0"/>
              <a:t>LIU Beam Performance meeting - 13/12/2018</a:t>
            </a:r>
            <a:endParaRPr lang="en-GB"/>
          </a:p>
        </p:txBody>
      </p:sp>
      <p:grpSp>
        <p:nvGrpSpPr>
          <p:cNvPr id="8" name="Group 7"/>
          <p:cNvGrpSpPr/>
          <p:nvPr/>
        </p:nvGrpSpPr>
        <p:grpSpPr>
          <a:xfrm>
            <a:off x="2072640" y="3585953"/>
            <a:ext cx="8961120" cy="3135521"/>
            <a:chOff x="2072640" y="3585953"/>
            <a:chExt cx="8961120" cy="3135521"/>
          </a:xfrm>
        </p:grpSpPr>
        <p:graphicFrame>
          <p:nvGraphicFramePr>
            <p:cNvPr id="7" name="Chart 6"/>
            <p:cNvGraphicFramePr>
              <a:graphicFrameLocks/>
            </p:cNvGraphicFramePr>
            <p:nvPr>
              <p:extLst>
                <p:ext uri="{D42A27DB-BD31-4B8C-83A1-F6EECF244321}">
                  <p14:modId xmlns:p14="http://schemas.microsoft.com/office/powerpoint/2010/main" val="2799482083"/>
                </p:ext>
              </p:extLst>
            </p:nvPr>
          </p:nvGraphicFramePr>
          <p:xfrm>
            <a:off x="2072640" y="3794760"/>
            <a:ext cx="8961120" cy="2926714"/>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9421790" y="3585953"/>
              <a:ext cx="1211807" cy="369332"/>
            </a:xfrm>
            <a:prstGeom prst="rect">
              <a:avLst/>
            </a:prstGeom>
            <a:noFill/>
          </p:spPr>
          <p:txBody>
            <a:bodyPr wrap="none" rtlCol="0">
              <a:spAutoFit/>
            </a:bodyPr>
            <a:lstStyle/>
            <a:p>
              <a:r>
                <a:rPr lang="en-US" dirty="0" smtClean="0"/>
                <a:t>Foil history</a:t>
              </a:r>
              <a:endParaRPr lang="en-GB" dirty="0"/>
            </a:p>
          </p:txBody>
        </p:sp>
      </p:grpSp>
      <p:sp>
        <p:nvSpPr>
          <p:cNvPr id="9" name="Slide Number Placeholder 8"/>
          <p:cNvSpPr>
            <a:spLocks noGrp="1"/>
          </p:cNvSpPr>
          <p:nvPr>
            <p:ph type="sldNum" sz="quarter" idx="12"/>
          </p:nvPr>
        </p:nvSpPr>
        <p:spPr/>
        <p:txBody>
          <a:bodyPr/>
          <a:lstStyle/>
          <a:p>
            <a:fld id="{87C176DB-F2CC-4C48-AE8D-24A63543F974}" type="slidenum">
              <a:rPr lang="en-GB" smtClean="0"/>
              <a:t>8</a:t>
            </a:fld>
            <a:endParaRPr lang="en-GB"/>
          </a:p>
        </p:txBody>
      </p:sp>
    </p:spTree>
    <p:extLst>
      <p:ext uri="{BB962C8B-B14F-4D97-AF65-F5344CB8AC3E}">
        <p14:creationId xmlns:p14="http://schemas.microsoft.com/office/powerpoint/2010/main" val="25589288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1165094302"/>
              </p:ext>
            </p:extLst>
          </p:nvPr>
        </p:nvGraphicFramePr>
        <p:xfrm>
          <a:off x="528650" y="274319"/>
          <a:ext cx="539971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7554290" y="3439646"/>
            <a:ext cx="3169920" cy="461665"/>
          </a:xfrm>
          <a:prstGeom prst="rect">
            <a:avLst/>
          </a:prstGeom>
          <a:noFill/>
        </p:spPr>
        <p:txBody>
          <a:bodyPr wrap="square" rtlCol="0">
            <a:spAutoFit/>
          </a:bodyPr>
          <a:lstStyle/>
          <a:p>
            <a:r>
              <a:rPr lang="en-US" sz="2400" b="1" dirty="0" smtClean="0">
                <a:solidFill>
                  <a:srgbClr val="C00000"/>
                </a:solidFill>
              </a:rPr>
              <a:t>Foils characterization  </a:t>
            </a:r>
            <a:endParaRPr lang="en-GB" sz="2400" b="1" dirty="0">
              <a:solidFill>
                <a:srgbClr val="C00000"/>
              </a:solidFill>
            </a:endParaRPr>
          </a:p>
        </p:txBody>
      </p:sp>
      <p:graphicFrame>
        <p:nvGraphicFramePr>
          <p:cNvPr id="7" name="Chart 6"/>
          <p:cNvGraphicFramePr>
            <a:graphicFrameLocks/>
          </p:cNvGraphicFramePr>
          <p:nvPr>
            <p:extLst>
              <p:ext uri="{D42A27DB-BD31-4B8C-83A1-F6EECF244321}">
                <p14:modId xmlns:p14="http://schemas.microsoft.com/office/powerpoint/2010/main" val="1442623431"/>
              </p:ext>
            </p:extLst>
          </p:nvPr>
        </p:nvGraphicFramePr>
        <p:xfrm>
          <a:off x="6553200" y="274319"/>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7140236" y="4113168"/>
            <a:ext cx="4579323" cy="2031325"/>
          </a:xfrm>
          <a:prstGeom prst="rect">
            <a:avLst/>
          </a:prstGeom>
          <a:noFill/>
        </p:spPr>
        <p:txBody>
          <a:bodyPr wrap="square" rtlCol="0">
            <a:spAutoFit/>
          </a:bodyPr>
          <a:lstStyle/>
          <a:p>
            <a:pPr marL="285750" indent="-285750">
              <a:buFont typeface="Wingdings" panose="05000000000000000000" pitchFamily="2" charset="2"/>
              <a:buChar char="§"/>
            </a:pPr>
            <a:r>
              <a:rPr lang="en-US" dirty="0" smtClean="0"/>
              <a:t>Mean energy and energy spread measurements in ITFS </a:t>
            </a:r>
            <a:r>
              <a:rPr lang="en-US" dirty="0" err="1" smtClean="0"/>
              <a:t>spectro</a:t>
            </a:r>
            <a:r>
              <a:rPr lang="en-US" dirty="0" smtClean="0"/>
              <a:t> line </a:t>
            </a:r>
            <a:r>
              <a:rPr lang="en-US" dirty="0" smtClean="0"/>
              <a:t>: clear correlation b/w beam energy and foil thickness </a:t>
            </a:r>
            <a:endParaRPr lang="en-US" dirty="0" smtClean="0"/>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smtClean="0"/>
              <a:t>CSD </a:t>
            </a:r>
            <a:r>
              <a:rPr lang="en-US" dirty="0" smtClean="0"/>
              <a:t>scans: Pb54+ production higher for thicker foils?  </a:t>
            </a:r>
            <a:endParaRPr lang="en-GB" dirty="0"/>
          </a:p>
        </p:txBody>
      </p:sp>
      <p:sp>
        <p:nvSpPr>
          <p:cNvPr id="9" name="Footer Placeholder 8"/>
          <p:cNvSpPr>
            <a:spLocks noGrp="1"/>
          </p:cNvSpPr>
          <p:nvPr>
            <p:ph type="ftr" sz="quarter" idx="11"/>
          </p:nvPr>
        </p:nvSpPr>
        <p:spPr/>
        <p:txBody>
          <a:bodyPr/>
          <a:lstStyle/>
          <a:p>
            <a:r>
              <a:rPr lang="en-GB" smtClean="0"/>
              <a:t>LIU Beam Performance meeting - 13/12/2018</a:t>
            </a:r>
            <a:endParaRPr lang="en-GB"/>
          </a:p>
        </p:txBody>
      </p:sp>
      <p:graphicFrame>
        <p:nvGraphicFramePr>
          <p:cNvPr id="10" name="Chart 9"/>
          <p:cNvGraphicFramePr>
            <a:graphicFrameLocks/>
          </p:cNvGraphicFramePr>
          <p:nvPr>
            <p:extLst>
              <p:ext uri="{D42A27DB-BD31-4B8C-83A1-F6EECF244321}">
                <p14:modId xmlns:p14="http://schemas.microsoft.com/office/powerpoint/2010/main" val="2357937681"/>
              </p:ext>
            </p:extLst>
          </p:nvPr>
        </p:nvGraphicFramePr>
        <p:xfrm>
          <a:off x="685330" y="3328987"/>
          <a:ext cx="5867870" cy="3209925"/>
        </p:xfrm>
        <a:graphic>
          <a:graphicData uri="http://schemas.openxmlformats.org/drawingml/2006/chart">
            <c:chart xmlns:c="http://schemas.openxmlformats.org/drawingml/2006/chart" xmlns:r="http://schemas.openxmlformats.org/officeDocument/2006/relationships" r:id="rId4"/>
          </a:graphicData>
        </a:graphic>
      </p:graphicFrame>
      <p:sp>
        <p:nvSpPr>
          <p:cNvPr id="2" name="Slide Number Placeholder 1"/>
          <p:cNvSpPr>
            <a:spLocks noGrp="1"/>
          </p:cNvSpPr>
          <p:nvPr>
            <p:ph type="sldNum" sz="quarter" idx="12"/>
          </p:nvPr>
        </p:nvSpPr>
        <p:spPr/>
        <p:txBody>
          <a:bodyPr/>
          <a:lstStyle/>
          <a:p>
            <a:fld id="{87C176DB-F2CC-4C48-AE8D-24A63543F974}" type="slidenum">
              <a:rPr lang="en-GB" smtClean="0"/>
              <a:t>9</a:t>
            </a:fld>
            <a:endParaRPr lang="en-GB"/>
          </a:p>
        </p:txBody>
      </p:sp>
    </p:spTree>
    <p:extLst>
      <p:ext uri="{BB962C8B-B14F-4D97-AF65-F5344CB8AC3E}">
        <p14:creationId xmlns:p14="http://schemas.microsoft.com/office/powerpoint/2010/main" val="17126492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19682</TotalTime>
  <Words>1199</Words>
  <Application>Microsoft Office PowerPoint</Application>
  <PresentationFormat>Widescreen</PresentationFormat>
  <Paragraphs>179</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Courier New</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Giulia Bellodi</dc:creator>
  <cp:lastModifiedBy>Giulia Bellodi</cp:lastModifiedBy>
  <cp:revision>395</cp:revision>
  <dcterms:created xsi:type="dcterms:W3CDTF">2018-11-28T10:24:06Z</dcterms:created>
  <dcterms:modified xsi:type="dcterms:W3CDTF">2018-12-13T07:29:39Z</dcterms:modified>
</cp:coreProperties>
</file>