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2"/>
  </p:notesMasterIdLst>
  <p:handoutMasterIdLst>
    <p:handoutMasterId r:id="rId13"/>
  </p:handoutMasterIdLst>
  <p:sldIdLst>
    <p:sldId id="275" r:id="rId2"/>
    <p:sldId id="291" r:id="rId3"/>
    <p:sldId id="284" r:id="rId4"/>
    <p:sldId id="289" r:id="rId5"/>
    <p:sldId id="287" r:id="rId6"/>
    <p:sldId id="286" r:id="rId7"/>
    <p:sldId id="292" r:id="rId8"/>
    <p:sldId id="293" r:id="rId9"/>
    <p:sldId id="294" r:id="rId10"/>
    <p:sldId id="28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5DA0"/>
    <a:srgbClr val="1E8776"/>
    <a:srgbClr val="FF8181"/>
    <a:srgbClr val="C1B3D1"/>
    <a:srgbClr val="0033CC"/>
    <a:srgbClr val="0000FF"/>
    <a:srgbClr val="56E09E"/>
    <a:srgbClr val="00B050"/>
    <a:srgbClr val="FB02B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88" autoAdjust="0"/>
    <p:restoredTop sz="93137" autoAdjust="0"/>
  </p:normalViewPr>
  <p:slideViewPr>
    <p:cSldViewPr snapToGrid="0" snapToObjects="1">
      <p:cViewPr varScale="1">
        <p:scale>
          <a:sx n="103" d="100"/>
          <a:sy n="103" d="100"/>
        </p:scale>
        <p:origin x="-122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12/12/18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12/12/18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png"/><Relationship Id="rId5" Type="http://schemas.microsoft.com/office/2007/relationships/hdphoto" Target="../media/hdphoto1.wdp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956859"/>
            <a:ext cx="8701471" cy="1344706"/>
          </a:xfrm>
        </p:spPr>
        <p:txBody>
          <a:bodyPr>
            <a:normAutofit/>
          </a:bodyPr>
          <a:lstStyle/>
          <a:p>
            <a:r>
              <a:rPr lang="en-US" sz="3200" dirty="0"/>
              <a:t>SPS experience for LHC ion run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487752"/>
            <a:ext cx="8701471" cy="1379648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R. </a:t>
            </a:r>
            <a:r>
              <a:rPr lang="en-US" dirty="0" err="1" smtClean="0">
                <a:solidFill>
                  <a:srgbClr val="FFFFFF"/>
                </a:solidFill>
              </a:rPr>
              <a:t>Alemany</a:t>
            </a:r>
            <a:r>
              <a:rPr lang="en-US" dirty="0" smtClean="0">
                <a:solidFill>
                  <a:srgbClr val="FFFFFF"/>
                </a:solidFill>
              </a:rPr>
              <a:t>, T. </a:t>
            </a:r>
            <a:r>
              <a:rPr lang="en-US" dirty="0" err="1" smtClean="0">
                <a:solidFill>
                  <a:srgbClr val="FFFFFF"/>
                </a:solidFill>
              </a:rPr>
              <a:t>Argyropoulos</a:t>
            </a:r>
            <a:r>
              <a:rPr lang="en-US" dirty="0" smtClean="0">
                <a:solidFill>
                  <a:srgbClr val="FFFFFF"/>
                </a:solidFill>
              </a:rPr>
              <a:t>, H</a:t>
            </a:r>
            <a:r>
              <a:rPr lang="en-US" dirty="0">
                <a:solidFill>
                  <a:srgbClr val="FFFFFF"/>
                </a:solidFill>
              </a:rPr>
              <a:t>. </a:t>
            </a:r>
            <a:r>
              <a:rPr lang="en-US" dirty="0" smtClean="0">
                <a:solidFill>
                  <a:srgbClr val="FFFFFF"/>
                </a:solidFill>
              </a:rPr>
              <a:t>Bartosik, </a:t>
            </a:r>
            <a:r>
              <a:rPr lang="en-US" dirty="0">
                <a:solidFill>
                  <a:srgbClr val="FFFFFF"/>
                </a:solidFill>
              </a:rPr>
              <a:t>T</a:t>
            </a:r>
            <a:r>
              <a:rPr lang="en-US" dirty="0" smtClean="0">
                <a:solidFill>
                  <a:srgbClr val="FFFFFF"/>
                </a:solidFill>
              </a:rPr>
              <a:t>. </a:t>
            </a:r>
            <a:r>
              <a:rPr lang="en-US" dirty="0" err="1" smtClean="0">
                <a:solidFill>
                  <a:srgbClr val="FFFFFF"/>
                </a:solidFill>
              </a:rPr>
              <a:t>Bohl</a:t>
            </a:r>
            <a:r>
              <a:rPr lang="en-US" dirty="0" smtClean="0">
                <a:solidFill>
                  <a:srgbClr val="FFFFFF"/>
                </a:solidFill>
              </a:rPr>
              <a:t>, M. Carla</a:t>
            </a:r>
            <a:r>
              <a:rPr lang="en-US" dirty="0" smtClean="0">
                <a:solidFill>
                  <a:srgbClr val="FFFFFF"/>
                </a:solidFill>
              </a:rPr>
              <a:t>’, H</a:t>
            </a:r>
            <a:r>
              <a:rPr lang="en-US" dirty="0" smtClean="0">
                <a:solidFill>
                  <a:srgbClr val="FFFFFF"/>
                </a:solidFill>
              </a:rPr>
              <a:t>. </a:t>
            </a:r>
            <a:r>
              <a:rPr lang="en-US" dirty="0" err="1" smtClean="0">
                <a:solidFill>
                  <a:srgbClr val="FFFFFF"/>
                </a:solidFill>
              </a:rPr>
              <a:t>Damerau</a:t>
            </a:r>
            <a:r>
              <a:rPr lang="en-US" dirty="0" smtClean="0">
                <a:solidFill>
                  <a:srgbClr val="FFFFFF"/>
                </a:solidFill>
              </a:rPr>
              <a:t>, V</a:t>
            </a:r>
            <a:r>
              <a:rPr lang="en-US" dirty="0" smtClean="0">
                <a:solidFill>
                  <a:srgbClr val="FFFFFF"/>
                </a:solidFill>
              </a:rPr>
              <a:t>. Kain</a:t>
            </a:r>
            <a:r>
              <a:rPr lang="en-US" dirty="0" smtClean="0">
                <a:solidFill>
                  <a:srgbClr val="FFFFFF"/>
                </a:solidFill>
              </a:rPr>
              <a:t>, </a:t>
            </a:r>
            <a:r>
              <a:rPr lang="en-US" dirty="0">
                <a:solidFill>
                  <a:srgbClr val="FFFFFF"/>
                </a:solidFill>
              </a:rPr>
              <a:t>G. </a:t>
            </a:r>
            <a:r>
              <a:rPr lang="en-US" dirty="0" err="1">
                <a:solidFill>
                  <a:srgbClr val="FFFFFF"/>
                </a:solidFill>
              </a:rPr>
              <a:t>Kotzian</a:t>
            </a:r>
            <a:r>
              <a:rPr lang="en-US" dirty="0" smtClean="0">
                <a:solidFill>
                  <a:srgbClr val="FFFFFF"/>
                </a:solidFill>
              </a:rPr>
              <a:t>, </a:t>
            </a:r>
            <a:r>
              <a:rPr lang="en-US" dirty="0" smtClean="0">
                <a:solidFill>
                  <a:srgbClr val="FFFFFF"/>
                </a:solidFill>
              </a:rPr>
              <a:t>K</a:t>
            </a:r>
            <a:r>
              <a:rPr lang="en-US" dirty="0" smtClean="0">
                <a:solidFill>
                  <a:srgbClr val="FFFFFF"/>
                </a:solidFill>
              </a:rPr>
              <a:t>. Li, G. </a:t>
            </a:r>
            <a:r>
              <a:rPr lang="en-US" dirty="0" err="1" smtClean="0">
                <a:solidFill>
                  <a:srgbClr val="FFFFFF"/>
                </a:solidFill>
              </a:rPr>
              <a:t>Papotti</a:t>
            </a:r>
            <a:r>
              <a:rPr lang="en-US" dirty="0" smtClean="0">
                <a:solidFill>
                  <a:srgbClr val="FFFFFF"/>
                </a:solidFill>
              </a:rPr>
              <a:t>, </a:t>
            </a:r>
            <a:r>
              <a:rPr lang="en-US" dirty="0" smtClean="0">
                <a:solidFill>
                  <a:srgbClr val="FFFFFF"/>
                </a:solidFill>
              </a:rPr>
              <a:t>A. </a:t>
            </a:r>
            <a:r>
              <a:rPr lang="en-US" dirty="0" err="1" smtClean="0">
                <a:solidFill>
                  <a:srgbClr val="FFFFFF"/>
                </a:solidFill>
              </a:rPr>
              <a:t>Saa</a:t>
            </a:r>
            <a:r>
              <a:rPr lang="en-US" dirty="0" smtClean="0">
                <a:solidFill>
                  <a:srgbClr val="FFFFFF"/>
                </a:solidFill>
              </a:rPr>
              <a:t> Hernandez, M</a:t>
            </a:r>
            <a:r>
              <a:rPr lang="en-US" dirty="0" smtClean="0">
                <a:solidFill>
                  <a:srgbClr val="FFFFFF"/>
                </a:solidFill>
              </a:rPr>
              <a:t>. Schwarz, E. </a:t>
            </a:r>
            <a:r>
              <a:rPr lang="en-US" dirty="0" smtClean="0">
                <a:solidFill>
                  <a:srgbClr val="FFFFFF"/>
                </a:solidFill>
              </a:rPr>
              <a:t>Shaposhnikova, F. </a:t>
            </a:r>
            <a:r>
              <a:rPr lang="en-US" dirty="0" err="1" smtClean="0">
                <a:solidFill>
                  <a:srgbClr val="FFFFFF"/>
                </a:solidFill>
              </a:rPr>
              <a:t>Velotti</a:t>
            </a:r>
            <a:endParaRPr lang="en-US" dirty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SPS </a:t>
            </a:r>
            <a:r>
              <a:rPr lang="en-US" dirty="0">
                <a:solidFill>
                  <a:srgbClr val="FFFFFF"/>
                </a:solidFill>
              </a:rPr>
              <a:t>&amp; PS </a:t>
            </a:r>
            <a:r>
              <a:rPr lang="en-US" dirty="0" smtClean="0">
                <a:solidFill>
                  <a:srgbClr val="FFFFFF"/>
                </a:solidFill>
              </a:rPr>
              <a:t>operators</a:t>
            </a:r>
          </a:p>
          <a:p>
            <a:pPr>
              <a:spcBef>
                <a:spcPts val="400"/>
              </a:spcBef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2667" y="6357663"/>
            <a:ext cx="5160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LIU beam performance meeting, </a:t>
            </a:r>
            <a:r>
              <a:rPr lang="en-US" dirty="0" smtClean="0"/>
              <a:t>13 December </a:t>
            </a:r>
            <a:r>
              <a:rPr lang="en-US" dirty="0" smtClean="0"/>
              <a:t>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Outlook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314380"/>
          </a:xfrm>
        </p:spPr>
        <p:txBody>
          <a:bodyPr>
            <a:normAutofit/>
          </a:bodyPr>
          <a:lstStyle/>
          <a:p>
            <a:r>
              <a:rPr lang="is-IS" dirty="0" smtClean="0"/>
              <a:t>Very successful ion run for the SPS and all injectors</a:t>
            </a:r>
            <a:endParaRPr lang="is-IS" dirty="0" smtClean="0"/>
          </a:p>
          <a:p>
            <a:pPr lvl="1"/>
            <a:r>
              <a:rPr lang="is-IS" dirty="0" smtClean="0"/>
              <a:t>High intensity beam delivered by Linac3/LEIR and PS </a:t>
            </a:r>
          </a:p>
          <a:p>
            <a:pPr lvl="1"/>
            <a:r>
              <a:rPr lang="is-IS" dirty="0" smtClean="0"/>
              <a:t>No particular issue related to 75 ns beam</a:t>
            </a:r>
          </a:p>
          <a:p>
            <a:pPr lvl="1"/>
            <a:r>
              <a:rPr lang="is-IS" dirty="0" smtClean="0"/>
              <a:t>Q26 re-deployed with no big difference wrt. Q20 (Q26 required to avoid bunch rotation after slip stacking in the future!)</a:t>
            </a:r>
          </a:p>
          <a:p>
            <a:pPr lvl="1"/>
            <a:r>
              <a:rPr lang="is-IS" dirty="0" smtClean="0"/>
              <a:t>Reached expected total intensity </a:t>
            </a:r>
            <a:r>
              <a:rPr lang="is-IS" dirty="0"/>
              <a:t>in LHC (67% of LIU </a:t>
            </a:r>
            <a:r>
              <a:rPr lang="is-IS" dirty="0" smtClean="0"/>
              <a:t>intensity) with 3 bunch 75 ns scheme</a:t>
            </a:r>
          </a:p>
          <a:p>
            <a:pPr lvl="1"/>
            <a:r>
              <a:rPr lang="is-IS" dirty="0" smtClean="0"/>
              <a:t>Longitudinal instabilities encountered after transition crossing (as with Q20)</a:t>
            </a:r>
          </a:p>
          <a:p>
            <a:pPr lvl="1"/>
            <a:r>
              <a:rPr lang="is-IS" dirty="0" smtClean="0"/>
              <a:t>MDs devoted to tune scans and tests in view of slip stacking </a:t>
            </a:r>
            <a:r>
              <a:rPr lang="is-IS" dirty="0"/>
              <a:t>(data </a:t>
            </a:r>
            <a:r>
              <a:rPr lang="is-IS" dirty="0" smtClean="0"/>
              <a:t>analysis ongoing) </a:t>
            </a:r>
          </a:p>
          <a:p>
            <a:pPr lvl="1"/>
            <a:r>
              <a:rPr lang="is-IS" dirty="0" smtClean="0"/>
              <a:t>Test of 6 bunch scheme successful – option for slip stacking commisioning (low bunch intensity) </a:t>
            </a:r>
          </a:p>
          <a:p>
            <a:r>
              <a:rPr lang="is-IS" dirty="0" smtClean="0"/>
              <a:t>Outlook: slip stacking</a:t>
            </a:r>
          </a:p>
          <a:p>
            <a:pPr lvl="1"/>
            <a:r>
              <a:rPr lang="is-IS" dirty="0" smtClean="0"/>
              <a:t>Reaching LIU goal requires slip stacking (in first run after LS2)</a:t>
            </a:r>
          </a:p>
          <a:p>
            <a:pPr lvl="1"/>
            <a:r>
              <a:rPr lang="is-IS" dirty="0" smtClean="0"/>
              <a:t>Achieving longitudinal </a:t>
            </a:r>
            <a:r>
              <a:rPr lang="is-IS" dirty="0"/>
              <a:t>stability of ion bunches </a:t>
            </a:r>
            <a:r>
              <a:rPr lang="is-IS" dirty="0" smtClean="0"/>
              <a:t>is big challenge, but pre-requisite to slip stacking</a:t>
            </a:r>
          </a:p>
          <a:p>
            <a:pPr lvl="1"/>
            <a:r>
              <a:rPr lang="is-IS" dirty="0" smtClean="0"/>
              <a:t>Simulation studies during LS2 for achieving longitudinal stability and optimizing slip stacking manipulations</a:t>
            </a:r>
          </a:p>
          <a:p>
            <a:pPr lvl="1"/>
            <a:r>
              <a:rPr lang="is-IS" dirty="0" smtClean="0"/>
              <a:t>Will need commitment of all people involved to make it operational in first year after LS2</a:t>
            </a:r>
          </a:p>
          <a:p>
            <a:pPr lvl="1"/>
            <a:endParaRPr lang="is-IS" dirty="0" smtClean="0"/>
          </a:p>
        </p:txBody>
      </p:sp>
    </p:spTree>
    <p:extLst>
      <p:ext uri="{BB962C8B-B14F-4D97-AF65-F5344CB8AC3E}">
        <p14:creationId xmlns:p14="http://schemas.microsoft.com/office/powerpoint/2010/main" val="3927812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cycles and beams used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First half of the 2018 run with 4 bunch (100 ns) scheme</a:t>
            </a:r>
          </a:p>
          <a:p>
            <a:pPr lvl="1"/>
            <a:r>
              <a:rPr lang="en-US" dirty="0" smtClean="0"/>
              <a:t>Cycle prepared for 12 injections – LHC took only 9 injections due to abort gap settings</a:t>
            </a:r>
          </a:p>
          <a:p>
            <a:pPr lvl="1"/>
            <a:r>
              <a:rPr lang="en-US" dirty="0" smtClean="0"/>
              <a:t>Similar transmission in Q26 (2018) as in Q20 (2016)</a:t>
            </a:r>
          </a:p>
          <a:p>
            <a:r>
              <a:rPr lang="en-US" dirty="0" smtClean="0"/>
              <a:t>Second half with 3 bunch (75 ns) scheme</a:t>
            </a:r>
          </a:p>
          <a:p>
            <a:pPr lvl="1"/>
            <a:r>
              <a:rPr lang="en-US" dirty="0" smtClean="0"/>
              <a:t>Cycle with up to 14 injections</a:t>
            </a:r>
          </a:p>
          <a:p>
            <a:pPr lvl="1"/>
            <a:r>
              <a:rPr lang="en-US" dirty="0" smtClean="0"/>
              <a:t>Scraping had been requested by LHC</a:t>
            </a:r>
          </a:p>
        </p:txBody>
      </p:sp>
      <p:pic>
        <p:nvPicPr>
          <p:cNvPr id="10" name="Picture 9" descr="BCT_20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484" y="3237145"/>
            <a:ext cx="5443435" cy="3522222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1" name="Picture 10" descr="BCT_2015_20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484" y="3237145"/>
            <a:ext cx="5443435" cy="3522222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2" name="Picture 11" descr="BCT_2015_2016_2018-4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484" y="3237145"/>
            <a:ext cx="5443435" cy="3522222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3" name="Picture 12" descr="BCT_2015_2016_2018-4b_2018-3b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484" y="3237145"/>
            <a:ext cx="5443435" cy="3522222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601922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Intensity evolution LHC Pb-Pb run 2018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89" y="1243272"/>
            <a:ext cx="7243548" cy="51739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22137" y="4161257"/>
            <a:ext cx="1610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648 bunches in LHC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281550" y="3721866"/>
            <a:ext cx="1610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733 bunches in LHC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24971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Intensity evolution LHC Pb-Pb run 2018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89" y="1243272"/>
            <a:ext cx="7243548" cy="517396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4988351" y="3476625"/>
            <a:ext cx="3851996" cy="0"/>
          </a:xfrm>
          <a:prstGeom prst="line">
            <a:avLst/>
          </a:prstGeom>
          <a:ln>
            <a:solidFill>
              <a:srgbClr val="008000"/>
            </a:solidFill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137739" y="3154918"/>
            <a:ext cx="754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1.6e11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22137" y="4161257"/>
            <a:ext cx="1610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648 bunches in LHC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281550" y="3721866"/>
            <a:ext cx="1610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733 bunches in LHC</a:t>
            </a:r>
            <a:endParaRPr lang="en-US" sz="1400" dirty="0"/>
          </a:p>
        </p:txBody>
      </p:sp>
      <p:pic>
        <p:nvPicPr>
          <p:cNvPr id="9" name="Picture 8" descr="Untitled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96" y="395258"/>
            <a:ext cx="8213842" cy="616273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635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09112" y="5113268"/>
            <a:ext cx="435067" cy="435067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548996" y="5178394"/>
            <a:ext cx="2130541" cy="428625"/>
          </a:xfrm>
          <a:prstGeom prst="ellipse">
            <a:avLst/>
          </a:prstGeom>
          <a:noFill/>
          <a:ln w="22225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24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luminosity in LHC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45724" y="526578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3366FF"/>
                </a:solidFill>
              </a:rPr>
              <a:t>~39 × (2015)</a:t>
            </a:r>
          </a:p>
        </p:txBody>
      </p:sp>
      <p:pic>
        <p:nvPicPr>
          <p:cNvPr id="19" name="Picture 18" descr="cha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522" y="1529335"/>
            <a:ext cx="5848270" cy="501280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850951" y="1143001"/>
            <a:ext cx="21152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HL-LHC goal: 2.85 nb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br>
              <a:rPr lang="en-US" sz="1600" b="1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(in ALICE, ATLAS, CMS)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4981189" y="2071270"/>
            <a:ext cx="12330" cy="3797829"/>
          </a:xfrm>
          <a:prstGeom prst="straightConnector1">
            <a:avLst/>
          </a:prstGeom>
          <a:ln>
            <a:solidFill>
              <a:srgbClr val="FF0000">
                <a:alpha val="60000"/>
              </a:srgbClr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993519" y="513254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2015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74051" y="429152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9900"/>
                </a:solidFill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2809831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Pb-ion performance over the last years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1001058" y="1467150"/>
            <a:ext cx="7254799" cy="4521526"/>
            <a:chOff x="1257899" y="1923782"/>
            <a:chExt cx="6522132" cy="4064894"/>
          </a:xfrm>
        </p:grpSpPr>
        <p:grpSp>
          <p:nvGrpSpPr>
            <p:cNvPr id="4" name="Group 3"/>
            <p:cNvGrpSpPr>
              <a:grpSpLocks noChangeAspect="1"/>
            </p:cNvGrpSpPr>
            <p:nvPr/>
          </p:nvGrpSpPr>
          <p:grpSpPr>
            <a:xfrm>
              <a:off x="1257899" y="1923782"/>
              <a:ext cx="6522132" cy="4064894"/>
              <a:chOff x="-152400" y="1415552"/>
              <a:chExt cx="5659917" cy="3537448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2212836" y="2637339"/>
                <a:ext cx="12161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8000"/>
                    </a:solidFill>
                  </a:rPr>
                  <a:t>100 ns spacing</a:t>
                </a:r>
                <a:endParaRPr lang="en-US" sz="1400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765036" y="2819400"/>
                <a:ext cx="12161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8000"/>
                    </a:solidFill>
                  </a:rPr>
                  <a:t>100 ns spacing</a:t>
                </a:r>
                <a:endParaRPr lang="en-US" sz="1400" dirty="0">
                  <a:solidFill>
                    <a:srgbClr val="008000"/>
                  </a:solidFill>
                </a:endParaRPr>
              </a:p>
            </p:txBody>
          </p:sp>
          <p:grpSp>
            <p:nvGrpSpPr>
              <p:cNvPr id="8" name="Group 7"/>
              <p:cNvGrpSpPr>
                <a:grpSpLocks noChangeAspect="1"/>
              </p:cNvGrpSpPr>
              <p:nvPr/>
            </p:nvGrpSpPr>
            <p:grpSpPr>
              <a:xfrm>
                <a:off x="-152400" y="1415552"/>
                <a:ext cx="5659917" cy="3537448"/>
                <a:chOff x="2044118" y="847394"/>
                <a:chExt cx="5259432" cy="3287145"/>
              </a:xfrm>
            </p:grpSpPr>
            <p:pic>
              <p:nvPicPr>
                <p:cNvPr id="10" name="Picture 9" descr="Unknown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44118" y="847394"/>
                  <a:ext cx="5259432" cy="3287145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>
                <a:xfrm>
                  <a:off x="5530121" y="1634420"/>
                  <a:ext cx="113011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rgbClr val="008000"/>
                      </a:solidFill>
                    </a:rPr>
                    <a:t>75 ns </a:t>
                  </a:r>
                  <a:endParaRPr lang="en-US" sz="1400" dirty="0" smtClean="0">
                    <a:solidFill>
                      <a:srgbClr val="008000"/>
                    </a:solidFill>
                  </a:endParaRPr>
                </a:p>
                <a:p>
                  <a:pPr algn="ctr"/>
                  <a:r>
                    <a:rPr lang="en-US" sz="1400" dirty="0" smtClean="0">
                      <a:solidFill>
                        <a:srgbClr val="008000"/>
                      </a:solidFill>
                    </a:rPr>
                    <a:t>spacing</a:t>
                  </a:r>
                  <a:endParaRPr lang="en-US" sz="1400" dirty="0">
                    <a:solidFill>
                      <a:srgbClr val="008000"/>
                    </a:solidFill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2794942" y="2236840"/>
                  <a:ext cx="1130111" cy="4231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rgbClr val="FF0000"/>
                      </a:solidFill>
                    </a:rPr>
                    <a:t>100 ns </a:t>
                  </a:r>
                  <a:endParaRPr lang="en-US" sz="1400" dirty="0" smtClean="0">
                    <a:solidFill>
                      <a:srgbClr val="FF0000"/>
                    </a:solidFill>
                  </a:endParaRPr>
                </a:p>
                <a:p>
                  <a:pPr algn="ctr"/>
                  <a:r>
                    <a:rPr lang="en-US" sz="1400" dirty="0" smtClean="0">
                      <a:solidFill>
                        <a:srgbClr val="FF0000"/>
                      </a:solidFill>
                    </a:rPr>
                    <a:t>spacing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4144756" y="2080082"/>
                  <a:ext cx="1130111" cy="4231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rgbClr val="FF0000"/>
                      </a:solidFill>
                    </a:rPr>
                    <a:t>100 ns </a:t>
                  </a:r>
                  <a:endParaRPr lang="en-US" sz="1400" dirty="0" smtClean="0">
                    <a:solidFill>
                      <a:srgbClr val="FF0000"/>
                    </a:solidFill>
                  </a:endParaRPr>
                </a:p>
                <a:p>
                  <a:pPr algn="ctr"/>
                  <a:r>
                    <a:rPr lang="en-US" sz="1400" dirty="0" smtClean="0">
                      <a:solidFill>
                        <a:srgbClr val="FF0000"/>
                      </a:solidFill>
                    </a:rPr>
                    <a:t>spacing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cxnSp>
          <p:nvCxnSpPr>
            <p:cNvPr id="15" name="Straight Connector 14"/>
            <p:cNvCxnSpPr/>
            <p:nvPr/>
          </p:nvCxnSpPr>
          <p:spPr>
            <a:xfrm>
              <a:off x="2071386" y="2576759"/>
              <a:ext cx="5067500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093388" y="2577297"/>
              <a:ext cx="15263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3C5DA0"/>
                  </a:solidFill>
                </a:rPr>
                <a:t>LIU goal (2.35e11)</a:t>
              </a:r>
              <a:endParaRPr lang="en-US" sz="1400" b="1" dirty="0">
                <a:solidFill>
                  <a:srgbClr val="3C5DA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669062" y="2194078"/>
            <a:ext cx="1343929" cy="1503520"/>
            <a:chOff x="7669062" y="2194078"/>
            <a:chExt cx="1343929" cy="1503520"/>
          </a:xfrm>
        </p:grpSpPr>
        <p:sp>
          <p:nvSpPr>
            <p:cNvPr id="19" name="TextBox 18"/>
            <p:cNvSpPr txBox="1"/>
            <p:nvPr/>
          </p:nvSpPr>
          <p:spPr>
            <a:xfrm>
              <a:off x="7679235" y="2786835"/>
              <a:ext cx="13337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slip stacking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7669062" y="2194078"/>
              <a:ext cx="0" cy="1503520"/>
            </a:xfrm>
            <a:prstGeom prst="straightConnector1">
              <a:avLst/>
            </a:prstGeom>
            <a:ln>
              <a:solidFill>
                <a:srgbClr val="FF0000"/>
              </a:solidFill>
              <a:headEnd type="oval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67457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longitudinal </a:t>
            </a:r>
            <a:r>
              <a:rPr lang="en-US" dirty="0"/>
              <a:t>stability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5678058" cy="5194100"/>
          </a:xfrm>
        </p:spPr>
        <p:txBody>
          <a:bodyPr>
            <a:normAutofit/>
          </a:bodyPr>
          <a:lstStyle/>
          <a:p>
            <a:r>
              <a:rPr lang="en-US" dirty="0"/>
              <a:t>Significant reduction of intensity and bunch length along the SPS batch at </a:t>
            </a:r>
            <a:r>
              <a:rPr lang="en-US" dirty="0" smtClean="0"/>
              <a:t>end </a:t>
            </a:r>
            <a:r>
              <a:rPr lang="en-US" dirty="0"/>
              <a:t>of flat bottom </a:t>
            </a:r>
            <a:endParaRPr lang="en-US" dirty="0" smtClean="0"/>
          </a:p>
          <a:p>
            <a:pPr lvl="1"/>
            <a:r>
              <a:rPr lang="en-US" dirty="0" smtClean="0"/>
              <a:t>leads to instability </a:t>
            </a:r>
            <a:r>
              <a:rPr lang="en-US" dirty="0"/>
              <a:t>of the shortest (and less intense) bunches</a:t>
            </a:r>
          </a:p>
          <a:p>
            <a:r>
              <a:rPr lang="en-US" dirty="0"/>
              <a:t>Transition crossing</a:t>
            </a:r>
          </a:p>
          <a:p>
            <a:pPr lvl="1"/>
            <a:r>
              <a:rPr lang="en-US" dirty="0"/>
              <a:t>Adjustments are done </a:t>
            </a:r>
            <a:r>
              <a:rPr lang="en-US" dirty="0" smtClean="0"/>
              <a:t>using </a:t>
            </a:r>
            <a:r>
              <a:rPr lang="en-US" dirty="0"/>
              <a:t>many knobs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2 </a:t>
            </a:r>
            <a:r>
              <a:rPr lang="en-US" dirty="0" smtClean="0"/>
              <a:t>main: transition </a:t>
            </a:r>
            <a:r>
              <a:rPr lang="en-US" dirty="0"/>
              <a:t>timing and radial beam displacement)</a:t>
            </a:r>
          </a:p>
          <a:p>
            <a:pPr lvl="1"/>
            <a:r>
              <a:rPr lang="en-US" dirty="0"/>
              <a:t>Instability and emittance blow-up during transition crossing lead to better beam stability later on</a:t>
            </a:r>
          </a:p>
          <a:p>
            <a:pPr lvl="1"/>
            <a:r>
              <a:rPr lang="en-US" dirty="0" smtClean="0"/>
              <a:t>Will </a:t>
            </a:r>
            <a:r>
              <a:rPr lang="en-US" dirty="0"/>
              <a:t>be improved after LS2 due to LLRF (phase discriminator) upgrade </a:t>
            </a:r>
          </a:p>
          <a:p>
            <a:r>
              <a:rPr lang="en-US" dirty="0" smtClean="0"/>
              <a:t>But … </a:t>
            </a:r>
            <a:r>
              <a:rPr lang="en-US" dirty="0"/>
              <a:t>bunches </a:t>
            </a:r>
            <a:r>
              <a:rPr lang="en-US" dirty="0" smtClean="0"/>
              <a:t>crossing </a:t>
            </a:r>
            <a:r>
              <a:rPr lang="en-US" dirty="0"/>
              <a:t>transition without significant </a:t>
            </a:r>
            <a:r>
              <a:rPr lang="en-US" dirty="0" smtClean="0"/>
              <a:t>blow</a:t>
            </a:r>
            <a:r>
              <a:rPr lang="en-US" dirty="0"/>
              <a:t>-up become unstable </a:t>
            </a:r>
            <a:r>
              <a:rPr lang="en-US" dirty="0" smtClean="0"/>
              <a:t>later</a:t>
            </a:r>
          </a:p>
          <a:p>
            <a:r>
              <a:rPr lang="en-US" dirty="0"/>
              <a:t>Had to run </a:t>
            </a:r>
            <a:r>
              <a:rPr lang="en-US" dirty="0" smtClean="0"/>
              <a:t>with </a:t>
            </a:r>
            <a:r>
              <a:rPr lang="en-US" dirty="0"/>
              <a:t>relaxed BQM settings </a:t>
            </a:r>
            <a:endParaRPr lang="en-US" dirty="0" smtClean="0"/>
          </a:p>
          <a:p>
            <a:pPr lvl="1"/>
            <a:r>
              <a:rPr lang="en-US" dirty="0" smtClean="0"/>
              <a:t>bunch </a:t>
            </a:r>
            <a:r>
              <a:rPr lang="en-US" dirty="0"/>
              <a:t>length tolerance 2.2 ns</a:t>
            </a:r>
            <a:r>
              <a:rPr lang="en-US" dirty="0" smtClean="0"/>
              <a:t>, </a:t>
            </a:r>
            <a:r>
              <a:rPr lang="is-IS" dirty="0" smtClean="0"/>
              <a:t>…</a:t>
            </a:r>
          </a:p>
          <a:p>
            <a:pPr lvl="1"/>
            <a:r>
              <a:rPr lang="en-US" dirty="0" smtClean="0"/>
              <a:t>N</a:t>
            </a:r>
            <a:r>
              <a:rPr lang="is-IS" dirty="0" smtClean="0"/>
              <a:t>o particular issue from LHC side!</a:t>
            </a:r>
            <a:endParaRPr lang="en-US" dirty="0"/>
          </a:p>
          <a:p>
            <a:endParaRPr lang="en-US" dirty="0" smtClean="0"/>
          </a:p>
          <a:p>
            <a:pPr marL="180000" lvl="1" indent="-187200">
              <a:spcBef>
                <a:spcPts val="1600"/>
              </a:spcBef>
              <a:buClr>
                <a:srgbClr val="0055A0"/>
              </a:buClr>
              <a:buSzTx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7" t="4500" r="7769"/>
          <a:stretch/>
        </p:blipFill>
        <p:spPr>
          <a:xfrm>
            <a:off x="6004554" y="1118343"/>
            <a:ext cx="2904731" cy="26376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3" t="6732" r="7705"/>
          <a:stretch/>
        </p:blipFill>
        <p:spPr>
          <a:xfrm>
            <a:off x="6011055" y="3768364"/>
            <a:ext cx="2955178" cy="236198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5641427" y="2983615"/>
            <a:ext cx="1115238" cy="41134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153807" y="4648029"/>
            <a:ext cx="1432894" cy="641107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667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Observations during </a:t>
            </a:r>
            <a:r>
              <a:rPr lang="en-GB" dirty="0" smtClean="0"/>
              <a:t>slip</a:t>
            </a:r>
            <a:r>
              <a:rPr lang="en-GB" dirty="0"/>
              <a:t>-stacking MD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Radial </a:t>
            </a:r>
            <a:r>
              <a:rPr lang="en-US" dirty="0" smtClean="0"/>
              <a:t>displacement </a:t>
            </a:r>
            <a:r>
              <a:rPr lang="en-US" dirty="0"/>
              <a:t>at </a:t>
            </a:r>
            <a:r>
              <a:rPr lang="en-US" dirty="0" smtClean="0"/>
              <a:t>intermediate </a:t>
            </a:r>
            <a:r>
              <a:rPr lang="en-US" dirty="0"/>
              <a:t>flat portion (20 mm) didn’t lead to </a:t>
            </a:r>
            <a:r>
              <a:rPr lang="en-US" dirty="0" smtClean="0"/>
              <a:t>BCT </a:t>
            </a:r>
            <a:r>
              <a:rPr lang="en-US" dirty="0"/>
              <a:t>losses </a:t>
            </a:r>
          </a:p>
          <a:p>
            <a:pPr lvl="1"/>
            <a:r>
              <a:rPr lang="en-US" dirty="0" smtClean="0"/>
              <a:t>maybe </a:t>
            </a:r>
            <a:r>
              <a:rPr lang="en-US" dirty="0"/>
              <a:t>we can displace only one beam and simplify slip-stacking?</a:t>
            </a:r>
          </a:p>
          <a:p>
            <a:r>
              <a:rPr lang="en-US" dirty="0"/>
              <a:t>Instability is often starting at the plateau </a:t>
            </a:r>
            <a:endParaRPr lang="en-US" dirty="0" smtClean="0"/>
          </a:p>
          <a:p>
            <a:pPr lvl="1"/>
            <a:r>
              <a:rPr lang="en-US" dirty="0" smtClean="0"/>
              <a:t>reduction </a:t>
            </a:r>
            <a:r>
              <a:rPr lang="en-US" dirty="0"/>
              <a:t>in the synchrotron frequency spread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/>
              <a:t>Slip-stacking of </a:t>
            </a:r>
            <a:r>
              <a:rPr lang="en-US" dirty="0" smtClean="0"/>
              <a:t>unstable </a:t>
            </a:r>
            <a:r>
              <a:rPr lang="en-US" dirty="0"/>
              <a:t>beam will be difficult and not reproducible</a:t>
            </a:r>
          </a:p>
          <a:p>
            <a:pPr lvl="1"/>
            <a:r>
              <a:rPr lang="en-US" dirty="0" smtClean="0"/>
              <a:t>Need </a:t>
            </a:r>
            <a:r>
              <a:rPr lang="en-US" dirty="0"/>
              <a:t>to find mitigation measures for beam </a:t>
            </a:r>
            <a:r>
              <a:rPr lang="en-US" dirty="0" err="1"/>
              <a:t>stabilisation</a:t>
            </a:r>
            <a:r>
              <a:rPr lang="en-US" dirty="0"/>
              <a:t> before and during slip-stacking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89259DB-0695-984F-BE73-D547FA9FF6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15" y="3594106"/>
            <a:ext cx="3983128" cy="29881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100" y="3594106"/>
            <a:ext cx="3983128" cy="29881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51738" y="3514191"/>
            <a:ext cx="3122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Beam becoming unstable on flat portion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975660" y="3514191"/>
            <a:ext cx="3045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Beam stable after blow-up at transition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98708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Possible stabilisation of the ion beam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800 </a:t>
            </a:r>
            <a:r>
              <a:rPr lang="en-US" dirty="0"/>
              <a:t>MHz RF system was finally applied during one MD after deployment for ions </a:t>
            </a:r>
          </a:p>
          <a:p>
            <a:pPr lvl="1"/>
            <a:r>
              <a:rPr lang="en-US" dirty="0" smtClean="0"/>
              <a:t>relative </a:t>
            </a:r>
            <a:r>
              <a:rPr lang="en-US" dirty="0"/>
              <a:t>phase was not specifically calibrated for ion operation</a:t>
            </a:r>
          </a:p>
          <a:p>
            <a:pPr lvl="1"/>
            <a:r>
              <a:rPr lang="en-US" dirty="0"/>
              <a:t>no effect on </a:t>
            </a:r>
            <a:r>
              <a:rPr lang="en-US" dirty="0" smtClean="0"/>
              <a:t>beam </a:t>
            </a:r>
            <a:r>
              <a:rPr lang="en-US" dirty="0"/>
              <a:t>was observed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be used only after transition crossing (too late?)</a:t>
            </a:r>
          </a:p>
          <a:p>
            <a:pPr lvl="1"/>
            <a:r>
              <a:rPr lang="en-US" dirty="0"/>
              <a:t>if used during slip-stacking – need separate control of each cavity (as 200 MHz) – not available</a:t>
            </a:r>
          </a:p>
          <a:p>
            <a:r>
              <a:rPr lang="en-US" dirty="0"/>
              <a:t>Controlled emittance blow-up </a:t>
            </a:r>
          </a:p>
          <a:p>
            <a:pPr lvl="1"/>
            <a:r>
              <a:rPr lang="en-US" smtClean="0"/>
              <a:t>very </a:t>
            </a:r>
            <a:r>
              <a:rPr lang="en-US" dirty="0"/>
              <a:t>difficult in a single RF system due to small frequency spread</a:t>
            </a:r>
          </a:p>
          <a:p>
            <a:pPr lvl="1"/>
            <a:r>
              <a:rPr lang="en-US" dirty="0"/>
              <a:t>In double RF can be done only after transition crossing (too late?)</a:t>
            </a:r>
          </a:p>
          <a:p>
            <a:pPr lvl="1"/>
            <a:r>
              <a:rPr lang="en-US" dirty="0"/>
              <a:t>large bunch-by bunch variation in bunch length (&gt; 50%) and then in synchrotron frequency shift</a:t>
            </a:r>
          </a:p>
          <a:p>
            <a:r>
              <a:rPr lang="en-US" dirty="0"/>
              <a:t>Feasibility of controlled </a:t>
            </a:r>
            <a:r>
              <a:rPr lang="en-US" dirty="0" smtClean="0"/>
              <a:t>blow</a:t>
            </a:r>
            <a:r>
              <a:rPr lang="en-US" dirty="0"/>
              <a:t>-up needs to be studied during LS2 in simulations for realistic bunch-by-bunch </a:t>
            </a:r>
            <a:r>
              <a:rPr lang="en-US" dirty="0" smtClean="0"/>
              <a:t>particle distribution </a:t>
            </a:r>
            <a:r>
              <a:rPr lang="en-US" dirty="0"/>
              <a:t>and SPS impedance model </a:t>
            </a:r>
          </a:p>
          <a:p>
            <a:pPr lvl="1"/>
            <a:r>
              <a:rPr lang="en-US" dirty="0"/>
              <a:t>before transition crossing in a single RF</a:t>
            </a:r>
          </a:p>
          <a:p>
            <a:pPr lvl="1"/>
            <a:r>
              <a:rPr lang="en-US" dirty="0"/>
              <a:t>after transition in double RF with phase noise or phase modulation of 800 MHz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536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67935</TotalTime>
  <Words>675</Words>
  <Application>Microsoft Macintosh PowerPoint</Application>
  <PresentationFormat>On-screen Show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LIU_PowerPoint_Template</vt:lpstr>
      <vt:lpstr>SPS experience for LHC ion run</vt:lpstr>
      <vt:lpstr>SPS cycles and beams used</vt:lpstr>
      <vt:lpstr>Intensity evolution LHC Pb-Pb run 2018</vt:lpstr>
      <vt:lpstr>Intensity evolution LHC Pb-Pb run 2018</vt:lpstr>
      <vt:lpstr>Integrated luminosity in LHC</vt:lpstr>
      <vt:lpstr>Pb-ion performance over the last years</vt:lpstr>
      <vt:lpstr>Issues with longitudinal stability </vt:lpstr>
      <vt:lpstr>Observations during slip-stacking MD</vt:lpstr>
      <vt:lpstr>Possible stabilisation of the ion beam</vt:lpstr>
      <vt:lpstr>Summary &amp; Outlook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Hannes Bartosik</cp:lastModifiedBy>
  <cp:revision>2239</cp:revision>
  <dcterms:created xsi:type="dcterms:W3CDTF">2013-04-17T22:56:34Z</dcterms:created>
  <dcterms:modified xsi:type="dcterms:W3CDTF">2018-12-13T06:21:21Z</dcterms:modified>
  <cp:category/>
</cp:coreProperties>
</file>