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null)" ContentType="image/x-emf"/>
  <Default Extension="wdp" ContentType="image/vnd.ms-photo"/>
  <Default Extension="tiff" ContentType="image/tif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382" r:id="rId2"/>
    <p:sldId id="326" r:id="rId3"/>
    <p:sldId id="384" r:id="rId4"/>
    <p:sldId id="383" r:id="rId5"/>
    <p:sldId id="385" r:id="rId6"/>
    <p:sldId id="348" r:id="rId7"/>
    <p:sldId id="345" r:id="rId8"/>
    <p:sldId id="347" r:id="rId9"/>
    <p:sldId id="401" r:id="rId10"/>
    <p:sldId id="349" r:id="rId11"/>
    <p:sldId id="389" r:id="rId12"/>
    <p:sldId id="387" r:id="rId13"/>
    <p:sldId id="388" r:id="rId14"/>
    <p:sldId id="350" r:id="rId15"/>
    <p:sldId id="395" r:id="rId16"/>
    <p:sldId id="392" r:id="rId17"/>
    <p:sldId id="361" r:id="rId18"/>
    <p:sldId id="397" r:id="rId19"/>
    <p:sldId id="40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FF017A"/>
    <a:srgbClr val="FE9901"/>
    <a:srgbClr val="E85CB3"/>
    <a:srgbClr val="FD9800"/>
    <a:srgbClr val="FE9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21" autoAdjust="0"/>
    <p:restoredTop sz="88462" autoAdjust="0"/>
  </p:normalViewPr>
  <p:slideViewPr>
    <p:cSldViewPr snapToGrid="0">
      <p:cViewPr varScale="1">
        <p:scale>
          <a:sx n="80" d="100"/>
          <a:sy n="80" d="100"/>
        </p:scale>
        <p:origin x="208" y="58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82D961-300E-415C-9107-F00402C090C7}" type="datetimeFigureOut">
              <a:rPr lang="en-AU" smtClean="0"/>
              <a:t>27/11/18</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3FD8C2-A6FE-4CFD-A831-05A336D7B9E7}" type="slidenum">
              <a:rPr lang="en-AU" smtClean="0"/>
              <a:t>‹#›</a:t>
            </a:fld>
            <a:endParaRPr lang="en-AU"/>
          </a:p>
        </p:txBody>
      </p:sp>
    </p:spTree>
    <p:extLst>
      <p:ext uri="{BB962C8B-B14F-4D97-AF65-F5344CB8AC3E}">
        <p14:creationId xmlns:p14="http://schemas.microsoft.com/office/powerpoint/2010/main" val="2329428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un.org/sustainabledevelopment/sustainable-development-goals/"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www.un.org/millenniumgoals/" TargetMode="External"/><Relationship Id="rId5" Type="http://schemas.openxmlformats.org/officeDocument/2006/relationships/hyperlink" Target="http://www.un.org/sustainabledevelopment/summit/" TargetMode="External"/><Relationship Id="rId4" Type="http://schemas.openxmlformats.org/officeDocument/2006/relationships/hyperlink" Target="http://www.un.org/ga/search/view_doc.asp?symbol=A/RES/70/1&amp;Lang=E"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un.org/sustainabledevelopment/sustainable-development-goals/"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www.un.org/millenniumgoals/" TargetMode="External"/><Relationship Id="rId5" Type="http://schemas.openxmlformats.org/officeDocument/2006/relationships/hyperlink" Target="http://www.un.org/sustainabledevelopment/summit/" TargetMode="External"/><Relationship Id="rId4" Type="http://schemas.openxmlformats.org/officeDocument/2006/relationships/hyperlink" Target="http://www.un.org/ga/search/view_doc.asp?symbol=A/RES/70/1&amp;Lang=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lvl="0">
              <a:spcBef>
                <a:spcPts val="0"/>
              </a:spcBef>
              <a:buNone/>
            </a:pPr>
            <a:endParaRPr/>
          </a:p>
        </p:txBody>
      </p:sp>
      <p:sp>
        <p:nvSpPr>
          <p:cNvPr id="161" name="Shape 1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7517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62" name="Shape 262"/>
          <p:cNvSpPr txBox="1">
            <a:spLocks noGrp="1"/>
          </p:cNvSpPr>
          <p:nvPr>
            <p:ph type="body" idx="1"/>
          </p:nvPr>
        </p:nvSpPr>
        <p:spPr>
          <a:xfrm>
            <a:off x="685800" y="4400550"/>
            <a:ext cx="5486400" cy="3600600"/>
          </a:xfrm>
          <a:prstGeom prst="rect">
            <a:avLst/>
          </a:prstGeom>
          <a:noFill/>
          <a:ln>
            <a:noFill/>
          </a:ln>
        </p:spPr>
        <p:txBody>
          <a:bodyPr wrap="square" lIns="91425" tIns="45700" rIns="91425" bIns="45700" anchor="t" anchorCtr="0">
            <a:noAutofit/>
          </a:bodyPr>
          <a:lstStyle/>
          <a:p>
            <a:pPr marL="0" marR="0" lvl="0" indent="-69850" algn="l" rtl="0">
              <a:spcBef>
                <a:spcPts val="0"/>
              </a:spcBef>
              <a:buClr>
                <a:schemeClr val="dk1"/>
              </a:buClr>
              <a:buSzPct val="100000"/>
              <a:buFont typeface="Arial"/>
              <a:buNone/>
            </a:pPr>
            <a:r>
              <a:rPr lang="en-AU" sz="1100">
                <a:latin typeface="Arial"/>
                <a:ea typeface="Arial"/>
                <a:cs typeface="Arial"/>
                <a:sym typeface="Arial"/>
              </a:rPr>
              <a:t>On 1 January 2016, the</a:t>
            </a:r>
            <a:r>
              <a:rPr lang="en-AU" sz="1100">
                <a:latin typeface="Arial"/>
                <a:ea typeface="Arial"/>
                <a:cs typeface="Arial"/>
                <a:sym typeface="Arial"/>
                <a:hlinkClick r:id="rId3"/>
              </a:rPr>
              <a:t> </a:t>
            </a:r>
            <a:r>
              <a:rPr lang="en-AU" sz="1100" u="sng">
                <a:solidFill>
                  <a:schemeClr val="hlink"/>
                </a:solidFill>
                <a:latin typeface="Arial"/>
                <a:ea typeface="Arial"/>
                <a:cs typeface="Arial"/>
                <a:sym typeface="Arial"/>
                <a:hlinkClick r:id="rId3"/>
              </a:rPr>
              <a:t>17 Sustainable Development Goals (SDGs)</a:t>
            </a:r>
            <a:r>
              <a:rPr lang="en-AU" sz="1100" u="sng">
                <a:solidFill>
                  <a:schemeClr val="hlink"/>
                </a:solidFill>
                <a:latin typeface="Arial"/>
                <a:ea typeface="Arial"/>
                <a:cs typeface="Arial"/>
                <a:sym typeface="Arial"/>
              </a:rPr>
              <a:t> </a:t>
            </a:r>
            <a:r>
              <a:rPr lang="en-AU" sz="1100">
                <a:latin typeface="Arial"/>
                <a:ea typeface="Arial"/>
                <a:cs typeface="Arial"/>
                <a:sym typeface="Arial"/>
              </a:rPr>
              <a:t>of the</a:t>
            </a:r>
            <a:r>
              <a:rPr lang="en-AU" sz="1100">
                <a:latin typeface="Arial"/>
                <a:ea typeface="Arial"/>
                <a:cs typeface="Arial"/>
                <a:sym typeface="Arial"/>
                <a:hlinkClick r:id="rId4"/>
              </a:rPr>
              <a:t> </a:t>
            </a:r>
            <a:r>
              <a:rPr lang="en-AU" sz="1100" u="sng">
                <a:solidFill>
                  <a:schemeClr val="hlink"/>
                </a:solidFill>
                <a:latin typeface="Arial"/>
                <a:ea typeface="Arial"/>
                <a:cs typeface="Arial"/>
                <a:sym typeface="Arial"/>
                <a:hlinkClick r:id="rId4"/>
              </a:rPr>
              <a:t>2030 Agenda for Sustainable Development</a:t>
            </a:r>
            <a:r>
              <a:rPr lang="en-AU" sz="1100">
                <a:latin typeface="Arial"/>
                <a:ea typeface="Arial"/>
                <a:cs typeface="Arial"/>
                <a:sym typeface="Arial"/>
              </a:rPr>
              <a:t> — adopted by world leaders in September 2015 at an</a:t>
            </a:r>
            <a:r>
              <a:rPr lang="en-AU" sz="1100">
                <a:latin typeface="Arial"/>
                <a:ea typeface="Arial"/>
                <a:cs typeface="Arial"/>
                <a:sym typeface="Arial"/>
                <a:hlinkClick r:id="rId5"/>
              </a:rPr>
              <a:t> </a:t>
            </a:r>
            <a:r>
              <a:rPr lang="en-AU" sz="1100" u="sng">
                <a:solidFill>
                  <a:schemeClr val="hlink"/>
                </a:solidFill>
                <a:latin typeface="Arial"/>
                <a:ea typeface="Arial"/>
                <a:cs typeface="Arial"/>
                <a:sym typeface="Arial"/>
                <a:hlinkClick r:id="rId5"/>
              </a:rPr>
              <a:t>historic UN Summit</a:t>
            </a:r>
            <a:r>
              <a:rPr lang="en-AU" sz="1100" u="sng">
                <a:solidFill>
                  <a:schemeClr val="hlink"/>
                </a:solidFill>
                <a:latin typeface="Arial"/>
                <a:ea typeface="Arial"/>
                <a:cs typeface="Arial"/>
                <a:sym typeface="Arial"/>
              </a:rPr>
              <a:t> </a:t>
            </a:r>
            <a:r>
              <a:rPr lang="en-AU" sz="1100">
                <a:latin typeface="Arial"/>
                <a:ea typeface="Arial"/>
                <a:cs typeface="Arial"/>
                <a:sym typeface="Arial"/>
              </a:rPr>
              <a:t>— officially came into force.  Over the next fifteen years, with these new Goals that universally apply to all, countries will mobilize efforts to end all forms of poverty, fight inequalities and tackle climate change, while ensuring that no one is left behind.</a:t>
            </a:r>
          </a:p>
          <a:p>
            <a:pPr marL="0" marR="0" lvl="0" indent="-69850" algn="l" rtl="0">
              <a:spcBef>
                <a:spcPts val="0"/>
              </a:spcBef>
              <a:buClr>
                <a:schemeClr val="dk1"/>
              </a:buClr>
              <a:buSzPct val="100000"/>
              <a:buFont typeface="Arial"/>
              <a:buNone/>
            </a:pPr>
            <a:r>
              <a:rPr lang="en-AU" sz="1100">
                <a:latin typeface="Arial"/>
                <a:ea typeface="Arial"/>
                <a:cs typeface="Arial"/>
                <a:sym typeface="Arial"/>
              </a:rPr>
              <a:t>The SDGs, also known as Global Goals, build on the success of</a:t>
            </a:r>
            <a:r>
              <a:rPr lang="en-AU" sz="1100">
                <a:latin typeface="Arial"/>
                <a:ea typeface="Arial"/>
                <a:cs typeface="Arial"/>
                <a:sym typeface="Arial"/>
                <a:hlinkClick r:id="rId6"/>
              </a:rPr>
              <a:t> </a:t>
            </a:r>
            <a:r>
              <a:rPr lang="en-AU" sz="1100" u="sng">
                <a:solidFill>
                  <a:schemeClr val="hlink"/>
                </a:solidFill>
                <a:latin typeface="Arial"/>
                <a:ea typeface="Arial"/>
                <a:cs typeface="Arial"/>
                <a:sym typeface="Arial"/>
                <a:hlinkClick r:id="rId6"/>
              </a:rPr>
              <a:t>the Millennium Development Goals (MDGs)</a:t>
            </a:r>
            <a:r>
              <a:rPr lang="en-AU" sz="1100">
                <a:latin typeface="Arial"/>
                <a:ea typeface="Arial"/>
                <a:cs typeface="Arial"/>
                <a:sym typeface="Arial"/>
              </a:rPr>
              <a:t> and aim to go further to end all forms of poverty. The new Goals are unique in that they call for action by all countries, poor, rich and middle-income to promote prosperity while protecting the planet. They recognize that ending poverty must go hand-in-hand with strategies that build economic growth and addresses a range of social needs including education, health, social protection, and job opportunities, while tackling climate change and environmental protection.</a:t>
            </a:r>
          </a:p>
          <a:p>
            <a:pPr marL="0" marR="0" lvl="0" indent="-69850" algn="l" rtl="0">
              <a:spcBef>
                <a:spcPts val="0"/>
              </a:spcBef>
              <a:buClr>
                <a:schemeClr val="dk1"/>
              </a:buClr>
              <a:buSzPct val="100000"/>
              <a:buFont typeface="Arial"/>
              <a:buNone/>
            </a:pPr>
            <a:r>
              <a:rPr lang="en-AU" sz="1100">
                <a:latin typeface="Arial"/>
                <a:ea typeface="Arial"/>
                <a:cs typeface="Arial"/>
                <a:sym typeface="Arial"/>
              </a:rPr>
              <a:t>While the SDGs are not legally binding, governments are expected to take ownership and establish national frameworks for the achievement of the 17 Goals.  Countries have the primary responsibility for follow-up and review of the progress made in implementing the Goals, which will require quality, accessible and timely data collection. Regional follow-up and review will be based on national-level analyses and contribute to follow-up and review at the global level.</a:t>
            </a:r>
          </a:p>
          <a:p>
            <a:pPr marL="0" marR="0" lvl="0" indent="0" algn="l" rtl="0">
              <a:spcBef>
                <a:spcPts val="0"/>
              </a:spcBef>
              <a:buSzPct val="25000"/>
              <a:buNone/>
            </a:pPr>
            <a:endParaRPr>
              <a:latin typeface="Open Sans"/>
              <a:ea typeface="Open Sans"/>
              <a:cs typeface="Open Sans"/>
              <a:sym typeface="Open Sans"/>
            </a:endParaRPr>
          </a:p>
        </p:txBody>
      </p:sp>
      <p:sp>
        <p:nvSpPr>
          <p:cNvPr id="263" name="Shape 263"/>
          <p:cNvSpPr txBox="1">
            <a:spLocks noGrp="1"/>
          </p:cNvSpPr>
          <p:nvPr>
            <p:ph type="sldNum" idx="12"/>
          </p:nvPr>
        </p:nvSpPr>
        <p:spPr>
          <a:xfrm>
            <a:off x="3884613" y="8685213"/>
            <a:ext cx="2971800" cy="458700"/>
          </a:xfrm>
          <a:prstGeom prst="rect">
            <a:avLst/>
          </a:prstGeom>
          <a:noFill/>
          <a:ln>
            <a:noFill/>
          </a:ln>
        </p:spPr>
        <p:txBody>
          <a:bodyPr wrap="square" lIns="91425" tIns="45700" rIns="91425" bIns="45700" anchor="b" anchorCtr="0">
            <a:noAutofit/>
          </a:bodyPr>
          <a:lstStyle/>
          <a:p>
            <a:pPr marL="0" marR="0" lvl="0" indent="0" algn="r" rtl="0">
              <a:spcBef>
                <a:spcPts val="0"/>
              </a:spcBef>
              <a:buSzPct val="25000"/>
              <a:buNone/>
            </a:pPr>
            <a:fld id="{00000000-1234-1234-1234-123412341234}" type="slidenum">
              <a:rPr lang="en-AU" sz="1200" b="0" i="0" u="none" strike="noStrike" cap="none">
                <a:solidFill>
                  <a:schemeClr val="dk1"/>
                </a:solidFill>
                <a:latin typeface="Calibri"/>
                <a:ea typeface="Calibri"/>
                <a:cs typeface="Calibri"/>
                <a:sym typeface="Calibri"/>
              </a:rPr>
              <a:t>10</a:t>
            </a:fld>
            <a:endParaRPr lang="en-AU"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47072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3" name="Shape 183"/>
          <p:cNvSpPr txBox="1">
            <a:spLocks noGrp="1"/>
          </p:cNvSpPr>
          <p:nvPr>
            <p:ph type="body" idx="1"/>
          </p:nvPr>
        </p:nvSpPr>
        <p:spPr>
          <a:xfrm>
            <a:off x="685800" y="4400550"/>
            <a:ext cx="5486400" cy="3600450"/>
          </a:xfrm>
          <a:prstGeom prst="rect">
            <a:avLst/>
          </a:prstGeom>
          <a:noFill/>
          <a:ln>
            <a:noFill/>
          </a:ln>
        </p:spPr>
        <p:txBody>
          <a:bodyPr wrap="square" lIns="91425" tIns="45700" rIns="91425" bIns="45700" anchor="t" anchorCtr="0">
            <a:noAutofit/>
          </a:bodyPr>
          <a:lstStyle/>
          <a:p>
            <a:pPr marL="0" marR="0" lvl="0" indent="0" algn="l" rtl="0">
              <a:spcBef>
                <a:spcPts val="0"/>
              </a:spcBef>
              <a:buSzPct val="25000"/>
              <a:buNone/>
            </a:pPr>
            <a:endParaRPr lang="en-AU" sz="1200" b="0" i="0" u="none" strike="noStrike" cap="none" dirty="0">
              <a:solidFill>
                <a:schemeClr val="dk1"/>
              </a:solidFill>
              <a:latin typeface="Calibri"/>
              <a:ea typeface="Calibri"/>
              <a:cs typeface="Calibri"/>
              <a:sym typeface="Calibri"/>
            </a:endParaRPr>
          </a:p>
        </p:txBody>
      </p:sp>
      <p:sp>
        <p:nvSpPr>
          <p:cNvPr id="184" name="Shape 184"/>
          <p:cNvSpPr txBox="1">
            <a:spLocks noGrp="1"/>
          </p:cNvSpPr>
          <p:nvPr>
            <p:ph type="sldNum" idx="12"/>
          </p:nvPr>
        </p:nvSpPr>
        <p:spPr>
          <a:xfrm>
            <a:off x="3884613" y="8685213"/>
            <a:ext cx="2971800" cy="458787"/>
          </a:xfrm>
          <a:prstGeom prst="rect">
            <a:avLst/>
          </a:prstGeom>
          <a:noFill/>
          <a:ln>
            <a:noFill/>
          </a:ln>
        </p:spPr>
        <p:txBody>
          <a:bodyPr wrap="square" lIns="91425" tIns="45700" rIns="91425" bIns="45700" anchor="b" anchorCtr="0">
            <a:noAutofit/>
          </a:bodyPr>
          <a:lstStyle/>
          <a:p>
            <a:pPr marL="0" marR="0" lvl="0" indent="0" algn="r" rtl="0">
              <a:spcBef>
                <a:spcPts val="0"/>
              </a:spcBef>
              <a:buSzPct val="25000"/>
              <a:buNone/>
            </a:pPr>
            <a:fld id="{00000000-1234-1234-1234-123412341234}" type="slidenum">
              <a:rPr lang="en-AU" sz="1200" b="0" i="0" u="none" strike="noStrike" cap="none">
                <a:solidFill>
                  <a:schemeClr val="dk1"/>
                </a:solidFill>
                <a:latin typeface="Calibri"/>
                <a:ea typeface="Calibri"/>
                <a:cs typeface="Calibri"/>
                <a:sym typeface="Calibri"/>
              </a:rPr>
              <a:t>11</a:t>
            </a:fld>
            <a:endParaRPr lang="en-AU"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98054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Shape 340"/>
          <p:cNvSpPr txBox="1">
            <a:spLocks noGrp="1"/>
          </p:cNvSpPr>
          <p:nvPr>
            <p:ph type="body" idx="1"/>
          </p:nvPr>
        </p:nvSpPr>
        <p:spPr>
          <a:xfrm>
            <a:off x="685800" y="4400550"/>
            <a:ext cx="5486400" cy="3600600"/>
          </a:xfrm>
          <a:prstGeom prst="rect">
            <a:avLst/>
          </a:prstGeom>
        </p:spPr>
        <p:txBody>
          <a:bodyPr wrap="square" lIns="91425" tIns="91425" rIns="91425" bIns="91425" anchor="t" anchorCtr="0">
            <a:noAutofit/>
          </a:bodyPr>
          <a:lstStyle/>
          <a:p>
            <a:pPr lvl="0" rtl="0">
              <a:spcBef>
                <a:spcPts val="0"/>
              </a:spcBef>
              <a:buNone/>
            </a:pPr>
            <a:r>
              <a:rPr lang="en-AU"/>
              <a:t>More info on the 2 week intensive coming soon</a:t>
            </a:r>
          </a:p>
        </p:txBody>
      </p:sp>
      <p:sp>
        <p:nvSpPr>
          <p:cNvPr id="341" name="Shape 34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0480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txBox="1">
            <a:spLocks noGrp="1"/>
          </p:cNvSpPr>
          <p:nvPr>
            <p:ph type="body" idx="1"/>
          </p:nvPr>
        </p:nvSpPr>
        <p:spPr>
          <a:xfrm>
            <a:off x="685800" y="4400550"/>
            <a:ext cx="5486400" cy="3600600"/>
          </a:xfrm>
          <a:prstGeom prst="rect">
            <a:avLst/>
          </a:prstGeom>
        </p:spPr>
        <p:txBody>
          <a:bodyPr wrap="square" lIns="91425" tIns="91425" rIns="91425" bIns="91425" anchor="t" anchorCtr="0">
            <a:noAutofit/>
          </a:bodyPr>
          <a:lstStyle/>
          <a:p>
            <a:pPr lvl="0">
              <a:spcBef>
                <a:spcPts val="0"/>
              </a:spcBef>
              <a:buClr>
                <a:schemeClr val="dk1"/>
              </a:buClr>
              <a:buSzPct val="100000"/>
              <a:buFont typeface="Arial"/>
              <a:buNone/>
            </a:pPr>
            <a:r>
              <a:rPr lang="en-AU" sz="1100" dirty="0">
                <a:latin typeface="Arial"/>
                <a:ea typeface="Arial"/>
                <a:cs typeface="Arial"/>
                <a:sym typeface="Arial"/>
              </a:rPr>
              <a:t>Lots of ideas and familiarity with multiple CERN techs gives best chance to find a meaningful connection. Not just applying technology for the sake of it.</a:t>
            </a:r>
            <a:endParaRPr sz="1100" dirty="0">
              <a:latin typeface="Arial"/>
              <a:ea typeface="Arial"/>
              <a:cs typeface="Arial"/>
              <a:sym typeface="Arial"/>
            </a:endParaRPr>
          </a:p>
        </p:txBody>
      </p:sp>
      <p:sp>
        <p:nvSpPr>
          <p:cNvPr id="297" name="Shape 29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96032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Shape 340"/>
          <p:cNvSpPr txBox="1">
            <a:spLocks noGrp="1"/>
          </p:cNvSpPr>
          <p:nvPr>
            <p:ph type="body" idx="1"/>
          </p:nvPr>
        </p:nvSpPr>
        <p:spPr>
          <a:xfrm>
            <a:off x="685800" y="4400550"/>
            <a:ext cx="5486400" cy="3600600"/>
          </a:xfrm>
          <a:prstGeom prst="rect">
            <a:avLst/>
          </a:prstGeom>
        </p:spPr>
        <p:txBody>
          <a:bodyPr wrap="square" lIns="91425" tIns="91425" rIns="91425" bIns="91425" anchor="t" anchorCtr="0">
            <a:noAutofit/>
          </a:bodyPr>
          <a:lstStyle/>
          <a:p>
            <a:pPr lvl="0" rtl="0">
              <a:spcBef>
                <a:spcPts val="0"/>
              </a:spcBef>
              <a:buNone/>
            </a:pPr>
            <a:r>
              <a:rPr lang="en-AU"/>
              <a:t>More info on the 2 week intensive coming soon</a:t>
            </a:r>
          </a:p>
        </p:txBody>
      </p:sp>
      <p:sp>
        <p:nvSpPr>
          <p:cNvPr id="341" name="Shape 34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72587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marL="171450" lvl="0" indent="-171450">
              <a:spcBef>
                <a:spcPts val="0"/>
              </a:spcBef>
              <a:buFontTx/>
              <a:buChar char="-"/>
            </a:pPr>
            <a:endParaRPr lang="en-US" dirty="0"/>
          </a:p>
        </p:txBody>
      </p:sp>
      <p:sp>
        <p:nvSpPr>
          <p:cNvPr id="161" name="Shape 1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7837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Shape 340"/>
          <p:cNvSpPr txBox="1">
            <a:spLocks noGrp="1"/>
          </p:cNvSpPr>
          <p:nvPr>
            <p:ph type="body" idx="1"/>
          </p:nvPr>
        </p:nvSpPr>
        <p:spPr>
          <a:xfrm>
            <a:off x="685800" y="4400550"/>
            <a:ext cx="5486400" cy="3600600"/>
          </a:xfrm>
          <a:prstGeom prst="rect">
            <a:avLst/>
          </a:prstGeom>
        </p:spPr>
        <p:txBody>
          <a:bodyPr wrap="square" lIns="91425" tIns="91425" rIns="91425" bIns="91425" anchor="t" anchorCtr="0">
            <a:noAutofit/>
          </a:bodyPr>
          <a:lstStyle/>
          <a:p>
            <a:pPr lvl="0" rtl="0">
              <a:spcBef>
                <a:spcPts val="0"/>
              </a:spcBef>
              <a:buNone/>
            </a:pPr>
            <a:r>
              <a:rPr lang="en-AU"/>
              <a:t> </a:t>
            </a:r>
          </a:p>
        </p:txBody>
      </p:sp>
      <p:sp>
        <p:nvSpPr>
          <p:cNvPr id="341" name="Shape 34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45234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42" name="Shape 242"/>
          <p:cNvSpPr txBox="1">
            <a:spLocks noGrp="1"/>
          </p:cNvSpPr>
          <p:nvPr>
            <p:ph type="body" idx="1"/>
          </p:nvPr>
        </p:nvSpPr>
        <p:spPr>
          <a:xfrm>
            <a:off x="685800" y="4400550"/>
            <a:ext cx="5486400" cy="3600600"/>
          </a:xfrm>
          <a:prstGeom prst="rect">
            <a:avLst/>
          </a:prstGeom>
          <a:noFill/>
          <a:ln>
            <a:noFill/>
          </a:ln>
        </p:spPr>
        <p:txBody>
          <a:bodyPr wrap="square" lIns="91425" tIns="45700" rIns="91425" bIns="45700" anchor="t" anchorCtr="0">
            <a:noAutofit/>
          </a:bodyPr>
          <a:lstStyle/>
          <a:p>
            <a:pPr marL="0" marR="0" lvl="0" indent="-69850" algn="l" rtl="0">
              <a:spcBef>
                <a:spcPts val="0"/>
              </a:spcBef>
              <a:buClr>
                <a:schemeClr val="dk1"/>
              </a:buClr>
              <a:buSzPct val="91666"/>
              <a:buFont typeface="Arial"/>
              <a:buNone/>
            </a:pPr>
            <a:r>
              <a:rPr lang="en-AU">
                <a:latin typeface="Open Sans"/>
                <a:ea typeface="Open Sans"/>
                <a:cs typeface="Open Sans"/>
                <a:sym typeface="Open Sans"/>
              </a:rPr>
              <a:t>Challenge Based Innovation (CBI) is a project course, where multidisciplinary student teams and their instructors collaborate with researchers at CERN to discover novel solutions for the future of humankind. The projects are an elaborate mixture, where the technologies derived from research at CERN meet societal, human-driven needs.</a:t>
            </a:r>
          </a:p>
          <a:p>
            <a:pPr marL="0" marR="0" lvl="0" indent="-69850" algn="l" rtl="0">
              <a:spcBef>
                <a:spcPts val="0"/>
              </a:spcBef>
              <a:buClr>
                <a:schemeClr val="dk1"/>
              </a:buClr>
              <a:buSzPct val="91666"/>
              <a:buFont typeface="Arial"/>
              <a:buNone/>
            </a:pPr>
            <a:r>
              <a:rPr lang="en-AU">
                <a:latin typeface="Open Sans"/>
                <a:ea typeface="Open Sans"/>
                <a:cs typeface="Open Sans"/>
                <a:sym typeface="Open Sans"/>
              </a:rPr>
              <a:t>Our students come from a mix of disciplines. We believe that the wildest combinations will produce the most delightful outcomes. So far we’ve worked with students from industrial design, electrical and mechanical engineering, a variety of economists and business students, architecture and robotics.</a:t>
            </a:r>
          </a:p>
          <a:p>
            <a:pPr marL="0" marR="0" lvl="0" indent="0" algn="l" rtl="0">
              <a:spcBef>
                <a:spcPts val="0"/>
              </a:spcBef>
              <a:buSzPct val="25000"/>
              <a:buNone/>
            </a:pPr>
            <a:endParaRPr>
              <a:latin typeface="Open Sans"/>
              <a:ea typeface="Open Sans"/>
              <a:cs typeface="Open Sans"/>
              <a:sym typeface="Open Sans"/>
            </a:endParaRP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43" name="Shape 243"/>
          <p:cNvSpPr txBox="1">
            <a:spLocks noGrp="1"/>
          </p:cNvSpPr>
          <p:nvPr>
            <p:ph type="sldNum" idx="12"/>
          </p:nvPr>
        </p:nvSpPr>
        <p:spPr>
          <a:xfrm>
            <a:off x="3884613" y="8685213"/>
            <a:ext cx="2971800" cy="458700"/>
          </a:xfrm>
          <a:prstGeom prst="rect">
            <a:avLst/>
          </a:prstGeom>
          <a:noFill/>
          <a:ln>
            <a:noFill/>
          </a:ln>
        </p:spPr>
        <p:txBody>
          <a:bodyPr wrap="square" lIns="91425" tIns="45700" rIns="91425" bIns="45700" anchor="b" anchorCtr="0">
            <a:noAutofit/>
          </a:bodyPr>
          <a:lstStyle/>
          <a:p>
            <a:pPr marL="0" marR="0" lvl="0" indent="0" algn="r" rtl="0">
              <a:spcBef>
                <a:spcPts val="0"/>
              </a:spcBef>
              <a:buSzPct val="25000"/>
              <a:buNone/>
            </a:pPr>
            <a:fld id="{00000000-1234-1234-1234-123412341234}" type="slidenum">
              <a:rPr lang="en-AU" sz="1200" b="0" i="0" u="none" strike="noStrike" cap="none">
                <a:solidFill>
                  <a:schemeClr val="dk1"/>
                </a:solidFill>
                <a:latin typeface="Calibri"/>
                <a:ea typeface="Calibri"/>
                <a:cs typeface="Calibri"/>
                <a:sym typeface="Calibri"/>
              </a:rPr>
              <a:t>2</a:t>
            </a:fld>
            <a:endParaRPr lang="en-AU"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88749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30" name="Shape 230"/>
          <p:cNvSpPr txBox="1">
            <a:spLocks noGrp="1"/>
          </p:cNvSpPr>
          <p:nvPr>
            <p:ph type="body" idx="1"/>
          </p:nvPr>
        </p:nvSpPr>
        <p:spPr>
          <a:xfrm>
            <a:off x="685800" y="4400550"/>
            <a:ext cx="5486400" cy="3600450"/>
          </a:xfrm>
          <a:prstGeom prst="rect">
            <a:avLst/>
          </a:prstGeom>
          <a:noFill/>
          <a:ln>
            <a:noFill/>
          </a:ln>
        </p:spPr>
        <p:txBody>
          <a:bodyPr wrap="square" lIns="91425" tIns="45700" rIns="91425" bIns="45700" anchor="t" anchorCtr="0">
            <a:noAutofit/>
          </a:bodyPr>
          <a:lstStyle/>
          <a:p>
            <a:pPr lvl="0" rtl="0">
              <a:spcBef>
                <a:spcPts val="0"/>
              </a:spcBef>
              <a:buClr>
                <a:schemeClr val="dk1"/>
              </a:buClr>
              <a:buSzPct val="100000"/>
              <a:buFont typeface="Arial"/>
              <a:buNone/>
            </a:pPr>
            <a:r>
              <a:rPr lang="en-AU" sz="1100" dirty="0">
                <a:latin typeface="Arial"/>
                <a:ea typeface="Arial"/>
                <a:cs typeface="Arial"/>
                <a:sym typeface="Arial"/>
              </a:rPr>
              <a:t>Markus</a:t>
            </a:r>
            <a:r>
              <a:rPr lang="en-AU" sz="1100" baseline="0" dirty="0">
                <a:latin typeface="Arial"/>
                <a:ea typeface="Arial"/>
                <a:cs typeface="Arial"/>
                <a:sym typeface="Arial"/>
              </a:rPr>
              <a:t> - mastermind</a:t>
            </a:r>
            <a:endParaRPr lang="en-AU" sz="1100" dirty="0">
              <a:latin typeface="Arial"/>
              <a:ea typeface="Arial"/>
              <a:cs typeface="Arial"/>
              <a:sym typeface="Arial"/>
            </a:endParaRPr>
          </a:p>
          <a:p>
            <a:pPr lvl="0" rtl="0">
              <a:spcBef>
                <a:spcPts val="0"/>
              </a:spcBef>
              <a:buClr>
                <a:schemeClr val="dk1"/>
              </a:buClr>
              <a:buSzPct val="100000"/>
              <a:buFont typeface="Arial"/>
              <a:buNone/>
            </a:pPr>
            <a:r>
              <a:rPr lang="en-AU" sz="1100" dirty="0" err="1">
                <a:latin typeface="Arial"/>
                <a:ea typeface="Arial"/>
                <a:cs typeface="Arial"/>
                <a:sym typeface="Arial"/>
              </a:rPr>
              <a:t>Harri</a:t>
            </a:r>
            <a:r>
              <a:rPr lang="en-AU" sz="1100" dirty="0">
                <a:latin typeface="Arial"/>
                <a:ea typeface="Arial"/>
                <a:cs typeface="Arial"/>
                <a:sym typeface="Arial"/>
              </a:rPr>
              <a:t> - magician</a:t>
            </a:r>
          </a:p>
          <a:p>
            <a:pPr lvl="0" rtl="0">
              <a:spcBef>
                <a:spcPts val="0"/>
              </a:spcBef>
              <a:buClr>
                <a:schemeClr val="dk1"/>
              </a:buClr>
              <a:buSzPct val="100000"/>
              <a:buFont typeface="Arial"/>
              <a:buNone/>
            </a:pPr>
            <a:r>
              <a:rPr lang="en-AU" sz="1100" dirty="0" err="1">
                <a:latin typeface="Arial"/>
                <a:ea typeface="Arial"/>
                <a:cs typeface="Arial"/>
                <a:sym typeface="Arial"/>
              </a:rPr>
              <a:t>Tuuli</a:t>
            </a:r>
            <a:r>
              <a:rPr lang="en-AU" sz="1100" dirty="0">
                <a:latin typeface="Arial"/>
                <a:ea typeface="Arial"/>
                <a:cs typeface="Arial"/>
                <a:sym typeface="Arial"/>
              </a:rPr>
              <a:t> - Imagineer</a:t>
            </a:r>
          </a:p>
          <a:p>
            <a:pPr lvl="0" rtl="0">
              <a:spcBef>
                <a:spcPts val="0"/>
              </a:spcBef>
              <a:buClr>
                <a:schemeClr val="dk1"/>
              </a:buClr>
              <a:buSzPct val="100000"/>
              <a:buFont typeface="Arial"/>
              <a:buNone/>
            </a:pPr>
            <a:r>
              <a:rPr lang="en-AU" sz="1100" dirty="0">
                <a:latin typeface="Arial"/>
                <a:ea typeface="Arial"/>
                <a:cs typeface="Arial"/>
                <a:sym typeface="Arial"/>
              </a:rPr>
              <a:t>Jani - </a:t>
            </a:r>
            <a:r>
              <a:rPr lang="en-AU" sz="1100" dirty="0" err="1">
                <a:latin typeface="Arial"/>
                <a:ea typeface="Arial"/>
                <a:cs typeface="Arial"/>
                <a:sym typeface="Arial"/>
              </a:rPr>
              <a:t>Technovator</a:t>
            </a:r>
            <a:endParaRPr dirty="0">
              <a:latin typeface="Open Sans"/>
              <a:ea typeface="Open Sans"/>
              <a:cs typeface="Open Sans"/>
              <a:sym typeface="Open Sans"/>
            </a:endParaRPr>
          </a:p>
          <a:p>
            <a:pPr marL="0" marR="0" lvl="0" indent="0" algn="l" rtl="0">
              <a:spcBef>
                <a:spcPts val="0"/>
              </a:spcBef>
              <a:buSzPct val="25000"/>
              <a:buNone/>
            </a:pPr>
            <a:endParaRPr dirty="0">
              <a:latin typeface="Open Sans"/>
              <a:ea typeface="Open Sans"/>
              <a:cs typeface="Open Sans"/>
              <a:sym typeface="Open Sans"/>
            </a:endParaRPr>
          </a:p>
          <a:p>
            <a:pPr marL="0" marR="0" lvl="0" indent="0" algn="l" rtl="0">
              <a:spcBef>
                <a:spcPts val="0"/>
              </a:spcBef>
              <a:buSzPct val="25000"/>
              <a:buNone/>
            </a:pPr>
            <a:r>
              <a:rPr lang="en-AU" sz="1200" b="0" i="0" u="none" strike="noStrike" cap="none" dirty="0" err="1">
                <a:solidFill>
                  <a:schemeClr val="dk1"/>
                </a:solidFill>
                <a:latin typeface="Open Sans"/>
                <a:ea typeface="Open Sans"/>
                <a:cs typeface="Open Sans"/>
                <a:sym typeface="Open Sans"/>
              </a:rPr>
              <a:t>IdeaSquare</a:t>
            </a:r>
            <a:r>
              <a:rPr lang="en-AU" sz="1200" b="0" i="0" u="none" strike="noStrike" cap="none" dirty="0">
                <a:solidFill>
                  <a:schemeClr val="dk1"/>
                </a:solidFill>
                <a:latin typeface="Open Sans"/>
                <a:ea typeface="Open Sans"/>
                <a:cs typeface="Open Sans"/>
                <a:sym typeface="Open Sans"/>
              </a:rPr>
              <a:t> is an experiment itself, and it explores new ways to demonstrate the value of basic research. It aims at delivering innovation to society at a marginal cost</a:t>
            </a:r>
          </a:p>
          <a:p>
            <a:pPr marL="0" marR="0" lvl="0" indent="0" algn="l" rtl="0">
              <a:spcBef>
                <a:spcPts val="0"/>
              </a:spcBef>
              <a:buSzPct val="25000"/>
              <a:buNone/>
            </a:pPr>
            <a:endParaRPr sz="1200" b="0" i="0" u="none" strike="noStrike" cap="none" dirty="0">
              <a:solidFill>
                <a:schemeClr val="dk1"/>
              </a:solidFill>
              <a:latin typeface="Open Sans"/>
              <a:ea typeface="Open Sans"/>
              <a:cs typeface="Open Sans"/>
              <a:sym typeface="Open Sans"/>
            </a:endParaRPr>
          </a:p>
          <a:p>
            <a:pPr marL="0" marR="0" lvl="0" indent="0" algn="l" rtl="0">
              <a:spcBef>
                <a:spcPts val="0"/>
              </a:spcBef>
              <a:buSzPct val="25000"/>
              <a:buNone/>
            </a:pPr>
            <a:r>
              <a:rPr lang="en-AU" sz="1200" b="0" i="0" u="none" strike="noStrike" cap="none" dirty="0">
                <a:solidFill>
                  <a:schemeClr val="dk1"/>
                </a:solidFill>
                <a:latin typeface="Open Sans"/>
                <a:ea typeface="Open Sans"/>
                <a:cs typeface="Open Sans"/>
                <a:sym typeface="Open Sans"/>
              </a:rPr>
              <a:t>It brings together CERN personnel, visiting students, and external project collaborators from the domains of research, technology development and education. The purpose of </a:t>
            </a:r>
            <a:r>
              <a:rPr lang="en-AU" sz="1200" b="0" i="0" u="none" strike="noStrike" cap="none" dirty="0" err="1">
                <a:solidFill>
                  <a:schemeClr val="dk1"/>
                </a:solidFill>
                <a:latin typeface="Open Sans"/>
                <a:ea typeface="Open Sans"/>
                <a:cs typeface="Open Sans"/>
                <a:sym typeface="Open Sans"/>
              </a:rPr>
              <a:t>IdeaSquare</a:t>
            </a:r>
            <a:r>
              <a:rPr lang="en-AU" sz="1200" b="0" i="0" u="none" strike="noStrike" cap="none" dirty="0">
                <a:solidFill>
                  <a:schemeClr val="dk1"/>
                </a:solidFill>
                <a:latin typeface="Open Sans"/>
                <a:ea typeface="Open Sans"/>
                <a:cs typeface="Open Sans"/>
                <a:sym typeface="Open Sans"/>
              </a:rPr>
              <a:t> is to bring together people to generate new ideas and work on conceptual prototypes in an open environment, and contribute to KT Group activities by providing new socially and globally relevant product ideas and innovation, which the KT Group could contribute disseminating further.</a:t>
            </a: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231" name="Shape 231"/>
          <p:cNvSpPr txBox="1">
            <a:spLocks noGrp="1"/>
          </p:cNvSpPr>
          <p:nvPr>
            <p:ph type="sldNum" idx="12"/>
          </p:nvPr>
        </p:nvSpPr>
        <p:spPr>
          <a:xfrm>
            <a:off x="3884613" y="8685213"/>
            <a:ext cx="2971800" cy="458787"/>
          </a:xfrm>
          <a:prstGeom prst="rect">
            <a:avLst/>
          </a:prstGeom>
          <a:noFill/>
          <a:ln>
            <a:noFill/>
          </a:ln>
        </p:spPr>
        <p:txBody>
          <a:bodyPr wrap="square" lIns="91425" tIns="45700" rIns="91425" bIns="45700" anchor="b" anchorCtr="0">
            <a:noAutofit/>
          </a:bodyPr>
          <a:lstStyle/>
          <a:p>
            <a:pPr marL="0" marR="0" lvl="0" indent="0" algn="r" rtl="0">
              <a:spcBef>
                <a:spcPts val="0"/>
              </a:spcBef>
              <a:buSzPct val="25000"/>
              <a:buNone/>
            </a:pPr>
            <a:fld id="{00000000-1234-1234-1234-123412341234}" type="slidenum">
              <a:rPr lang="en-AU" sz="1200" b="0" i="0" u="none" strike="noStrike" cap="none">
                <a:solidFill>
                  <a:schemeClr val="dk1"/>
                </a:solidFill>
                <a:latin typeface="Calibri"/>
                <a:ea typeface="Calibri"/>
                <a:cs typeface="Calibri"/>
                <a:sym typeface="Calibri"/>
              </a:rPr>
              <a:t>3</a:t>
            </a:fld>
            <a:endParaRPr lang="en-AU"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00126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4980F4-82BC-6D41-BA7B-38CC9D4ADAD5}" type="slidenum">
              <a:rPr lang="en-US" smtClean="0"/>
              <a:t>4</a:t>
            </a:fld>
            <a:endParaRPr lang="en-US"/>
          </a:p>
        </p:txBody>
      </p:sp>
    </p:spTree>
    <p:extLst>
      <p:ext uri="{BB962C8B-B14F-4D97-AF65-F5344CB8AC3E}">
        <p14:creationId xmlns:p14="http://schemas.microsoft.com/office/powerpoint/2010/main" val="4187294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30" name="Shape 230"/>
          <p:cNvSpPr txBox="1">
            <a:spLocks noGrp="1"/>
          </p:cNvSpPr>
          <p:nvPr>
            <p:ph type="body" idx="1"/>
          </p:nvPr>
        </p:nvSpPr>
        <p:spPr>
          <a:xfrm>
            <a:off x="685800" y="4400550"/>
            <a:ext cx="5486400" cy="3600450"/>
          </a:xfrm>
          <a:prstGeom prst="rect">
            <a:avLst/>
          </a:prstGeom>
          <a:noFill/>
          <a:ln>
            <a:noFill/>
          </a:ln>
        </p:spPr>
        <p:txBody>
          <a:bodyPr wrap="square" lIns="91425" tIns="45700" rIns="91425" bIns="45700" anchor="t" anchorCtr="0">
            <a:noAutofit/>
          </a:bodyPr>
          <a:lstStyle/>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231" name="Shape 231"/>
          <p:cNvSpPr txBox="1">
            <a:spLocks noGrp="1"/>
          </p:cNvSpPr>
          <p:nvPr>
            <p:ph type="sldNum" idx="12"/>
          </p:nvPr>
        </p:nvSpPr>
        <p:spPr>
          <a:xfrm>
            <a:off x="3884613" y="8685213"/>
            <a:ext cx="2971800" cy="458787"/>
          </a:xfrm>
          <a:prstGeom prst="rect">
            <a:avLst/>
          </a:prstGeom>
          <a:noFill/>
          <a:ln>
            <a:noFill/>
          </a:ln>
        </p:spPr>
        <p:txBody>
          <a:bodyPr wrap="square" lIns="91425" tIns="45700" rIns="91425" bIns="45700" anchor="b" anchorCtr="0">
            <a:noAutofit/>
          </a:bodyPr>
          <a:lstStyle/>
          <a:p>
            <a:pPr marL="0" marR="0" lvl="0" indent="0" algn="r" rtl="0">
              <a:spcBef>
                <a:spcPts val="0"/>
              </a:spcBef>
              <a:buSzPct val="25000"/>
              <a:buNone/>
            </a:pPr>
            <a:fld id="{00000000-1234-1234-1234-123412341234}" type="slidenum">
              <a:rPr lang="en-AU" sz="1200" b="0" i="0" u="none" strike="noStrike" cap="none">
                <a:solidFill>
                  <a:schemeClr val="dk1"/>
                </a:solidFill>
                <a:latin typeface="Calibri"/>
                <a:ea typeface="Calibri"/>
                <a:cs typeface="Calibri"/>
                <a:sym typeface="Calibri"/>
              </a:rPr>
              <a:t>5</a:t>
            </a:fld>
            <a:endParaRPr lang="en-AU"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79727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4980F4-82BC-6D41-BA7B-38CC9D4ADAD5}" type="slidenum">
              <a:rPr lang="en-US" smtClean="0"/>
              <a:t>6</a:t>
            </a:fld>
            <a:endParaRPr lang="en-US"/>
          </a:p>
        </p:txBody>
      </p:sp>
    </p:spTree>
    <p:extLst>
      <p:ext uri="{BB962C8B-B14F-4D97-AF65-F5344CB8AC3E}">
        <p14:creationId xmlns:p14="http://schemas.microsoft.com/office/powerpoint/2010/main" val="2021076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4980F4-82BC-6D41-BA7B-38CC9D4ADAD5}" type="slidenum">
              <a:rPr lang="en-US" smtClean="0"/>
              <a:t>7</a:t>
            </a:fld>
            <a:endParaRPr lang="en-US"/>
          </a:p>
        </p:txBody>
      </p:sp>
    </p:spTree>
    <p:extLst>
      <p:ext uri="{BB962C8B-B14F-4D97-AF65-F5344CB8AC3E}">
        <p14:creationId xmlns:p14="http://schemas.microsoft.com/office/powerpoint/2010/main" val="754337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4980F4-82BC-6D41-BA7B-38CC9D4ADAD5}" type="slidenum">
              <a:rPr lang="en-US" smtClean="0"/>
              <a:t>8</a:t>
            </a:fld>
            <a:endParaRPr lang="en-US"/>
          </a:p>
        </p:txBody>
      </p:sp>
    </p:spTree>
    <p:extLst>
      <p:ext uri="{BB962C8B-B14F-4D97-AF65-F5344CB8AC3E}">
        <p14:creationId xmlns:p14="http://schemas.microsoft.com/office/powerpoint/2010/main" val="1609954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62" name="Shape 262"/>
          <p:cNvSpPr txBox="1">
            <a:spLocks noGrp="1"/>
          </p:cNvSpPr>
          <p:nvPr>
            <p:ph type="body" idx="1"/>
          </p:nvPr>
        </p:nvSpPr>
        <p:spPr>
          <a:xfrm>
            <a:off x="685800" y="4400550"/>
            <a:ext cx="5486400" cy="3600600"/>
          </a:xfrm>
          <a:prstGeom prst="rect">
            <a:avLst/>
          </a:prstGeom>
          <a:noFill/>
          <a:ln>
            <a:noFill/>
          </a:ln>
        </p:spPr>
        <p:txBody>
          <a:bodyPr wrap="square" lIns="91425" tIns="45700" rIns="91425" bIns="45700" anchor="t" anchorCtr="0">
            <a:noAutofit/>
          </a:bodyPr>
          <a:lstStyle/>
          <a:p>
            <a:pPr marL="0" marR="0" lvl="0" indent="-69850" algn="l" rtl="0">
              <a:spcBef>
                <a:spcPts val="0"/>
              </a:spcBef>
              <a:buClr>
                <a:schemeClr val="dk1"/>
              </a:buClr>
              <a:buSzPct val="100000"/>
              <a:buFont typeface="Arial"/>
              <a:buNone/>
            </a:pPr>
            <a:r>
              <a:rPr lang="en-AU" sz="1100">
                <a:latin typeface="Arial"/>
                <a:ea typeface="Arial"/>
                <a:cs typeface="Arial"/>
                <a:sym typeface="Arial"/>
              </a:rPr>
              <a:t>On 1 January 2016, the</a:t>
            </a:r>
            <a:r>
              <a:rPr lang="en-AU" sz="1100">
                <a:latin typeface="Arial"/>
                <a:ea typeface="Arial"/>
                <a:cs typeface="Arial"/>
                <a:sym typeface="Arial"/>
                <a:hlinkClick r:id="rId3"/>
              </a:rPr>
              <a:t> </a:t>
            </a:r>
            <a:r>
              <a:rPr lang="en-AU" sz="1100" u="sng">
                <a:solidFill>
                  <a:schemeClr val="hlink"/>
                </a:solidFill>
                <a:latin typeface="Arial"/>
                <a:ea typeface="Arial"/>
                <a:cs typeface="Arial"/>
                <a:sym typeface="Arial"/>
                <a:hlinkClick r:id="rId3"/>
              </a:rPr>
              <a:t>17 Sustainable Development Goals (SDGs)</a:t>
            </a:r>
            <a:r>
              <a:rPr lang="en-AU" sz="1100" u="sng">
                <a:solidFill>
                  <a:schemeClr val="hlink"/>
                </a:solidFill>
                <a:latin typeface="Arial"/>
                <a:ea typeface="Arial"/>
                <a:cs typeface="Arial"/>
                <a:sym typeface="Arial"/>
              </a:rPr>
              <a:t> </a:t>
            </a:r>
            <a:r>
              <a:rPr lang="en-AU" sz="1100">
                <a:latin typeface="Arial"/>
                <a:ea typeface="Arial"/>
                <a:cs typeface="Arial"/>
                <a:sym typeface="Arial"/>
              </a:rPr>
              <a:t>of the</a:t>
            </a:r>
            <a:r>
              <a:rPr lang="en-AU" sz="1100">
                <a:latin typeface="Arial"/>
                <a:ea typeface="Arial"/>
                <a:cs typeface="Arial"/>
                <a:sym typeface="Arial"/>
                <a:hlinkClick r:id="rId4"/>
              </a:rPr>
              <a:t> </a:t>
            </a:r>
            <a:r>
              <a:rPr lang="en-AU" sz="1100" u="sng">
                <a:solidFill>
                  <a:schemeClr val="hlink"/>
                </a:solidFill>
                <a:latin typeface="Arial"/>
                <a:ea typeface="Arial"/>
                <a:cs typeface="Arial"/>
                <a:sym typeface="Arial"/>
                <a:hlinkClick r:id="rId4"/>
              </a:rPr>
              <a:t>2030 Agenda for Sustainable Development</a:t>
            </a:r>
            <a:r>
              <a:rPr lang="en-AU" sz="1100">
                <a:latin typeface="Arial"/>
                <a:ea typeface="Arial"/>
                <a:cs typeface="Arial"/>
                <a:sym typeface="Arial"/>
              </a:rPr>
              <a:t> — adopted by world leaders in September 2015 at an</a:t>
            </a:r>
            <a:r>
              <a:rPr lang="en-AU" sz="1100">
                <a:latin typeface="Arial"/>
                <a:ea typeface="Arial"/>
                <a:cs typeface="Arial"/>
                <a:sym typeface="Arial"/>
                <a:hlinkClick r:id="rId5"/>
              </a:rPr>
              <a:t> </a:t>
            </a:r>
            <a:r>
              <a:rPr lang="en-AU" sz="1100" u="sng">
                <a:solidFill>
                  <a:schemeClr val="hlink"/>
                </a:solidFill>
                <a:latin typeface="Arial"/>
                <a:ea typeface="Arial"/>
                <a:cs typeface="Arial"/>
                <a:sym typeface="Arial"/>
                <a:hlinkClick r:id="rId5"/>
              </a:rPr>
              <a:t>historic UN Summit</a:t>
            </a:r>
            <a:r>
              <a:rPr lang="en-AU" sz="1100" u="sng">
                <a:solidFill>
                  <a:schemeClr val="hlink"/>
                </a:solidFill>
                <a:latin typeface="Arial"/>
                <a:ea typeface="Arial"/>
                <a:cs typeface="Arial"/>
                <a:sym typeface="Arial"/>
              </a:rPr>
              <a:t> </a:t>
            </a:r>
            <a:r>
              <a:rPr lang="en-AU" sz="1100">
                <a:latin typeface="Arial"/>
                <a:ea typeface="Arial"/>
                <a:cs typeface="Arial"/>
                <a:sym typeface="Arial"/>
              </a:rPr>
              <a:t>— officially came into force.  Over the next fifteen years, with these new Goals that universally apply to all, countries will mobilize efforts to end all forms of poverty, fight inequalities and tackle climate change, while ensuring that no one is left behind.</a:t>
            </a:r>
          </a:p>
          <a:p>
            <a:pPr marL="0" marR="0" lvl="0" indent="-69850" algn="l" rtl="0">
              <a:spcBef>
                <a:spcPts val="0"/>
              </a:spcBef>
              <a:buClr>
                <a:schemeClr val="dk1"/>
              </a:buClr>
              <a:buSzPct val="100000"/>
              <a:buFont typeface="Arial"/>
              <a:buNone/>
            </a:pPr>
            <a:r>
              <a:rPr lang="en-AU" sz="1100">
                <a:latin typeface="Arial"/>
                <a:ea typeface="Arial"/>
                <a:cs typeface="Arial"/>
                <a:sym typeface="Arial"/>
              </a:rPr>
              <a:t>The SDGs, also known as Global Goals, build on the success of</a:t>
            </a:r>
            <a:r>
              <a:rPr lang="en-AU" sz="1100">
                <a:latin typeface="Arial"/>
                <a:ea typeface="Arial"/>
                <a:cs typeface="Arial"/>
                <a:sym typeface="Arial"/>
                <a:hlinkClick r:id="rId6"/>
              </a:rPr>
              <a:t> </a:t>
            </a:r>
            <a:r>
              <a:rPr lang="en-AU" sz="1100" u="sng">
                <a:solidFill>
                  <a:schemeClr val="hlink"/>
                </a:solidFill>
                <a:latin typeface="Arial"/>
                <a:ea typeface="Arial"/>
                <a:cs typeface="Arial"/>
                <a:sym typeface="Arial"/>
                <a:hlinkClick r:id="rId6"/>
              </a:rPr>
              <a:t>the Millennium Development Goals (MDGs)</a:t>
            </a:r>
            <a:r>
              <a:rPr lang="en-AU" sz="1100">
                <a:latin typeface="Arial"/>
                <a:ea typeface="Arial"/>
                <a:cs typeface="Arial"/>
                <a:sym typeface="Arial"/>
              </a:rPr>
              <a:t> and aim to go further to end all forms of poverty. The new Goals are unique in that they call for action by all countries, poor, rich and middle-income to promote prosperity while protecting the planet. They recognize that ending poverty must go hand-in-hand with strategies that build economic growth and addresses a range of social needs including education, health, social protection, and job opportunities, while tackling climate change and environmental protection.</a:t>
            </a:r>
          </a:p>
          <a:p>
            <a:pPr marL="0" marR="0" lvl="0" indent="-69850" algn="l" rtl="0">
              <a:spcBef>
                <a:spcPts val="0"/>
              </a:spcBef>
              <a:buClr>
                <a:schemeClr val="dk1"/>
              </a:buClr>
              <a:buSzPct val="100000"/>
              <a:buFont typeface="Arial"/>
              <a:buNone/>
            </a:pPr>
            <a:r>
              <a:rPr lang="en-AU" sz="1100">
                <a:latin typeface="Arial"/>
                <a:ea typeface="Arial"/>
                <a:cs typeface="Arial"/>
                <a:sym typeface="Arial"/>
              </a:rPr>
              <a:t>While the SDGs are not legally binding, governments are expected to take ownership and establish national frameworks for the achievement of the 17 Goals.  Countries have the primary responsibility for follow-up and review of the progress made in implementing the Goals, which will require quality, accessible and timely data collection. Regional follow-up and review will be based on national-level analyses and contribute to follow-up and review at the global level.</a:t>
            </a:r>
          </a:p>
          <a:p>
            <a:pPr marL="0" marR="0" lvl="0" indent="0" algn="l" rtl="0">
              <a:spcBef>
                <a:spcPts val="0"/>
              </a:spcBef>
              <a:buSzPct val="25000"/>
              <a:buNone/>
            </a:pPr>
            <a:endParaRPr>
              <a:latin typeface="Open Sans"/>
              <a:ea typeface="Open Sans"/>
              <a:cs typeface="Open Sans"/>
              <a:sym typeface="Open Sans"/>
            </a:endParaRPr>
          </a:p>
        </p:txBody>
      </p:sp>
      <p:sp>
        <p:nvSpPr>
          <p:cNvPr id="263" name="Shape 263"/>
          <p:cNvSpPr txBox="1">
            <a:spLocks noGrp="1"/>
          </p:cNvSpPr>
          <p:nvPr>
            <p:ph type="sldNum" idx="12"/>
          </p:nvPr>
        </p:nvSpPr>
        <p:spPr>
          <a:xfrm>
            <a:off x="3884613" y="8685213"/>
            <a:ext cx="2971800" cy="458700"/>
          </a:xfrm>
          <a:prstGeom prst="rect">
            <a:avLst/>
          </a:prstGeom>
          <a:noFill/>
          <a:ln>
            <a:noFill/>
          </a:ln>
        </p:spPr>
        <p:txBody>
          <a:bodyPr wrap="square" lIns="91425" tIns="45700" rIns="91425" bIns="45700" anchor="b" anchorCtr="0">
            <a:noAutofit/>
          </a:bodyPr>
          <a:lstStyle/>
          <a:p>
            <a:pPr marL="0" marR="0" lvl="0" indent="0" algn="r" rtl="0">
              <a:spcBef>
                <a:spcPts val="0"/>
              </a:spcBef>
              <a:buSzPct val="25000"/>
              <a:buNone/>
            </a:pPr>
            <a:fld id="{00000000-1234-1234-1234-123412341234}" type="slidenum">
              <a:rPr lang="en-AU" sz="1200" b="0" i="0" u="none" strike="noStrike" cap="none">
                <a:solidFill>
                  <a:schemeClr val="dk1"/>
                </a:solidFill>
                <a:latin typeface="Calibri"/>
                <a:ea typeface="Calibri"/>
                <a:cs typeface="Calibri"/>
                <a:sym typeface="Calibri"/>
              </a:rPr>
              <a:t>9</a:t>
            </a:fld>
            <a:endParaRPr lang="en-AU"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62532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1570C404-9C0E-4593-919B-93B2FD525485}" type="datetimeFigureOut">
              <a:rPr lang="en-AU" smtClean="0"/>
              <a:t>27/11/18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371830186"/>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1570C404-9C0E-4593-919B-93B2FD525485}" type="datetimeFigureOut">
              <a:rPr lang="en-AU" smtClean="0"/>
              <a:t>27/11/18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131208375"/>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1570C404-9C0E-4593-919B-93B2FD525485}" type="datetimeFigureOut">
              <a:rPr lang="en-AU" smtClean="0"/>
              <a:t>27/11/18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4190497931"/>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1570C404-9C0E-4593-919B-93B2FD525485}" type="datetimeFigureOut">
              <a:rPr lang="en-AU" smtClean="0"/>
              <a:t>27/11/18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27667451"/>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570C404-9C0E-4593-919B-93B2FD525485}" type="datetimeFigureOut">
              <a:rPr lang="en-AU" smtClean="0"/>
              <a:t>27/11/18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876072907"/>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1570C404-9C0E-4593-919B-93B2FD525485}" type="datetimeFigureOut">
              <a:rPr lang="en-AU" smtClean="0"/>
              <a:t>27/11/18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4110532017"/>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1570C404-9C0E-4593-919B-93B2FD525485}" type="datetimeFigureOut">
              <a:rPr lang="en-AU" smtClean="0"/>
              <a:t>27/11/18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377736976"/>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1570C404-9C0E-4593-919B-93B2FD525485}" type="datetimeFigureOut">
              <a:rPr lang="en-AU" smtClean="0"/>
              <a:t>27/11/18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762422043"/>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70C404-9C0E-4593-919B-93B2FD525485}" type="datetimeFigureOut">
              <a:rPr lang="en-AU" smtClean="0"/>
              <a:t>27/11/18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544390647"/>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70C404-9C0E-4593-919B-93B2FD525485}" type="datetimeFigureOut">
              <a:rPr lang="en-AU" smtClean="0"/>
              <a:t>27/11/18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2087361683"/>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70C404-9C0E-4593-919B-93B2FD525485}" type="datetimeFigureOut">
              <a:rPr lang="en-AU" smtClean="0"/>
              <a:t>27/11/18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1051820850"/>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70C404-9C0E-4593-919B-93B2FD525485}" type="datetimeFigureOut">
              <a:rPr lang="en-AU" smtClean="0"/>
              <a:t>27/11/18</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0FA2E2-F3C2-467F-9998-DE80EFE15FC0}" type="slidenum">
              <a:rPr lang="en-AU" smtClean="0"/>
              <a:t>‹#›</a:t>
            </a:fld>
            <a:endParaRPr lang="en-AU"/>
          </a:p>
        </p:txBody>
      </p:sp>
    </p:spTree>
    <p:extLst>
      <p:ext uri="{BB962C8B-B14F-4D97-AF65-F5344CB8AC3E}">
        <p14:creationId xmlns:p14="http://schemas.microsoft.com/office/powerpoint/2010/main" val="85512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34.(nul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5.(nul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7.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tiff"/></Relationships>
</file>

<file path=ppt/slides/_rels/slide4.xml.rels><?xml version="1.0" encoding="UTF-8" standalone="yes"?>
<Relationships xmlns="http://schemas.openxmlformats.org/package/2006/relationships"><Relationship Id="rId8" Type="http://schemas.openxmlformats.org/officeDocument/2006/relationships/image" Target="../media/image19.(null)"/><Relationship Id="rId3" Type="http://schemas.openxmlformats.org/officeDocument/2006/relationships/image" Target="../media/image14.tiff"/><Relationship Id="rId7" Type="http://schemas.openxmlformats.org/officeDocument/2006/relationships/image" Target="../media/image18.(nul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 Id="rId9"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3.jpeg"/><Relationship Id="rId4"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19.(nul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18.(nul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2" name="Picture 11">
            <a:extLst>
              <a:ext uri="{FF2B5EF4-FFF2-40B4-BE49-F238E27FC236}">
                <a16:creationId xmlns:a16="http://schemas.microsoft.com/office/drawing/2014/main" id="{F14D96A3-8D7C-4342-91CA-60C3331F6A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5257799"/>
          </a:xfrm>
          <a:prstGeom prst="rect">
            <a:avLst/>
          </a:prstGeom>
        </p:spPr>
      </p:pic>
      <p:sp>
        <p:nvSpPr>
          <p:cNvPr id="164" name="Shape 164"/>
          <p:cNvSpPr txBox="1">
            <a:spLocks noGrp="1"/>
          </p:cNvSpPr>
          <p:nvPr>
            <p:ph type="ctrTitle"/>
          </p:nvPr>
        </p:nvSpPr>
        <p:spPr>
          <a:xfrm>
            <a:off x="709275" y="954150"/>
            <a:ext cx="5921100" cy="763200"/>
          </a:xfrm>
          <a:prstGeom prst="rect">
            <a:avLst/>
          </a:prstGeom>
          <a:solidFill>
            <a:schemeClr val="lt1"/>
          </a:solidFill>
          <a:ln>
            <a:noFill/>
          </a:ln>
        </p:spPr>
        <p:txBody>
          <a:bodyPr wrap="square" lIns="91425" tIns="45700" rIns="91425" bIns="45700" anchor="b" anchorCtr="0">
            <a:noAutofit/>
          </a:bodyPr>
          <a:lstStyle/>
          <a:p>
            <a:pPr marL="0" marR="0" lvl="0" indent="0" algn="ctr" rtl="0">
              <a:lnSpc>
                <a:spcPct val="90000"/>
              </a:lnSpc>
              <a:spcBef>
                <a:spcPts val="0"/>
              </a:spcBef>
              <a:buClr>
                <a:schemeClr val="dk1"/>
              </a:buClr>
              <a:buSzPct val="25000"/>
              <a:buFont typeface="Arial"/>
              <a:buNone/>
            </a:pPr>
            <a:r>
              <a:rPr lang="en-AU" sz="4800" dirty="0">
                <a:solidFill>
                  <a:srgbClr val="00B0F0"/>
                </a:solidFill>
                <a:latin typeface="Museo 700" panose="02000000000000000000" pitchFamily="2" charset="77"/>
                <a:ea typeface="Open Sans" charset="0"/>
                <a:cs typeface="Open Sans" charset="0"/>
                <a:sym typeface="Roboto Mono"/>
              </a:rPr>
              <a:t>Welcome to CBI </a:t>
            </a:r>
            <a:r>
              <a:rPr lang="en-AU" sz="4800" b="1" dirty="0">
                <a:solidFill>
                  <a:srgbClr val="00B0F0"/>
                </a:solidFill>
                <a:latin typeface="Museo 700" panose="02000000000000000000" pitchFamily="2" charset="77"/>
                <a:ea typeface="Open Sans" charset="0"/>
                <a:cs typeface="Open Sans" charset="0"/>
              </a:rPr>
              <a:t>A</a:t>
            </a:r>
            <a:r>
              <a:rPr lang="en-AU" sz="4800" b="1" baseline="30000" dirty="0">
                <a:solidFill>
                  <a:srgbClr val="00B0F0"/>
                </a:solidFill>
                <a:latin typeface="Museo 700" panose="02000000000000000000" pitchFamily="2" charset="77"/>
                <a:ea typeface="Open Sans" charset="0"/>
                <a:cs typeface="Open Sans" charset="0"/>
              </a:rPr>
              <a:t>3</a:t>
            </a:r>
            <a:r>
              <a:rPr lang="en-AU" sz="4800" baseline="30000" dirty="0">
                <a:solidFill>
                  <a:srgbClr val="00B0F0"/>
                </a:solidFill>
                <a:latin typeface="Museo 700" panose="02000000000000000000" pitchFamily="2" charset="77"/>
                <a:ea typeface="Open Sans" charset="0"/>
                <a:cs typeface="Open Sans" charset="0"/>
                <a:sym typeface="Roboto Mono"/>
              </a:rPr>
              <a:t> </a:t>
            </a:r>
          </a:p>
        </p:txBody>
      </p:sp>
      <p:pic>
        <p:nvPicPr>
          <p:cNvPr id="166" name="Shape 166" descr="DFM Swin logo-01 50%.jpg"/>
          <p:cNvPicPr preferRelativeResize="0"/>
          <p:nvPr/>
        </p:nvPicPr>
        <p:blipFill>
          <a:blip r:embed="rId4">
            <a:alphaModFix/>
          </a:blip>
          <a:stretch>
            <a:fillRect/>
          </a:stretch>
        </p:blipFill>
        <p:spPr>
          <a:xfrm>
            <a:off x="8891081" y="5626462"/>
            <a:ext cx="2061771" cy="1013874"/>
          </a:xfrm>
          <a:prstGeom prst="rect">
            <a:avLst/>
          </a:prstGeom>
          <a:noFill/>
          <a:ln>
            <a:noFill/>
          </a:ln>
        </p:spPr>
      </p:pic>
      <p:pic>
        <p:nvPicPr>
          <p:cNvPr id="167" name="Shape 167" descr="Ideasquare_logo_001.png"/>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11116500" y="5626462"/>
            <a:ext cx="727239" cy="971563"/>
          </a:xfrm>
          <a:prstGeom prst="rect">
            <a:avLst/>
          </a:prstGeom>
          <a:noFill/>
          <a:ln>
            <a:noFill/>
          </a:ln>
        </p:spPr>
      </p:pic>
      <p:pic>
        <p:nvPicPr>
          <p:cNvPr id="9" name="Picture 8">
            <a:extLst>
              <a:ext uri="{FF2B5EF4-FFF2-40B4-BE49-F238E27FC236}">
                <a16:creationId xmlns:a16="http://schemas.microsoft.com/office/drawing/2014/main" id="{C57547E8-B5CE-E447-B38B-2FF457F39D5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55819" y="5745866"/>
            <a:ext cx="832704" cy="832704"/>
          </a:xfrm>
          <a:prstGeom prst="rect">
            <a:avLst/>
          </a:prstGeom>
        </p:spPr>
      </p:pic>
    </p:spTree>
    <p:extLst>
      <p:ext uri="{BB962C8B-B14F-4D97-AF65-F5344CB8AC3E}">
        <p14:creationId xmlns:p14="http://schemas.microsoft.com/office/powerpoint/2010/main" val="3796014503"/>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pic>
        <p:nvPicPr>
          <p:cNvPr id="268" name="Shape 268"/>
          <p:cNvPicPr preferRelativeResize="0"/>
          <p:nvPr/>
        </p:nvPicPr>
        <p:blipFill>
          <a:blip r:embed="rId3">
            <a:alphaModFix/>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953310" y="0"/>
            <a:ext cx="10095692" cy="6698018"/>
          </a:xfrm>
          <a:prstGeom prst="rect">
            <a:avLst/>
          </a:prstGeom>
          <a:noFill/>
          <a:ln>
            <a:noFill/>
          </a:ln>
        </p:spPr>
      </p:pic>
      <p:pic>
        <p:nvPicPr>
          <p:cNvPr id="3" name="Shape 268">
            <a:extLst>
              <a:ext uri="{FF2B5EF4-FFF2-40B4-BE49-F238E27FC236}">
                <a16:creationId xmlns:a16="http://schemas.microsoft.com/office/drawing/2014/main" id="{2A33E728-A3AE-C944-8CD7-6645C609C961}"/>
              </a:ext>
            </a:extLst>
          </p:cNvPr>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2776451" y="5187142"/>
            <a:ext cx="1546168" cy="1510876"/>
          </a:xfrm>
          <a:prstGeom prst="rect">
            <a:avLst/>
          </a:prstGeom>
          <a:noFill/>
          <a:ln>
            <a:noFill/>
          </a:ln>
        </p:spPr>
      </p:pic>
      <p:pic>
        <p:nvPicPr>
          <p:cNvPr id="4" name="Shape 268">
            <a:extLst>
              <a:ext uri="{FF2B5EF4-FFF2-40B4-BE49-F238E27FC236}">
                <a16:creationId xmlns:a16="http://schemas.microsoft.com/office/drawing/2014/main" id="{BD0021C3-E1F5-7141-9B23-101078CBE78E}"/>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498793" y="2244436"/>
            <a:ext cx="1446414" cy="1477625"/>
          </a:xfrm>
          <a:prstGeom prst="rect">
            <a:avLst/>
          </a:prstGeom>
          <a:noFill/>
          <a:ln>
            <a:noFill/>
          </a:ln>
        </p:spPr>
      </p:pic>
    </p:spTree>
    <p:extLst>
      <p:ext uri="{BB962C8B-B14F-4D97-AF65-F5344CB8AC3E}">
        <p14:creationId xmlns:p14="http://schemas.microsoft.com/office/powerpoint/2010/main" val="1915807068"/>
      </p:ext>
    </p:extLst>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68"/>
                                        </p:tgtEl>
                                        <p:attrNameLst>
                                          <p:attrName>style.visibility</p:attrName>
                                        </p:attrNameLst>
                                      </p:cBhvr>
                                      <p:to>
                                        <p:strVal val="visible"/>
                                      </p:to>
                                    </p:set>
                                    <p:anim calcmode="lin" valueType="num">
                                      <p:cBhvr additive="base">
                                        <p:cTn id="7" dur="1000"/>
                                        <p:tgtEl>
                                          <p:spTgt spid="268"/>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000"/>
                                        <p:tgtEl>
                                          <p:spTgt spid="3"/>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p:tgtEl>
                                          <p:spTgt spid="4"/>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3" name="Picture 2">
            <a:extLst>
              <a:ext uri="{FF2B5EF4-FFF2-40B4-BE49-F238E27FC236}">
                <a16:creationId xmlns:a16="http://schemas.microsoft.com/office/drawing/2014/main" id="{5E79A939-F1A7-F74F-81F7-067561F9024C}"/>
              </a:ext>
            </a:extLst>
          </p:cNvPr>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tretch>
            <a:fillRect/>
          </a:stretch>
        </p:blipFill>
        <p:spPr>
          <a:xfrm>
            <a:off x="0" y="-1359190"/>
            <a:ext cx="12192000" cy="8708572"/>
          </a:xfrm>
          <a:prstGeom prst="rect">
            <a:avLst/>
          </a:prstGeom>
        </p:spPr>
      </p:pic>
      <p:sp>
        <p:nvSpPr>
          <p:cNvPr id="187" name="Shape 187"/>
          <p:cNvSpPr txBox="1">
            <a:spLocks noGrp="1"/>
          </p:cNvSpPr>
          <p:nvPr>
            <p:ph type="subTitle" idx="1"/>
          </p:nvPr>
        </p:nvSpPr>
        <p:spPr>
          <a:xfrm>
            <a:off x="1512697" y="2452227"/>
            <a:ext cx="5425988" cy="357279"/>
          </a:xfrm>
          <a:prstGeom prst="rect">
            <a:avLst/>
          </a:prstGeom>
          <a:solidFill>
            <a:schemeClr val="lt1"/>
          </a:solidFill>
          <a:ln>
            <a:noFill/>
          </a:ln>
        </p:spPr>
        <p:txBody>
          <a:bodyPr wrap="square" lIns="91425" tIns="45700" rIns="91425" bIns="45700" anchor="t" anchorCtr="0">
            <a:noAutofit/>
          </a:bodyPr>
          <a:lstStyle/>
          <a:p>
            <a:pPr lvl="0" algn="l" rtl="0">
              <a:spcBef>
                <a:spcPts val="0"/>
              </a:spcBef>
              <a:buClr>
                <a:schemeClr val="dk1"/>
              </a:buClr>
              <a:buSzPct val="25000"/>
              <a:buFont typeface="Arial"/>
              <a:buNone/>
            </a:pPr>
            <a:r>
              <a:rPr lang="en-AU" dirty="0">
                <a:solidFill>
                  <a:srgbClr val="000000"/>
                </a:solidFill>
                <a:latin typeface="Open Sans" charset="0"/>
                <a:ea typeface="Open Sans" charset="0"/>
                <a:cs typeface="Open Sans" charset="0"/>
              </a:rPr>
              <a:t>Builds on previous CBI experiments</a:t>
            </a:r>
            <a:endParaRPr lang="en-AU" dirty="0">
              <a:latin typeface="Open Sans" charset="0"/>
              <a:ea typeface="Open Sans" charset="0"/>
              <a:cs typeface="Open Sans" charset="0"/>
            </a:endParaRPr>
          </a:p>
        </p:txBody>
      </p:sp>
      <p:sp>
        <p:nvSpPr>
          <p:cNvPr id="188" name="Shape 188"/>
          <p:cNvSpPr txBox="1"/>
          <p:nvPr/>
        </p:nvSpPr>
        <p:spPr>
          <a:xfrm>
            <a:off x="1512697" y="3019311"/>
            <a:ext cx="10266930" cy="298512"/>
          </a:xfrm>
          <a:prstGeom prst="rect">
            <a:avLst/>
          </a:prstGeom>
          <a:solidFill>
            <a:schemeClr val="lt1"/>
          </a:solidFill>
          <a:ln>
            <a:noFill/>
          </a:ln>
        </p:spPr>
        <p:txBody>
          <a:bodyPr wrap="square" lIns="91425" tIns="45700" rIns="91425" bIns="45700" anchor="t" anchorCtr="0">
            <a:noAutofit/>
          </a:bodyPr>
          <a:lstStyle/>
          <a:p>
            <a:pPr marL="0" marR="0" lvl="0" indent="0" algn="l" rtl="0">
              <a:lnSpc>
                <a:spcPct val="80000"/>
              </a:lnSpc>
              <a:spcBef>
                <a:spcPts val="0"/>
              </a:spcBef>
              <a:buClr>
                <a:schemeClr val="dk1"/>
              </a:buClr>
              <a:buSzPct val="25000"/>
              <a:buFont typeface="Arial"/>
              <a:buNone/>
            </a:pPr>
            <a:r>
              <a:rPr lang="en-AU" sz="2400" dirty="0">
                <a:solidFill>
                  <a:schemeClr val="dk1"/>
                </a:solidFill>
                <a:latin typeface="Open Sans" charset="0"/>
                <a:ea typeface="Open Sans" charset="0"/>
                <a:cs typeface="Open Sans" charset="0"/>
                <a:sym typeface="Roboto Mono"/>
              </a:rPr>
              <a:t>Linking </a:t>
            </a:r>
            <a:r>
              <a:rPr lang="en-AU" sz="2400" b="1" dirty="0">
                <a:solidFill>
                  <a:schemeClr val="dk1"/>
                </a:solidFill>
                <a:latin typeface="Open Sans" charset="0"/>
                <a:ea typeface="Open Sans" charset="0"/>
                <a:cs typeface="Open Sans" charset="0"/>
                <a:sym typeface="Roboto Mono"/>
              </a:rPr>
              <a:t>CERN</a:t>
            </a:r>
            <a:r>
              <a:rPr lang="en-AU" sz="2400" dirty="0">
                <a:solidFill>
                  <a:schemeClr val="dk1"/>
                </a:solidFill>
                <a:latin typeface="Open Sans" charset="0"/>
                <a:ea typeface="Open Sans" charset="0"/>
                <a:cs typeface="Open Sans" charset="0"/>
                <a:sym typeface="Roboto Mono"/>
              </a:rPr>
              <a:t> technology to social needs by focusing on UN SDG (2030)</a:t>
            </a:r>
          </a:p>
        </p:txBody>
      </p:sp>
      <p:sp>
        <p:nvSpPr>
          <p:cNvPr id="2" name="Rectangle 1">
            <a:extLst>
              <a:ext uri="{FF2B5EF4-FFF2-40B4-BE49-F238E27FC236}">
                <a16:creationId xmlns:a16="http://schemas.microsoft.com/office/drawing/2014/main" id="{D1EB9688-7ADA-7145-B5F4-0989C6A5E2FF}"/>
              </a:ext>
            </a:extLst>
          </p:cNvPr>
          <p:cNvSpPr/>
          <p:nvPr/>
        </p:nvSpPr>
        <p:spPr>
          <a:xfrm>
            <a:off x="874612" y="661519"/>
            <a:ext cx="2024913" cy="830997"/>
          </a:xfrm>
          <a:prstGeom prst="rect">
            <a:avLst/>
          </a:prstGeom>
          <a:solidFill>
            <a:schemeClr val="bg1"/>
          </a:solidFill>
        </p:spPr>
        <p:txBody>
          <a:bodyPr wrap="none">
            <a:spAutoFit/>
          </a:bodyPr>
          <a:lstStyle/>
          <a:p>
            <a:r>
              <a:rPr lang="en-AU" sz="4800" dirty="0">
                <a:solidFill>
                  <a:srgbClr val="00B0F0"/>
                </a:solidFill>
                <a:latin typeface="Museo 700" panose="02000000000000000000" pitchFamily="2" charset="77"/>
                <a:ea typeface="Open Sans" charset="0"/>
                <a:cs typeface="Open Sans" charset="0"/>
              </a:rPr>
              <a:t>CBI A</a:t>
            </a:r>
            <a:r>
              <a:rPr lang="en-AU" sz="4800" baseline="30000" dirty="0">
                <a:solidFill>
                  <a:srgbClr val="00B0F0"/>
                </a:solidFill>
                <a:latin typeface="Museo 700" panose="02000000000000000000" pitchFamily="2" charset="77"/>
                <a:ea typeface="Open Sans" charset="0"/>
                <a:cs typeface="Open Sans" charset="0"/>
              </a:rPr>
              <a:t>3</a:t>
            </a:r>
            <a:endParaRPr lang="en-US" sz="4800" dirty="0"/>
          </a:p>
        </p:txBody>
      </p:sp>
      <p:sp>
        <p:nvSpPr>
          <p:cNvPr id="10" name="Shape 188">
            <a:extLst>
              <a:ext uri="{FF2B5EF4-FFF2-40B4-BE49-F238E27FC236}">
                <a16:creationId xmlns:a16="http://schemas.microsoft.com/office/drawing/2014/main" id="{BAD6FBE5-C622-E24A-A7CF-09B4AFFE5A6D}"/>
              </a:ext>
            </a:extLst>
          </p:cNvPr>
          <p:cNvSpPr txBox="1"/>
          <p:nvPr/>
        </p:nvSpPr>
        <p:spPr>
          <a:xfrm>
            <a:off x="1512697" y="3547561"/>
            <a:ext cx="7936105" cy="378980"/>
          </a:xfrm>
          <a:prstGeom prst="rect">
            <a:avLst/>
          </a:prstGeom>
          <a:solidFill>
            <a:schemeClr val="lt1"/>
          </a:solidFill>
          <a:ln>
            <a:noFill/>
          </a:ln>
        </p:spPr>
        <p:txBody>
          <a:bodyPr wrap="square" lIns="91425" tIns="45700" rIns="91425" bIns="45700" anchor="t" anchorCtr="0">
            <a:noAutofit/>
          </a:bodyPr>
          <a:lstStyle/>
          <a:p>
            <a:pPr marL="0" marR="0" lvl="0" indent="0" algn="l" rtl="0">
              <a:lnSpc>
                <a:spcPct val="80000"/>
              </a:lnSpc>
              <a:spcBef>
                <a:spcPts val="0"/>
              </a:spcBef>
              <a:buClr>
                <a:schemeClr val="dk1"/>
              </a:buClr>
              <a:buSzPct val="25000"/>
              <a:buFont typeface="Arial"/>
              <a:buNone/>
            </a:pPr>
            <a:r>
              <a:rPr lang="en-AU" sz="2400" dirty="0">
                <a:solidFill>
                  <a:schemeClr val="dk1"/>
                </a:solidFill>
                <a:latin typeface="Open Sans" charset="0"/>
                <a:ea typeface="Open Sans" charset="0"/>
                <a:cs typeface="Open Sans" charset="0"/>
                <a:sym typeface="Roboto Mono"/>
              </a:rPr>
              <a:t>Developing conceptual design solutions for the future</a:t>
            </a:r>
          </a:p>
        </p:txBody>
      </p:sp>
      <p:sp>
        <p:nvSpPr>
          <p:cNvPr id="11" name="Shape 188">
            <a:extLst>
              <a:ext uri="{FF2B5EF4-FFF2-40B4-BE49-F238E27FC236}">
                <a16:creationId xmlns:a16="http://schemas.microsoft.com/office/drawing/2014/main" id="{C325B376-8476-8241-BA9F-78DCA0C16D4F}"/>
              </a:ext>
            </a:extLst>
          </p:cNvPr>
          <p:cNvSpPr txBox="1"/>
          <p:nvPr/>
        </p:nvSpPr>
        <p:spPr>
          <a:xfrm>
            <a:off x="1512698" y="4118416"/>
            <a:ext cx="5157046" cy="346006"/>
          </a:xfrm>
          <a:prstGeom prst="rect">
            <a:avLst/>
          </a:prstGeom>
          <a:solidFill>
            <a:schemeClr val="lt1"/>
          </a:solidFill>
          <a:ln>
            <a:noFill/>
          </a:ln>
        </p:spPr>
        <p:txBody>
          <a:bodyPr wrap="square" lIns="91425" tIns="45700" rIns="91425" bIns="45700" anchor="t" anchorCtr="0">
            <a:noAutofit/>
          </a:bodyPr>
          <a:lstStyle/>
          <a:p>
            <a:pPr marL="0" marR="0" lvl="0" indent="0" algn="l" rtl="0">
              <a:lnSpc>
                <a:spcPct val="80000"/>
              </a:lnSpc>
              <a:spcBef>
                <a:spcPts val="0"/>
              </a:spcBef>
              <a:buClr>
                <a:schemeClr val="dk1"/>
              </a:buClr>
              <a:buSzPct val="25000"/>
              <a:buFont typeface="Arial"/>
              <a:buNone/>
            </a:pPr>
            <a:r>
              <a:rPr lang="en-AU" sz="2400" dirty="0">
                <a:solidFill>
                  <a:schemeClr val="dk1"/>
                </a:solidFill>
                <a:latin typeface="Open Sans" charset="0"/>
                <a:ea typeface="Open Sans" charset="0"/>
                <a:cs typeface="Open Sans" charset="0"/>
                <a:sym typeface="Roboto Mono"/>
              </a:rPr>
              <a:t>Using Design Innovation Methods</a:t>
            </a:r>
          </a:p>
        </p:txBody>
      </p:sp>
    </p:spTree>
    <p:extLst>
      <p:ext uri="{BB962C8B-B14F-4D97-AF65-F5344CB8AC3E}">
        <p14:creationId xmlns:p14="http://schemas.microsoft.com/office/powerpoint/2010/main" val="2862913278"/>
      </p:ext>
    </p:extLst>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87"/>
                                        </p:tgtEl>
                                        <p:attrNameLst>
                                          <p:attrName>style.visibility</p:attrName>
                                        </p:attrNameLst>
                                      </p:cBhvr>
                                      <p:to>
                                        <p:strVal val="visible"/>
                                      </p:to>
                                    </p:set>
                                    <p:anim calcmode="lin" valueType="num">
                                      <p:cBhvr additive="base">
                                        <p:cTn id="7" dur="1000"/>
                                        <p:tgtEl>
                                          <p:spTgt spid="187"/>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88"/>
                                        </p:tgtEl>
                                        <p:attrNameLst>
                                          <p:attrName>style.visibility</p:attrName>
                                        </p:attrNameLst>
                                      </p:cBhvr>
                                      <p:to>
                                        <p:strVal val="visible"/>
                                      </p:to>
                                    </p:set>
                                    <p:anim calcmode="lin" valueType="num">
                                      <p:cBhvr additive="base">
                                        <p:cTn id="12" dur="1000"/>
                                        <p:tgtEl>
                                          <p:spTgt spid="188"/>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p:tgtEl>
                                          <p:spTgt spid="10"/>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p:tgtEl>
                                          <p:spTgt spid="1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4" name="Picture 3">
            <a:extLst>
              <a:ext uri="{FF2B5EF4-FFF2-40B4-BE49-F238E27FC236}">
                <a16:creationId xmlns:a16="http://schemas.microsoft.com/office/drawing/2014/main" id="{67C9379E-7A78-B84F-93F9-EA1AC106F44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3276" r="14943"/>
          <a:stretch/>
        </p:blipFill>
        <p:spPr>
          <a:xfrm>
            <a:off x="519954" y="1667435"/>
            <a:ext cx="11400550" cy="4524946"/>
          </a:xfrm>
          <a:prstGeom prst="rect">
            <a:avLst/>
          </a:prstGeom>
        </p:spPr>
      </p:pic>
      <p:sp>
        <p:nvSpPr>
          <p:cNvPr id="6" name="Shape 345">
            <a:extLst>
              <a:ext uri="{FF2B5EF4-FFF2-40B4-BE49-F238E27FC236}">
                <a16:creationId xmlns:a16="http://schemas.microsoft.com/office/drawing/2014/main" id="{6C8FB2B0-EB04-974B-8E73-B395DBB76029}"/>
              </a:ext>
            </a:extLst>
          </p:cNvPr>
          <p:cNvSpPr/>
          <p:nvPr/>
        </p:nvSpPr>
        <p:spPr>
          <a:xfrm>
            <a:off x="2396621" y="2259106"/>
            <a:ext cx="2270730" cy="1235635"/>
          </a:xfrm>
          <a:prstGeom prst="ellipse">
            <a:avLst/>
          </a:prstGeom>
          <a:noFill/>
          <a:ln w="76200" cap="flat" cmpd="sng">
            <a:solidFill>
              <a:srgbClr val="FF00FF"/>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5" name="Shape 343">
            <a:extLst>
              <a:ext uri="{FF2B5EF4-FFF2-40B4-BE49-F238E27FC236}">
                <a16:creationId xmlns:a16="http://schemas.microsoft.com/office/drawing/2014/main" id="{738630A6-571A-EA49-A684-7BD42EE4F6DA}"/>
              </a:ext>
            </a:extLst>
          </p:cNvPr>
          <p:cNvSpPr txBox="1">
            <a:spLocks noGrp="1"/>
          </p:cNvSpPr>
          <p:nvPr>
            <p:ph type="ctrTitle"/>
          </p:nvPr>
        </p:nvSpPr>
        <p:spPr>
          <a:xfrm>
            <a:off x="624219" y="432660"/>
            <a:ext cx="8086263" cy="763200"/>
          </a:xfrm>
          <a:prstGeom prst="rect">
            <a:avLst/>
          </a:prstGeom>
          <a:solidFill>
            <a:schemeClr val="lt1"/>
          </a:solidFill>
          <a:ln>
            <a:noFill/>
          </a:ln>
        </p:spPr>
        <p:txBody>
          <a:bodyPr wrap="square" lIns="91425" tIns="45700" rIns="91425" bIns="45700" anchor="b" anchorCtr="0">
            <a:noAutofit/>
          </a:bodyPr>
          <a:lstStyle/>
          <a:p>
            <a:pPr lvl="0">
              <a:spcBef>
                <a:spcPts val="0"/>
              </a:spcBef>
              <a:buClr>
                <a:schemeClr val="dk1"/>
              </a:buClr>
              <a:buSzPct val="25000"/>
            </a:pPr>
            <a:r>
              <a:rPr lang="en-AU" sz="4800" b="1" dirty="0">
                <a:solidFill>
                  <a:srgbClr val="00B0F0"/>
                </a:solidFill>
                <a:latin typeface="Museo 500" charset="0"/>
                <a:ea typeface="Museo 500" charset="0"/>
                <a:cs typeface="Museo 500" charset="0"/>
              </a:rPr>
              <a:t>CBI A</a:t>
            </a:r>
            <a:r>
              <a:rPr lang="en-AU" sz="4800" b="1" baseline="30000" dirty="0">
                <a:solidFill>
                  <a:srgbClr val="00B0F0"/>
                </a:solidFill>
                <a:latin typeface="Museo 500" charset="0"/>
                <a:ea typeface="Museo 500" charset="0"/>
                <a:cs typeface="Museo 500" charset="0"/>
              </a:rPr>
              <a:t>3</a:t>
            </a:r>
            <a:r>
              <a:rPr lang="en-AU" sz="4800" b="1" dirty="0">
                <a:solidFill>
                  <a:srgbClr val="00B0F0"/>
                </a:solidFill>
                <a:latin typeface="Museo 500" charset="0"/>
                <a:ea typeface="Museo 500" charset="0"/>
                <a:cs typeface="Museo 500" charset="0"/>
              </a:rPr>
              <a:t> </a:t>
            </a:r>
            <a:r>
              <a:rPr lang="en-AU" sz="4800" b="1" dirty="0">
                <a:solidFill>
                  <a:srgbClr val="00B0F0"/>
                </a:solidFill>
                <a:latin typeface="Museo 700" panose="02000000000000000000" pitchFamily="2" charset="77"/>
                <a:ea typeface="Open Sans" charset="0"/>
                <a:cs typeface="Open Sans" charset="0"/>
              </a:rPr>
              <a:t>program o</a:t>
            </a:r>
            <a:r>
              <a:rPr lang="en-AU" sz="4800" dirty="0">
                <a:solidFill>
                  <a:srgbClr val="00B0F0"/>
                </a:solidFill>
                <a:latin typeface="Museo 700" panose="02000000000000000000" pitchFamily="2" charset="77"/>
                <a:ea typeface="Open Sans" charset="0"/>
                <a:cs typeface="Open Sans" charset="0"/>
              </a:rPr>
              <a:t>verview</a:t>
            </a:r>
          </a:p>
        </p:txBody>
      </p:sp>
    </p:spTree>
    <p:extLst>
      <p:ext uri="{BB962C8B-B14F-4D97-AF65-F5344CB8AC3E}">
        <p14:creationId xmlns:p14="http://schemas.microsoft.com/office/powerpoint/2010/main" val="663317968"/>
      </p:ext>
    </p:extLst>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300" name="Shape 300"/>
          <p:cNvSpPr txBox="1">
            <a:spLocks noGrp="1"/>
          </p:cNvSpPr>
          <p:nvPr>
            <p:ph type="ctrTitle"/>
          </p:nvPr>
        </p:nvSpPr>
        <p:spPr>
          <a:xfrm>
            <a:off x="738596" y="649349"/>
            <a:ext cx="6397310" cy="892579"/>
          </a:xfrm>
          <a:prstGeom prst="rect">
            <a:avLst/>
          </a:prstGeom>
          <a:solidFill>
            <a:schemeClr val="lt1"/>
          </a:solidFill>
          <a:ln>
            <a:noFill/>
          </a:ln>
        </p:spPr>
        <p:txBody>
          <a:bodyPr wrap="square" lIns="91425" tIns="45700" rIns="91425" bIns="45700" anchor="b" anchorCtr="0">
            <a:noAutofit/>
          </a:bodyPr>
          <a:lstStyle/>
          <a:p>
            <a:pPr marL="0" marR="0" lvl="0" indent="0" algn="l" rtl="0">
              <a:lnSpc>
                <a:spcPct val="90000"/>
              </a:lnSpc>
              <a:spcBef>
                <a:spcPts val="0"/>
              </a:spcBef>
              <a:buClr>
                <a:schemeClr val="dk1"/>
              </a:buClr>
              <a:buSzPct val="25000"/>
              <a:buFont typeface="Arial"/>
              <a:buNone/>
            </a:pPr>
            <a:r>
              <a:rPr lang="en-AU" sz="4800" b="1" dirty="0">
                <a:latin typeface="Museo 700" panose="02000000000000000000" pitchFamily="2" charset="77"/>
                <a:ea typeface="Open Sans" charset="0"/>
                <a:cs typeface="Open Sans" charset="0"/>
              </a:rPr>
              <a:t>1. Connections:</a:t>
            </a:r>
          </a:p>
        </p:txBody>
      </p:sp>
      <p:sp>
        <p:nvSpPr>
          <p:cNvPr id="3" name="Shape 311">
            <a:extLst>
              <a:ext uri="{FF2B5EF4-FFF2-40B4-BE49-F238E27FC236}">
                <a16:creationId xmlns:a16="http://schemas.microsoft.com/office/drawing/2014/main" id="{065B6AEE-5523-384A-8C50-8AA94CE3C32C}"/>
              </a:ext>
            </a:extLst>
          </p:cNvPr>
          <p:cNvSpPr txBox="1"/>
          <p:nvPr/>
        </p:nvSpPr>
        <p:spPr>
          <a:xfrm>
            <a:off x="956885" y="5414951"/>
            <a:ext cx="9499200" cy="771217"/>
          </a:xfrm>
          <a:prstGeom prst="rect">
            <a:avLst/>
          </a:prstGeom>
          <a:solidFill>
            <a:schemeClr val="lt1"/>
          </a:solidFill>
          <a:ln>
            <a:noFill/>
          </a:ln>
        </p:spPr>
        <p:txBody>
          <a:bodyPr wrap="square" lIns="91425" tIns="45700" rIns="91425" bIns="45700" anchor="t" anchorCtr="0">
            <a:noAutofit/>
          </a:bodyPr>
          <a:lstStyle/>
          <a:p>
            <a:pPr marL="0" marR="0" lvl="0" indent="0" rtl="0">
              <a:lnSpc>
                <a:spcPct val="80000"/>
              </a:lnSpc>
              <a:spcBef>
                <a:spcPts val="0"/>
              </a:spcBef>
              <a:buClr>
                <a:schemeClr val="dk1"/>
              </a:buClr>
              <a:buSzPct val="25000"/>
              <a:buFont typeface="Arial"/>
              <a:buNone/>
            </a:pPr>
            <a:r>
              <a:rPr lang="en-AU" sz="2400" b="1" dirty="0">
                <a:solidFill>
                  <a:schemeClr val="dk1"/>
                </a:solidFill>
                <a:latin typeface="Open Sans" charset="0"/>
                <a:ea typeface="Open Sans" charset="0"/>
                <a:cs typeface="Open Sans" charset="0"/>
                <a:sym typeface="Roboto Mono"/>
              </a:rPr>
              <a:t>Outcome: </a:t>
            </a:r>
          </a:p>
          <a:p>
            <a:pPr marL="0" marR="0" lvl="0" indent="0" rtl="0">
              <a:lnSpc>
                <a:spcPct val="80000"/>
              </a:lnSpc>
              <a:spcBef>
                <a:spcPts val="0"/>
              </a:spcBef>
              <a:buClr>
                <a:schemeClr val="dk1"/>
              </a:buClr>
              <a:buSzPct val="25000"/>
              <a:buFont typeface="Arial"/>
              <a:buNone/>
            </a:pPr>
            <a:r>
              <a:rPr lang="en-AU" sz="2400" dirty="0">
                <a:solidFill>
                  <a:schemeClr val="dk1"/>
                </a:solidFill>
                <a:latin typeface="Open Sans" charset="0"/>
                <a:ea typeface="Open Sans" charset="0"/>
                <a:cs typeface="Open Sans" charset="0"/>
                <a:sym typeface="Roboto Mono"/>
              </a:rPr>
              <a:t>define project direction – local challenge related to a water SDG with scope for CERN tech in the solution</a:t>
            </a:r>
          </a:p>
        </p:txBody>
      </p:sp>
      <p:pic>
        <p:nvPicPr>
          <p:cNvPr id="5" name="Picture 4">
            <a:extLst>
              <a:ext uri="{FF2B5EF4-FFF2-40B4-BE49-F238E27FC236}">
                <a16:creationId xmlns:a16="http://schemas.microsoft.com/office/drawing/2014/main" id="{810A8EEA-BC40-8142-B845-8C93973DC5A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83114" r="50000"/>
          <a:stretch/>
        </p:blipFill>
        <p:spPr>
          <a:xfrm>
            <a:off x="1559859" y="931428"/>
            <a:ext cx="9825317" cy="4703466"/>
          </a:xfrm>
          <a:prstGeom prst="rect">
            <a:avLst/>
          </a:prstGeom>
        </p:spPr>
      </p:pic>
      <p:sp>
        <p:nvSpPr>
          <p:cNvPr id="7" name="Shape 311">
            <a:extLst>
              <a:ext uri="{FF2B5EF4-FFF2-40B4-BE49-F238E27FC236}">
                <a16:creationId xmlns:a16="http://schemas.microsoft.com/office/drawing/2014/main" id="{E18E8723-F482-6E45-A6AC-B0CA177BA046}"/>
              </a:ext>
            </a:extLst>
          </p:cNvPr>
          <p:cNvSpPr txBox="1"/>
          <p:nvPr/>
        </p:nvSpPr>
        <p:spPr>
          <a:xfrm>
            <a:off x="311427" y="2897553"/>
            <a:ext cx="1750455" cy="813835"/>
          </a:xfrm>
          <a:prstGeom prst="rect">
            <a:avLst/>
          </a:prstGeom>
          <a:solidFill>
            <a:schemeClr val="lt1"/>
          </a:solidFill>
          <a:ln>
            <a:noFill/>
          </a:ln>
        </p:spPr>
        <p:txBody>
          <a:bodyPr wrap="square" lIns="91425" tIns="45700" rIns="91425" bIns="45700" anchor="t" anchorCtr="0">
            <a:noAutofit/>
          </a:bodyPr>
          <a:lstStyle/>
          <a:p>
            <a:pPr marL="0" marR="0" lvl="0" indent="0" rtl="0">
              <a:lnSpc>
                <a:spcPct val="80000"/>
              </a:lnSpc>
              <a:spcBef>
                <a:spcPts val="0"/>
              </a:spcBef>
              <a:buClr>
                <a:schemeClr val="dk1"/>
              </a:buClr>
              <a:buSzPct val="25000"/>
              <a:buFont typeface="Arial"/>
              <a:buNone/>
            </a:pPr>
            <a:r>
              <a:rPr lang="en-AU" sz="2400" dirty="0">
                <a:solidFill>
                  <a:schemeClr val="dk1"/>
                </a:solidFill>
                <a:latin typeface="Open Sans" charset="0"/>
                <a:ea typeface="Open Sans" charset="0"/>
                <a:cs typeface="Open Sans" charset="0"/>
                <a:sym typeface="Roboto Mono"/>
              </a:rPr>
              <a:t>Identified </a:t>
            </a:r>
          </a:p>
          <a:p>
            <a:pPr marL="0" marR="0" lvl="0" indent="0" rtl="0">
              <a:lnSpc>
                <a:spcPct val="80000"/>
              </a:lnSpc>
              <a:spcBef>
                <a:spcPts val="0"/>
              </a:spcBef>
              <a:buClr>
                <a:schemeClr val="dk1"/>
              </a:buClr>
              <a:buSzPct val="25000"/>
              <a:buFont typeface="Arial"/>
              <a:buNone/>
            </a:pPr>
            <a:r>
              <a:rPr lang="en-AU" sz="2400" dirty="0">
                <a:solidFill>
                  <a:schemeClr val="dk1"/>
                </a:solidFill>
                <a:latin typeface="Open Sans" charset="0"/>
                <a:ea typeface="Open Sans" charset="0"/>
                <a:cs typeface="Open Sans" charset="0"/>
                <a:sym typeface="Roboto Mono"/>
              </a:rPr>
              <a:t>problems</a:t>
            </a:r>
          </a:p>
        </p:txBody>
      </p:sp>
      <p:sp>
        <p:nvSpPr>
          <p:cNvPr id="8" name="Shape 311">
            <a:extLst>
              <a:ext uri="{FF2B5EF4-FFF2-40B4-BE49-F238E27FC236}">
                <a16:creationId xmlns:a16="http://schemas.microsoft.com/office/drawing/2014/main" id="{A7F2C53F-9D8A-A24E-A2C9-56A20EECD809}"/>
              </a:ext>
            </a:extLst>
          </p:cNvPr>
          <p:cNvSpPr txBox="1"/>
          <p:nvPr/>
        </p:nvSpPr>
        <p:spPr>
          <a:xfrm>
            <a:off x="10172603" y="2879624"/>
            <a:ext cx="1750455" cy="813835"/>
          </a:xfrm>
          <a:prstGeom prst="rect">
            <a:avLst/>
          </a:prstGeom>
          <a:solidFill>
            <a:schemeClr val="lt1"/>
          </a:solidFill>
          <a:ln>
            <a:noFill/>
          </a:ln>
        </p:spPr>
        <p:txBody>
          <a:bodyPr wrap="square" lIns="91425" tIns="45700" rIns="91425" bIns="45700" anchor="t" anchorCtr="0">
            <a:noAutofit/>
          </a:bodyPr>
          <a:lstStyle/>
          <a:p>
            <a:pPr marL="0" marR="0" lvl="0" indent="0" rtl="0">
              <a:lnSpc>
                <a:spcPct val="80000"/>
              </a:lnSpc>
              <a:spcBef>
                <a:spcPts val="0"/>
              </a:spcBef>
              <a:buClr>
                <a:schemeClr val="dk1"/>
              </a:buClr>
              <a:buSzPct val="25000"/>
              <a:buFont typeface="Arial"/>
              <a:buNone/>
            </a:pPr>
            <a:r>
              <a:rPr lang="en-AU" sz="2400" dirty="0">
                <a:solidFill>
                  <a:schemeClr val="dk1"/>
                </a:solidFill>
                <a:latin typeface="Open Sans" charset="0"/>
                <a:ea typeface="Open Sans" charset="0"/>
                <a:cs typeface="Open Sans" charset="0"/>
                <a:sym typeface="Roboto Mono"/>
              </a:rPr>
              <a:t>CERN</a:t>
            </a:r>
          </a:p>
          <a:p>
            <a:pPr marL="0" marR="0" lvl="0" indent="0" rtl="0">
              <a:lnSpc>
                <a:spcPct val="80000"/>
              </a:lnSpc>
              <a:spcBef>
                <a:spcPts val="0"/>
              </a:spcBef>
              <a:buClr>
                <a:schemeClr val="dk1"/>
              </a:buClr>
              <a:buSzPct val="25000"/>
              <a:buFont typeface="Arial"/>
              <a:buNone/>
            </a:pPr>
            <a:r>
              <a:rPr lang="en-AU" sz="2400" dirty="0">
                <a:solidFill>
                  <a:schemeClr val="dk1"/>
                </a:solidFill>
                <a:latin typeface="Open Sans" charset="0"/>
                <a:ea typeface="Open Sans" charset="0"/>
                <a:cs typeface="Open Sans" charset="0"/>
                <a:sym typeface="Roboto Mono"/>
              </a:rPr>
              <a:t>technology</a:t>
            </a:r>
          </a:p>
          <a:p>
            <a:pPr marL="0" marR="0" lvl="0" indent="0" rtl="0">
              <a:lnSpc>
                <a:spcPct val="80000"/>
              </a:lnSpc>
              <a:spcBef>
                <a:spcPts val="0"/>
              </a:spcBef>
              <a:buClr>
                <a:schemeClr val="dk1"/>
              </a:buClr>
              <a:buSzPct val="25000"/>
              <a:buFont typeface="Arial"/>
              <a:buNone/>
            </a:pPr>
            <a:endParaRPr lang="en-AU" sz="2400" dirty="0">
              <a:solidFill>
                <a:schemeClr val="dk1"/>
              </a:solidFill>
              <a:latin typeface="Open Sans" charset="0"/>
              <a:ea typeface="Open Sans" charset="0"/>
              <a:cs typeface="Open Sans" charset="0"/>
              <a:sym typeface="Roboto Mono"/>
            </a:endParaRPr>
          </a:p>
        </p:txBody>
      </p:sp>
      <p:cxnSp>
        <p:nvCxnSpPr>
          <p:cNvPr id="9" name="Straight Connector 8">
            <a:extLst>
              <a:ext uri="{FF2B5EF4-FFF2-40B4-BE49-F238E27FC236}">
                <a16:creationId xmlns:a16="http://schemas.microsoft.com/office/drawing/2014/main" id="{5B00F9D1-D71F-0043-B706-71B5BB6C8EC2}"/>
              </a:ext>
            </a:extLst>
          </p:cNvPr>
          <p:cNvCxnSpPr>
            <a:cxnSpLocks/>
          </p:cNvCxnSpPr>
          <p:nvPr/>
        </p:nvCxnSpPr>
        <p:spPr>
          <a:xfrm>
            <a:off x="3915238" y="2315235"/>
            <a:ext cx="3866127" cy="56438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C734B8F-8791-1943-96ED-1D328FC44C78}"/>
              </a:ext>
            </a:extLst>
          </p:cNvPr>
          <p:cNvCxnSpPr>
            <a:cxnSpLocks/>
          </p:cNvCxnSpPr>
          <p:nvPr/>
        </p:nvCxnSpPr>
        <p:spPr>
          <a:xfrm flipV="1">
            <a:off x="2940425" y="3161703"/>
            <a:ext cx="6006351" cy="64602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76E1F00-FC32-E640-AF3B-7B9D48D2398D}"/>
              </a:ext>
            </a:extLst>
          </p:cNvPr>
          <p:cNvCxnSpPr>
            <a:cxnSpLocks/>
          </p:cNvCxnSpPr>
          <p:nvPr/>
        </p:nvCxnSpPr>
        <p:spPr>
          <a:xfrm>
            <a:off x="3937251" y="2766150"/>
            <a:ext cx="3740723" cy="92730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D7B8B8F-679B-4640-B7AC-4ACDB4475071}"/>
              </a:ext>
            </a:extLst>
          </p:cNvPr>
          <p:cNvCxnSpPr>
            <a:cxnSpLocks/>
          </p:cNvCxnSpPr>
          <p:nvPr/>
        </p:nvCxnSpPr>
        <p:spPr>
          <a:xfrm flipV="1">
            <a:off x="4453120" y="2681962"/>
            <a:ext cx="4996655" cy="158582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092202"/>
      </p:ext>
    </p:extLst>
  </p:cSld>
  <p:clrMapOvr>
    <a:masterClrMapping/>
  </p:clrMapOvr>
  <p:transition spd="med">
    <p:push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3" name="Picture 2">
            <a:extLst>
              <a:ext uri="{FF2B5EF4-FFF2-40B4-BE49-F238E27FC236}">
                <a16:creationId xmlns:a16="http://schemas.microsoft.com/office/drawing/2014/main" id="{6D9AD06C-FDDB-4A47-9AB5-408E79D012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396679"/>
            <a:ext cx="12192000" cy="9144000"/>
          </a:xfrm>
          <a:prstGeom prst="rect">
            <a:avLst/>
          </a:prstGeom>
        </p:spPr>
      </p:pic>
      <p:sp>
        <p:nvSpPr>
          <p:cNvPr id="343" name="Shape 343"/>
          <p:cNvSpPr txBox="1">
            <a:spLocks noGrp="1"/>
          </p:cNvSpPr>
          <p:nvPr>
            <p:ph type="ctrTitle"/>
          </p:nvPr>
        </p:nvSpPr>
        <p:spPr>
          <a:xfrm>
            <a:off x="1520081" y="3157802"/>
            <a:ext cx="3234799" cy="478875"/>
          </a:xfrm>
          <a:prstGeom prst="rect">
            <a:avLst/>
          </a:prstGeom>
          <a:solidFill>
            <a:schemeClr val="bg1"/>
          </a:solidFill>
          <a:ln>
            <a:noFill/>
          </a:ln>
        </p:spPr>
        <p:txBody>
          <a:bodyPr wrap="square" lIns="91425" tIns="45700" rIns="91425" bIns="45700" anchor="b" anchorCtr="0">
            <a:noAutofit/>
          </a:bodyPr>
          <a:lstStyle/>
          <a:p>
            <a:pPr marL="0" marR="0" lvl="0" indent="0" algn="l" rtl="0">
              <a:lnSpc>
                <a:spcPct val="90000"/>
              </a:lnSpc>
              <a:spcBef>
                <a:spcPts val="0"/>
              </a:spcBef>
              <a:buClr>
                <a:schemeClr val="dk1"/>
              </a:buClr>
              <a:buSzPct val="25000"/>
              <a:buFont typeface="Arial"/>
              <a:buNone/>
            </a:pPr>
            <a:r>
              <a:rPr lang="en-AU" sz="2400" dirty="0">
                <a:latin typeface="Open Sans" charset="0"/>
                <a:ea typeface="Open Sans" charset="0"/>
                <a:cs typeface="Open Sans" charset="0"/>
              </a:rPr>
              <a:t>explore project ideas</a:t>
            </a:r>
          </a:p>
        </p:txBody>
      </p:sp>
      <p:sp>
        <p:nvSpPr>
          <p:cNvPr id="7" name="Shape 309"/>
          <p:cNvSpPr txBox="1">
            <a:spLocks/>
          </p:cNvSpPr>
          <p:nvPr/>
        </p:nvSpPr>
        <p:spPr>
          <a:xfrm>
            <a:off x="1349043" y="703255"/>
            <a:ext cx="6564673" cy="842912"/>
          </a:xfrm>
          <a:prstGeom prst="rect">
            <a:avLst/>
          </a:prstGeom>
          <a:solidFill>
            <a:schemeClr val="lt1"/>
          </a:solidFill>
          <a:ln>
            <a:noFill/>
          </a:ln>
        </p:spPr>
        <p:txBody>
          <a:bodyPr vert="horz" wrap="square" lIns="91425" tIns="45700" rIns="91425" bIns="4570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4800" b="1" dirty="0">
                <a:solidFill>
                  <a:srgbClr val="00B0F0"/>
                </a:solidFill>
                <a:latin typeface="Museo 500" charset="0"/>
                <a:ea typeface="Museo 500" charset="0"/>
                <a:cs typeface="Museo 500" charset="0"/>
              </a:rPr>
              <a:t>CBI A</a:t>
            </a:r>
            <a:r>
              <a:rPr lang="en-AU" sz="4800" b="1" baseline="30000" dirty="0">
                <a:solidFill>
                  <a:srgbClr val="00B0F0"/>
                </a:solidFill>
                <a:latin typeface="Museo 500" charset="0"/>
                <a:ea typeface="Museo 500" charset="0"/>
                <a:cs typeface="Museo 500" charset="0"/>
              </a:rPr>
              <a:t>3</a:t>
            </a:r>
            <a:r>
              <a:rPr lang="en-AU" sz="4800" b="1" dirty="0">
                <a:solidFill>
                  <a:srgbClr val="00B0F0"/>
                </a:solidFill>
                <a:latin typeface="Museo 500" charset="0"/>
                <a:ea typeface="Museo 500" charset="0"/>
                <a:cs typeface="Museo 500" charset="0"/>
              </a:rPr>
              <a:t> jam is about…</a:t>
            </a:r>
            <a:endParaRPr lang="en-AU" sz="4800" b="1" baseline="30000" dirty="0">
              <a:solidFill>
                <a:srgbClr val="00B0F0"/>
              </a:solidFill>
              <a:latin typeface="Museo 500" charset="0"/>
              <a:ea typeface="Museo 500" charset="0"/>
              <a:cs typeface="Museo 500" charset="0"/>
            </a:endParaRPr>
          </a:p>
        </p:txBody>
      </p:sp>
      <p:sp>
        <p:nvSpPr>
          <p:cNvPr id="8" name="Shape 343"/>
          <p:cNvSpPr txBox="1">
            <a:spLocks/>
          </p:cNvSpPr>
          <p:nvPr/>
        </p:nvSpPr>
        <p:spPr>
          <a:xfrm>
            <a:off x="1520081" y="3906981"/>
            <a:ext cx="4149199" cy="395621"/>
          </a:xfrm>
          <a:prstGeom prst="rect">
            <a:avLst/>
          </a:prstGeom>
          <a:solidFill>
            <a:schemeClr val="bg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400" dirty="0">
                <a:latin typeface="Open Sans" charset="0"/>
                <a:ea typeface="Open Sans" charset="0"/>
                <a:cs typeface="Open Sans" charset="0"/>
              </a:rPr>
              <a:t>embrace innovation culture</a:t>
            </a:r>
          </a:p>
        </p:txBody>
      </p:sp>
      <p:sp>
        <p:nvSpPr>
          <p:cNvPr id="9" name="Shape 343"/>
          <p:cNvSpPr txBox="1">
            <a:spLocks/>
          </p:cNvSpPr>
          <p:nvPr/>
        </p:nvSpPr>
        <p:spPr>
          <a:xfrm>
            <a:off x="1520082" y="4511214"/>
            <a:ext cx="4415206" cy="418403"/>
          </a:xfrm>
          <a:prstGeom prst="rect">
            <a:avLst/>
          </a:prstGeom>
          <a:solidFill>
            <a:schemeClr val="bg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400" dirty="0">
                <a:latin typeface="Open Sans" charset="0"/>
                <a:ea typeface="Open Sans" charset="0"/>
                <a:cs typeface="Open Sans" charset="0"/>
              </a:rPr>
              <a:t>have fun, experiment &amp; learn</a:t>
            </a:r>
          </a:p>
        </p:txBody>
      </p:sp>
      <p:sp>
        <p:nvSpPr>
          <p:cNvPr id="10" name="Shape 343"/>
          <p:cNvSpPr txBox="1">
            <a:spLocks/>
          </p:cNvSpPr>
          <p:nvPr/>
        </p:nvSpPr>
        <p:spPr>
          <a:xfrm>
            <a:off x="1520082" y="2625955"/>
            <a:ext cx="3866566" cy="381600"/>
          </a:xfrm>
          <a:prstGeom prst="rect">
            <a:avLst/>
          </a:prstGeom>
          <a:solidFill>
            <a:schemeClr val="bg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400" dirty="0">
                <a:latin typeface="Open Sans" charset="0"/>
                <a:ea typeface="Open Sans" charset="0"/>
                <a:cs typeface="Open Sans" charset="0"/>
              </a:rPr>
              <a:t>immerse in CERN context</a:t>
            </a:r>
          </a:p>
        </p:txBody>
      </p:sp>
      <p:sp>
        <p:nvSpPr>
          <p:cNvPr id="11" name="Shape 343"/>
          <p:cNvSpPr txBox="1">
            <a:spLocks/>
          </p:cNvSpPr>
          <p:nvPr/>
        </p:nvSpPr>
        <p:spPr>
          <a:xfrm>
            <a:off x="1520081" y="5177140"/>
            <a:ext cx="3866567" cy="413962"/>
          </a:xfrm>
          <a:prstGeom prst="rect">
            <a:avLst/>
          </a:prstGeom>
          <a:solidFill>
            <a:schemeClr val="bg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400" dirty="0">
                <a:latin typeface="Open Sans" charset="0"/>
                <a:ea typeface="Open Sans" charset="0"/>
                <a:cs typeface="Open Sans" charset="0"/>
              </a:rPr>
              <a:t>share global perspectives</a:t>
            </a:r>
          </a:p>
        </p:txBody>
      </p:sp>
    </p:spTree>
    <p:extLst>
      <p:ext uri="{BB962C8B-B14F-4D97-AF65-F5344CB8AC3E}">
        <p14:creationId xmlns:p14="http://schemas.microsoft.com/office/powerpoint/2010/main" val="300982998"/>
      </p:ext>
    </p:extLst>
  </p:cSld>
  <p:clrMapOvr>
    <a:masterClrMapping/>
  </p:clrMapOvr>
  <p:transition spd="med">
    <p:push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2" name="Shape 164"/>
          <p:cNvSpPr txBox="1">
            <a:spLocks noGrp="1"/>
          </p:cNvSpPr>
          <p:nvPr>
            <p:ph type="ctrTitle"/>
          </p:nvPr>
        </p:nvSpPr>
        <p:spPr>
          <a:xfrm>
            <a:off x="230129" y="5666876"/>
            <a:ext cx="5063766" cy="842209"/>
          </a:xfrm>
          <a:prstGeom prst="rect">
            <a:avLst/>
          </a:prstGeom>
          <a:solidFill>
            <a:schemeClr val="lt1"/>
          </a:solidFill>
          <a:ln>
            <a:noFill/>
          </a:ln>
        </p:spPr>
        <p:txBody>
          <a:bodyPr wrap="square" lIns="91425" tIns="45700" rIns="91425" bIns="45700" anchor="b" anchorCtr="0">
            <a:noAutofit/>
          </a:bodyPr>
          <a:lstStyle/>
          <a:p>
            <a:pPr marL="0" marR="0" lvl="0" indent="0" algn="l" rtl="0">
              <a:lnSpc>
                <a:spcPct val="90000"/>
              </a:lnSpc>
              <a:spcBef>
                <a:spcPts val="0"/>
              </a:spcBef>
              <a:buClr>
                <a:schemeClr val="dk1"/>
              </a:buClr>
              <a:buSzPct val="25000"/>
              <a:buFont typeface="Arial"/>
              <a:buNone/>
            </a:pPr>
            <a:r>
              <a:rPr lang="en-AU" sz="4800" dirty="0">
                <a:solidFill>
                  <a:srgbClr val="000000"/>
                </a:solidFill>
                <a:latin typeface="Museo 500" charset="0"/>
                <a:ea typeface="Museo 500" charset="0"/>
                <a:cs typeface="Museo 500" charset="0"/>
                <a:sym typeface="Roboto Mono"/>
              </a:rPr>
              <a:t>Movie</a:t>
            </a:r>
            <a:endParaRPr lang="en-AU" sz="4800" baseline="30000" dirty="0">
              <a:solidFill>
                <a:srgbClr val="000000"/>
              </a:solidFill>
              <a:latin typeface="Museo 500" charset="0"/>
              <a:ea typeface="Museo 500" charset="0"/>
              <a:cs typeface="Museo 500" charset="0"/>
              <a:sym typeface="Roboto Mono"/>
            </a:endParaRPr>
          </a:p>
        </p:txBody>
      </p:sp>
      <p:pic>
        <p:nvPicPr>
          <p:cNvPr id="3" name="cbi jam 2017">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203107069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542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54E667-6D0C-154F-892C-BC5D79CB6D72}"/>
              </a:ext>
            </a:extLst>
          </p:cNvPr>
          <p:cNvSpPr txBox="1">
            <a:spLocks/>
          </p:cNvSpPr>
          <p:nvPr/>
        </p:nvSpPr>
        <p:spPr>
          <a:xfrm>
            <a:off x="285156" y="193964"/>
            <a:ext cx="6950040" cy="763325"/>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600" dirty="0">
                <a:latin typeface="Museo 700" panose="02000000000000000000" pitchFamily="50" charset="0"/>
              </a:rPr>
              <a:t>CBI A3 Jam - Week 1 </a:t>
            </a:r>
          </a:p>
        </p:txBody>
      </p:sp>
      <p:sp>
        <p:nvSpPr>
          <p:cNvPr id="9" name="Subtitle 6">
            <a:extLst>
              <a:ext uri="{FF2B5EF4-FFF2-40B4-BE49-F238E27FC236}">
                <a16:creationId xmlns:a16="http://schemas.microsoft.com/office/drawing/2014/main" id="{E1E42C06-111E-3442-B662-3FA6BA6CB491}"/>
              </a:ext>
            </a:extLst>
          </p:cNvPr>
          <p:cNvSpPr txBox="1">
            <a:spLocks/>
          </p:cNvSpPr>
          <p:nvPr/>
        </p:nvSpPr>
        <p:spPr>
          <a:xfrm>
            <a:off x="5116143" y="410507"/>
            <a:ext cx="7075857" cy="413368"/>
          </a:xfrm>
          <a:prstGeom prst="rect">
            <a:avLst/>
          </a:prstGeom>
          <a:solidFill>
            <a:schemeClr val="bg1"/>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sz="1800" dirty="0">
                <a:latin typeface="Open sans" panose="020B0606030504020204" pitchFamily="34" charset="0"/>
                <a:ea typeface="Open sans" panose="020B0606030504020204" pitchFamily="34" charset="0"/>
                <a:cs typeface="Open sans" panose="020B0606030504020204" pitchFamily="34" charset="0"/>
              </a:rPr>
              <a:t>* Schedule is dynamic &amp; subject to ongoing tweaks &amp; updates</a:t>
            </a:r>
          </a:p>
        </p:txBody>
      </p:sp>
      <p:pic>
        <p:nvPicPr>
          <p:cNvPr id="11" name="Picture 10">
            <a:extLst>
              <a:ext uri="{FF2B5EF4-FFF2-40B4-BE49-F238E27FC236}">
                <a16:creationId xmlns:a16="http://schemas.microsoft.com/office/drawing/2014/main" id="{61D63EF9-0BD6-5E41-98D6-2DE018935FD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040418"/>
            <a:ext cx="12192000" cy="5420825"/>
          </a:xfrm>
          <a:prstGeom prst="rect">
            <a:avLst/>
          </a:prstGeom>
          <a:ln>
            <a:solidFill>
              <a:schemeClr val="tx1"/>
            </a:solidFill>
          </a:ln>
        </p:spPr>
      </p:pic>
    </p:spTree>
    <p:extLst>
      <p:ext uri="{BB962C8B-B14F-4D97-AF65-F5344CB8AC3E}">
        <p14:creationId xmlns:p14="http://schemas.microsoft.com/office/powerpoint/2010/main" val="157347872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 calcmode="lin" valueType="num">
                                      <p:cBhvr additive="base">
                                        <p:cTn id="7" dur="500" fill="hold"/>
                                        <p:tgtEl>
                                          <p:spTgt spid="9">
                                            <p:bg/>
                                          </p:spTgt>
                                        </p:tgtEl>
                                        <p:attrNameLst>
                                          <p:attrName>ppt_x</p:attrName>
                                        </p:attrNameLst>
                                      </p:cBhvr>
                                      <p:tavLst>
                                        <p:tav tm="0">
                                          <p:val>
                                            <p:strVal val="1+#ppt_w/2"/>
                                          </p:val>
                                        </p:tav>
                                        <p:tav tm="100000">
                                          <p:val>
                                            <p:strVal val="#ppt_x"/>
                                          </p:val>
                                        </p:tav>
                                      </p:tavLst>
                                    </p:anim>
                                    <p:anim calcmode="lin" valueType="num">
                                      <p:cBhvr additive="base">
                                        <p:cTn id="8" dur="500" fill="hold"/>
                                        <p:tgtEl>
                                          <p:spTgt spid="9">
                                            <p:bg/>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 calcmode="lin" valueType="num">
                                      <p:cBhvr additive="base">
                                        <p:cTn id="11"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3" name="Picture 2">
            <a:extLst>
              <a:ext uri="{FF2B5EF4-FFF2-40B4-BE49-F238E27FC236}">
                <a16:creationId xmlns:a16="http://schemas.microsoft.com/office/drawing/2014/main" id="{66DE4C69-1F3A-5644-B55F-2CA9443B4C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857250" y="857250"/>
            <a:ext cx="6858000" cy="5143500"/>
          </a:xfrm>
          <a:prstGeom prst="rect">
            <a:avLst/>
          </a:prstGeom>
        </p:spPr>
      </p:pic>
      <p:sp>
        <p:nvSpPr>
          <p:cNvPr id="9" name="Shape 309"/>
          <p:cNvSpPr txBox="1">
            <a:spLocks/>
          </p:cNvSpPr>
          <p:nvPr/>
        </p:nvSpPr>
        <p:spPr>
          <a:xfrm>
            <a:off x="5393811" y="1009769"/>
            <a:ext cx="5436531" cy="775349"/>
          </a:xfrm>
          <a:prstGeom prst="rect">
            <a:avLst/>
          </a:prstGeom>
          <a:solidFill>
            <a:schemeClr val="lt1"/>
          </a:solidFill>
          <a:ln>
            <a:noFill/>
          </a:ln>
        </p:spPr>
        <p:txBody>
          <a:bodyPr vert="horz" wrap="square" lIns="91425" tIns="45700" rIns="91425" bIns="4570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b="1" dirty="0">
                <a:solidFill>
                  <a:srgbClr val="00B0F0"/>
                </a:solidFill>
                <a:latin typeface="Museo 500" charset="0"/>
                <a:ea typeface="Museo 500" charset="0"/>
                <a:cs typeface="Museo 500" charset="0"/>
              </a:rPr>
              <a:t>CBI jam 2018</a:t>
            </a:r>
            <a:endParaRPr lang="en-AU" b="1" baseline="30000" dirty="0">
              <a:solidFill>
                <a:srgbClr val="00B0F0"/>
              </a:solidFill>
              <a:latin typeface="Museo 500" charset="0"/>
              <a:ea typeface="Museo 500" charset="0"/>
              <a:cs typeface="Museo 500" charset="0"/>
            </a:endParaRPr>
          </a:p>
        </p:txBody>
      </p:sp>
      <p:sp>
        <p:nvSpPr>
          <p:cNvPr id="4" name="Shape 343"/>
          <p:cNvSpPr txBox="1">
            <a:spLocks noGrp="1"/>
          </p:cNvSpPr>
          <p:nvPr>
            <p:ph type="ctrTitle"/>
          </p:nvPr>
        </p:nvSpPr>
        <p:spPr>
          <a:xfrm>
            <a:off x="5393812" y="3424845"/>
            <a:ext cx="3982943" cy="477910"/>
          </a:xfrm>
          <a:prstGeom prst="rect">
            <a:avLst/>
          </a:prstGeom>
          <a:solidFill>
            <a:schemeClr val="bg1"/>
          </a:solidFill>
          <a:ln>
            <a:noFill/>
          </a:ln>
        </p:spPr>
        <p:txBody>
          <a:bodyPr wrap="square" lIns="91425" tIns="45700" rIns="91425" bIns="45700" anchor="b" anchorCtr="0">
            <a:noAutofit/>
          </a:bodyPr>
          <a:lstStyle/>
          <a:p>
            <a:pPr marL="0" marR="0" lvl="0" indent="0" algn="l" rtl="0">
              <a:lnSpc>
                <a:spcPct val="90000"/>
              </a:lnSpc>
              <a:spcBef>
                <a:spcPts val="0"/>
              </a:spcBef>
              <a:buClr>
                <a:schemeClr val="dk1"/>
              </a:buClr>
              <a:buSzPct val="25000"/>
              <a:buFont typeface="Arial"/>
              <a:buNone/>
            </a:pPr>
            <a:r>
              <a:rPr lang="en-AU" sz="2800" dirty="0">
                <a:latin typeface="Open Sans" charset="0"/>
                <a:ea typeface="Open Sans" charset="0"/>
                <a:cs typeface="Open Sans" charset="0"/>
              </a:rPr>
              <a:t>End of day reflections</a:t>
            </a:r>
          </a:p>
        </p:txBody>
      </p:sp>
      <p:sp>
        <p:nvSpPr>
          <p:cNvPr id="5" name="Shape 343"/>
          <p:cNvSpPr txBox="1">
            <a:spLocks/>
          </p:cNvSpPr>
          <p:nvPr/>
        </p:nvSpPr>
        <p:spPr>
          <a:xfrm>
            <a:off x="5393812" y="4289368"/>
            <a:ext cx="5562363" cy="314705"/>
          </a:xfrm>
          <a:prstGeom prst="rect">
            <a:avLst/>
          </a:prstGeom>
          <a:solidFill>
            <a:schemeClr val="bg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800" dirty="0">
                <a:latin typeface="Open Sans" charset="0"/>
                <a:ea typeface="Open Sans" charset="0"/>
                <a:cs typeface="Open Sans" charset="0"/>
              </a:rPr>
              <a:t>1 hour lunch break</a:t>
            </a:r>
          </a:p>
        </p:txBody>
      </p:sp>
      <p:sp>
        <p:nvSpPr>
          <p:cNvPr id="6" name="Shape 343"/>
          <p:cNvSpPr txBox="1">
            <a:spLocks/>
          </p:cNvSpPr>
          <p:nvPr/>
        </p:nvSpPr>
        <p:spPr>
          <a:xfrm>
            <a:off x="5393811" y="5120376"/>
            <a:ext cx="5745243" cy="422106"/>
          </a:xfrm>
          <a:prstGeom prst="rect">
            <a:avLst/>
          </a:prstGeom>
          <a:solidFill>
            <a:schemeClr val="bg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800" dirty="0">
                <a:latin typeface="Open Sans" charset="0"/>
                <a:ea typeface="Open Sans" charset="0"/>
                <a:cs typeface="Open Sans" charset="0"/>
              </a:rPr>
              <a:t>Mixture of presentations &amp; team time (structured &amp; freestyle)</a:t>
            </a:r>
          </a:p>
        </p:txBody>
      </p:sp>
      <p:sp>
        <p:nvSpPr>
          <p:cNvPr id="7" name="Shape 343"/>
          <p:cNvSpPr txBox="1">
            <a:spLocks/>
          </p:cNvSpPr>
          <p:nvPr/>
        </p:nvSpPr>
        <p:spPr>
          <a:xfrm>
            <a:off x="5393813" y="2627744"/>
            <a:ext cx="4847468" cy="574171"/>
          </a:xfrm>
          <a:prstGeom prst="rect">
            <a:avLst/>
          </a:prstGeom>
          <a:solidFill>
            <a:schemeClr val="bg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800" dirty="0">
                <a:latin typeface="Open Sans" charset="0"/>
                <a:ea typeface="Open Sans" charset="0"/>
                <a:cs typeface="Open Sans" charset="0"/>
              </a:rPr>
              <a:t>Daily warm-ups!</a:t>
            </a:r>
          </a:p>
        </p:txBody>
      </p:sp>
    </p:spTree>
    <p:extLst>
      <p:ext uri="{BB962C8B-B14F-4D97-AF65-F5344CB8AC3E}">
        <p14:creationId xmlns:p14="http://schemas.microsoft.com/office/powerpoint/2010/main" val="1871062550"/>
      </p:ext>
    </p:extLst>
  </p:cSld>
  <p:clrMapOvr>
    <a:masterClrMapping/>
  </p:clrMapOvr>
  <p:transition spd="med">
    <p:push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D677B13-AB06-BE41-98D8-FE13BD22BB89}"/>
              </a:ext>
            </a:extLst>
          </p:cNvPr>
          <p:cNvSpPr txBox="1">
            <a:spLocks/>
          </p:cNvSpPr>
          <p:nvPr/>
        </p:nvSpPr>
        <p:spPr>
          <a:xfrm>
            <a:off x="285156" y="193964"/>
            <a:ext cx="6950040" cy="763325"/>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600" dirty="0">
                <a:latin typeface="Museo 700" panose="02000000000000000000" pitchFamily="50" charset="0"/>
              </a:rPr>
              <a:t>Todays schedule:</a:t>
            </a:r>
          </a:p>
        </p:txBody>
      </p:sp>
      <p:pic>
        <p:nvPicPr>
          <p:cNvPr id="6" name="Picture 5">
            <a:extLst>
              <a:ext uri="{FF2B5EF4-FFF2-40B4-BE49-F238E27FC236}">
                <a16:creationId xmlns:a16="http://schemas.microsoft.com/office/drawing/2014/main" id="{7499686B-0F74-C14F-9614-53299743630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18415" y="-16925"/>
            <a:ext cx="3823853" cy="6929237"/>
          </a:xfrm>
          <a:prstGeom prst="rect">
            <a:avLst/>
          </a:prstGeom>
        </p:spPr>
      </p:pic>
    </p:spTree>
    <p:extLst>
      <p:ext uri="{BB962C8B-B14F-4D97-AF65-F5344CB8AC3E}">
        <p14:creationId xmlns:p14="http://schemas.microsoft.com/office/powerpoint/2010/main" val="1627266759"/>
      </p:ext>
    </p:extLst>
  </p:cSld>
  <p:clrMapOvr>
    <a:masterClrMapping/>
  </p:clrMapOvr>
  <p:transition spd="med">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2F0725-9A86-AB4A-8476-F8E30A9B7FE1}"/>
              </a:ext>
            </a:extLst>
          </p:cNvPr>
          <p:cNvPicPr>
            <a:picLocks noChangeAspect="1"/>
          </p:cNvPicPr>
          <p:nvPr/>
        </p:nvPicPr>
        <p:blipFill>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tretch>
            <a:fillRect/>
          </a:stretch>
        </p:blipFill>
        <p:spPr>
          <a:xfrm>
            <a:off x="0" y="0"/>
            <a:ext cx="10281531" cy="6858000"/>
          </a:xfrm>
          <a:prstGeom prst="rect">
            <a:avLst/>
          </a:prstGeom>
        </p:spPr>
      </p:pic>
      <p:sp>
        <p:nvSpPr>
          <p:cNvPr id="3" name="Title 1">
            <a:extLst>
              <a:ext uri="{FF2B5EF4-FFF2-40B4-BE49-F238E27FC236}">
                <a16:creationId xmlns:a16="http://schemas.microsoft.com/office/drawing/2014/main" id="{9D677B13-AB06-BE41-98D8-FE13BD22BB89}"/>
              </a:ext>
            </a:extLst>
          </p:cNvPr>
          <p:cNvSpPr txBox="1">
            <a:spLocks/>
          </p:cNvSpPr>
          <p:nvPr/>
        </p:nvSpPr>
        <p:spPr>
          <a:xfrm>
            <a:off x="5621929" y="493222"/>
            <a:ext cx="4120588" cy="763325"/>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600" dirty="0">
                <a:latin typeface="Museo 700" panose="02000000000000000000" pitchFamily="50" charset="0"/>
              </a:rPr>
              <a:t>Communication:</a:t>
            </a:r>
          </a:p>
        </p:txBody>
      </p:sp>
      <p:sp>
        <p:nvSpPr>
          <p:cNvPr id="4" name="Shape 343">
            <a:extLst>
              <a:ext uri="{FF2B5EF4-FFF2-40B4-BE49-F238E27FC236}">
                <a16:creationId xmlns:a16="http://schemas.microsoft.com/office/drawing/2014/main" id="{E5EB7DB3-619B-4947-AEAE-C8C95786C95F}"/>
              </a:ext>
            </a:extLst>
          </p:cNvPr>
          <p:cNvSpPr txBox="1">
            <a:spLocks/>
          </p:cNvSpPr>
          <p:nvPr/>
        </p:nvSpPr>
        <p:spPr>
          <a:xfrm>
            <a:off x="5621928" y="1422319"/>
            <a:ext cx="2823803" cy="444590"/>
          </a:xfrm>
          <a:prstGeom prst="rect">
            <a:avLst/>
          </a:prstGeom>
          <a:solidFill>
            <a:schemeClr val="bg1"/>
          </a:solidFill>
          <a:ln>
            <a:noFill/>
          </a:ln>
        </p:spPr>
        <p:txBody>
          <a:bodyPr vert="horz" wrap="square" lIns="91425" tIns="45700" rIns="91425" bIns="4570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ct val="25000"/>
              <a:buFont typeface="Arial"/>
              <a:buNone/>
            </a:pPr>
            <a:r>
              <a:rPr lang="en-AU" sz="2400" dirty="0">
                <a:latin typeface="Open Sans" charset="0"/>
                <a:ea typeface="Open Sans" charset="0"/>
                <a:cs typeface="Open Sans" charset="0"/>
              </a:rPr>
              <a:t>WhatsApp group</a:t>
            </a:r>
          </a:p>
        </p:txBody>
      </p:sp>
      <p:pic>
        <p:nvPicPr>
          <p:cNvPr id="8" name="Picture 7">
            <a:extLst>
              <a:ext uri="{FF2B5EF4-FFF2-40B4-BE49-F238E27FC236}">
                <a16:creationId xmlns:a16="http://schemas.microsoft.com/office/drawing/2014/main" id="{82939339-FE2A-6B42-AB1D-B1FB03CCE6A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21928" y="2801477"/>
            <a:ext cx="1926028" cy="1926028"/>
          </a:xfrm>
          <a:prstGeom prst="rect">
            <a:avLst/>
          </a:prstGeom>
        </p:spPr>
      </p:pic>
      <p:sp>
        <p:nvSpPr>
          <p:cNvPr id="6" name="Shape 343">
            <a:extLst>
              <a:ext uri="{FF2B5EF4-FFF2-40B4-BE49-F238E27FC236}">
                <a16:creationId xmlns:a16="http://schemas.microsoft.com/office/drawing/2014/main" id="{720AEEAD-4731-6E4B-BB36-F619453A7FA6}"/>
              </a:ext>
            </a:extLst>
          </p:cNvPr>
          <p:cNvSpPr txBox="1">
            <a:spLocks/>
          </p:cNvSpPr>
          <p:nvPr/>
        </p:nvSpPr>
        <p:spPr>
          <a:xfrm>
            <a:off x="5621928" y="1984021"/>
            <a:ext cx="4854483" cy="670047"/>
          </a:xfrm>
          <a:prstGeom prst="rect">
            <a:avLst/>
          </a:prstGeom>
          <a:solidFill>
            <a:schemeClr val="bg1"/>
          </a:solidFill>
          <a:ln>
            <a:noFill/>
          </a:ln>
        </p:spPr>
        <p:txBody>
          <a:bodyPr vert="horz" wrap="square" lIns="91425" tIns="45700" rIns="91425" bIns="4570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ct val="25000"/>
            </a:pPr>
            <a:r>
              <a:rPr lang="en-AU" sz="2400" dirty="0">
                <a:latin typeface="Open Sans" charset="0"/>
                <a:ea typeface="Open Sans" charset="0"/>
                <a:cs typeface="Open Sans" charset="0"/>
              </a:rPr>
              <a:t>https://</a:t>
            </a:r>
            <a:r>
              <a:rPr lang="en-AU" sz="2400" dirty="0" err="1">
                <a:latin typeface="Open Sans" charset="0"/>
                <a:ea typeface="Open Sans" charset="0"/>
                <a:cs typeface="Open Sans" charset="0"/>
              </a:rPr>
              <a:t>chat.whatsapp.com</a:t>
            </a:r>
            <a:r>
              <a:rPr lang="en-AU" sz="2400" dirty="0">
                <a:latin typeface="Open Sans" charset="0"/>
                <a:ea typeface="Open Sans" charset="0"/>
                <a:cs typeface="Open Sans" charset="0"/>
              </a:rPr>
              <a:t>/IbDzkoJExq2DK5Cby6fRu2</a:t>
            </a:r>
          </a:p>
        </p:txBody>
      </p:sp>
    </p:spTree>
    <p:extLst>
      <p:ext uri="{BB962C8B-B14F-4D97-AF65-F5344CB8AC3E}">
        <p14:creationId xmlns:p14="http://schemas.microsoft.com/office/powerpoint/2010/main" val="2678315850"/>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Shape 24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392122" y="0"/>
            <a:ext cx="8799876" cy="6858001"/>
          </a:xfrm>
          <a:prstGeom prst="rect">
            <a:avLst/>
          </a:prstGeom>
          <a:noFill/>
          <a:ln>
            <a:noFill/>
          </a:ln>
        </p:spPr>
      </p:pic>
      <p:sp>
        <p:nvSpPr>
          <p:cNvPr id="246" name="Shape 246"/>
          <p:cNvSpPr txBox="1">
            <a:spLocks noGrp="1"/>
          </p:cNvSpPr>
          <p:nvPr>
            <p:ph type="ctrTitle"/>
          </p:nvPr>
        </p:nvSpPr>
        <p:spPr>
          <a:xfrm>
            <a:off x="1205500" y="954150"/>
            <a:ext cx="9831300" cy="763200"/>
          </a:xfrm>
          <a:prstGeom prst="rect">
            <a:avLst/>
          </a:prstGeom>
          <a:solidFill>
            <a:schemeClr val="lt1"/>
          </a:solidFill>
          <a:ln>
            <a:noFill/>
          </a:ln>
        </p:spPr>
        <p:txBody>
          <a:bodyPr wrap="square" lIns="91425" tIns="45700" rIns="91425" bIns="45700" anchor="b" anchorCtr="0">
            <a:noAutofit/>
          </a:bodyPr>
          <a:lstStyle/>
          <a:p>
            <a:pPr marL="0" marR="0" lvl="0" indent="0" algn="l" rtl="0">
              <a:lnSpc>
                <a:spcPct val="90000"/>
              </a:lnSpc>
              <a:spcBef>
                <a:spcPts val="0"/>
              </a:spcBef>
              <a:buClr>
                <a:schemeClr val="dk1"/>
              </a:buClr>
              <a:buSzPct val="25000"/>
              <a:buFont typeface="Arial"/>
              <a:buNone/>
            </a:pPr>
            <a:r>
              <a:rPr lang="en-AU" sz="4800">
                <a:latin typeface="Open Sans" charset="0"/>
                <a:ea typeface="Open Sans" charset="0"/>
                <a:cs typeface="Open Sans" charset="0"/>
              </a:rPr>
              <a:t>Challenge Based Innovation</a:t>
            </a:r>
          </a:p>
        </p:txBody>
      </p:sp>
      <p:pic>
        <p:nvPicPr>
          <p:cNvPr id="247" name="Shape 24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205505" y="4562722"/>
            <a:ext cx="1218300" cy="1025100"/>
          </a:xfrm>
          <a:prstGeom prst="rect">
            <a:avLst/>
          </a:prstGeom>
          <a:noFill/>
          <a:ln>
            <a:noFill/>
          </a:ln>
        </p:spPr>
      </p:pic>
      <p:pic>
        <p:nvPicPr>
          <p:cNvPr id="248" name="Shape 248" descr="http://ideasquare.web.cern.ch/sites/ideasquare.web.cern.ch/files/ideasquare-logo_0.png"/>
          <p:cNvPicPr preferRelativeResize="0"/>
          <p:nvPr/>
        </p:nvPicPr>
        <p:blipFill rotWithShape="1">
          <a:blip r:embed="rId5">
            <a:alphaModFix/>
          </a:blip>
          <a:srcRect/>
          <a:stretch/>
        </p:blipFill>
        <p:spPr>
          <a:xfrm>
            <a:off x="1205505" y="5752323"/>
            <a:ext cx="1218300" cy="464400"/>
          </a:xfrm>
          <a:prstGeom prst="rect">
            <a:avLst/>
          </a:prstGeom>
          <a:noFill/>
          <a:ln>
            <a:noFill/>
          </a:ln>
        </p:spPr>
      </p:pic>
      <p:sp>
        <p:nvSpPr>
          <p:cNvPr id="249" name="Shape 249"/>
          <p:cNvSpPr txBox="1">
            <a:spLocks noGrp="1"/>
          </p:cNvSpPr>
          <p:nvPr>
            <p:ph type="subTitle" idx="1"/>
          </p:nvPr>
        </p:nvSpPr>
        <p:spPr>
          <a:xfrm>
            <a:off x="2368825" y="1932275"/>
            <a:ext cx="6615300" cy="413400"/>
          </a:xfrm>
          <a:prstGeom prst="rect">
            <a:avLst/>
          </a:prstGeom>
          <a:solidFill>
            <a:schemeClr val="lt1"/>
          </a:solidFill>
          <a:ln>
            <a:noFill/>
          </a:ln>
        </p:spPr>
        <p:txBody>
          <a:bodyPr wrap="square" lIns="91425" tIns="45700" rIns="91425" bIns="45700" anchor="t" anchorCtr="0">
            <a:noAutofit/>
          </a:bodyPr>
          <a:lstStyle/>
          <a:p>
            <a:pPr lvl="0" algn="l" rtl="0">
              <a:spcBef>
                <a:spcPts val="0"/>
              </a:spcBef>
              <a:buClr>
                <a:srgbClr val="00B0F0"/>
              </a:buClr>
              <a:buSzPct val="25000"/>
              <a:buFont typeface="Open Sans"/>
              <a:buNone/>
            </a:pPr>
            <a:r>
              <a:rPr lang="en-AU" dirty="0">
                <a:solidFill>
                  <a:srgbClr val="000000"/>
                </a:solidFill>
                <a:latin typeface="Open Sans" charset="0"/>
                <a:ea typeface="Open Sans" charset="0"/>
                <a:cs typeface="Open Sans" charset="0"/>
              </a:rPr>
              <a:t>The first CBI experiment in 2013/14</a:t>
            </a:r>
          </a:p>
        </p:txBody>
      </p:sp>
      <p:sp>
        <p:nvSpPr>
          <p:cNvPr id="250" name="Shape 250"/>
          <p:cNvSpPr txBox="1"/>
          <p:nvPr/>
        </p:nvSpPr>
        <p:spPr>
          <a:xfrm>
            <a:off x="2368825" y="2463500"/>
            <a:ext cx="7401900" cy="413400"/>
          </a:xfrm>
          <a:prstGeom prst="rect">
            <a:avLst/>
          </a:prstGeom>
          <a:solidFill>
            <a:schemeClr val="lt1"/>
          </a:solidFill>
          <a:ln>
            <a:noFill/>
          </a:ln>
        </p:spPr>
        <p:txBody>
          <a:bodyPr wrap="square" lIns="91425" tIns="45700" rIns="91425" bIns="45700" anchor="t" anchorCtr="0">
            <a:noAutofit/>
          </a:bodyPr>
          <a:lstStyle/>
          <a:p>
            <a:pPr lvl="0" rtl="0">
              <a:lnSpc>
                <a:spcPct val="90000"/>
              </a:lnSpc>
              <a:spcBef>
                <a:spcPts val="0"/>
              </a:spcBef>
              <a:buClr>
                <a:srgbClr val="00B0F0"/>
              </a:buClr>
              <a:buSzPct val="25000"/>
              <a:buFont typeface="Open Sans"/>
              <a:buNone/>
            </a:pPr>
            <a:r>
              <a:rPr lang="en-AU" sz="2400" dirty="0">
                <a:solidFill>
                  <a:schemeClr val="dk1"/>
                </a:solidFill>
                <a:latin typeface="Open Sans" charset="0"/>
                <a:ea typeface="Open Sans" charset="0"/>
                <a:cs typeface="Open Sans" charset="0"/>
                <a:sym typeface="Roboto Mono"/>
              </a:rPr>
              <a:t>connecting students to CERN researchers</a:t>
            </a:r>
          </a:p>
        </p:txBody>
      </p:sp>
    </p:spTree>
    <p:extLst>
      <p:ext uri="{BB962C8B-B14F-4D97-AF65-F5344CB8AC3E}">
        <p14:creationId xmlns:p14="http://schemas.microsoft.com/office/powerpoint/2010/main" val="2690084031"/>
      </p:ext>
    </p:extLst>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49"/>
                                        </p:tgtEl>
                                        <p:attrNameLst>
                                          <p:attrName>style.visibility</p:attrName>
                                        </p:attrNameLst>
                                      </p:cBhvr>
                                      <p:to>
                                        <p:strVal val="visible"/>
                                      </p:to>
                                    </p:set>
                                    <p:anim calcmode="lin" valueType="num">
                                      <p:cBhvr additive="base">
                                        <p:cTn id="7" dur="1000"/>
                                        <p:tgtEl>
                                          <p:spTgt spid="249"/>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250"/>
                                        </p:tgtEl>
                                        <p:attrNameLst>
                                          <p:attrName>style.visibility</p:attrName>
                                        </p:attrNameLst>
                                      </p:cBhvr>
                                      <p:to>
                                        <p:strVal val="visible"/>
                                      </p:to>
                                    </p:set>
                                    <p:anim calcmode="lin" valueType="num">
                                      <p:cBhvr additive="base">
                                        <p:cTn id="12" dur="1000"/>
                                        <p:tgtEl>
                                          <p:spTgt spid="250"/>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pic>
        <p:nvPicPr>
          <p:cNvPr id="4" name="Picture 3">
            <a:extLst>
              <a:ext uri="{FF2B5EF4-FFF2-40B4-BE49-F238E27FC236}">
                <a16:creationId xmlns:a16="http://schemas.microsoft.com/office/drawing/2014/main" id="{A0D1071A-3383-304C-A079-0F09680FB28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021278"/>
            <a:ext cx="2418738" cy="3299752"/>
          </a:xfrm>
          <a:prstGeom prst="rect">
            <a:avLst/>
          </a:prstGeom>
        </p:spPr>
      </p:pic>
      <p:pic>
        <p:nvPicPr>
          <p:cNvPr id="9" name="Picture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89453" y="2011429"/>
            <a:ext cx="6350445" cy="3299752"/>
          </a:xfrm>
          <a:prstGeom prst="rect">
            <a:avLst/>
          </a:prstGeom>
        </p:spPr>
      </p:pic>
      <p:pic>
        <p:nvPicPr>
          <p:cNvPr id="2" name="Picture 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281716" y="2021278"/>
            <a:ext cx="2819194" cy="3299752"/>
          </a:xfrm>
          <a:prstGeom prst="rect">
            <a:avLst/>
          </a:prstGeom>
        </p:spPr>
      </p:pic>
      <p:pic>
        <p:nvPicPr>
          <p:cNvPr id="3" name="Picture 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083614" y="2021278"/>
            <a:ext cx="2151958" cy="3299752"/>
          </a:xfrm>
          <a:prstGeom prst="rect">
            <a:avLst/>
          </a:prstGeom>
        </p:spPr>
      </p:pic>
      <p:sp>
        <p:nvSpPr>
          <p:cNvPr id="234" name="Shape 234"/>
          <p:cNvSpPr txBox="1">
            <a:spLocks noGrp="1"/>
          </p:cNvSpPr>
          <p:nvPr>
            <p:ph type="ctrTitle"/>
          </p:nvPr>
        </p:nvSpPr>
        <p:spPr>
          <a:xfrm>
            <a:off x="1660348" y="521347"/>
            <a:ext cx="3396997" cy="742125"/>
          </a:xfrm>
          <a:prstGeom prst="rect">
            <a:avLst/>
          </a:prstGeom>
          <a:solidFill>
            <a:schemeClr val="lt1"/>
          </a:solidFill>
          <a:ln>
            <a:noFill/>
          </a:ln>
        </p:spPr>
        <p:txBody>
          <a:bodyPr wrap="square" lIns="91425" tIns="45700" rIns="91425" bIns="45700" anchor="b" anchorCtr="0">
            <a:noAutofit/>
          </a:bodyPr>
          <a:lstStyle/>
          <a:p>
            <a:pPr lvl="0" algn="l">
              <a:buSzPct val="25000"/>
            </a:pPr>
            <a:r>
              <a:rPr lang="en-AU" sz="4000" dirty="0">
                <a:latin typeface="Museo 700" panose="02000000000000000000" pitchFamily="2" charset="77"/>
                <a:ea typeface="Open Sans" charset="0"/>
                <a:cs typeface="Open Sans" charset="0"/>
              </a:rPr>
              <a:t>Idea</a:t>
            </a:r>
            <a:r>
              <a:rPr lang="en-AU" sz="4000" baseline="30000" dirty="0">
                <a:latin typeface="Museo 700" panose="02000000000000000000" pitchFamily="2" charset="77"/>
                <a:ea typeface="Open Sans" charset="0"/>
                <a:cs typeface="Open Sans" charset="0"/>
              </a:rPr>
              <a:t>s</a:t>
            </a:r>
            <a:r>
              <a:rPr lang="en-AU" sz="4000" dirty="0">
                <a:latin typeface="Museo 700" panose="02000000000000000000" pitchFamily="2" charset="77"/>
                <a:ea typeface="Open Sans" charset="0"/>
                <a:cs typeface="Open Sans" charset="0"/>
              </a:rPr>
              <a:t> people</a:t>
            </a:r>
            <a:endParaRPr lang="en-AU" sz="4000" i="0" u="none" strike="noStrike" cap="none" baseline="30000" dirty="0">
              <a:solidFill>
                <a:schemeClr val="dk1"/>
              </a:solidFill>
              <a:latin typeface="Museo 700" panose="02000000000000000000" pitchFamily="2" charset="77"/>
              <a:ea typeface="Open Sans" charset="0"/>
              <a:cs typeface="Open Sans" charset="0"/>
              <a:sym typeface="Roboto Mono"/>
            </a:endParaRPr>
          </a:p>
        </p:txBody>
      </p:sp>
      <p:sp>
        <p:nvSpPr>
          <p:cNvPr id="237" name="Shape 237"/>
          <p:cNvSpPr txBox="1">
            <a:spLocks noGrp="1"/>
          </p:cNvSpPr>
          <p:nvPr>
            <p:ph type="subTitle" idx="1"/>
          </p:nvPr>
        </p:nvSpPr>
        <p:spPr>
          <a:xfrm>
            <a:off x="10000035" y="4894131"/>
            <a:ext cx="1780244" cy="299379"/>
          </a:xfrm>
          <a:prstGeom prst="rect">
            <a:avLst/>
          </a:prstGeom>
          <a:solidFill>
            <a:schemeClr val="lt1"/>
          </a:solidFill>
          <a:ln>
            <a:noFill/>
          </a:ln>
        </p:spPr>
        <p:txBody>
          <a:bodyPr wrap="square" lIns="91425" tIns="45700" rIns="91425" bIns="45700" anchor="t" anchorCtr="0">
            <a:noAutofit/>
          </a:bodyPr>
          <a:lstStyle/>
          <a:p>
            <a:pPr lvl="0" algn="l" rtl="0">
              <a:spcBef>
                <a:spcPts val="0"/>
              </a:spcBef>
              <a:buClr>
                <a:srgbClr val="00B0F0"/>
              </a:buClr>
              <a:buSzPct val="25000"/>
              <a:buFont typeface="Open Sans"/>
              <a:buNone/>
            </a:pPr>
            <a:r>
              <a:rPr lang="en-AU" sz="1800" dirty="0" err="1">
                <a:solidFill>
                  <a:srgbClr val="000000"/>
                </a:solidFill>
                <a:latin typeface="Open Sans" charset="0"/>
                <a:ea typeface="Open Sans" charset="0"/>
                <a:cs typeface="Open Sans" charset="0"/>
              </a:rPr>
              <a:t>Tuuli</a:t>
            </a:r>
            <a:r>
              <a:rPr lang="en-AU" sz="1800" dirty="0">
                <a:solidFill>
                  <a:srgbClr val="000000"/>
                </a:solidFill>
                <a:latin typeface="Open Sans" charset="0"/>
                <a:ea typeface="Open Sans" charset="0"/>
                <a:cs typeface="Open Sans" charset="0"/>
              </a:rPr>
              <a:t> </a:t>
            </a:r>
            <a:r>
              <a:rPr lang="en-AU" sz="1800" dirty="0" err="1">
                <a:solidFill>
                  <a:srgbClr val="000000"/>
                </a:solidFill>
                <a:latin typeface="Open Sans" charset="0"/>
                <a:ea typeface="Open Sans" charset="0"/>
                <a:cs typeface="Open Sans" charset="0"/>
              </a:rPr>
              <a:t>Utriainen</a:t>
            </a:r>
            <a:endParaRPr lang="en-AU" sz="1800" dirty="0">
              <a:solidFill>
                <a:srgbClr val="000000"/>
              </a:solidFill>
              <a:latin typeface="Open Sans" charset="0"/>
              <a:ea typeface="Open Sans" charset="0"/>
              <a:cs typeface="Open Sans" charset="0"/>
            </a:endParaRPr>
          </a:p>
        </p:txBody>
      </p:sp>
      <p:sp>
        <p:nvSpPr>
          <p:cNvPr id="238" name="Shape 238"/>
          <p:cNvSpPr txBox="1"/>
          <p:nvPr/>
        </p:nvSpPr>
        <p:spPr>
          <a:xfrm>
            <a:off x="236902" y="4906413"/>
            <a:ext cx="1826011" cy="287097"/>
          </a:xfrm>
          <a:prstGeom prst="rect">
            <a:avLst/>
          </a:prstGeom>
          <a:solidFill>
            <a:schemeClr val="lt1"/>
          </a:solidFill>
          <a:ln>
            <a:noFill/>
          </a:ln>
        </p:spPr>
        <p:txBody>
          <a:bodyPr wrap="square" lIns="91425" tIns="45700" rIns="91425" bIns="45700" anchor="t" anchorCtr="0">
            <a:noAutofit/>
          </a:bodyPr>
          <a:lstStyle/>
          <a:p>
            <a:pPr marL="0" marR="0" lvl="0" indent="0" algn="l" rtl="0">
              <a:lnSpc>
                <a:spcPct val="80000"/>
              </a:lnSpc>
              <a:spcBef>
                <a:spcPts val="0"/>
              </a:spcBef>
              <a:buClr>
                <a:schemeClr val="dk1"/>
              </a:buClr>
              <a:buSzPct val="25000"/>
              <a:buFont typeface="Arial"/>
              <a:buNone/>
            </a:pPr>
            <a:r>
              <a:rPr lang="en-AU" sz="1800" dirty="0">
                <a:solidFill>
                  <a:schemeClr val="dk1"/>
                </a:solidFill>
                <a:latin typeface="Open Sans" charset="0"/>
                <a:ea typeface="Open Sans" charset="0"/>
                <a:cs typeface="Open Sans" charset="0"/>
                <a:sym typeface="Roboto Mono"/>
              </a:rPr>
              <a:t>Jani </a:t>
            </a:r>
            <a:r>
              <a:rPr lang="en-AU" sz="1800" dirty="0" err="1">
                <a:solidFill>
                  <a:schemeClr val="dk1"/>
                </a:solidFill>
                <a:latin typeface="Open Sans" charset="0"/>
                <a:ea typeface="Open Sans" charset="0"/>
                <a:cs typeface="Open Sans" charset="0"/>
                <a:sym typeface="Roboto Mono"/>
              </a:rPr>
              <a:t>Kalasniemi</a:t>
            </a:r>
            <a:r>
              <a:rPr lang="en-AU" sz="1800" dirty="0">
                <a:solidFill>
                  <a:schemeClr val="dk1"/>
                </a:solidFill>
                <a:latin typeface="Open Sans" charset="0"/>
                <a:ea typeface="Open Sans" charset="0"/>
                <a:cs typeface="Open Sans" charset="0"/>
                <a:sym typeface="Roboto Mono"/>
              </a:rPr>
              <a:t> </a:t>
            </a:r>
          </a:p>
        </p:txBody>
      </p:sp>
      <p:sp>
        <p:nvSpPr>
          <p:cNvPr id="239" name="Shape 239"/>
          <p:cNvSpPr txBox="1"/>
          <p:nvPr/>
        </p:nvSpPr>
        <p:spPr>
          <a:xfrm>
            <a:off x="2577994" y="4895624"/>
            <a:ext cx="2146843" cy="297886"/>
          </a:xfrm>
          <a:prstGeom prst="rect">
            <a:avLst/>
          </a:prstGeom>
          <a:solidFill>
            <a:schemeClr val="lt1"/>
          </a:solidFill>
          <a:ln>
            <a:noFill/>
          </a:ln>
        </p:spPr>
        <p:txBody>
          <a:bodyPr wrap="square" lIns="91425" tIns="45700" rIns="91425" bIns="45700" anchor="t" anchorCtr="0">
            <a:noAutofit/>
          </a:bodyPr>
          <a:lstStyle/>
          <a:p>
            <a:pPr marL="0" marR="0" lvl="0" indent="0" algn="l" rtl="0">
              <a:lnSpc>
                <a:spcPct val="90000"/>
              </a:lnSpc>
              <a:spcBef>
                <a:spcPts val="0"/>
              </a:spcBef>
              <a:buClr>
                <a:schemeClr val="dk1"/>
              </a:buClr>
              <a:buSzPct val="25000"/>
              <a:buFont typeface="Arial"/>
              <a:buNone/>
            </a:pPr>
            <a:r>
              <a:rPr lang="en-AU" sz="1800" dirty="0">
                <a:solidFill>
                  <a:schemeClr val="dk1"/>
                </a:solidFill>
                <a:latin typeface="Open Sans" charset="0"/>
                <a:ea typeface="Open Sans" charset="0"/>
                <a:cs typeface="Open Sans" charset="0"/>
                <a:sym typeface="Roboto Mono"/>
              </a:rPr>
              <a:t>Markus Nordberg</a:t>
            </a:r>
          </a:p>
        </p:txBody>
      </p:sp>
      <p:sp>
        <p:nvSpPr>
          <p:cNvPr id="10" name="Shape 239"/>
          <p:cNvSpPr txBox="1"/>
          <p:nvPr/>
        </p:nvSpPr>
        <p:spPr>
          <a:xfrm>
            <a:off x="5150114" y="4912660"/>
            <a:ext cx="1975393" cy="280850"/>
          </a:xfrm>
          <a:prstGeom prst="rect">
            <a:avLst/>
          </a:prstGeom>
          <a:solidFill>
            <a:schemeClr val="lt1"/>
          </a:solidFill>
          <a:ln>
            <a:noFill/>
          </a:ln>
        </p:spPr>
        <p:txBody>
          <a:bodyPr wrap="square" lIns="91425" tIns="45700" rIns="91425" bIns="45700" anchor="t" anchorCtr="0">
            <a:noAutofit/>
          </a:bodyPr>
          <a:lstStyle/>
          <a:p>
            <a:pPr marL="0" marR="0" lvl="0" indent="0" algn="l" rtl="0">
              <a:lnSpc>
                <a:spcPct val="90000"/>
              </a:lnSpc>
              <a:spcBef>
                <a:spcPts val="0"/>
              </a:spcBef>
              <a:buClr>
                <a:schemeClr val="dk1"/>
              </a:buClr>
              <a:buSzPct val="25000"/>
              <a:buFont typeface="Arial"/>
              <a:buNone/>
            </a:pPr>
            <a:r>
              <a:rPr lang="en-AU" sz="1800" dirty="0" err="1">
                <a:solidFill>
                  <a:schemeClr val="dk1"/>
                </a:solidFill>
                <a:latin typeface="Open Sans" charset="0"/>
                <a:ea typeface="Open Sans" charset="0"/>
                <a:cs typeface="Open Sans" charset="0"/>
                <a:sym typeface="Roboto Mono"/>
              </a:rPr>
              <a:t>Harri</a:t>
            </a:r>
            <a:r>
              <a:rPr lang="en-AU" sz="1800" dirty="0">
                <a:solidFill>
                  <a:schemeClr val="dk1"/>
                </a:solidFill>
                <a:latin typeface="Open Sans" charset="0"/>
                <a:ea typeface="Open Sans" charset="0"/>
                <a:cs typeface="Open Sans" charset="0"/>
                <a:sym typeface="Roboto Mono"/>
              </a:rPr>
              <a:t> </a:t>
            </a:r>
            <a:r>
              <a:rPr lang="en-AU" sz="1800" dirty="0" err="1">
                <a:solidFill>
                  <a:schemeClr val="dk1"/>
                </a:solidFill>
                <a:latin typeface="Open Sans" charset="0"/>
                <a:ea typeface="Open Sans" charset="0"/>
                <a:cs typeface="Open Sans" charset="0"/>
                <a:sym typeface="Roboto Mono"/>
              </a:rPr>
              <a:t>Toivonen</a:t>
            </a:r>
            <a:r>
              <a:rPr lang="en-AU" sz="1800" dirty="0">
                <a:solidFill>
                  <a:schemeClr val="dk1"/>
                </a:solidFill>
                <a:latin typeface="Open Sans" charset="0"/>
                <a:ea typeface="Open Sans" charset="0"/>
                <a:cs typeface="Open Sans" charset="0"/>
                <a:sym typeface="Roboto Mono"/>
              </a:rPr>
              <a:t>*</a:t>
            </a:r>
          </a:p>
        </p:txBody>
      </p:sp>
      <p:sp>
        <p:nvSpPr>
          <p:cNvPr id="13" name="Shape 237">
            <a:extLst>
              <a:ext uri="{FF2B5EF4-FFF2-40B4-BE49-F238E27FC236}">
                <a16:creationId xmlns:a16="http://schemas.microsoft.com/office/drawing/2014/main" id="{7D78AA9A-2E26-8A4A-A714-56208063CAF7}"/>
              </a:ext>
            </a:extLst>
          </p:cNvPr>
          <p:cNvSpPr txBox="1">
            <a:spLocks/>
          </p:cNvSpPr>
          <p:nvPr/>
        </p:nvSpPr>
        <p:spPr>
          <a:xfrm>
            <a:off x="2910502" y="6449898"/>
            <a:ext cx="6317316" cy="408102"/>
          </a:xfrm>
          <a:prstGeom prst="rect">
            <a:avLst/>
          </a:prstGeom>
          <a:solidFill>
            <a:schemeClr val="lt1"/>
          </a:solidFill>
          <a:ln>
            <a:noFill/>
          </a:ln>
        </p:spPr>
        <p:txBody>
          <a:bodyPr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rgbClr val="00B0F0"/>
              </a:buClr>
              <a:buSzPct val="25000"/>
              <a:buFont typeface="Open Sans"/>
              <a:buNone/>
            </a:pPr>
            <a:r>
              <a:rPr lang="en-AU" sz="1800" i="1" dirty="0">
                <a:solidFill>
                  <a:srgbClr val="000000"/>
                </a:solidFill>
                <a:latin typeface="Open Sans" charset="0"/>
                <a:ea typeface="Open Sans" charset="0"/>
                <a:cs typeface="Open Sans" charset="0"/>
              </a:rPr>
              <a:t>** </a:t>
            </a:r>
            <a:r>
              <a:rPr lang="en-AU" sz="1800" i="1" dirty="0" err="1">
                <a:solidFill>
                  <a:srgbClr val="000000"/>
                </a:solidFill>
                <a:latin typeface="Open Sans" charset="0"/>
                <a:ea typeface="Open Sans" charset="0"/>
                <a:cs typeface="Open Sans" charset="0"/>
              </a:rPr>
              <a:t>Harri</a:t>
            </a:r>
            <a:r>
              <a:rPr lang="en-AU" sz="1800" i="1" dirty="0">
                <a:solidFill>
                  <a:srgbClr val="000000"/>
                </a:solidFill>
                <a:latin typeface="Open Sans" charset="0"/>
                <a:ea typeface="Open Sans" charset="0"/>
                <a:cs typeface="Open Sans" charset="0"/>
              </a:rPr>
              <a:t> &amp; </a:t>
            </a:r>
            <a:r>
              <a:rPr lang="en-AU" sz="1800" i="1" dirty="0" err="1">
                <a:solidFill>
                  <a:srgbClr val="000000"/>
                </a:solidFill>
                <a:latin typeface="Open Sans" charset="0"/>
                <a:ea typeface="Open Sans" charset="0"/>
                <a:cs typeface="Open Sans" charset="0"/>
              </a:rPr>
              <a:t>Santeri</a:t>
            </a:r>
            <a:r>
              <a:rPr lang="en-AU" sz="1800" i="1" dirty="0">
                <a:solidFill>
                  <a:srgbClr val="000000"/>
                </a:solidFill>
                <a:latin typeface="Open Sans" charset="0"/>
                <a:ea typeface="Open Sans" charset="0"/>
                <a:cs typeface="Open Sans" charset="0"/>
              </a:rPr>
              <a:t> are our main CBI</a:t>
            </a:r>
            <a:r>
              <a:rPr lang="en-AU" sz="1800" i="1" baseline="30000" dirty="0">
                <a:solidFill>
                  <a:srgbClr val="000000"/>
                </a:solidFill>
                <a:latin typeface="Open Sans" charset="0"/>
                <a:ea typeface="Open Sans" charset="0"/>
                <a:cs typeface="Open Sans" charset="0"/>
              </a:rPr>
              <a:t>3</a:t>
            </a:r>
            <a:r>
              <a:rPr lang="en-AU" sz="1800" i="1" dirty="0">
                <a:solidFill>
                  <a:srgbClr val="000000"/>
                </a:solidFill>
                <a:latin typeface="Open Sans" charset="0"/>
                <a:ea typeface="Open Sans" charset="0"/>
                <a:cs typeface="Open Sans" charset="0"/>
              </a:rPr>
              <a:t> contacts</a:t>
            </a:r>
          </a:p>
        </p:txBody>
      </p:sp>
      <p:pic>
        <p:nvPicPr>
          <p:cNvPr id="14" name="Shape 167" descr="Ideasquare_logo_001.png">
            <a:extLst>
              <a:ext uri="{FF2B5EF4-FFF2-40B4-BE49-F238E27FC236}">
                <a16:creationId xmlns:a16="http://schemas.microsoft.com/office/drawing/2014/main" id="{3D6CFBDE-0A32-CE46-847D-525BED56B9D8}"/>
              </a:ext>
            </a:extLst>
          </p:cNvPr>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810889" y="521347"/>
            <a:ext cx="678035" cy="937802"/>
          </a:xfrm>
          <a:prstGeom prst="rect">
            <a:avLst/>
          </a:prstGeom>
          <a:noFill/>
          <a:ln>
            <a:noFill/>
          </a:ln>
        </p:spPr>
      </p:pic>
      <p:pic>
        <p:nvPicPr>
          <p:cNvPr id="6" name="Picture 5">
            <a:extLst>
              <a:ext uri="{FF2B5EF4-FFF2-40B4-BE49-F238E27FC236}">
                <a16:creationId xmlns:a16="http://schemas.microsoft.com/office/drawing/2014/main" id="{56D60BB3-28B0-8341-9D47-4516483E45BE}"/>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235571" y="2018059"/>
            <a:ext cx="2440445" cy="3293122"/>
          </a:xfrm>
          <a:prstGeom prst="rect">
            <a:avLst/>
          </a:prstGeom>
        </p:spPr>
      </p:pic>
      <p:sp>
        <p:nvSpPr>
          <p:cNvPr id="15" name="Shape 239">
            <a:extLst>
              <a:ext uri="{FF2B5EF4-FFF2-40B4-BE49-F238E27FC236}">
                <a16:creationId xmlns:a16="http://schemas.microsoft.com/office/drawing/2014/main" id="{5EE53672-0ED1-B748-8B61-29F7C9E3F948}"/>
              </a:ext>
            </a:extLst>
          </p:cNvPr>
          <p:cNvSpPr txBox="1"/>
          <p:nvPr/>
        </p:nvSpPr>
        <p:spPr>
          <a:xfrm>
            <a:off x="7370186" y="4894130"/>
            <a:ext cx="2230202" cy="299380"/>
          </a:xfrm>
          <a:prstGeom prst="rect">
            <a:avLst/>
          </a:prstGeom>
          <a:solidFill>
            <a:schemeClr val="lt1"/>
          </a:solidFill>
          <a:ln>
            <a:noFill/>
          </a:ln>
        </p:spPr>
        <p:txBody>
          <a:bodyPr wrap="square" lIns="91425" tIns="45700" rIns="91425" bIns="45700" anchor="t" anchorCtr="0">
            <a:noAutofit/>
          </a:bodyPr>
          <a:lstStyle/>
          <a:p>
            <a:pPr marL="0" marR="0" lvl="0" indent="0" algn="l" rtl="0">
              <a:lnSpc>
                <a:spcPct val="90000"/>
              </a:lnSpc>
              <a:spcBef>
                <a:spcPts val="0"/>
              </a:spcBef>
              <a:buClr>
                <a:schemeClr val="dk1"/>
              </a:buClr>
              <a:buSzPct val="25000"/>
              <a:buFont typeface="Arial"/>
              <a:buNone/>
            </a:pPr>
            <a:r>
              <a:rPr lang="en-AU" sz="1800" dirty="0" err="1">
                <a:solidFill>
                  <a:schemeClr val="dk1"/>
                </a:solidFill>
                <a:latin typeface="Open Sans" charset="0"/>
                <a:ea typeface="Open Sans" charset="0"/>
                <a:cs typeface="Open Sans" charset="0"/>
                <a:sym typeface="Roboto Mono"/>
              </a:rPr>
              <a:t>Santeri</a:t>
            </a:r>
            <a:r>
              <a:rPr lang="en-AU" sz="1800" dirty="0">
                <a:solidFill>
                  <a:schemeClr val="dk1"/>
                </a:solidFill>
                <a:latin typeface="Open Sans" charset="0"/>
                <a:ea typeface="Open Sans" charset="0"/>
                <a:cs typeface="Open Sans" charset="0"/>
                <a:sym typeface="Roboto Mono"/>
              </a:rPr>
              <a:t> </a:t>
            </a:r>
            <a:r>
              <a:rPr lang="en-AU" sz="1800" dirty="0" err="1">
                <a:solidFill>
                  <a:schemeClr val="dk1"/>
                </a:solidFill>
                <a:latin typeface="Open Sans" charset="0"/>
                <a:ea typeface="Open Sans" charset="0"/>
                <a:cs typeface="Open Sans" charset="0"/>
                <a:sym typeface="Roboto Mono"/>
              </a:rPr>
              <a:t>Palomaki</a:t>
            </a:r>
            <a:r>
              <a:rPr lang="en-AU" sz="1800" dirty="0">
                <a:solidFill>
                  <a:schemeClr val="dk1"/>
                </a:solidFill>
                <a:latin typeface="Open Sans" charset="0"/>
                <a:ea typeface="Open Sans" charset="0"/>
                <a:cs typeface="Open Sans" charset="0"/>
                <a:sym typeface="Roboto Mono"/>
              </a:rPr>
              <a:t>*</a:t>
            </a:r>
          </a:p>
        </p:txBody>
      </p:sp>
    </p:spTree>
    <p:extLst>
      <p:ext uri="{BB962C8B-B14F-4D97-AF65-F5344CB8AC3E}">
        <p14:creationId xmlns:p14="http://schemas.microsoft.com/office/powerpoint/2010/main" val="2982443940"/>
      </p:ext>
    </p:extLst>
  </p:cSld>
  <p:clrMapOvr>
    <a:masterClrMapping/>
  </p:clrMapOvr>
  <p:transition spd="med">
    <p:push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46"/>
          <p:cNvSpPr txBox="1">
            <a:spLocks noGrp="1"/>
          </p:cNvSpPr>
          <p:nvPr>
            <p:ph type="ctrTitle"/>
          </p:nvPr>
        </p:nvSpPr>
        <p:spPr>
          <a:xfrm>
            <a:off x="5789008" y="1340165"/>
            <a:ext cx="6402992" cy="763200"/>
          </a:xfrm>
          <a:prstGeom prst="rect">
            <a:avLst/>
          </a:prstGeom>
          <a:solidFill>
            <a:schemeClr val="lt1"/>
          </a:solidFill>
          <a:ln>
            <a:noFill/>
          </a:ln>
        </p:spPr>
        <p:txBody>
          <a:bodyPr wrap="square" lIns="91425" tIns="45700" rIns="91425" bIns="45700" anchor="b" anchorCtr="0">
            <a:noAutofit/>
          </a:bodyPr>
          <a:lstStyle/>
          <a:p>
            <a:pPr marL="0" marR="0" lvl="0" indent="0" algn="l" rtl="0">
              <a:lnSpc>
                <a:spcPct val="90000"/>
              </a:lnSpc>
              <a:spcBef>
                <a:spcPts val="0"/>
              </a:spcBef>
              <a:buClr>
                <a:schemeClr val="dk1"/>
              </a:buClr>
              <a:buSzPct val="25000"/>
              <a:buFont typeface="Arial"/>
              <a:buNone/>
            </a:pPr>
            <a:r>
              <a:rPr lang="en-AU" sz="4800" dirty="0">
                <a:solidFill>
                  <a:srgbClr val="00B0F0"/>
                </a:solidFill>
                <a:latin typeface="Museo 700" panose="02000000000000000000" pitchFamily="2" charset="77"/>
                <a:ea typeface="Open Sans" charset="0"/>
                <a:cs typeface="Open Sans" charset="0"/>
              </a:rPr>
              <a:t>A</a:t>
            </a:r>
            <a:r>
              <a:rPr lang="en-AU" sz="4800" baseline="30000" dirty="0">
                <a:solidFill>
                  <a:srgbClr val="00B0F0"/>
                </a:solidFill>
                <a:latin typeface="Museo 700" panose="02000000000000000000" pitchFamily="2" charset="77"/>
                <a:ea typeface="Open Sans" charset="0"/>
                <a:cs typeface="Open Sans" charset="0"/>
              </a:rPr>
              <a:t>3</a:t>
            </a:r>
            <a:r>
              <a:rPr lang="en-AU" sz="4800" dirty="0">
                <a:solidFill>
                  <a:srgbClr val="00B0F0"/>
                </a:solidFill>
                <a:latin typeface="Museo 700" panose="02000000000000000000" pitchFamily="2" charset="77"/>
                <a:ea typeface="Open Sans" charset="0"/>
                <a:cs typeface="Open Sans" charset="0"/>
              </a:rPr>
              <a:t> CBI </a:t>
            </a:r>
            <a:br>
              <a:rPr lang="en-AU" sz="4800" dirty="0">
                <a:solidFill>
                  <a:srgbClr val="00B0F0"/>
                </a:solidFill>
                <a:latin typeface="Museo 700" panose="02000000000000000000" pitchFamily="2" charset="77"/>
                <a:ea typeface="Open Sans" charset="0"/>
                <a:cs typeface="Open Sans" charset="0"/>
              </a:rPr>
            </a:br>
            <a:r>
              <a:rPr lang="en-AU" sz="4800" dirty="0">
                <a:solidFill>
                  <a:srgbClr val="00B0F0"/>
                </a:solidFill>
                <a:latin typeface="Museo 700" panose="02000000000000000000" pitchFamily="2" charset="77"/>
                <a:ea typeface="Open Sans" charset="0"/>
                <a:cs typeface="Open Sans" charset="0"/>
              </a:rPr>
              <a:t>2018 partners</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748" y="899298"/>
            <a:ext cx="842474" cy="842474"/>
          </a:xfrm>
          <a:prstGeom prst="rect">
            <a:avLst/>
          </a:prstGeom>
        </p:spPr>
      </p:pic>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72773" y="918928"/>
            <a:ext cx="1480047" cy="803215"/>
          </a:xfrm>
          <a:prstGeom prst="rect">
            <a:avLst/>
          </a:prstGeom>
        </p:spPr>
      </p:pic>
      <p:pic>
        <p:nvPicPr>
          <p:cNvPr id="15" name="Picture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78473" y="3791111"/>
            <a:ext cx="4175638" cy="636151"/>
          </a:xfrm>
          <a:prstGeom prst="rect">
            <a:avLst/>
          </a:prstGeom>
        </p:spPr>
      </p:pic>
      <p:pic>
        <p:nvPicPr>
          <p:cNvPr id="11" name="Shape 167" descr="Ideasquare_logo_001.png">
            <a:extLst>
              <a:ext uri="{FF2B5EF4-FFF2-40B4-BE49-F238E27FC236}">
                <a16:creationId xmlns:a16="http://schemas.microsoft.com/office/drawing/2014/main" id="{E8C50E93-CEA5-4041-BBF4-45CF89C7439A}"/>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4575287" y="918928"/>
            <a:ext cx="646243" cy="863356"/>
          </a:xfrm>
          <a:prstGeom prst="rect">
            <a:avLst/>
          </a:prstGeom>
          <a:noFill/>
          <a:ln>
            <a:noFill/>
          </a:ln>
        </p:spPr>
      </p:pic>
      <p:pic>
        <p:nvPicPr>
          <p:cNvPr id="6" name="Picture 5">
            <a:extLst>
              <a:ext uri="{FF2B5EF4-FFF2-40B4-BE49-F238E27FC236}">
                <a16:creationId xmlns:a16="http://schemas.microsoft.com/office/drawing/2014/main" id="{C34DA12E-C8B6-074D-B268-C31A467C414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89233" r="53467"/>
          <a:stretch/>
        </p:blipFill>
        <p:spPr>
          <a:xfrm>
            <a:off x="7933615" y="4427262"/>
            <a:ext cx="3811136" cy="1249979"/>
          </a:xfrm>
          <a:prstGeom prst="rect">
            <a:avLst/>
          </a:prstGeom>
        </p:spPr>
      </p:pic>
      <p:pic>
        <p:nvPicPr>
          <p:cNvPr id="12" name="Picture 11">
            <a:extLst>
              <a:ext uri="{FF2B5EF4-FFF2-40B4-BE49-F238E27FC236}">
                <a16:creationId xmlns:a16="http://schemas.microsoft.com/office/drawing/2014/main" id="{2CD03845-41FE-DB48-A607-41AD118DA43D}"/>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238548" y="3599031"/>
            <a:ext cx="3712218" cy="1907668"/>
          </a:xfrm>
          <a:prstGeom prst="rect">
            <a:avLst/>
          </a:prstGeom>
        </p:spPr>
      </p:pic>
      <p:pic>
        <p:nvPicPr>
          <p:cNvPr id="17" name="Picture 16">
            <a:extLst>
              <a:ext uri="{FF2B5EF4-FFF2-40B4-BE49-F238E27FC236}">
                <a16:creationId xmlns:a16="http://schemas.microsoft.com/office/drawing/2014/main" id="{24651F51-7F67-C54C-9D3A-9FC0000522A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89656" y="3791111"/>
            <a:ext cx="1845744" cy="1670293"/>
          </a:xfrm>
          <a:prstGeom prst="rect">
            <a:avLst/>
          </a:prstGeom>
        </p:spPr>
      </p:pic>
      <p:cxnSp>
        <p:nvCxnSpPr>
          <p:cNvPr id="19" name="Straight Connector 18">
            <a:extLst>
              <a:ext uri="{FF2B5EF4-FFF2-40B4-BE49-F238E27FC236}">
                <a16:creationId xmlns:a16="http://schemas.microsoft.com/office/drawing/2014/main" id="{70B03D07-4BF4-EB48-AA56-DE9A2B5B1D8E}"/>
              </a:ext>
            </a:extLst>
          </p:cNvPr>
          <p:cNvCxnSpPr/>
          <p:nvPr/>
        </p:nvCxnSpPr>
        <p:spPr>
          <a:xfrm>
            <a:off x="5498989" y="738131"/>
            <a:ext cx="0" cy="12040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4182905"/>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pic>
        <p:nvPicPr>
          <p:cNvPr id="8" name="Picture 7">
            <a:extLst>
              <a:ext uri="{FF2B5EF4-FFF2-40B4-BE49-F238E27FC236}">
                <a16:creationId xmlns:a16="http://schemas.microsoft.com/office/drawing/2014/main" id="{9E2C2DB5-B1F5-8F49-B974-F14DCD358D8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69810" y="2852035"/>
            <a:ext cx="4784000" cy="3189333"/>
          </a:xfrm>
          <a:prstGeom prst="rect">
            <a:avLst/>
          </a:prstGeom>
        </p:spPr>
      </p:pic>
      <p:pic>
        <p:nvPicPr>
          <p:cNvPr id="9" name="Picture 8">
            <a:extLst>
              <a:ext uri="{FF2B5EF4-FFF2-40B4-BE49-F238E27FC236}">
                <a16:creationId xmlns:a16="http://schemas.microsoft.com/office/drawing/2014/main" id="{C8DADA8A-5469-E547-AB93-D65B658B00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51246" y="2852035"/>
            <a:ext cx="4784000" cy="3189333"/>
          </a:xfrm>
          <a:prstGeom prst="rect">
            <a:avLst/>
          </a:prstGeom>
        </p:spPr>
      </p:pic>
      <p:sp>
        <p:nvSpPr>
          <p:cNvPr id="238" name="Shape 238"/>
          <p:cNvSpPr txBox="1"/>
          <p:nvPr/>
        </p:nvSpPr>
        <p:spPr>
          <a:xfrm>
            <a:off x="3951949" y="6189023"/>
            <a:ext cx="2092576" cy="328700"/>
          </a:xfrm>
          <a:prstGeom prst="rect">
            <a:avLst/>
          </a:prstGeom>
          <a:solidFill>
            <a:schemeClr val="lt1"/>
          </a:solidFill>
          <a:ln>
            <a:noFill/>
          </a:ln>
        </p:spPr>
        <p:txBody>
          <a:bodyPr wrap="square" lIns="91425" tIns="45700" rIns="91425" bIns="45700" anchor="t" anchorCtr="0">
            <a:noAutofit/>
          </a:bodyPr>
          <a:lstStyle/>
          <a:p>
            <a:pPr marL="0" marR="0" lvl="0" indent="0" algn="l" rtl="0">
              <a:lnSpc>
                <a:spcPct val="80000"/>
              </a:lnSpc>
              <a:spcBef>
                <a:spcPts val="0"/>
              </a:spcBef>
              <a:buClr>
                <a:schemeClr val="dk1"/>
              </a:buClr>
              <a:buSzPct val="25000"/>
              <a:buFont typeface="Arial"/>
              <a:buNone/>
            </a:pPr>
            <a:r>
              <a:rPr lang="en-AU" sz="1800" dirty="0">
                <a:solidFill>
                  <a:schemeClr val="dk1"/>
                </a:solidFill>
                <a:latin typeface="Open Sans" charset="0"/>
                <a:ea typeface="Open Sans" charset="0"/>
                <a:cs typeface="Open Sans" charset="0"/>
                <a:sym typeface="Roboto Mono"/>
              </a:rPr>
              <a:t>Christine Thong</a:t>
            </a:r>
          </a:p>
        </p:txBody>
      </p:sp>
      <p:sp>
        <p:nvSpPr>
          <p:cNvPr id="10" name="Shape 239"/>
          <p:cNvSpPr txBox="1"/>
          <p:nvPr/>
        </p:nvSpPr>
        <p:spPr>
          <a:xfrm>
            <a:off x="9043246" y="6189023"/>
            <a:ext cx="1565014" cy="328700"/>
          </a:xfrm>
          <a:prstGeom prst="rect">
            <a:avLst/>
          </a:prstGeom>
          <a:solidFill>
            <a:schemeClr val="lt1"/>
          </a:solidFill>
          <a:ln>
            <a:noFill/>
          </a:ln>
        </p:spPr>
        <p:txBody>
          <a:bodyPr wrap="square" lIns="91425" tIns="45700" rIns="91425" bIns="45700" anchor="t" anchorCtr="0">
            <a:noAutofit/>
          </a:bodyPr>
          <a:lstStyle/>
          <a:p>
            <a:pPr marL="0" marR="0" lvl="0" indent="0" algn="l" rtl="0">
              <a:lnSpc>
                <a:spcPct val="90000"/>
              </a:lnSpc>
              <a:spcBef>
                <a:spcPts val="0"/>
              </a:spcBef>
              <a:buClr>
                <a:schemeClr val="dk1"/>
              </a:buClr>
              <a:buSzPct val="25000"/>
              <a:buFont typeface="Arial"/>
              <a:buNone/>
            </a:pPr>
            <a:r>
              <a:rPr lang="en-AU" sz="1800" dirty="0">
                <a:solidFill>
                  <a:schemeClr val="dk1"/>
                </a:solidFill>
                <a:latin typeface="Open Sans" charset="0"/>
                <a:ea typeface="Open Sans" charset="0"/>
                <a:cs typeface="Open Sans" charset="0"/>
                <a:sym typeface="Roboto Mono"/>
              </a:rPr>
              <a:t>Aaron Down</a:t>
            </a:r>
          </a:p>
        </p:txBody>
      </p:sp>
      <p:pic>
        <p:nvPicPr>
          <p:cNvPr id="17" name="Picture 16">
            <a:extLst>
              <a:ext uri="{FF2B5EF4-FFF2-40B4-BE49-F238E27FC236}">
                <a16:creationId xmlns:a16="http://schemas.microsoft.com/office/drawing/2014/main" id="{51185D93-C67B-3E4D-9013-0053FB87A62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4777" y="581311"/>
            <a:ext cx="2493687" cy="1353312"/>
          </a:xfrm>
          <a:prstGeom prst="rect">
            <a:avLst/>
          </a:prstGeom>
        </p:spPr>
      </p:pic>
    </p:spTree>
    <p:extLst>
      <p:ext uri="{BB962C8B-B14F-4D97-AF65-F5344CB8AC3E}">
        <p14:creationId xmlns:p14="http://schemas.microsoft.com/office/powerpoint/2010/main" val="3598048176"/>
      </p:ext>
    </p:extLst>
  </p:cSld>
  <p:clrMapOvr>
    <a:masterClrMapping/>
  </p:clrMapOvr>
  <p:transition spd="med">
    <p:push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17853" y="653616"/>
            <a:ext cx="5641083" cy="859409"/>
          </a:xfrm>
          <a:prstGeom prst="rect">
            <a:avLst/>
          </a:prstGeom>
        </p:spPr>
      </p:pic>
      <p:sp>
        <p:nvSpPr>
          <p:cNvPr id="6" name="Shape 237"/>
          <p:cNvSpPr txBox="1">
            <a:spLocks/>
          </p:cNvSpPr>
          <p:nvPr/>
        </p:nvSpPr>
        <p:spPr>
          <a:xfrm>
            <a:off x="8304856" y="5996597"/>
            <a:ext cx="2185479" cy="375921"/>
          </a:xfrm>
          <a:prstGeom prst="rect">
            <a:avLst/>
          </a:prstGeom>
          <a:solidFill>
            <a:schemeClr val="lt1"/>
          </a:solidFill>
          <a:ln>
            <a:noFill/>
          </a:ln>
        </p:spPr>
        <p:txBody>
          <a:bodyPr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rgbClr val="00B0F0"/>
              </a:buClr>
              <a:buSzPct val="25000"/>
              <a:buFont typeface="Open Sans"/>
              <a:buNone/>
            </a:pPr>
            <a:r>
              <a:rPr lang="en-AU" dirty="0">
                <a:solidFill>
                  <a:srgbClr val="000000"/>
                </a:solidFill>
                <a:latin typeface="Open Sans" charset="0"/>
                <a:ea typeface="Open Sans" charset="0"/>
                <a:cs typeface="Open Sans" charset="0"/>
              </a:rPr>
              <a:t>José Reis</a:t>
            </a:r>
          </a:p>
        </p:txBody>
      </p:sp>
      <p:pic>
        <p:nvPicPr>
          <p:cNvPr id="11" name="Picture 10">
            <a:extLst>
              <a:ext uri="{FF2B5EF4-FFF2-40B4-BE49-F238E27FC236}">
                <a16:creationId xmlns:a16="http://schemas.microsoft.com/office/drawing/2014/main" id="{12370ADC-D604-F94C-BA4F-5D03E2304E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3814" y="2194558"/>
            <a:ext cx="3607725" cy="3607725"/>
          </a:xfrm>
          <a:prstGeom prst="rect">
            <a:avLst/>
          </a:prstGeom>
        </p:spPr>
      </p:pic>
    </p:spTree>
    <p:extLst>
      <p:ext uri="{BB962C8B-B14F-4D97-AF65-F5344CB8AC3E}">
        <p14:creationId xmlns:p14="http://schemas.microsoft.com/office/powerpoint/2010/main" val="21132930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p:tgtEl>
                                          <p:spTgt spid="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237"/>
          <p:cNvSpPr txBox="1">
            <a:spLocks noGrp="1"/>
          </p:cNvSpPr>
          <p:nvPr>
            <p:ph type="subTitle" idx="1"/>
          </p:nvPr>
        </p:nvSpPr>
        <p:spPr>
          <a:xfrm>
            <a:off x="9008979" y="6183077"/>
            <a:ext cx="2548647" cy="375921"/>
          </a:xfrm>
          <a:prstGeom prst="rect">
            <a:avLst/>
          </a:prstGeom>
          <a:solidFill>
            <a:schemeClr val="lt1"/>
          </a:solidFill>
          <a:ln>
            <a:noFill/>
          </a:ln>
        </p:spPr>
        <p:txBody>
          <a:bodyPr wrap="square" lIns="91425" tIns="45700" rIns="91425" bIns="45700" anchor="t" anchorCtr="0">
            <a:noAutofit/>
          </a:bodyPr>
          <a:lstStyle/>
          <a:p>
            <a:pPr lvl="0" algn="l" rtl="0">
              <a:spcBef>
                <a:spcPts val="0"/>
              </a:spcBef>
              <a:buClr>
                <a:srgbClr val="00B0F0"/>
              </a:buClr>
              <a:buSzPct val="25000"/>
              <a:buFont typeface="Open Sans"/>
              <a:buNone/>
            </a:pPr>
            <a:r>
              <a:rPr lang="en-AU" dirty="0">
                <a:solidFill>
                  <a:srgbClr val="000000"/>
                </a:solidFill>
                <a:latin typeface="Open Sans" charset="0"/>
                <a:ea typeface="Open Sans" charset="0"/>
                <a:cs typeface="Open Sans" charset="0"/>
              </a:rPr>
              <a:t>Rick Kline</a:t>
            </a:r>
          </a:p>
        </p:txBody>
      </p:sp>
      <p:sp>
        <p:nvSpPr>
          <p:cNvPr id="7" name="Shape 237"/>
          <p:cNvSpPr txBox="1">
            <a:spLocks/>
          </p:cNvSpPr>
          <p:nvPr/>
        </p:nvSpPr>
        <p:spPr>
          <a:xfrm>
            <a:off x="5219514" y="6159515"/>
            <a:ext cx="3017211" cy="375921"/>
          </a:xfrm>
          <a:prstGeom prst="rect">
            <a:avLst/>
          </a:prstGeom>
          <a:solidFill>
            <a:schemeClr val="lt1"/>
          </a:solidFill>
          <a:ln>
            <a:noFill/>
          </a:ln>
        </p:spPr>
        <p:txBody>
          <a:bodyPr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rgbClr val="00B0F0"/>
              </a:buClr>
              <a:buSzPct val="25000"/>
              <a:buFont typeface="Open Sans"/>
              <a:buNone/>
            </a:pPr>
            <a:r>
              <a:rPr lang="en-AU" dirty="0" err="1">
                <a:solidFill>
                  <a:srgbClr val="000000"/>
                </a:solidFill>
                <a:latin typeface="Open Sans" charset="0"/>
                <a:ea typeface="Open Sans" charset="0"/>
                <a:cs typeface="Open Sans" charset="0"/>
              </a:rPr>
              <a:t>Andreea</a:t>
            </a:r>
            <a:r>
              <a:rPr lang="en-AU" dirty="0">
                <a:solidFill>
                  <a:srgbClr val="000000"/>
                </a:solidFill>
                <a:latin typeface="Open Sans" charset="0"/>
                <a:ea typeface="Open Sans" charset="0"/>
                <a:cs typeface="Open Sans" charset="0"/>
              </a:rPr>
              <a:t> </a:t>
            </a:r>
            <a:r>
              <a:rPr lang="en-AU" dirty="0" err="1">
                <a:solidFill>
                  <a:srgbClr val="000000"/>
                </a:solidFill>
                <a:latin typeface="Open Sans" charset="0"/>
                <a:ea typeface="Open Sans" charset="0"/>
                <a:cs typeface="Open Sans" charset="0"/>
              </a:rPr>
              <a:t>Cotoranu</a:t>
            </a:r>
            <a:endParaRPr lang="en-AU" dirty="0">
              <a:solidFill>
                <a:srgbClr val="000000"/>
              </a:solidFill>
              <a:latin typeface="Open Sans" charset="0"/>
              <a:ea typeface="Open Sans" charset="0"/>
              <a:cs typeface="Open Sans" charset="0"/>
            </a:endParaRPr>
          </a:p>
        </p:txBody>
      </p:sp>
      <p:pic>
        <p:nvPicPr>
          <p:cNvPr id="10" name="Picture 9">
            <a:extLst>
              <a:ext uri="{FF2B5EF4-FFF2-40B4-BE49-F238E27FC236}">
                <a16:creationId xmlns:a16="http://schemas.microsoft.com/office/drawing/2014/main" id="{2E0EBF9A-57E1-9A4B-B058-5E1C71FA16B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3358" y="372505"/>
            <a:ext cx="2655419" cy="1364591"/>
          </a:xfrm>
          <a:prstGeom prst="rect">
            <a:avLst/>
          </a:prstGeom>
        </p:spPr>
      </p:pic>
      <p:pic>
        <p:nvPicPr>
          <p:cNvPr id="4" name="Picture 3">
            <a:extLst>
              <a:ext uri="{FF2B5EF4-FFF2-40B4-BE49-F238E27FC236}">
                <a16:creationId xmlns:a16="http://schemas.microsoft.com/office/drawing/2014/main" id="{C42C2B9C-5345-6E4D-A7E4-3ECE37F7B4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08578" y="1620718"/>
            <a:ext cx="3248026" cy="4330700"/>
          </a:xfrm>
          <a:prstGeom prst="rect">
            <a:avLst/>
          </a:prstGeom>
        </p:spPr>
      </p:pic>
      <p:pic>
        <p:nvPicPr>
          <p:cNvPr id="12" name="Picture 11">
            <a:extLst>
              <a:ext uri="{FF2B5EF4-FFF2-40B4-BE49-F238E27FC236}">
                <a16:creationId xmlns:a16="http://schemas.microsoft.com/office/drawing/2014/main" id="{CAEF1887-0BC0-1444-A3A8-13E89DDAB67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236725" y="1620718"/>
            <a:ext cx="3162531" cy="4330700"/>
          </a:xfrm>
          <a:prstGeom prst="rect">
            <a:avLst/>
          </a:prstGeom>
        </p:spPr>
      </p:pic>
    </p:spTree>
    <p:extLst>
      <p:ext uri="{BB962C8B-B14F-4D97-AF65-F5344CB8AC3E}">
        <p14:creationId xmlns:p14="http://schemas.microsoft.com/office/powerpoint/2010/main" val="36023744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p:tgtEl>
                                          <p:spTgt spid="6"/>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p:tgtEl>
                                          <p:spTgt spid="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237"/>
          <p:cNvSpPr txBox="1">
            <a:spLocks noGrp="1"/>
          </p:cNvSpPr>
          <p:nvPr>
            <p:ph type="subTitle" idx="1"/>
          </p:nvPr>
        </p:nvSpPr>
        <p:spPr>
          <a:xfrm>
            <a:off x="8925058" y="6041505"/>
            <a:ext cx="2548647" cy="375921"/>
          </a:xfrm>
          <a:prstGeom prst="rect">
            <a:avLst/>
          </a:prstGeom>
          <a:solidFill>
            <a:schemeClr val="lt1"/>
          </a:solidFill>
          <a:ln>
            <a:noFill/>
          </a:ln>
        </p:spPr>
        <p:txBody>
          <a:bodyPr wrap="square" lIns="91425" tIns="45700" rIns="91425" bIns="45700" anchor="t" anchorCtr="0">
            <a:noAutofit/>
          </a:bodyPr>
          <a:lstStyle/>
          <a:p>
            <a:pPr lvl="0" algn="l" rtl="0">
              <a:spcBef>
                <a:spcPts val="0"/>
              </a:spcBef>
              <a:buClr>
                <a:srgbClr val="00B0F0"/>
              </a:buClr>
              <a:buSzPct val="25000"/>
              <a:buFont typeface="Open Sans"/>
              <a:buNone/>
            </a:pPr>
            <a:r>
              <a:rPr lang="en-AU" dirty="0">
                <a:solidFill>
                  <a:srgbClr val="000000"/>
                </a:solidFill>
                <a:latin typeface="Open Sans" charset="0"/>
                <a:ea typeface="Open Sans" charset="0"/>
                <a:cs typeface="Open Sans" charset="0"/>
              </a:rPr>
              <a:t>Peter Kaiser</a:t>
            </a:r>
          </a:p>
        </p:txBody>
      </p:sp>
      <p:sp>
        <p:nvSpPr>
          <p:cNvPr id="6" name="Shape 237"/>
          <p:cNvSpPr txBox="1">
            <a:spLocks/>
          </p:cNvSpPr>
          <p:nvPr/>
        </p:nvSpPr>
        <p:spPr>
          <a:xfrm>
            <a:off x="4816418" y="6051097"/>
            <a:ext cx="3013817" cy="366329"/>
          </a:xfrm>
          <a:prstGeom prst="rect">
            <a:avLst/>
          </a:prstGeom>
          <a:solidFill>
            <a:schemeClr val="lt1"/>
          </a:solidFill>
          <a:ln>
            <a:noFill/>
          </a:ln>
        </p:spPr>
        <p:txBody>
          <a:bodyPr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rgbClr val="00B0F0"/>
              </a:buClr>
              <a:buSzPct val="25000"/>
              <a:buFont typeface="Open Sans"/>
              <a:buNone/>
            </a:pPr>
            <a:r>
              <a:rPr lang="en-AU" dirty="0">
                <a:solidFill>
                  <a:srgbClr val="000000"/>
                </a:solidFill>
                <a:latin typeface="Open Sans" charset="0"/>
                <a:ea typeface="Open Sans" charset="0"/>
                <a:cs typeface="Open Sans" charset="0"/>
              </a:rPr>
              <a:t>Catarina Batista</a:t>
            </a:r>
          </a:p>
        </p:txBody>
      </p:sp>
      <p:pic>
        <p:nvPicPr>
          <p:cNvPr id="7" name="Picture 6">
            <a:extLst>
              <a:ext uri="{FF2B5EF4-FFF2-40B4-BE49-F238E27FC236}">
                <a16:creationId xmlns:a16="http://schemas.microsoft.com/office/drawing/2014/main" id="{0F28C64F-A081-C84F-A764-2E0FBA644C2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89233" r="53467"/>
          <a:stretch/>
        </p:blipFill>
        <p:spPr>
          <a:xfrm>
            <a:off x="605353" y="250418"/>
            <a:ext cx="3811136" cy="1249979"/>
          </a:xfrm>
          <a:prstGeom prst="rect">
            <a:avLst/>
          </a:prstGeom>
        </p:spPr>
      </p:pic>
      <p:pic>
        <p:nvPicPr>
          <p:cNvPr id="9" name="Picture 8">
            <a:extLst>
              <a:ext uri="{FF2B5EF4-FFF2-40B4-BE49-F238E27FC236}">
                <a16:creationId xmlns:a16="http://schemas.microsoft.com/office/drawing/2014/main" id="{86F8A333-BDF0-8645-A8A9-E02510759B2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05250" y="1756454"/>
            <a:ext cx="3224985" cy="4145583"/>
          </a:xfrm>
          <a:prstGeom prst="rect">
            <a:avLst/>
          </a:prstGeom>
        </p:spPr>
      </p:pic>
      <p:pic>
        <p:nvPicPr>
          <p:cNvPr id="11" name="Picture 10">
            <a:extLst>
              <a:ext uri="{FF2B5EF4-FFF2-40B4-BE49-F238E27FC236}">
                <a16:creationId xmlns:a16="http://schemas.microsoft.com/office/drawing/2014/main" id="{12C3D298-4399-D943-9396-49351E7F96F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64518" y="1756453"/>
            <a:ext cx="3109187" cy="4145583"/>
          </a:xfrm>
          <a:prstGeom prst="rect">
            <a:avLst/>
          </a:prstGeom>
        </p:spPr>
      </p:pic>
    </p:spTree>
    <p:extLst>
      <p:ext uri="{BB962C8B-B14F-4D97-AF65-F5344CB8AC3E}">
        <p14:creationId xmlns:p14="http://schemas.microsoft.com/office/powerpoint/2010/main" val="73709142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p:tgtEl>
                                          <p:spTgt spid="5"/>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p:tgtEl>
                                          <p:spTgt spid="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pic>
        <p:nvPicPr>
          <p:cNvPr id="268" name="Shape 268"/>
          <p:cNvPicPr preferRelativeResize="0"/>
          <p:nvPr/>
        </p:nvPicPr>
        <p:blipFill>
          <a:blip r:embed="rId3">
            <a:alphaModFix/>
          </a:blip>
          <a:stretch>
            <a:fillRect/>
          </a:stretch>
        </p:blipFill>
        <p:spPr>
          <a:xfrm>
            <a:off x="953310" y="0"/>
            <a:ext cx="10095692" cy="6698018"/>
          </a:xfrm>
          <a:prstGeom prst="rect">
            <a:avLst/>
          </a:prstGeom>
          <a:noFill/>
          <a:ln>
            <a:noFill/>
          </a:ln>
        </p:spPr>
      </p:pic>
    </p:spTree>
    <p:extLst>
      <p:ext uri="{BB962C8B-B14F-4D97-AF65-F5344CB8AC3E}">
        <p14:creationId xmlns:p14="http://schemas.microsoft.com/office/powerpoint/2010/main" val="2034538938"/>
      </p:ext>
    </p:extLst>
  </p:cSld>
  <p:clrMapOvr>
    <a:masterClrMapping/>
  </p:clrMapOvr>
  <p:transition spd="med">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68"/>
                                        </p:tgtEl>
                                        <p:attrNameLst>
                                          <p:attrName>style.visibility</p:attrName>
                                        </p:attrNameLst>
                                      </p:cBhvr>
                                      <p:to>
                                        <p:strVal val="visible"/>
                                      </p:to>
                                    </p:set>
                                    <p:anim calcmode="lin" valueType="num">
                                      <p:cBhvr additive="base">
                                        <p:cTn id="7" dur="1000"/>
                                        <p:tgtEl>
                                          <p:spTgt spid="268"/>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7194</TotalTime>
  <Words>970</Words>
  <Application>Microsoft Macintosh PowerPoint</Application>
  <PresentationFormat>Widescreen</PresentationFormat>
  <Paragraphs>80</Paragraphs>
  <Slides>19</Slides>
  <Notes>16</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Calibri</vt:lpstr>
      <vt:lpstr>Calibri Light</vt:lpstr>
      <vt:lpstr>Museo 500</vt:lpstr>
      <vt:lpstr>Museo 700</vt:lpstr>
      <vt:lpstr>Open Sans</vt:lpstr>
      <vt:lpstr>Open Sans</vt:lpstr>
      <vt:lpstr>Roboto Mono</vt:lpstr>
      <vt:lpstr>Office Theme</vt:lpstr>
      <vt:lpstr>Welcome to CBI A3 </vt:lpstr>
      <vt:lpstr>Challenge Based Innovation</vt:lpstr>
      <vt:lpstr>Ideas people</vt:lpstr>
      <vt:lpstr>A3 CBI  2018 partners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CBI A3 program overview</vt:lpstr>
      <vt:lpstr>1. Connections:</vt:lpstr>
      <vt:lpstr>explore project ideas</vt:lpstr>
      <vt:lpstr>Movie</vt:lpstr>
      <vt:lpstr>PowerPoint Presentation</vt:lpstr>
      <vt:lpstr>End of day reflections</vt:lpstr>
      <vt:lpstr>PowerPoint Presentation</vt:lpstr>
      <vt:lpstr>PowerPoint Presentation</vt:lpstr>
    </vt:vector>
  </TitlesOfParts>
  <Company>Swinburne University of Technology</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Eggleston</dc:creator>
  <cp:lastModifiedBy>Christine Thong</cp:lastModifiedBy>
  <cp:revision>170</cp:revision>
  <cp:lastPrinted>2018-11-26T10:45:19Z</cp:lastPrinted>
  <dcterms:created xsi:type="dcterms:W3CDTF">2017-05-12T01:59:17Z</dcterms:created>
  <dcterms:modified xsi:type="dcterms:W3CDTF">2018-11-27T09:02:14Z</dcterms:modified>
</cp:coreProperties>
</file>