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9" r:id="rId3"/>
    <p:sldId id="267" r:id="rId4"/>
    <p:sldId id="26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0000"/>
    <a:srgbClr val="006600"/>
    <a:srgbClr val="009900"/>
    <a:srgbClr val="FF3300"/>
    <a:srgbClr val="CC00CC"/>
    <a:srgbClr val="008000"/>
    <a:srgbClr val="99CC00"/>
    <a:srgbClr val="FF6600"/>
    <a:srgbClr val="CC9900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47" autoAdjust="0"/>
    <p:restoredTop sz="90891" autoAdjust="0"/>
  </p:normalViewPr>
  <p:slideViewPr>
    <p:cSldViewPr>
      <p:cViewPr>
        <p:scale>
          <a:sx n="106" d="100"/>
          <a:sy n="106" d="100"/>
        </p:scale>
        <p:origin x="-1962" y="-432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68589A-7E4D-4DF5-A88E-FDA787EBA670}" type="datetimeFigureOut">
              <a:rPr lang="en-US"/>
              <a:pPr>
                <a:defRPr/>
              </a:pPr>
              <a:t>12/16/2009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0558436-8DE5-4768-AA2B-110C40720F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620000" cy="609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228600" y="6492875"/>
            <a:ext cx="5791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B. Bylsma, CSC Upgrade Workshop, Rice, Dec. 17-18, 2009</a:t>
            </a:r>
            <a:endParaRPr lang="en-US" dirty="0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C6E3B-88F6-4FD7-A785-A1F9C700E1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620000" cy="609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9DD0C-7367-4CDA-81E4-D92F336E1F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B. Bylsma, CSC Upgrade Workshop, Rice, Dec. 17-18, 2009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1143000" y="144463"/>
            <a:ext cx="7696200" cy="6191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304800" y="830263"/>
            <a:ext cx="85852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838200" y="220663"/>
            <a:ext cx="800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GB" altLang="en-GB" sz="4400" dirty="0">
              <a:solidFill>
                <a:schemeClr val="tx2"/>
              </a:solidFill>
            </a:endParaRPr>
          </a:p>
        </p:txBody>
      </p:sp>
      <p:pic>
        <p:nvPicPr>
          <p:cNvPr id="1029" name="Picture 17" descr="C:\durkin\Fun Stuff\graphics\CMS4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7200" y="144463"/>
            <a:ext cx="6048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0772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7B60284-ED22-4719-BB31-4892565101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28600" y="6496295"/>
            <a:ext cx="4267200" cy="365125"/>
          </a:xfrm>
          <a:prstGeom prst="rect">
            <a:avLst/>
          </a:prstGeom>
        </p:spPr>
        <p:txBody>
          <a:bodyPr anchor="b" anchorCtr="0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B. Bylsma, CSC Upgrade Workshop, Rice, Dec. 17-18, 2009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47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620000" cy="762000"/>
          </a:xfrm>
        </p:spPr>
        <p:txBody>
          <a:bodyPr/>
          <a:lstStyle/>
          <a:p>
            <a:r>
              <a:rPr lang="en-US" dirty="0" smtClean="0"/>
              <a:t>Digital CFEB Prototype Plans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B. Bylsma, CSC Upgrade Workshop, Rice, Dec. 17-18, 2009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DC6E3B-88F6-4FD7-A785-A1F9C700E1F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2590800"/>
            <a:ext cx="50449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Ben Bylsma</a:t>
            </a:r>
          </a:p>
          <a:p>
            <a:pPr algn="ctr"/>
            <a:endParaRPr lang="en-US" sz="3600" dirty="0" smtClean="0"/>
          </a:p>
          <a:p>
            <a:r>
              <a:rPr lang="en-US" sz="3600" dirty="0" smtClean="0"/>
              <a:t>The Ohio State University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9DD0C-7367-4CDA-81E4-D92F336E1F8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Bylsma, CSC Upgrade Workshop, Rice, Dec. 17-18, 2009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371600" y="990600"/>
            <a:ext cx="6400800" cy="1143000"/>
            <a:chOff x="762000" y="1447800"/>
            <a:chExt cx="6400800" cy="1143000"/>
          </a:xfrm>
        </p:grpSpPr>
        <p:sp>
          <p:nvSpPr>
            <p:cNvPr id="6" name="Isosceles Triangle 5"/>
            <p:cNvSpPr/>
            <p:nvPr/>
          </p:nvSpPr>
          <p:spPr>
            <a:xfrm rot="5400000">
              <a:off x="685800" y="1524000"/>
              <a:ext cx="533400" cy="381000"/>
            </a:xfrm>
            <a:prstGeom prst="triangle">
              <a:avLst/>
            </a:prstGeom>
            <a:solidFill>
              <a:srgbClr val="C40000">
                <a:alpha val="32941"/>
              </a:srgb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76400" y="1447800"/>
              <a:ext cx="533400" cy="5334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SCA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8" name="Group 43"/>
            <p:cNvGrpSpPr/>
            <p:nvPr/>
          </p:nvGrpSpPr>
          <p:grpSpPr>
            <a:xfrm>
              <a:off x="2667000" y="1447800"/>
              <a:ext cx="711993" cy="533400"/>
              <a:chOff x="2438400" y="1447800"/>
              <a:chExt cx="711993" cy="533400"/>
            </a:xfrm>
          </p:grpSpPr>
          <p:sp>
            <p:nvSpPr>
              <p:cNvPr id="32" name="Freeform 31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 rot="10800000">
              <a:off x="2208857" y="1628778"/>
              <a:ext cx="548640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0800000">
              <a:off x="2656523" y="1795467"/>
              <a:ext cx="91440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362200" y="1676400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grpSp>
          <p:nvGrpSpPr>
            <p:cNvPr id="12" name="Group 63"/>
            <p:cNvGrpSpPr/>
            <p:nvPr/>
          </p:nvGrpSpPr>
          <p:grpSpPr>
            <a:xfrm>
              <a:off x="1133474" y="1524000"/>
              <a:ext cx="548640" cy="228600"/>
              <a:chOff x="1133474" y="1524000"/>
              <a:chExt cx="548640" cy="22860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1219200" y="1524000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16</a:t>
                </a:r>
                <a:endParaRPr lang="en-US" sz="800" dirty="0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3919533" y="1447800"/>
              <a:ext cx="1143000" cy="1143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FPGA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14" name="Group 64"/>
            <p:cNvGrpSpPr/>
            <p:nvPr/>
          </p:nvGrpSpPr>
          <p:grpSpPr>
            <a:xfrm>
              <a:off x="3376615" y="1524008"/>
              <a:ext cx="548640" cy="228600"/>
              <a:chOff x="1133474" y="1524000"/>
              <a:chExt cx="548640" cy="22860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1219200" y="1524000"/>
                <a:ext cx="46198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12 bits</a:t>
                </a:r>
                <a:endParaRPr lang="en-US" sz="800" dirty="0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847086" y="2057400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38200" y="2057400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4343400" y="1676400"/>
              <a:ext cx="257175" cy="542925"/>
            </a:xfrm>
            <a:custGeom>
              <a:avLst/>
              <a:gdLst>
                <a:gd name="connsiteX0" fmla="*/ 0 w 257175"/>
                <a:gd name="connsiteY0" fmla="*/ 0 h 542925"/>
                <a:gd name="connsiteX1" fmla="*/ 257175 w 257175"/>
                <a:gd name="connsiteY1" fmla="*/ 138113 h 542925"/>
                <a:gd name="connsiteX2" fmla="*/ 257175 w 257175"/>
                <a:gd name="connsiteY2" fmla="*/ 376238 h 542925"/>
                <a:gd name="connsiteX3" fmla="*/ 4762 w 257175"/>
                <a:gd name="connsiteY3" fmla="*/ 542925 h 542925"/>
                <a:gd name="connsiteX4" fmla="*/ 0 w 257175"/>
                <a:gd name="connsiteY4" fmla="*/ 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5" h="542925">
                  <a:moveTo>
                    <a:pt x="0" y="0"/>
                  </a:moveTo>
                  <a:lnTo>
                    <a:pt x="257175" y="138113"/>
                  </a:lnTo>
                  <a:lnTo>
                    <a:pt x="257175" y="376238"/>
                  </a:lnTo>
                  <a:lnTo>
                    <a:pt x="4762" y="542925"/>
                  </a:lnTo>
                  <a:cubicBezTo>
                    <a:pt x="3175" y="361950"/>
                    <a:pt x="1587" y="180975"/>
                    <a:pt x="0" y="0"/>
                  </a:cubicBezTo>
                  <a:close/>
                </a:path>
              </a:pathLst>
            </a:cu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 smtClean="0">
                  <a:solidFill>
                    <a:schemeClr val="tx1"/>
                  </a:solidFill>
                </a:rPr>
                <a:t>mux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4600578" y="1924052"/>
              <a:ext cx="9144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5181600" y="1885948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029200" y="1722881"/>
              <a:ext cx="4619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21 bits</a:t>
              </a:r>
              <a:endParaRPr lang="en-US" sz="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486400" y="1624007"/>
              <a:ext cx="457200" cy="6096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Chan-link</a:t>
              </a:r>
              <a:endParaRPr lang="en-US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29259" y="1981200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21:3</a:t>
              </a:r>
              <a:endParaRPr lang="en-US" sz="8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5943600" y="1928815"/>
              <a:ext cx="4572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019800" y="1481125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DMB over </a:t>
              </a:r>
              <a:r>
                <a:rPr lang="en-US" sz="1200" dirty="0" err="1" smtClean="0"/>
                <a:t>Skewclear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96000" y="1981200"/>
              <a:ext cx="8034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280 Mbps</a:t>
              </a:r>
              <a:endParaRPr lang="en-US" sz="1200" dirty="0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87506" y="1912203"/>
            <a:ext cx="7772400" cy="1669197"/>
            <a:chOff x="887506" y="2418691"/>
            <a:chExt cx="7772400" cy="1669197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1573306" y="3421068"/>
              <a:ext cx="70866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 flipH="1" flipV="1">
              <a:off x="1840800" y="3517788"/>
              <a:ext cx="227806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5400000" flipH="1" flipV="1">
              <a:off x="2907600" y="3511129"/>
              <a:ext cx="227806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 flipH="1" flipV="1">
              <a:off x="4736400" y="3511129"/>
              <a:ext cx="227806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7327200" y="3511129"/>
              <a:ext cx="227806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725706" y="3626223"/>
              <a:ext cx="5196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event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792506" y="3626223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LCT</a:t>
              </a:r>
              <a:endParaRPr lang="en-US" sz="1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38566" y="3626223"/>
              <a:ext cx="10118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Release Caps</a:t>
              </a:r>
            </a:p>
            <a:p>
              <a:r>
                <a:rPr lang="en-US" sz="1200" dirty="0" smtClean="0"/>
                <a:t>~20µS</a:t>
              </a:r>
              <a:endParaRPr lang="en-US" sz="1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621306" y="3626223"/>
              <a:ext cx="6335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L1A</a:t>
              </a:r>
            </a:p>
            <a:p>
              <a:r>
                <a:rPr lang="en-US" sz="1200" dirty="0" smtClean="0"/>
                <a:t>~3.2µS</a:t>
              </a:r>
              <a:endParaRPr lang="en-US" sz="12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954306" y="3169023"/>
              <a:ext cx="5486400" cy="228600"/>
            </a:xfrm>
            <a:prstGeom prst="rect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Analog storage with L1A*LCT coincidence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54306" y="2940423"/>
              <a:ext cx="2895600" cy="228600"/>
            </a:xfrm>
            <a:prstGeom prst="rect">
              <a:avLst/>
            </a:pr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Analog storage  - no coincidence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954306" y="2711823"/>
              <a:ext cx="1066800" cy="228600"/>
            </a:xfrm>
            <a:prstGeom prst="rect">
              <a:avLst/>
            </a:prstGeom>
            <a:solidFill>
              <a:srgbClr val="00B05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Analog storage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47" name="Right Brace 46"/>
            <p:cNvSpPr/>
            <p:nvPr/>
          </p:nvSpPr>
          <p:spPr>
            <a:xfrm rot="16200000">
              <a:off x="6038059" y="1767900"/>
              <a:ext cx="230124" cy="2575170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219191" y="2653203"/>
              <a:ext cx="19912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Digitization and Readout</a:t>
              </a:r>
              <a:endParaRPr lang="en-US" sz="14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87506" y="2418691"/>
              <a:ext cx="1208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Time Line:</a:t>
              </a:r>
              <a:endParaRPr lang="en-US" sz="18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371600" y="3581400"/>
            <a:ext cx="6781800" cy="1676400"/>
            <a:chOff x="1447800" y="1066800"/>
            <a:chExt cx="6781800" cy="1676400"/>
          </a:xfrm>
        </p:grpSpPr>
        <p:sp>
          <p:nvSpPr>
            <p:cNvPr id="51" name="Isosceles Triangle 50"/>
            <p:cNvSpPr/>
            <p:nvPr/>
          </p:nvSpPr>
          <p:spPr>
            <a:xfrm rot="5400000">
              <a:off x="1371600" y="1524000"/>
              <a:ext cx="533400" cy="381000"/>
            </a:xfrm>
            <a:prstGeom prst="triangle">
              <a:avLst/>
            </a:prstGeom>
            <a:solidFill>
              <a:srgbClr val="C40000">
                <a:alpha val="32941"/>
              </a:srgb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grpSp>
          <p:nvGrpSpPr>
            <p:cNvPr id="52" name="Group 43"/>
            <p:cNvGrpSpPr/>
            <p:nvPr/>
          </p:nvGrpSpPr>
          <p:grpSpPr>
            <a:xfrm>
              <a:off x="2743200" y="1197771"/>
              <a:ext cx="711993" cy="533400"/>
              <a:chOff x="2438400" y="1447800"/>
              <a:chExt cx="711993" cy="533400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cxnSp>
          <p:nvCxnSpPr>
            <p:cNvPr id="53" name="Straight Connector 52"/>
            <p:cNvCxnSpPr/>
            <p:nvPr/>
          </p:nvCxnSpPr>
          <p:spPr>
            <a:xfrm rot="10800000">
              <a:off x="2728914" y="1550199"/>
              <a:ext cx="914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495544" y="1981200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grpSp>
          <p:nvGrpSpPr>
            <p:cNvPr id="55" name="Group 63"/>
            <p:cNvGrpSpPr/>
            <p:nvPr/>
          </p:nvGrpSpPr>
          <p:grpSpPr>
            <a:xfrm>
              <a:off x="1828800" y="1524000"/>
              <a:ext cx="457200" cy="228600"/>
              <a:chOff x="1143000" y="1524000"/>
              <a:chExt cx="457200" cy="228600"/>
            </a:xfrm>
          </p:grpSpPr>
          <p:cxnSp>
            <p:nvCxnSpPr>
              <p:cNvPr id="100" name="Straight Connector 36"/>
              <p:cNvCxnSpPr/>
              <p:nvPr/>
            </p:nvCxnSpPr>
            <p:spPr>
              <a:xfrm rot="10800000">
                <a:off x="1143000" y="1714496"/>
                <a:ext cx="4572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TextBox 101"/>
              <p:cNvSpPr txBox="1"/>
              <p:nvPr/>
            </p:nvSpPr>
            <p:spPr>
              <a:xfrm>
                <a:off x="1219200" y="1524000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16</a:t>
                </a:r>
                <a:endParaRPr lang="en-US" sz="800" dirty="0"/>
              </a:p>
            </p:txBody>
          </p:sp>
        </p:grpSp>
        <p:sp>
          <p:nvSpPr>
            <p:cNvPr id="56" name="Rectangle 55"/>
            <p:cNvSpPr/>
            <p:nvPr/>
          </p:nvSpPr>
          <p:spPr>
            <a:xfrm>
              <a:off x="4605333" y="1447800"/>
              <a:ext cx="1143000" cy="1143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FPGA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 rot="10800000">
              <a:off x="4876800" y="1938334"/>
              <a:ext cx="5486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3657600" y="1409696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505200" y="1219200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8 pairs</a:t>
              </a:r>
              <a:endParaRPr lang="en-US" sz="800" dirty="0"/>
            </a:p>
          </p:txBody>
        </p:sp>
        <p:cxnSp>
          <p:nvCxnSpPr>
            <p:cNvPr id="60" name="Elbow Connector 59"/>
            <p:cNvCxnSpPr/>
            <p:nvPr/>
          </p:nvCxnSpPr>
          <p:spPr>
            <a:xfrm rot="10800000" flipV="1">
              <a:off x="4148141" y="1795507"/>
              <a:ext cx="457200" cy="381000"/>
            </a:xfrm>
            <a:prstGeom prst="bentConnector3">
              <a:avLst>
                <a:gd name="adj1" fmla="val 6666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/>
            <p:nvPr/>
          </p:nvCxnSpPr>
          <p:spPr>
            <a:xfrm rot="10800000" flipV="1">
              <a:off x="4152888" y="1843121"/>
              <a:ext cx="457200" cy="381000"/>
            </a:xfrm>
            <a:prstGeom prst="bentConnector3">
              <a:avLst>
                <a:gd name="adj1" fmla="val 5937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rot="10800000" flipV="1">
              <a:off x="4148133" y="1890735"/>
              <a:ext cx="457200" cy="381000"/>
            </a:xfrm>
            <a:prstGeom prst="bentConnector3">
              <a:avLst>
                <a:gd name="adj1" fmla="val 48959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 flipV="1">
              <a:off x="4152880" y="1933586"/>
              <a:ext cx="457200" cy="381000"/>
            </a:xfrm>
            <a:prstGeom prst="bentConnector3">
              <a:avLst>
                <a:gd name="adj1" fmla="val 39584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lbow Connector 63"/>
            <p:cNvCxnSpPr/>
            <p:nvPr/>
          </p:nvCxnSpPr>
          <p:spPr>
            <a:xfrm rot="10800000" flipV="1">
              <a:off x="4152864" y="1981200"/>
              <a:ext cx="457200" cy="381000"/>
            </a:xfrm>
            <a:prstGeom prst="bentConnector3">
              <a:avLst>
                <a:gd name="adj1" fmla="val 2916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3124200" y="2281535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24000" y="2057400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442077" y="2057400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 layers</a:t>
              </a:r>
              <a:endParaRPr lang="en-US" sz="1400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5748334" y="1924052"/>
              <a:ext cx="457200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5715000" y="1752600"/>
              <a:ext cx="4235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Serial</a:t>
              </a:r>
              <a:endParaRPr lang="en-US" sz="8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172200" y="1828800"/>
              <a:ext cx="914400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Opt. 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Trnscvr</a:t>
              </a:r>
              <a:endParaRPr lang="en-US" sz="8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086600" y="1524000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DMB over Fiber</a:t>
              </a:r>
              <a:endParaRPr lang="en-US" sz="12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086600" y="1905000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~</a:t>
              </a:r>
              <a:r>
                <a:rPr lang="en-US" sz="1200" dirty="0" smtClean="0"/>
                <a:t>1-2.4Gbps</a:t>
              </a:r>
              <a:endParaRPr lang="en-US" sz="1200" dirty="0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7086600" y="1928815"/>
              <a:ext cx="4572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5410200" y="1828800"/>
              <a:ext cx="330991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GTX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grpSp>
          <p:nvGrpSpPr>
            <p:cNvPr id="75" name="Group 43"/>
            <p:cNvGrpSpPr/>
            <p:nvPr/>
          </p:nvGrpSpPr>
          <p:grpSpPr>
            <a:xfrm>
              <a:off x="2743200" y="1743076"/>
              <a:ext cx="711993" cy="533400"/>
              <a:chOff x="2438400" y="1447800"/>
              <a:chExt cx="711993" cy="533400"/>
            </a:xfrm>
          </p:grpSpPr>
          <p:sp>
            <p:nvSpPr>
              <p:cNvPr id="97" name="Freeform 96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grpSp>
          <p:nvGrpSpPr>
            <p:cNvPr id="76" name="Group 63"/>
            <p:cNvGrpSpPr/>
            <p:nvPr/>
          </p:nvGrpSpPr>
          <p:grpSpPr>
            <a:xfrm>
              <a:off x="2286000" y="1185858"/>
              <a:ext cx="548640" cy="228600"/>
              <a:chOff x="1133474" y="1524000"/>
              <a:chExt cx="548640" cy="228600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1219200" y="1524000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</a:t>
                </a:r>
                <a:endParaRPr lang="en-US" sz="800" dirty="0"/>
              </a:p>
            </p:txBody>
          </p:sp>
        </p:grpSp>
        <p:grpSp>
          <p:nvGrpSpPr>
            <p:cNvPr id="77" name="Group 67"/>
            <p:cNvGrpSpPr/>
            <p:nvPr/>
          </p:nvGrpSpPr>
          <p:grpSpPr>
            <a:xfrm>
              <a:off x="2286000" y="1721639"/>
              <a:ext cx="548640" cy="228600"/>
              <a:chOff x="1133474" y="1524000"/>
              <a:chExt cx="548640" cy="228600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1219200" y="1524000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</a:t>
                </a:r>
                <a:endParaRPr lang="en-US" sz="800" dirty="0"/>
              </a:p>
            </p:txBody>
          </p:sp>
        </p:grpSp>
        <p:cxnSp>
          <p:nvCxnSpPr>
            <p:cNvPr id="78" name="Straight Connector 77"/>
            <p:cNvCxnSpPr/>
            <p:nvPr/>
          </p:nvCxnSpPr>
          <p:spPr>
            <a:xfrm rot="10800000">
              <a:off x="2731295" y="2088353"/>
              <a:ext cx="914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2490782" y="1438284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cxnSp>
          <p:nvCxnSpPr>
            <p:cNvPr id="80" name="Straight Connector 79"/>
            <p:cNvCxnSpPr/>
            <p:nvPr/>
          </p:nvCxnSpPr>
          <p:spPr>
            <a:xfrm rot="5400000">
              <a:off x="2011680" y="1642745"/>
              <a:ext cx="5486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lbow Connector 80"/>
            <p:cNvCxnSpPr/>
            <p:nvPr/>
          </p:nvCxnSpPr>
          <p:spPr>
            <a:xfrm>
              <a:off x="3457572" y="1447800"/>
              <a:ext cx="1143000" cy="3048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3657600" y="2021685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/>
            <p:nvPr/>
          </p:nvCxnSpPr>
          <p:spPr>
            <a:xfrm flipV="1">
              <a:off x="3457572" y="1752600"/>
              <a:ext cx="1143000" cy="3048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>
              <a:off x="4288637" y="1716877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3505200" y="1838324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8 pairs</a:t>
              </a:r>
              <a:endParaRPr lang="en-US" sz="8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055559" y="1547810"/>
              <a:ext cx="5116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16 pairs</a:t>
              </a:r>
              <a:endParaRPr lang="en-US" sz="800" dirty="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724400" y="1828800"/>
              <a:ext cx="381000" cy="228600"/>
            </a:xfrm>
            <a:prstGeom prst="rect">
              <a:avLst/>
            </a:prstGeom>
            <a:solidFill>
              <a:srgbClr val="FF99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181600" y="1828800"/>
              <a:ext cx="152400" cy="228600"/>
            </a:xfrm>
            <a:prstGeom prst="rect">
              <a:avLst/>
            </a:prstGeom>
            <a:solidFill>
              <a:srgbClr val="CC99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648200" y="1676400"/>
              <a:ext cx="8130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Pipeline/FIFOs</a:t>
              </a:r>
              <a:endParaRPr lang="en-US" sz="8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581400" y="1066800"/>
              <a:ext cx="97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Serial LVDS</a:t>
              </a:r>
              <a:endParaRPr lang="en-US" sz="1200" dirty="0"/>
            </a:p>
          </p:txBody>
        </p:sp>
      </p:grpSp>
      <p:cxnSp>
        <p:nvCxnSpPr>
          <p:cNvPr id="108" name="Straight Connector 107"/>
          <p:cNvCxnSpPr/>
          <p:nvPr/>
        </p:nvCxnSpPr>
        <p:spPr>
          <a:xfrm>
            <a:off x="76200" y="3581400"/>
            <a:ext cx="8991600" cy="0"/>
          </a:xfrm>
          <a:prstGeom prst="line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914400" y="5036403"/>
            <a:ext cx="7772400" cy="1669197"/>
            <a:chOff x="304800" y="3745468"/>
            <a:chExt cx="7772400" cy="1669197"/>
          </a:xfrm>
        </p:grpSpPr>
        <p:sp>
          <p:nvSpPr>
            <p:cNvPr id="111" name="TextBox 110"/>
            <p:cNvSpPr txBox="1"/>
            <p:nvPr/>
          </p:nvSpPr>
          <p:spPr>
            <a:xfrm>
              <a:off x="304800" y="3745468"/>
              <a:ext cx="1208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Time Line:</a:t>
              </a:r>
              <a:endParaRPr lang="en-US" sz="1800" dirty="0"/>
            </a:p>
          </p:txBody>
        </p:sp>
        <p:grpSp>
          <p:nvGrpSpPr>
            <p:cNvPr id="112" name="Group 125"/>
            <p:cNvGrpSpPr/>
            <p:nvPr/>
          </p:nvGrpSpPr>
          <p:grpSpPr>
            <a:xfrm>
              <a:off x="914400" y="3962400"/>
              <a:ext cx="7162800" cy="1452265"/>
              <a:chOff x="914400" y="3352800"/>
              <a:chExt cx="7162800" cy="1452265"/>
            </a:xfrm>
          </p:grpSpPr>
          <p:cxnSp>
            <p:nvCxnSpPr>
              <p:cNvPr id="114" name="Straight Connector 113"/>
              <p:cNvCxnSpPr/>
              <p:nvPr/>
            </p:nvCxnSpPr>
            <p:spPr>
              <a:xfrm>
                <a:off x="990600" y="4138245"/>
                <a:ext cx="70866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/>
              <p:nvPr/>
            </p:nvCxnSpPr>
            <p:spPr>
              <a:xfrm rot="5400000" flipH="1" flipV="1">
                <a:off x="1258094" y="4234965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rot="5400000" flipH="1" flipV="1">
                <a:off x="2324894" y="4228306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 rot="5400000" flipH="1" flipV="1">
                <a:off x="4153694" y="4228306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/>
              <p:nvPr/>
            </p:nvCxnSpPr>
            <p:spPr>
              <a:xfrm rot="5400000" flipH="1" flipV="1">
                <a:off x="6744494" y="4228306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914400" y="4343400"/>
                <a:ext cx="5196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event</a:t>
                </a:r>
                <a:endParaRPr lang="en-US" sz="1200" dirty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2209800" y="4343400"/>
                <a:ext cx="4764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LCT</a:t>
                </a:r>
                <a:endParaRPr lang="en-US" sz="1200" dirty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6553200" y="4343400"/>
                <a:ext cx="7857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6 </a:t>
                </a:r>
                <a:r>
                  <a:rPr lang="en-US" sz="1200" dirty="0" smtClean="0"/>
                  <a:t>to 20µS</a:t>
                </a:r>
                <a:endParaRPr lang="en-US" sz="1200" dirty="0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4038600" y="4343400"/>
                <a:ext cx="9396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L1A</a:t>
                </a:r>
              </a:p>
              <a:p>
                <a:r>
                  <a:rPr lang="en-US" sz="1200" dirty="0" smtClean="0"/>
                  <a:t>3.2 to 6.4µS</a:t>
                </a:r>
                <a:endParaRPr lang="en-US" sz="1200" dirty="0"/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4267200" y="3886200"/>
                <a:ext cx="2590800" cy="228600"/>
              </a:xfrm>
              <a:prstGeom prst="rect">
                <a:avLst/>
              </a:prstGeom>
              <a:solidFill>
                <a:srgbClr val="CC99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FIFO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371600" y="3886200"/>
                <a:ext cx="152400" cy="228600"/>
              </a:xfrm>
              <a:prstGeom prst="rect">
                <a:avLst/>
              </a:prstGeom>
              <a:solidFill>
                <a:srgbClr val="00B05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Right Brace 124"/>
              <p:cNvSpPr/>
              <p:nvPr/>
            </p:nvSpPr>
            <p:spPr>
              <a:xfrm rot="16200000">
                <a:off x="5455353" y="2485077"/>
                <a:ext cx="230124" cy="2575170"/>
              </a:xfrm>
              <a:prstGeom prst="righ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5257800" y="3352800"/>
                <a:ext cx="78418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Readout</a:t>
                </a:r>
                <a:endParaRPr lang="en-US" sz="1400" dirty="0"/>
              </a:p>
            </p:txBody>
          </p:sp>
          <p:cxnSp>
            <p:nvCxnSpPr>
              <p:cNvPr id="127" name="Straight Arrow Connector 126"/>
              <p:cNvCxnSpPr/>
              <p:nvPr/>
            </p:nvCxnSpPr>
            <p:spPr>
              <a:xfrm rot="5400000" flipH="1" flipV="1">
                <a:off x="1410494" y="4228306"/>
                <a:ext cx="227806" cy="79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8" name="Rectangle 127"/>
              <p:cNvSpPr/>
              <p:nvPr/>
            </p:nvSpPr>
            <p:spPr>
              <a:xfrm>
                <a:off x="1524000" y="3886200"/>
                <a:ext cx="2743200" cy="228600"/>
              </a:xfrm>
              <a:prstGeom prst="rect">
                <a:avLst/>
              </a:prstGeom>
              <a:solidFill>
                <a:srgbClr val="FF99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Pipeline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1219200" y="3352800"/>
                <a:ext cx="166584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Digitization Latency</a:t>
                </a:r>
                <a:endParaRPr lang="en-US" sz="1400" dirty="0"/>
              </a:p>
            </p:txBody>
          </p:sp>
          <p:cxnSp>
            <p:nvCxnSpPr>
              <p:cNvPr id="130" name="Straight Arrow Connector 129"/>
              <p:cNvCxnSpPr/>
              <p:nvPr/>
            </p:nvCxnSpPr>
            <p:spPr>
              <a:xfrm rot="5400000">
                <a:off x="1448775" y="3695700"/>
                <a:ext cx="152400" cy="762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1410675" y="4343400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 smtClean="0"/>
                  <a:t>xfer</a:t>
                </a:r>
                <a:endParaRPr lang="en-US" sz="1200" dirty="0"/>
              </a:p>
            </p:txBody>
          </p:sp>
        </p:grpSp>
        <p:sp>
          <p:nvSpPr>
            <p:cNvPr id="113" name="TextBox 112"/>
            <p:cNvSpPr txBox="1"/>
            <p:nvPr/>
          </p:nvSpPr>
          <p:spPr>
            <a:xfrm>
              <a:off x="4038600" y="4114800"/>
              <a:ext cx="7056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L1A·LCT</a:t>
              </a:r>
              <a:endParaRPr lang="en-US" sz="1000" dirty="0"/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228600" y="1371600"/>
            <a:ext cx="677108" cy="11182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3200" dirty="0" smtClean="0"/>
              <a:t>CFEB</a:t>
            </a:r>
            <a:endParaRPr lang="en-US" sz="3200" dirty="0"/>
          </a:p>
        </p:txBody>
      </p:sp>
      <p:sp>
        <p:nvSpPr>
          <p:cNvPr id="133" name="TextBox 132"/>
          <p:cNvSpPr txBox="1"/>
          <p:nvPr/>
        </p:nvSpPr>
        <p:spPr>
          <a:xfrm>
            <a:off x="228600" y="4171363"/>
            <a:ext cx="677108" cy="141481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3200" dirty="0" smtClean="0"/>
              <a:t>DCFEB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DCFEB Prototype Options: DAQ Path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9DD0C-7367-4CDA-81E4-D92F336E1F8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Bylsma, CSC Upgrade Workshop, Rice, Dec. 17-18, 2009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990600"/>
            <a:ext cx="1790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DAQ Path:</a:t>
            </a:r>
            <a:endParaRPr lang="en-US" sz="2800" dirty="0"/>
          </a:p>
        </p:txBody>
      </p:sp>
      <p:grpSp>
        <p:nvGrpSpPr>
          <p:cNvPr id="123" name="Group 122"/>
          <p:cNvGrpSpPr/>
          <p:nvPr/>
        </p:nvGrpSpPr>
        <p:grpSpPr>
          <a:xfrm>
            <a:off x="762000" y="1676400"/>
            <a:ext cx="8001000" cy="1676400"/>
            <a:chOff x="838200" y="914400"/>
            <a:chExt cx="8001000" cy="1676400"/>
          </a:xfrm>
        </p:grpSpPr>
        <p:sp>
          <p:nvSpPr>
            <p:cNvPr id="46" name="TextBox 45"/>
            <p:cNvSpPr txBox="1"/>
            <p:nvPr/>
          </p:nvSpPr>
          <p:spPr>
            <a:xfrm>
              <a:off x="3581400" y="914400"/>
              <a:ext cx="97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Serial LVDS</a:t>
              </a:r>
              <a:endParaRPr lang="en-US" sz="1200" dirty="0"/>
            </a:p>
          </p:txBody>
        </p:sp>
        <p:cxnSp>
          <p:nvCxnSpPr>
            <p:cNvPr id="108" name="Straight Connector 107"/>
            <p:cNvCxnSpPr/>
            <p:nvPr/>
          </p:nvCxnSpPr>
          <p:spPr>
            <a:xfrm>
              <a:off x="1447800" y="1752600"/>
              <a:ext cx="381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1447800" y="1219200"/>
              <a:ext cx="381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5715000" y="1600200"/>
              <a:ext cx="1828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43"/>
            <p:cNvGrpSpPr/>
            <p:nvPr/>
          </p:nvGrpSpPr>
          <p:grpSpPr>
            <a:xfrm>
              <a:off x="2743200" y="1045371"/>
              <a:ext cx="711993" cy="533400"/>
              <a:chOff x="2438400" y="1447800"/>
              <a:chExt cx="711993" cy="533400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 rot="10800000">
              <a:off x="2728914" y="1397799"/>
              <a:ext cx="914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495544" y="1828800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grpSp>
          <p:nvGrpSpPr>
            <p:cNvPr id="11" name="Group 63"/>
            <p:cNvGrpSpPr/>
            <p:nvPr/>
          </p:nvGrpSpPr>
          <p:grpSpPr>
            <a:xfrm>
              <a:off x="1153668" y="1360936"/>
              <a:ext cx="296514" cy="237744"/>
              <a:chOff x="467868" y="1513336"/>
              <a:chExt cx="296514" cy="237744"/>
            </a:xfrm>
          </p:grpSpPr>
          <p:cxnSp>
            <p:nvCxnSpPr>
              <p:cNvPr id="56" name="Straight Connector 36"/>
              <p:cNvCxnSpPr>
                <a:endCxn id="7" idx="0"/>
              </p:cNvCxnSpPr>
              <p:nvPr/>
            </p:nvCxnSpPr>
            <p:spPr>
              <a:xfrm rot="10800000" flipV="1">
                <a:off x="533401" y="1712118"/>
                <a:ext cx="230981" cy="238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37"/>
              <p:cNvCxnSpPr/>
              <p:nvPr/>
            </p:nvCxnSpPr>
            <p:spPr>
              <a:xfrm rot="5400000">
                <a:off x="588264" y="167488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467868" y="1513336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16</a:t>
                </a:r>
                <a:endParaRPr lang="en-US" sz="800" dirty="0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4605333" y="1295400"/>
              <a:ext cx="1143000" cy="1143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FPGA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10800000">
              <a:off x="4953000" y="2057400"/>
              <a:ext cx="5486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3657600" y="1257296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505200" y="1066800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8 pairs</a:t>
              </a:r>
              <a:endParaRPr lang="en-US" sz="800" dirty="0"/>
            </a:p>
          </p:txBody>
        </p:sp>
        <p:cxnSp>
          <p:nvCxnSpPr>
            <p:cNvPr id="16" name="Elbow Connector 15"/>
            <p:cNvCxnSpPr/>
            <p:nvPr/>
          </p:nvCxnSpPr>
          <p:spPr>
            <a:xfrm rot="10800000" flipV="1">
              <a:off x="4148141" y="1643107"/>
              <a:ext cx="457200" cy="381000"/>
            </a:xfrm>
            <a:prstGeom prst="bentConnector3">
              <a:avLst>
                <a:gd name="adj1" fmla="val 6666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/>
            <p:nvPr/>
          </p:nvCxnSpPr>
          <p:spPr>
            <a:xfrm rot="10800000" flipV="1">
              <a:off x="4152888" y="1690721"/>
              <a:ext cx="457200" cy="381000"/>
            </a:xfrm>
            <a:prstGeom prst="bentConnector3">
              <a:avLst>
                <a:gd name="adj1" fmla="val 59376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/>
            <p:nvPr/>
          </p:nvCxnSpPr>
          <p:spPr>
            <a:xfrm rot="10800000" flipV="1">
              <a:off x="4148133" y="1738335"/>
              <a:ext cx="457200" cy="381000"/>
            </a:xfrm>
            <a:prstGeom prst="bentConnector3">
              <a:avLst>
                <a:gd name="adj1" fmla="val 48959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/>
            <p:nvPr/>
          </p:nvCxnSpPr>
          <p:spPr>
            <a:xfrm rot="10800000" flipV="1">
              <a:off x="4152880" y="1781186"/>
              <a:ext cx="457200" cy="381000"/>
            </a:xfrm>
            <a:prstGeom prst="bentConnector3">
              <a:avLst>
                <a:gd name="adj1" fmla="val 39584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/>
            <p:nvPr/>
          </p:nvCxnSpPr>
          <p:spPr>
            <a:xfrm rot="10800000" flipV="1">
              <a:off x="4152864" y="1828800"/>
              <a:ext cx="457200" cy="381000"/>
            </a:xfrm>
            <a:prstGeom prst="bentConnector3">
              <a:avLst>
                <a:gd name="adj1" fmla="val 2916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124200" y="2129135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24000" y="1905000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42077" y="1905000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 layers</a:t>
              </a:r>
              <a:endParaRPr lang="en-US" sz="14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5715000" y="2057400"/>
              <a:ext cx="457200" cy="15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715000" y="1905000"/>
              <a:ext cx="4235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Serial</a:t>
              </a:r>
              <a:endParaRPr lang="en-US" sz="8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172200" y="1981200"/>
              <a:ext cx="914400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Opt. 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Trnscvr</a:t>
              </a:r>
              <a:endParaRPr lang="en-US" sz="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086600" y="18288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Network card</a:t>
              </a:r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86600" y="2057400"/>
              <a:ext cx="6687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~1Gbps</a:t>
              </a:r>
              <a:endParaRPr lang="en-US" sz="12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7086600" y="2081215"/>
              <a:ext cx="4572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4"/>
            <p:cNvSpPr/>
            <p:nvPr/>
          </p:nvSpPr>
          <p:spPr>
            <a:xfrm>
              <a:off x="5410200" y="1981200"/>
              <a:ext cx="330991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GTX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Group 43"/>
            <p:cNvGrpSpPr/>
            <p:nvPr/>
          </p:nvGrpSpPr>
          <p:grpSpPr>
            <a:xfrm>
              <a:off x="2743200" y="1590676"/>
              <a:ext cx="711993" cy="533400"/>
              <a:chOff x="2438400" y="1447800"/>
              <a:chExt cx="711993" cy="533400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2438400" y="1447800"/>
                <a:ext cx="711993" cy="533400"/>
              </a:xfrm>
              <a:custGeom>
                <a:avLst/>
                <a:gdLst>
                  <a:gd name="connsiteX0" fmla="*/ 864393 w 864393"/>
                  <a:gd name="connsiteY0" fmla="*/ 0 h 533400"/>
                  <a:gd name="connsiteX1" fmla="*/ 328612 w 864393"/>
                  <a:gd name="connsiteY1" fmla="*/ 0 h 533400"/>
                  <a:gd name="connsiteX2" fmla="*/ 0 w 864393"/>
                  <a:gd name="connsiteY2" fmla="*/ 269081 h 533400"/>
                  <a:gd name="connsiteX3" fmla="*/ 326231 w 864393"/>
                  <a:gd name="connsiteY3" fmla="*/ 531019 h 533400"/>
                  <a:gd name="connsiteX4" fmla="*/ 864393 w 864393"/>
                  <a:gd name="connsiteY4" fmla="*/ 533400 h 533400"/>
                  <a:gd name="connsiteX5" fmla="*/ 864393 w 864393"/>
                  <a:gd name="connsiteY5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4393" h="533400">
                    <a:moveTo>
                      <a:pt x="864393" y="0"/>
                    </a:moveTo>
                    <a:lnTo>
                      <a:pt x="328612" y="0"/>
                    </a:lnTo>
                    <a:lnTo>
                      <a:pt x="0" y="269081"/>
                    </a:lnTo>
                    <a:lnTo>
                      <a:pt x="326231" y="531019"/>
                    </a:lnTo>
                    <a:lnTo>
                      <a:pt x="864393" y="533400"/>
                    </a:lnTo>
                    <a:lnTo>
                      <a:pt x="864393" y="0"/>
                    </a:lnTo>
                    <a:close/>
                  </a:path>
                </a:pathLst>
              </a:custGeom>
              <a:solidFill>
                <a:srgbClr val="0070C0">
                  <a:alpha val="60000"/>
                </a:srgbClr>
              </a:soli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</a:rPr>
                  <a:t>     ADC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471741" y="1504956"/>
                <a:ext cx="2568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+</a:t>
                </a:r>
                <a:endParaRPr lang="en-US" sz="1000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481267" y="1657348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-</a:t>
                </a:r>
                <a:endParaRPr lang="en-US" sz="1000" dirty="0"/>
              </a:p>
            </p:txBody>
          </p:sp>
        </p:grpSp>
        <p:grpSp>
          <p:nvGrpSpPr>
            <p:cNvPr id="32" name="Group 63"/>
            <p:cNvGrpSpPr/>
            <p:nvPr/>
          </p:nvGrpSpPr>
          <p:grpSpPr>
            <a:xfrm>
              <a:off x="2432304" y="990600"/>
              <a:ext cx="411480" cy="276030"/>
              <a:chOff x="1279778" y="1481142"/>
              <a:chExt cx="411480" cy="276030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 rot="10800000" flipV="1">
                <a:off x="1279778" y="1716084"/>
                <a:ext cx="411480" cy="432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5400000">
                <a:off x="1440180" y="1680972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1362074" y="1481142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</a:t>
                </a:r>
                <a:endParaRPr lang="en-US" sz="800" dirty="0"/>
              </a:p>
            </p:txBody>
          </p:sp>
        </p:grpSp>
        <p:grpSp>
          <p:nvGrpSpPr>
            <p:cNvPr id="33" name="Group 67"/>
            <p:cNvGrpSpPr/>
            <p:nvPr/>
          </p:nvGrpSpPr>
          <p:grpSpPr>
            <a:xfrm>
              <a:off x="2436876" y="1524000"/>
              <a:ext cx="397764" cy="277368"/>
              <a:chOff x="1284350" y="1478761"/>
              <a:chExt cx="397764" cy="277368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rot="10800000">
                <a:off x="1284350" y="1714982"/>
                <a:ext cx="397764" cy="110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5400000">
                <a:off x="1470278" y="1679929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1362074" y="1478761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</a:t>
                </a:r>
                <a:endParaRPr lang="en-US" sz="800" dirty="0"/>
              </a:p>
            </p:txBody>
          </p:sp>
        </p:grpSp>
        <p:cxnSp>
          <p:nvCxnSpPr>
            <p:cNvPr id="34" name="Straight Connector 33"/>
            <p:cNvCxnSpPr/>
            <p:nvPr/>
          </p:nvCxnSpPr>
          <p:spPr>
            <a:xfrm rot="10800000">
              <a:off x="2731295" y="1935953"/>
              <a:ext cx="9144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490782" y="1285884"/>
              <a:ext cx="2968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ref</a:t>
              </a:r>
              <a:endParaRPr lang="en-US" sz="800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 rot="5400000">
              <a:off x="1179182" y="1491656"/>
              <a:ext cx="53614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/>
            <p:nvPr/>
          </p:nvCxnSpPr>
          <p:spPr>
            <a:xfrm>
              <a:off x="3457572" y="1295400"/>
              <a:ext cx="1143000" cy="3048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3657600" y="1869285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Elbow Connector 38"/>
            <p:cNvCxnSpPr/>
            <p:nvPr/>
          </p:nvCxnSpPr>
          <p:spPr>
            <a:xfrm flipV="1">
              <a:off x="3457572" y="1600200"/>
              <a:ext cx="1143000" cy="3048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4288637" y="1564477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505200" y="1685924"/>
              <a:ext cx="4603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8 pairs</a:t>
              </a:r>
              <a:endParaRPr lang="en-US" sz="8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055559" y="1395410"/>
              <a:ext cx="51167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16 pairs</a:t>
              </a:r>
              <a:endParaRPr lang="en-US" sz="8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724400" y="1981200"/>
              <a:ext cx="381000" cy="228600"/>
            </a:xfrm>
            <a:prstGeom prst="rect">
              <a:avLst/>
            </a:prstGeom>
            <a:solidFill>
              <a:srgbClr val="FF99FF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181600" y="1981200"/>
              <a:ext cx="152400" cy="228600"/>
            </a:xfrm>
            <a:prstGeom prst="rect">
              <a:avLst/>
            </a:prstGeom>
            <a:solidFill>
              <a:srgbClr val="CC99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48200" y="1828800"/>
              <a:ext cx="8130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Pipeline/FIFOs</a:t>
              </a:r>
              <a:endParaRPr lang="en-US" sz="800" dirty="0"/>
            </a:p>
          </p:txBody>
        </p:sp>
        <p:sp>
          <p:nvSpPr>
            <p:cNvPr id="7" name="Isosceles Triangle 6"/>
            <p:cNvSpPr/>
            <p:nvPr/>
          </p:nvSpPr>
          <p:spPr>
            <a:xfrm rot="5400000">
              <a:off x="762000" y="1371600"/>
              <a:ext cx="533400" cy="381000"/>
            </a:xfrm>
            <a:prstGeom prst="triangle">
              <a:avLst/>
            </a:prstGeom>
            <a:solidFill>
              <a:srgbClr val="C40000">
                <a:alpha val="32941"/>
              </a:srgb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096000" y="1219200"/>
              <a:ext cx="381000" cy="685800"/>
            </a:xfrm>
            <a:prstGeom prst="rect">
              <a:avLst/>
            </a:prstGeom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Chan. Link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705600" y="1219200"/>
              <a:ext cx="381000" cy="685800"/>
            </a:xfrm>
            <a:prstGeom prst="rect">
              <a:avLst/>
            </a:prstGeom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000" dirty="0" err="1" smtClean="0">
                  <a:solidFill>
                    <a:schemeClr val="tx1"/>
                  </a:solidFill>
                </a:rPr>
                <a:t>Skewclear</a:t>
              </a:r>
              <a:r>
                <a:rPr lang="en-US" sz="1000" dirty="0" smtClean="0">
                  <a:solidFill>
                    <a:schemeClr val="tx1"/>
                  </a:solidFill>
                </a:rPr>
                <a:t> Conn.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086600" y="1295400"/>
              <a:ext cx="175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DMB over </a:t>
              </a:r>
              <a:r>
                <a:rPr lang="en-US" sz="1200" dirty="0" err="1" smtClean="0"/>
                <a:t>Skewclear</a:t>
              </a:r>
              <a:endParaRPr lang="en-US" sz="1200" dirty="0" smtClean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162800" y="1600200"/>
              <a:ext cx="8034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280 Mbps</a:t>
              </a:r>
              <a:endParaRPr lang="en-US" sz="1200" dirty="0"/>
            </a:p>
          </p:txBody>
        </p:sp>
        <p:cxnSp>
          <p:nvCxnSpPr>
            <p:cNvPr id="81" name="Straight Connector 80"/>
            <p:cNvCxnSpPr/>
            <p:nvPr/>
          </p:nvCxnSpPr>
          <p:spPr>
            <a:xfrm rot="5400000">
              <a:off x="5879306" y="1566863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5791200" y="1371600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21</a:t>
              </a:r>
            </a:p>
          </p:txBody>
        </p:sp>
        <p:sp>
          <p:nvSpPr>
            <p:cNvPr id="96" name="Cloud 95"/>
            <p:cNvSpPr/>
            <p:nvPr/>
          </p:nvSpPr>
          <p:spPr>
            <a:xfrm>
              <a:off x="1619332" y="1600200"/>
              <a:ext cx="937260" cy="571500"/>
            </a:xfrm>
            <a:prstGeom prst="cloud">
              <a:avLst/>
            </a:prstGeom>
            <a:solidFill>
              <a:srgbClr val="C40000"/>
            </a:solidFill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Interface options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99" name="Cloud 98"/>
            <p:cNvSpPr/>
            <p:nvPr/>
          </p:nvSpPr>
          <p:spPr>
            <a:xfrm>
              <a:off x="1619332" y="1011936"/>
              <a:ext cx="937260" cy="571500"/>
            </a:xfrm>
            <a:prstGeom prst="cloud">
              <a:avLst/>
            </a:prstGeom>
            <a:solidFill>
              <a:srgbClr val="C40000"/>
            </a:solidFill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Interface options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1" name="Rectangle 120"/>
          <p:cNvSpPr/>
          <p:nvPr/>
        </p:nvSpPr>
        <p:spPr>
          <a:xfrm>
            <a:off x="0" y="3904130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Interface Options: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Direct Coupling with scaling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AC Coupling with scaling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Single to Differential with Analog Devices ADA4950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Single to Differential with TI THS4524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4572000" y="3904130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Output Options: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Compatible with DMB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err="1" smtClean="0">
                <a:solidFill>
                  <a:srgbClr val="C40000"/>
                </a:solidFill>
              </a:rPr>
              <a:t>GbE</a:t>
            </a:r>
            <a:r>
              <a:rPr lang="en-US" sz="1800" dirty="0" smtClean="0">
                <a:solidFill>
                  <a:srgbClr val="C40000"/>
                </a:solidFill>
              </a:rPr>
              <a:t> MAC packets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C40000"/>
                </a:solidFill>
              </a:rPr>
              <a:t>High Speed Serial Link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209800" y="2971800"/>
            <a:ext cx="1881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(Texas Instr. ADS5281)</a:t>
            </a:r>
            <a:endParaRPr lang="en-US" sz="1400" dirty="0"/>
          </a:p>
        </p:txBody>
      </p:sp>
      <p:sp>
        <p:nvSpPr>
          <p:cNvPr id="128" name="TextBox 127"/>
          <p:cNvSpPr txBox="1"/>
          <p:nvPr/>
        </p:nvSpPr>
        <p:spPr>
          <a:xfrm>
            <a:off x="2209800" y="3200400"/>
            <a:ext cx="2111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(Analog Devices AD9222)</a:t>
            </a:r>
            <a:endParaRPr lang="en-US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4343400" y="1828800"/>
            <a:ext cx="14959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XC6VLX130T-FFG1156</a:t>
            </a:r>
            <a:endParaRPr lang="en-US" sz="1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DCFEB Prototype Options: Trigger Path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9DD0C-7367-4CDA-81E4-D92F336E1F8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Bylsma, CSC Upgrade Workshop, Rice, Dec. 17-18, 2009</a:t>
            </a:r>
            <a:endParaRPr lang="en-US" dirty="0"/>
          </a:p>
        </p:txBody>
      </p:sp>
      <p:grpSp>
        <p:nvGrpSpPr>
          <p:cNvPr id="169" name="Group 168"/>
          <p:cNvGrpSpPr/>
          <p:nvPr/>
        </p:nvGrpSpPr>
        <p:grpSpPr>
          <a:xfrm>
            <a:off x="2167497" y="1163169"/>
            <a:ext cx="6800851" cy="3110687"/>
            <a:chOff x="1514475" y="2576512"/>
            <a:chExt cx="6800851" cy="3110687"/>
          </a:xfrm>
        </p:grpSpPr>
        <p:grpSp>
          <p:nvGrpSpPr>
            <p:cNvPr id="43" name="Group 64"/>
            <p:cNvGrpSpPr/>
            <p:nvPr/>
          </p:nvGrpSpPr>
          <p:grpSpPr>
            <a:xfrm>
              <a:off x="2886075" y="2757487"/>
              <a:ext cx="1066800" cy="228608"/>
              <a:chOff x="798195" y="1523992"/>
              <a:chExt cx="1066800" cy="228608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 rot="10800000">
                <a:off x="859155" y="1714496"/>
                <a:ext cx="10058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5400000">
                <a:off x="1026795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798195" y="1523992"/>
                <a:ext cx="7938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8 Triad signals</a:t>
                </a:r>
                <a:endParaRPr lang="en-US" sz="800" dirty="0"/>
              </a:p>
            </p:txBody>
          </p:sp>
        </p:grpSp>
        <p:sp>
          <p:nvSpPr>
            <p:cNvPr id="44" name="Isosceles Triangle 43"/>
            <p:cNvSpPr/>
            <p:nvPr/>
          </p:nvSpPr>
          <p:spPr>
            <a:xfrm rot="5400000">
              <a:off x="1438275" y="2757487"/>
              <a:ext cx="533400" cy="381000"/>
            </a:xfrm>
            <a:prstGeom prst="triangle">
              <a:avLst/>
            </a:prstGeom>
            <a:solidFill>
              <a:srgbClr val="C40000">
                <a:alpha val="32941"/>
              </a:srgb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428875" y="2681287"/>
              <a:ext cx="533400" cy="5334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comp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46" name="Group 63"/>
            <p:cNvGrpSpPr/>
            <p:nvPr/>
          </p:nvGrpSpPr>
          <p:grpSpPr>
            <a:xfrm>
              <a:off x="1885949" y="2757487"/>
              <a:ext cx="548640" cy="228600"/>
              <a:chOff x="1133474" y="1524000"/>
              <a:chExt cx="548640" cy="228600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 rot="10800000">
                <a:off x="1133474" y="1714496"/>
                <a:ext cx="54864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>
                <a:off x="1371600" y="1676400"/>
                <a:ext cx="76200" cy="76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1219200" y="1524000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16</a:t>
                </a:r>
                <a:endParaRPr lang="en-US" sz="800" dirty="0"/>
              </a:p>
            </p:txBody>
          </p:sp>
        </p:grpSp>
        <p:cxnSp>
          <p:nvCxnSpPr>
            <p:cNvPr id="47" name="Elbow Connector 46"/>
            <p:cNvCxnSpPr/>
            <p:nvPr/>
          </p:nvCxnSpPr>
          <p:spPr>
            <a:xfrm rot="10800000" flipV="1">
              <a:off x="3190875" y="2967037"/>
              <a:ext cx="778676" cy="323850"/>
            </a:xfrm>
            <a:prstGeom prst="bentConnector3">
              <a:avLst>
                <a:gd name="adj1" fmla="val 7966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Elbow Connector 47"/>
            <p:cNvCxnSpPr/>
            <p:nvPr/>
          </p:nvCxnSpPr>
          <p:spPr>
            <a:xfrm rot="10800000" flipV="1">
              <a:off x="3190875" y="2986085"/>
              <a:ext cx="781042" cy="381002"/>
            </a:xfrm>
            <a:prstGeom prst="bentConnector3">
              <a:avLst>
                <a:gd name="adj1" fmla="val 72561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/>
            <p:nvPr/>
          </p:nvCxnSpPr>
          <p:spPr>
            <a:xfrm rot="10800000" flipV="1">
              <a:off x="3190875" y="2986086"/>
              <a:ext cx="762000" cy="457199"/>
            </a:xfrm>
            <a:prstGeom prst="bentConnector3">
              <a:avLst>
                <a:gd name="adj1" fmla="val 65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49"/>
            <p:cNvCxnSpPr/>
            <p:nvPr/>
          </p:nvCxnSpPr>
          <p:spPr>
            <a:xfrm rot="10800000" flipV="1">
              <a:off x="3190877" y="2986087"/>
              <a:ext cx="761998" cy="533398"/>
            </a:xfrm>
            <a:prstGeom prst="bentConnector3">
              <a:avLst>
                <a:gd name="adj1" fmla="val 57813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Elbow Connector 50"/>
            <p:cNvCxnSpPr/>
            <p:nvPr/>
          </p:nvCxnSpPr>
          <p:spPr>
            <a:xfrm rot="10800000" flipV="1">
              <a:off x="3190877" y="2986086"/>
              <a:ext cx="761998" cy="609599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599561" y="3290887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90675" y="3290887"/>
              <a:ext cx="210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</a:p>
            <a:p>
              <a:r>
                <a:rPr lang="en-US" sz="800" dirty="0" smtClean="0"/>
                <a:t>.</a:t>
              </a:r>
              <a:endParaRPr lang="en-US" sz="8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819275" y="3214687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 layers</a:t>
              </a:r>
              <a:endParaRPr lang="en-US" sz="1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43300" y="2762250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48</a:t>
              </a:r>
              <a:endParaRPr lang="en-US" sz="800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 rot="5400000">
              <a:off x="3681412" y="2914455"/>
              <a:ext cx="109728" cy="1097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3962400" y="2743200"/>
              <a:ext cx="1143000" cy="11430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200" dirty="0" smtClean="0">
                  <a:solidFill>
                    <a:schemeClr val="tx1"/>
                  </a:solidFill>
                </a:rPr>
                <a:t>FPGA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4038600" y="3505200"/>
              <a:ext cx="3581400" cy="2181999"/>
              <a:chOff x="5257800" y="5181600"/>
              <a:chExt cx="3581400" cy="2181999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7696200" y="6705600"/>
                <a:ext cx="1143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To TMB over Fiber</a:t>
                </a:r>
                <a:endParaRPr lang="en-US" sz="12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400800" y="6781800"/>
                <a:ext cx="42351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Serial</a:t>
                </a:r>
                <a:endParaRPr lang="en-US" sz="8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781800" y="6858000"/>
                <a:ext cx="914400" cy="2286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sz="800" dirty="0" smtClean="0">
                    <a:solidFill>
                      <a:schemeClr val="tx1"/>
                    </a:solidFill>
                  </a:rPr>
                  <a:t>Opt. </a:t>
                </a:r>
                <a:r>
                  <a:rPr lang="en-US" sz="800" dirty="0" err="1" smtClean="0">
                    <a:solidFill>
                      <a:schemeClr val="tx1"/>
                    </a:solidFill>
                  </a:rPr>
                  <a:t>Trnscvr</a:t>
                </a:r>
                <a:endParaRPr lang="en-US" sz="8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696200" y="7086600"/>
                <a:ext cx="86113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~2.56Gbps</a:t>
                </a:r>
                <a:endParaRPr lang="en-US" sz="1200" dirty="0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7696200" y="6958015"/>
                <a:ext cx="457200" cy="158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tangle 41"/>
              <p:cNvSpPr/>
              <p:nvPr/>
            </p:nvSpPr>
            <p:spPr>
              <a:xfrm>
                <a:off x="5257800" y="5181600"/>
                <a:ext cx="330991" cy="22860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800" dirty="0" smtClean="0">
                    <a:solidFill>
                      <a:schemeClr val="tx1"/>
                    </a:solidFill>
                  </a:rPr>
                  <a:t>GTX</a:t>
                </a:r>
                <a:endParaRPr lang="en-US" sz="8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68" name="Shape 67"/>
            <p:cNvCxnSpPr>
              <a:stCxn id="42" idx="2"/>
              <a:endCxn id="39" idx="1"/>
            </p:cNvCxnSpPr>
            <p:nvPr/>
          </p:nvCxnSpPr>
          <p:spPr>
            <a:xfrm rot="16200000" flipH="1">
              <a:off x="4102298" y="3835598"/>
              <a:ext cx="1562100" cy="1358504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hape 68"/>
            <p:cNvCxnSpPr/>
            <p:nvPr/>
          </p:nvCxnSpPr>
          <p:spPr>
            <a:xfrm>
              <a:off x="4724400" y="3886200"/>
              <a:ext cx="762000" cy="609600"/>
            </a:xfrm>
            <a:prstGeom prst="bentConnector3">
              <a:avLst>
                <a:gd name="adj1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77"/>
            <p:cNvSpPr/>
            <p:nvPr/>
          </p:nvSpPr>
          <p:spPr>
            <a:xfrm>
              <a:off x="5486400" y="4191000"/>
              <a:ext cx="381000" cy="685800"/>
            </a:xfrm>
            <a:prstGeom prst="rect">
              <a:avLst/>
            </a:prstGeom>
            <a:ln w="158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 anchorCtr="1"/>
            <a:lstStyle/>
            <a:p>
              <a:pPr algn="ctr"/>
              <a:r>
                <a:rPr lang="en-US" sz="1000" dirty="0" err="1" smtClean="0">
                  <a:solidFill>
                    <a:schemeClr val="tx1"/>
                  </a:solidFill>
                </a:rPr>
                <a:t>Skewclear</a:t>
              </a:r>
              <a:r>
                <a:rPr lang="en-US" sz="1000" dirty="0" smtClean="0">
                  <a:solidFill>
                    <a:schemeClr val="tx1"/>
                  </a:solidFill>
                </a:rPr>
                <a:t> Conn.</a:t>
              </a:r>
            </a:p>
          </p:txBody>
        </p:sp>
        <p:cxnSp>
          <p:nvCxnSpPr>
            <p:cNvPr id="79" name="Straight Connector 78"/>
            <p:cNvCxnSpPr/>
            <p:nvPr/>
          </p:nvCxnSpPr>
          <p:spPr>
            <a:xfrm rot="5400000">
              <a:off x="4953000" y="4457704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4724400" y="4300538"/>
              <a:ext cx="708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24 </a:t>
              </a:r>
              <a:r>
                <a:rPr lang="en-US" sz="800" dirty="0" err="1" smtClean="0"/>
                <a:t>lvds</a:t>
              </a:r>
              <a:r>
                <a:rPr lang="en-US" sz="800" dirty="0" smtClean="0"/>
                <a:t> pairs</a:t>
              </a:r>
            </a:p>
            <a:p>
              <a:endParaRPr lang="en-US" sz="8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567238" y="4538663"/>
              <a:ext cx="708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Comp. clock</a:t>
              </a:r>
            </a:p>
            <a:p>
              <a:endParaRPr lang="en-US" sz="800" dirty="0"/>
            </a:p>
          </p:txBody>
        </p:sp>
        <p:cxnSp>
          <p:nvCxnSpPr>
            <p:cNvPr id="85" name="Shape 84"/>
            <p:cNvCxnSpPr>
              <a:endCxn id="35" idx="2"/>
            </p:cNvCxnSpPr>
            <p:nvPr/>
          </p:nvCxnSpPr>
          <p:spPr>
            <a:xfrm rot="10800000">
              <a:off x="4533901" y="3886200"/>
              <a:ext cx="942975" cy="852488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>
              <a:stCxn id="78" idx="3"/>
            </p:cNvCxnSpPr>
            <p:nvPr/>
          </p:nvCxnSpPr>
          <p:spPr>
            <a:xfrm>
              <a:off x="5867400" y="4533900"/>
              <a:ext cx="102393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6000750" y="4300538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TMB over </a:t>
              </a:r>
              <a:r>
                <a:rPr lang="en-US" sz="1200" dirty="0" err="1" smtClean="0"/>
                <a:t>Skewclear</a:t>
              </a:r>
              <a:endParaRPr lang="en-US" sz="1200" dirty="0"/>
            </a:p>
          </p:txBody>
        </p:sp>
        <p:sp>
          <p:nvSpPr>
            <p:cNvPr id="135" name="Trapezoid 134"/>
            <p:cNvSpPr/>
            <p:nvPr/>
          </p:nvSpPr>
          <p:spPr>
            <a:xfrm rot="5400000">
              <a:off x="4686300" y="2933700"/>
              <a:ext cx="381000" cy="152400"/>
            </a:xfrm>
            <a:prstGeom prst="trapezoid">
              <a:avLst>
                <a:gd name="adj" fmla="val 45313"/>
              </a:avLst>
            </a:prstGeom>
            <a:solidFill>
              <a:schemeClr val="accent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6" name="Trapezoid 135"/>
            <p:cNvSpPr/>
            <p:nvPr/>
          </p:nvSpPr>
          <p:spPr>
            <a:xfrm rot="5400000">
              <a:off x="4686300" y="3390900"/>
              <a:ext cx="381000" cy="152400"/>
            </a:xfrm>
            <a:prstGeom prst="trapezoid">
              <a:avLst>
                <a:gd name="adj" fmla="val 45313"/>
              </a:avLst>
            </a:prstGeom>
            <a:solidFill>
              <a:schemeClr val="accent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42" name="Straight Connector 141"/>
            <p:cNvCxnSpPr/>
            <p:nvPr/>
          </p:nvCxnSpPr>
          <p:spPr>
            <a:xfrm>
              <a:off x="4572000" y="2895600"/>
              <a:ext cx="228600" cy="0"/>
            </a:xfrm>
            <a:prstGeom prst="line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4572000" y="3124200"/>
              <a:ext cx="228600" cy="0"/>
            </a:xfrm>
            <a:prstGeom prst="line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4572000" y="3352800"/>
              <a:ext cx="228600" cy="0"/>
            </a:xfrm>
            <a:prstGeom prst="line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4572000" y="3581400"/>
              <a:ext cx="228600" cy="0"/>
            </a:xfrm>
            <a:prstGeom prst="line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V="1">
              <a:off x="4953000" y="3005138"/>
              <a:ext cx="652463" cy="4763"/>
            </a:xfrm>
            <a:prstGeom prst="line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4953000" y="3457575"/>
              <a:ext cx="652463" cy="4763"/>
            </a:xfrm>
            <a:prstGeom prst="line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151"/>
            <p:cNvSpPr txBox="1"/>
            <p:nvPr/>
          </p:nvSpPr>
          <p:spPr>
            <a:xfrm>
              <a:off x="5114925" y="2838450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16</a:t>
              </a:r>
              <a:endParaRPr lang="en-US" sz="800" dirty="0"/>
            </a:p>
          </p:txBody>
        </p:sp>
        <p:cxnSp>
          <p:nvCxnSpPr>
            <p:cNvPr id="153" name="Straight Connector 152"/>
            <p:cNvCxnSpPr/>
            <p:nvPr/>
          </p:nvCxnSpPr>
          <p:spPr>
            <a:xfrm rot="5400000">
              <a:off x="5281613" y="2976562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5400000">
              <a:off x="5272087" y="3424238"/>
              <a:ext cx="76200" cy="76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5114925" y="3257550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16</a:t>
              </a:r>
              <a:endParaRPr lang="en-US" sz="800" dirty="0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6905626" y="2576512"/>
              <a:ext cx="14097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To TMB over fiber</a:t>
              </a: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6510338" y="2859887"/>
              <a:ext cx="914400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Opt. 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Trnscvr</a:t>
              </a:r>
              <a:endParaRPr lang="en-US" sz="800" dirty="0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7324725" y="3033712"/>
              <a:ext cx="8611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~1.28Gbps</a:t>
              </a:r>
              <a:endParaRPr lang="en-US" sz="1200" dirty="0"/>
            </a:p>
          </p:txBody>
        </p:sp>
        <p:cxnSp>
          <p:nvCxnSpPr>
            <p:cNvPr id="160" name="Straight Arrow Connector 159"/>
            <p:cNvCxnSpPr/>
            <p:nvPr/>
          </p:nvCxnSpPr>
          <p:spPr>
            <a:xfrm>
              <a:off x="7424738" y="2973393"/>
              <a:ext cx="4572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Rectangle 160"/>
            <p:cNvSpPr/>
            <p:nvPr/>
          </p:nvSpPr>
          <p:spPr>
            <a:xfrm>
              <a:off x="5595938" y="2707487"/>
              <a:ext cx="533400" cy="5334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TLK2501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SER/DES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162" name="Straight Connector 161"/>
            <p:cNvCxnSpPr>
              <a:stCxn id="161" idx="3"/>
              <a:endCxn id="158" idx="1"/>
            </p:cNvCxnSpPr>
            <p:nvPr/>
          </p:nvCxnSpPr>
          <p:spPr>
            <a:xfrm>
              <a:off x="6129338" y="2974187"/>
              <a:ext cx="381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Rectangle 162"/>
            <p:cNvSpPr/>
            <p:nvPr/>
          </p:nvSpPr>
          <p:spPr>
            <a:xfrm>
              <a:off x="6510338" y="3374238"/>
              <a:ext cx="914400" cy="228600"/>
            </a:xfrm>
            <a:prstGeom prst="rect">
              <a:avLst/>
            </a:prstGeom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Opt. </a:t>
              </a:r>
              <a:r>
                <a:rPr lang="en-US" sz="800" dirty="0" err="1" smtClean="0">
                  <a:solidFill>
                    <a:schemeClr val="tx1"/>
                  </a:solidFill>
                </a:rPr>
                <a:t>Trnscvr</a:t>
              </a:r>
              <a:endParaRPr lang="en-US" sz="800" dirty="0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7324725" y="3548063"/>
              <a:ext cx="8611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~1.28Gbps</a:t>
              </a:r>
              <a:endParaRPr lang="en-US" sz="1200" dirty="0"/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>
              <a:off x="7424738" y="3487744"/>
              <a:ext cx="4572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ectangle 165"/>
            <p:cNvSpPr/>
            <p:nvPr/>
          </p:nvSpPr>
          <p:spPr>
            <a:xfrm>
              <a:off x="5595938" y="3221838"/>
              <a:ext cx="533400" cy="533400"/>
            </a:xfrm>
            <a:prstGeom prst="rect">
              <a:avLst/>
            </a:prstGeom>
            <a:solidFill>
              <a:srgbClr val="0099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TLK2501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SER/DES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167" name="Straight Connector 166"/>
            <p:cNvCxnSpPr>
              <a:stCxn id="166" idx="3"/>
              <a:endCxn id="163" idx="1"/>
            </p:cNvCxnSpPr>
            <p:nvPr/>
          </p:nvCxnSpPr>
          <p:spPr>
            <a:xfrm>
              <a:off x="6129338" y="3488538"/>
              <a:ext cx="381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0" name="TextBox 169"/>
          <p:cNvSpPr txBox="1"/>
          <p:nvPr/>
        </p:nvSpPr>
        <p:spPr>
          <a:xfrm>
            <a:off x="129988" y="999565"/>
            <a:ext cx="2076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Trigger Path:</a:t>
            </a:r>
            <a:endParaRPr lang="en-US" sz="2800" dirty="0"/>
          </a:p>
        </p:txBody>
      </p:sp>
      <p:sp>
        <p:nvSpPr>
          <p:cNvPr id="171" name="TextBox 170"/>
          <p:cNvSpPr txBox="1"/>
          <p:nvPr/>
        </p:nvSpPr>
        <p:spPr>
          <a:xfrm>
            <a:off x="206188" y="2734236"/>
            <a:ext cx="4256871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Output Options: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rgbClr val="C00000"/>
                </a:solidFill>
              </a:rPr>
              <a:t>Current Scheme with 7 cables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48:24 @ 80 MHz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rgbClr val="C00000"/>
                </a:solidFill>
              </a:rPr>
              <a:t>Reduced Conductors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48:16 @ 120 MHz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48:12 @ 160 MHz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chemeClr val="bg2"/>
                </a:solidFill>
              </a:rPr>
              <a:t>48 bit Channel Links (not represented)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2"/>
                </a:solidFill>
              </a:rPr>
              <a:t>48:8 @ 280 Mbps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rgbClr val="C00000"/>
                </a:solidFill>
              </a:rPr>
              <a:t>TLK2501’s and Optical </a:t>
            </a:r>
            <a:r>
              <a:rPr lang="en-US" sz="1800" dirty="0" err="1" smtClean="0">
                <a:solidFill>
                  <a:srgbClr val="C00000"/>
                </a:solidFill>
              </a:rPr>
              <a:t>Transcievers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48+16:32:2 @ 2X1.28 </a:t>
            </a:r>
            <a:r>
              <a:rPr lang="en-US" sz="1800" dirty="0" err="1" smtClean="0">
                <a:solidFill>
                  <a:srgbClr val="C00000"/>
                </a:solidFill>
              </a:rPr>
              <a:t>Gbps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sz="1800" dirty="0" smtClean="0">
                <a:solidFill>
                  <a:srgbClr val="C00000"/>
                </a:solidFill>
              </a:rPr>
              <a:t>GTX in FPGA and Optical </a:t>
            </a:r>
            <a:r>
              <a:rPr lang="en-US" sz="1800" dirty="0" err="1" smtClean="0">
                <a:solidFill>
                  <a:srgbClr val="C00000"/>
                </a:solidFill>
              </a:rPr>
              <a:t>Transciever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48+16:1 @ 2.56 </a:t>
            </a:r>
            <a:r>
              <a:rPr lang="en-US" sz="1800" dirty="0" err="1" smtClean="0">
                <a:solidFill>
                  <a:srgbClr val="C00000"/>
                </a:solidFill>
              </a:rPr>
              <a:t>Gbps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7569292" y="3118316"/>
            <a:ext cx="1149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(Multiple rates)</a:t>
            </a:r>
            <a:endParaRPr lang="en-US" sz="1200" dirty="0"/>
          </a:p>
        </p:txBody>
      </p:sp>
      <p:sp>
        <p:nvSpPr>
          <p:cNvPr id="174" name="TextBox 173"/>
          <p:cNvSpPr txBox="1"/>
          <p:nvPr/>
        </p:nvSpPr>
        <p:spPr>
          <a:xfrm>
            <a:off x="4921624" y="4535245"/>
            <a:ext cx="4105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</a:rPr>
              <a:t>Other Notes: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Comparator Clock Path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Space for output connectors/compatibility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FPGA I/Os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19600" y="1066800"/>
            <a:ext cx="14959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XC6VLX130T-FFG1156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5875">
          <a:solidFill>
            <a:schemeClr val="tx1"/>
          </a:solidFill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2292</TotalTime>
  <Words>451</Words>
  <Application>Microsoft Office PowerPoint</Application>
  <PresentationFormat>On-screen Show (4:3)</PresentationFormat>
  <Paragraphs>193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Digital CFEB Prototype Plans</vt:lpstr>
      <vt:lpstr>Overview of Design</vt:lpstr>
      <vt:lpstr>DCFEB Prototype Options: DAQ Path</vt:lpstr>
      <vt:lpstr>DCFEB Prototype Options: Trigger Path</vt:lpstr>
    </vt:vector>
  </TitlesOfParts>
  <Company>The Ohio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durkin</dc:creator>
  <cp:lastModifiedBy>root</cp:lastModifiedBy>
  <cp:revision>208</cp:revision>
  <dcterms:created xsi:type="dcterms:W3CDTF">2008-02-20T12:07:08Z</dcterms:created>
  <dcterms:modified xsi:type="dcterms:W3CDTF">2009-12-16T16:49:14Z</dcterms:modified>
</cp:coreProperties>
</file>