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27"/>
  </p:notesMasterIdLst>
  <p:sldIdLst>
    <p:sldId id="294" r:id="rId2"/>
    <p:sldId id="262" r:id="rId3"/>
    <p:sldId id="265" r:id="rId4"/>
    <p:sldId id="266" r:id="rId5"/>
    <p:sldId id="267" r:id="rId6"/>
    <p:sldId id="268" r:id="rId7"/>
    <p:sldId id="269" r:id="rId8"/>
    <p:sldId id="271" r:id="rId9"/>
    <p:sldId id="276" r:id="rId10"/>
    <p:sldId id="275" r:id="rId11"/>
    <p:sldId id="273" r:id="rId12"/>
    <p:sldId id="272" r:id="rId13"/>
    <p:sldId id="274" r:id="rId14"/>
    <p:sldId id="277" r:id="rId15"/>
    <p:sldId id="278" r:id="rId16"/>
    <p:sldId id="286" r:id="rId17"/>
    <p:sldId id="290" r:id="rId18"/>
    <p:sldId id="287" r:id="rId19"/>
    <p:sldId id="289" r:id="rId20"/>
    <p:sldId id="288" r:id="rId21"/>
    <p:sldId id="291" r:id="rId22"/>
    <p:sldId id="292" r:id="rId23"/>
    <p:sldId id="279" r:id="rId24"/>
    <p:sldId id="281" r:id="rId25"/>
    <p:sldId id="293" r:id="rId26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62D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8597" autoAdjust="0"/>
    <p:restoredTop sz="94682" autoAdjust="0"/>
  </p:normalViewPr>
  <p:slideViewPr>
    <p:cSldViewPr>
      <p:cViewPr>
        <p:scale>
          <a:sx n="90" d="100"/>
          <a:sy n="90" d="100"/>
        </p:scale>
        <p:origin x="-312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dorsky\Documents\projects\sp\slhc\chamber_geometry\coverage\coverag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dorsky\Documents\projects\sp\slhc\chamber_geometry\coverage\coverag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stockChart>
        <c:ser>
          <c:idx val="0"/>
          <c:order val="0"/>
          <c:tx>
            <c:strRef>
              <c:f>'theta coverage'!$A$28</c:f>
              <c:strCache>
                <c:ptCount val="1"/>
                <c:pt idx="0">
                  <c:v>high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cat>
            <c:strRef>
              <c:f>'theta coverage'!$B$27:$K$27</c:f>
              <c:strCache>
                <c:ptCount val="10"/>
                <c:pt idx="0">
                  <c:v>MB1</c:v>
                </c:pt>
                <c:pt idx="1">
                  <c:v>ME1/1</c:v>
                </c:pt>
                <c:pt idx="2">
                  <c:v>ME1/2</c:v>
                </c:pt>
                <c:pt idx="3">
                  <c:v>ME1/3</c:v>
                </c:pt>
                <c:pt idx="4">
                  <c:v>ME2/1</c:v>
                </c:pt>
                <c:pt idx="5">
                  <c:v>ME2/2</c:v>
                </c:pt>
                <c:pt idx="6">
                  <c:v>ME3/1</c:v>
                </c:pt>
                <c:pt idx="7">
                  <c:v>ME3/2</c:v>
                </c:pt>
                <c:pt idx="8">
                  <c:v>ME4/1</c:v>
                </c:pt>
                <c:pt idx="9">
                  <c:v>ME4/2</c:v>
                </c:pt>
              </c:strCache>
            </c:strRef>
          </c:cat>
          <c:val>
            <c:numRef>
              <c:f>'theta coverage'!$B$28:$K$28</c:f>
              <c:numCache>
                <c:formatCode>General</c:formatCode>
                <c:ptCount val="10"/>
                <c:pt idx="0">
                  <c:v>128</c:v>
                </c:pt>
                <c:pt idx="1">
                  <c:v>50</c:v>
                </c:pt>
                <c:pt idx="2">
                  <c:v>85</c:v>
                </c:pt>
                <c:pt idx="3">
                  <c:v>124</c:v>
                </c:pt>
                <c:pt idx="4">
                  <c:v>47</c:v>
                </c:pt>
                <c:pt idx="5">
                  <c:v>107</c:v>
                </c:pt>
                <c:pt idx="6">
                  <c:v>39</c:v>
                </c:pt>
                <c:pt idx="7">
                  <c:v>96</c:v>
                </c:pt>
                <c:pt idx="8">
                  <c:v>34</c:v>
                </c:pt>
                <c:pt idx="9">
                  <c:v>88</c:v>
                </c:pt>
              </c:numCache>
            </c:numRef>
          </c:val>
        </c:ser>
        <c:ser>
          <c:idx val="1"/>
          <c:order val="1"/>
          <c:tx>
            <c:strRef>
              <c:f>'theta coverage'!$A$29</c:f>
              <c:strCache>
                <c:ptCount val="1"/>
                <c:pt idx="0">
                  <c:v>low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cat>
            <c:strRef>
              <c:f>'theta coverage'!$B$27:$K$27</c:f>
              <c:strCache>
                <c:ptCount val="10"/>
                <c:pt idx="0">
                  <c:v>MB1</c:v>
                </c:pt>
                <c:pt idx="1">
                  <c:v>ME1/1</c:v>
                </c:pt>
                <c:pt idx="2">
                  <c:v>ME1/2</c:v>
                </c:pt>
                <c:pt idx="3">
                  <c:v>ME1/3</c:v>
                </c:pt>
                <c:pt idx="4">
                  <c:v>ME2/1</c:v>
                </c:pt>
                <c:pt idx="5">
                  <c:v>ME2/2</c:v>
                </c:pt>
                <c:pt idx="6">
                  <c:v>ME3/1</c:v>
                </c:pt>
                <c:pt idx="7">
                  <c:v>ME3/2</c:v>
                </c:pt>
                <c:pt idx="8">
                  <c:v>ME4/1</c:v>
                </c:pt>
                <c:pt idx="9">
                  <c:v>ME4/2</c:v>
                </c:pt>
              </c:strCache>
            </c:strRef>
          </c:cat>
          <c:val>
            <c:numRef>
              <c:f>'theta coverage'!$B$29:$K$29</c:f>
              <c:numCache>
                <c:formatCode>General</c:formatCode>
                <c:ptCount val="10"/>
                <c:pt idx="0">
                  <c:v>88</c:v>
                </c:pt>
                <c:pt idx="1">
                  <c:v>5</c:v>
                </c:pt>
                <c:pt idx="2">
                  <c:v>46</c:v>
                </c:pt>
                <c:pt idx="3">
                  <c:v>98</c:v>
                </c:pt>
                <c:pt idx="4">
                  <c:v>5</c:v>
                </c:pt>
                <c:pt idx="5">
                  <c:v>52</c:v>
                </c:pt>
                <c:pt idx="6">
                  <c:v>5</c:v>
                </c:pt>
                <c:pt idx="7">
                  <c:v>44</c:v>
                </c:pt>
                <c:pt idx="8">
                  <c:v>6</c:v>
                </c:pt>
                <c:pt idx="9">
                  <c:v>38</c:v>
                </c:pt>
              </c:numCache>
            </c:numRef>
          </c:val>
        </c:ser>
        <c:ser>
          <c:idx val="2"/>
          <c:order val="2"/>
          <c:tx>
            <c:strRef>
              <c:f>'theta coverage'!$A$30</c:f>
              <c:strCache>
                <c:ptCount val="1"/>
                <c:pt idx="0">
                  <c:v>close</c:v>
                </c:pt>
              </c:strCache>
            </c:strRef>
          </c:tx>
          <c:spPr>
            <a:ln w="28575">
              <a:noFill/>
            </a:ln>
          </c:spPr>
          <c:marker>
            <c:symbol val="dot"/>
            <c:size val="3"/>
          </c:marker>
          <c:cat>
            <c:strRef>
              <c:f>'theta coverage'!$B$27:$K$27</c:f>
              <c:strCache>
                <c:ptCount val="10"/>
                <c:pt idx="0">
                  <c:v>MB1</c:v>
                </c:pt>
                <c:pt idx="1">
                  <c:v>ME1/1</c:v>
                </c:pt>
                <c:pt idx="2">
                  <c:v>ME1/2</c:v>
                </c:pt>
                <c:pt idx="3">
                  <c:v>ME1/3</c:v>
                </c:pt>
                <c:pt idx="4">
                  <c:v>ME2/1</c:v>
                </c:pt>
                <c:pt idx="5">
                  <c:v>ME2/2</c:v>
                </c:pt>
                <c:pt idx="6">
                  <c:v>ME3/1</c:v>
                </c:pt>
                <c:pt idx="7">
                  <c:v>ME3/2</c:v>
                </c:pt>
                <c:pt idx="8">
                  <c:v>ME4/1</c:v>
                </c:pt>
                <c:pt idx="9">
                  <c:v>ME4/2</c:v>
                </c:pt>
              </c:strCache>
            </c:strRef>
          </c:cat>
          <c:val>
            <c:numRef>
              <c:f>'theta coverage'!$B$30:$K$30</c:f>
              <c:numCache>
                <c:formatCode>General</c:formatCode>
                <c:ptCount val="10"/>
                <c:pt idx="0">
                  <c:v>88</c:v>
                </c:pt>
                <c:pt idx="1">
                  <c:v>5</c:v>
                </c:pt>
                <c:pt idx="2">
                  <c:v>46</c:v>
                </c:pt>
                <c:pt idx="3">
                  <c:v>98</c:v>
                </c:pt>
                <c:pt idx="4">
                  <c:v>5</c:v>
                </c:pt>
                <c:pt idx="5">
                  <c:v>52</c:v>
                </c:pt>
                <c:pt idx="6">
                  <c:v>5</c:v>
                </c:pt>
                <c:pt idx="7">
                  <c:v>44</c:v>
                </c:pt>
                <c:pt idx="8">
                  <c:v>6</c:v>
                </c:pt>
                <c:pt idx="9">
                  <c:v>38</c:v>
                </c:pt>
              </c:numCache>
            </c:numRef>
          </c:val>
        </c:ser>
        <c:hiLowLines>
          <c:spPr>
            <a:ln w="25400"/>
          </c:spPr>
        </c:hiLowLines>
        <c:axId val="102812672"/>
        <c:axId val="106338560"/>
      </c:stockChart>
      <c:catAx>
        <c:axId val="102812672"/>
        <c:scaling>
          <c:orientation val="minMax"/>
        </c:scaling>
        <c:axPos val="b"/>
        <c:tickLblPos val="nextTo"/>
        <c:crossAx val="106338560"/>
        <c:crosses val="autoZero"/>
        <c:auto val="1"/>
        <c:lblAlgn val="ctr"/>
        <c:lblOffset val="100"/>
        <c:tickLblSkip val="1"/>
      </c:catAx>
      <c:valAx>
        <c:axId val="106338560"/>
        <c:scaling>
          <c:orientation val="minMax"/>
        </c:scaling>
        <c:axPos val="l"/>
        <c:majorGridlines/>
        <c:numFmt formatCode="General" sourceLinked="1"/>
        <c:tickLblPos val="nextTo"/>
        <c:crossAx val="102812672"/>
        <c:crosses val="autoZero"/>
        <c:crossBetween val="between"/>
        <c:majorUnit val="10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stockChart>
        <c:ser>
          <c:idx val="0"/>
          <c:order val="0"/>
          <c:tx>
            <c:strRef>
              <c:f>'ph coverage'!$B$1</c:f>
              <c:strCache>
                <c:ptCount val="1"/>
                <c:pt idx="0">
                  <c:v>high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cat>
            <c:strRef>
              <c:f>'ph coverage'!$A$2:$A$37</c:f>
              <c:strCache>
                <c:ptCount val="36"/>
                <c:pt idx="0">
                  <c:v>ME1a/1</c:v>
                </c:pt>
                <c:pt idx="1">
                  <c:v>ME1a/2</c:v>
                </c:pt>
                <c:pt idx="2">
                  <c:v>ME1a/3</c:v>
                </c:pt>
                <c:pt idx="3">
                  <c:v>ME1a/4</c:v>
                </c:pt>
                <c:pt idx="4">
                  <c:v>ME1a/5</c:v>
                </c:pt>
                <c:pt idx="5">
                  <c:v>ME1a/6</c:v>
                </c:pt>
                <c:pt idx="6">
                  <c:v>ME1a/7</c:v>
                </c:pt>
                <c:pt idx="7">
                  <c:v>ME1a/8</c:v>
                </c:pt>
                <c:pt idx="8">
                  <c:v>ME1a/9</c:v>
                </c:pt>
                <c:pt idx="9">
                  <c:v>ME1b/1</c:v>
                </c:pt>
                <c:pt idx="10">
                  <c:v>ME1b/2</c:v>
                </c:pt>
                <c:pt idx="11">
                  <c:v>ME1b/3</c:v>
                </c:pt>
                <c:pt idx="12">
                  <c:v>ME1b/4</c:v>
                </c:pt>
                <c:pt idx="13">
                  <c:v>ME1b/5</c:v>
                </c:pt>
                <c:pt idx="14">
                  <c:v>ME1b/6</c:v>
                </c:pt>
                <c:pt idx="15">
                  <c:v>ME1b/7</c:v>
                </c:pt>
                <c:pt idx="16">
                  <c:v>ME1b/8</c:v>
                </c:pt>
                <c:pt idx="17">
                  <c:v>ME1b/9</c:v>
                </c:pt>
                <c:pt idx="18">
                  <c:v>ME2/1</c:v>
                </c:pt>
                <c:pt idx="19">
                  <c:v>ME2/2</c:v>
                </c:pt>
                <c:pt idx="20">
                  <c:v>ME2/3</c:v>
                </c:pt>
                <c:pt idx="21">
                  <c:v>ME2/4</c:v>
                </c:pt>
                <c:pt idx="22">
                  <c:v>ME2/5</c:v>
                </c:pt>
                <c:pt idx="23">
                  <c:v>ME2/6</c:v>
                </c:pt>
                <c:pt idx="24">
                  <c:v>ME2/7</c:v>
                </c:pt>
                <c:pt idx="25">
                  <c:v>ME2/8</c:v>
                </c:pt>
                <c:pt idx="26">
                  <c:v>ME2/9</c:v>
                </c:pt>
                <c:pt idx="27">
                  <c:v>ME3/1</c:v>
                </c:pt>
                <c:pt idx="28">
                  <c:v>ME3/2</c:v>
                </c:pt>
                <c:pt idx="29">
                  <c:v>ME3/3</c:v>
                </c:pt>
                <c:pt idx="30">
                  <c:v>ME3/4</c:v>
                </c:pt>
                <c:pt idx="31">
                  <c:v>ME3/5</c:v>
                </c:pt>
                <c:pt idx="32">
                  <c:v>ME3/6</c:v>
                </c:pt>
                <c:pt idx="33">
                  <c:v>ME3/7</c:v>
                </c:pt>
                <c:pt idx="34">
                  <c:v>ME3/8</c:v>
                </c:pt>
                <c:pt idx="35">
                  <c:v>ME3/9</c:v>
                </c:pt>
              </c:strCache>
            </c:strRef>
          </c:cat>
          <c:val>
            <c:numRef>
              <c:f>'ph coverage'!$B$2:$B$37</c:f>
              <c:numCache>
                <c:formatCode>General</c:formatCode>
                <c:ptCount val="36"/>
                <c:pt idx="0">
                  <c:v>99</c:v>
                </c:pt>
                <c:pt idx="1">
                  <c:v>174</c:v>
                </c:pt>
                <c:pt idx="2">
                  <c:v>249</c:v>
                </c:pt>
                <c:pt idx="3">
                  <c:v>98</c:v>
                </c:pt>
                <c:pt idx="4">
                  <c:v>173</c:v>
                </c:pt>
                <c:pt idx="5">
                  <c:v>248</c:v>
                </c:pt>
                <c:pt idx="6">
                  <c:v>88</c:v>
                </c:pt>
                <c:pt idx="7">
                  <c:v>163</c:v>
                </c:pt>
                <c:pt idx="8">
                  <c:v>238</c:v>
                </c:pt>
                <c:pt idx="9">
                  <c:v>324</c:v>
                </c:pt>
                <c:pt idx="10">
                  <c:v>399</c:v>
                </c:pt>
                <c:pt idx="11">
                  <c:v>474</c:v>
                </c:pt>
                <c:pt idx="12">
                  <c:v>323</c:v>
                </c:pt>
                <c:pt idx="13">
                  <c:v>398</c:v>
                </c:pt>
                <c:pt idx="14">
                  <c:v>473</c:v>
                </c:pt>
                <c:pt idx="15">
                  <c:v>313</c:v>
                </c:pt>
                <c:pt idx="16">
                  <c:v>388</c:v>
                </c:pt>
                <c:pt idx="17">
                  <c:v>463</c:v>
                </c:pt>
                <c:pt idx="18">
                  <c:v>175</c:v>
                </c:pt>
                <c:pt idx="19">
                  <c:v>325</c:v>
                </c:pt>
                <c:pt idx="20">
                  <c:v>475</c:v>
                </c:pt>
                <c:pt idx="21">
                  <c:v>98</c:v>
                </c:pt>
                <c:pt idx="22">
                  <c:v>173</c:v>
                </c:pt>
                <c:pt idx="23">
                  <c:v>248</c:v>
                </c:pt>
                <c:pt idx="24">
                  <c:v>323</c:v>
                </c:pt>
                <c:pt idx="25">
                  <c:v>398</c:v>
                </c:pt>
                <c:pt idx="26">
                  <c:v>473</c:v>
                </c:pt>
                <c:pt idx="27">
                  <c:v>176</c:v>
                </c:pt>
                <c:pt idx="28">
                  <c:v>326</c:v>
                </c:pt>
                <c:pt idx="29">
                  <c:v>476</c:v>
                </c:pt>
                <c:pt idx="30">
                  <c:v>98</c:v>
                </c:pt>
                <c:pt idx="31">
                  <c:v>173</c:v>
                </c:pt>
                <c:pt idx="32">
                  <c:v>248</c:v>
                </c:pt>
                <c:pt idx="33">
                  <c:v>323</c:v>
                </c:pt>
                <c:pt idx="34">
                  <c:v>398</c:v>
                </c:pt>
                <c:pt idx="35">
                  <c:v>473</c:v>
                </c:pt>
              </c:numCache>
            </c:numRef>
          </c:val>
        </c:ser>
        <c:ser>
          <c:idx val="1"/>
          <c:order val="1"/>
          <c:tx>
            <c:strRef>
              <c:f>'ph coverage'!$C$1</c:f>
              <c:strCache>
                <c:ptCount val="1"/>
                <c:pt idx="0">
                  <c:v>low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cat>
            <c:strRef>
              <c:f>'ph coverage'!$A$2:$A$37</c:f>
              <c:strCache>
                <c:ptCount val="36"/>
                <c:pt idx="0">
                  <c:v>ME1a/1</c:v>
                </c:pt>
                <c:pt idx="1">
                  <c:v>ME1a/2</c:v>
                </c:pt>
                <c:pt idx="2">
                  <c:v>ME1a/3</c:v>
                </c:pt>
                <c:pt idx="3">
                  <c:v>ME1a/4</c:v>
                </c:pt>
                <c:pt idx="4">
                  <c:v>ME1a/5</c:v>
                </c:pt>
                <c:pt idx="5">
                  <c:v>ME1a/6</c:v>
                </c:pt>
                <c:pt idx="6">
                  <c:v>ME1a/7</c:v>
                </c:pt>
                <c:pt idx="7">
                  <c:v>ME1a/8</c:v>
                </c:pt>
                <c:pt idx="8">
                  <c:v>ME1a/9</c:v>
                </c:pt>
                <c:pt idx="9">
                  <c:v>ME1b/1</c:v>
                </c:pt>
                <c:pt idx="10">
                  <c:v>ME1b/2</c:v>
                </c:pt>
                <c:pt idx="11">
                  <c:v>ME1b/3</c:v>
                </c:pt>
                <c:pt idx="12">
                  <c:v>ME1b/4</c:v>
                </c:pt>
                <c:pt idx="13">
                  <c:v>ME1b/5</c:v>
                </c:pt>
                <c:pt idx="14">
                  <c:v>ME1b/6</c:v>
                </c:pt>
                <c:pt idx="15">
                  <c:v>ME1b/7</c:v>
                </c:pt>
                <c:pt idx="16">
                  <c:v>ME1b/8</c:v>
                </c:pt>
                <c:pt idx="17">
                  <c:v>ME1b/9</c:v>
                </c:pt>
                <c:pt idx="18">
                  <c:v>ME2/1</c:v>
                </c:pt>
                <c:pt idx="19">
                  <c:v>ME2/2</c:v>
                </c:pt>
                <c:pt idx="20">
                  <c:v>ME2/3</c:v>
                </c:pt>
                <c:pt idx="21">
                  <c:v>ME2/4</c:v>
                </c:pt>
                <c:pt idx="22">
                  <c:v>ME2/5</c:v>
                </c:pt>
                <c:pt idx="23">
                  <c:v>ME2/6</c:v>
                </c:pt>
                <c:pt idx="24">
                  <c:v>ME2/7</c:v>
                </c:pt>
                <c:pt idx="25">
                  <c:v>ME2/8</c:v>
                </c:pt>
                <c:pt idx="26">
                  <c:v>ME2/9</c:v>
                </c:pt>
                <c:pt idx="27">
                  <c:v>ME3/1</c:v>
                </c:pt>
                <c:pt idx="28">
                  <c:v>ME3/2</c:v>
                </c:pt>
                <c:pt idx="29">
                  <c:v>ME3/3</c:v>
                </c:pt>
                <c:pt idx="30">
                  <c:v>ME3/4</c:v>
                </c:pt>
                <c:pt idx="31">
                  <c:v>ME3/5</c:v>
                </c:pt>
                <c:pt idx="32">
                  <c:v>ME3/6</c:v>
                </c:pt>
                <c:pt idx="33">
                  <c:v>ME3/7</c:v>
                </c:pt>
                <c:pt idx="34">
                  <c:v>ME3/8</c:v>
                </c:pt>
                <c:pt idx="35">
                  <c:v>ME3/9</c:v>
                </c:pt>
              </c:strCache>
            </c:strRef>
          </c:cat>
          <c:val>
            <c:numRef>
              <c:f>'ph coverage'!$C$2:$C$37</c:f>
              <c:numCache>
                <c:formatCode>General</c:formatCode>
                <c:ptCount val="36"/>
                <c:pt idx="0">
                  <c:v>17</c:v>
                </c:pt>
                <c:pt idx="1">
                  <c:v>92</c:v>
                </c:pt>
                <c:pt idx="2">
                  <c:v>167</c:v>
                </c:pt>
                <c:pt idx="3">
                  <c:v>18</c:v>
                </c:pt>
                <c:pt idx="4">
                  <c:v>93</c:v>
                </c:pt>
                <c:pt idx="5">
                  <c:v>168</c:v>
                </c:pt>
                <c:pt idx="6">
                  <c:v>28</c:v>
                </c:pt>
                <c:pt idx="7">
                  <c:v>103</c:v>
                </c:pt>
                <c:pt idx="8">
                  <c:v>178</c:v>
                </c:pt>
                <c:pt idx="9">
                  <c:v>242</c:v>
                </c:pt>
                <c:pt idx="10">
                  <c:v>317</c:v>
                </c:pt>
                <c:pt idx="11">
                  <c:v>392</c:v>
                </c:pt>
                <c:pt idx="12">
                  <c:v>243</c:v>
                </c:pt>
                <c:pt idx="13">
                  <c:v>318</c:v>
                </c:pt>
                <c:pt idx="14">
                  <c:v>393</c:v>
                </c:pt>
                <c:pt idx="15">
                  <c:v>253</c:v>
                </c:pt>
                <c:pt idx="16">
                  <c:v>328</c:v>
                </c:pt>
                <c:pt idx="17">
                  <c:v>403</c:v>
                </c:pt>
                <c:pt idx="18">
                  <c:v>15</c:v>
                </c:pt>
                <c:pt idx="19">
                  <c:v>165</c:v>
                </c:pt>
                <c:pt idx="20">
                  <c:v>315</c:v>
                </c:pt>
                <c:pt idx="21">
                  <c:v>18</c:v>
                </c:pt>
                <c:pt idx="22">
                  <c:v>93</c:v>
                </c:pt>
                <c:pt idx="23">
                  <c:v>168</c:v>
                </c:pt>
                <c:pt idx="24">
                  <c:v>243</c:v>
                </c:pt>
                <c:pt idx="25">
                  <c:v>318</c:v>
                </c:pt>
                <c:pt idx="26">
                  <c:v>393</c:v>
                </c:pt>
                <c:pt idx="27">
                  <c:v>16</c:v>
                </c:pt>
                <c:pt idx="28">
                  <c:v>166</c:v>
                </c:pt>
                <c:pt idx="29">
                  <c:v>316</c:v>
                </c:pt>
                <c:pt idx="30">
                  <c:v>18</c:v>
                </c:pt>
                <c:pt idx="31">
                  <c:v>93</c:v>
                </c:pt>
                <c:pt idx="32">
                  <c:v>168</c:v>
                </c:pt>
                <c:pt idx="33">
                  <c:v>243</c:v>
                </c:pt>
                <c:pt idx="34">
                  <c:v>318</c:v>
                </c:pt>
                <c:pt idx="35">
                  <c:v>393</c:v>
                </c:pt>
              </c:numCache>
            </c:numRef>
          </c:val>
        </c:ser>
        <c:ser>
          <c:idx val="2"/>
          <c:order val="2"/>
          <c:tx>
            <c:strRef>
              <c:f>'ph coverage'!$D$1</c:f>
              <c:strCache>
                <c:ptCount val="1"/>
                <c:pt idx="0">
                  <c:v>close</c:v>
                </c:pt>
              </c:strCache>
            </c:strRef>
          </c:tx>
          <c:spPr>
            <a:ln w="28575">
              <a:noFill/>
            </a:ln>
          </c:spPr>
          <c:marker>
            <c:symbol val="dot"/>
            <c:size val="3"/>
          </c:marker>
          <c:cat>
            <c:strRef>
              <c:f>'ph coverage'!$A$2:$A$37</c:f>
              <c:strCache>
                <c:ptCount val="36"/>
                <c:pt idx="0">
                  <c:v>ME1a/1</c:v>
                </c:pt>
                <c:pt idx="1">
                  <c:v>ME1a/2</c:v>
                </c:pt>
                <c:pt idx="2">
                  <c:v>ME1a/3</c:v>
                </c:pt>
                <c:pt idx="3">
                  <c:v>ME1a/4</c:v>
                </c:pt>
                <c:pt idx="4">
                  <c:v>ME1a/5</c:v>
                </c:pt>
                <c:pt idx="5">
                  <c:v>ME1a/6</c:v>
                </c:pt>
                <c:pt idx="6">
                  <c:v>ME1a/7</c:v>
                </c:pt>
                <c:pt idx="7">
                  <c:v>ME1a/8</c:v>
                </c:pt>
                <c:pt idx="8">
                  <c:v>ME1a/9</c:v>
                </c:pt>
                <c:pt idx="9">
                  <c:v>ME1b/1</c:v>
                </c:pt>
                <c:pt idx="10">
                  <c:v>ME1b/2</c:v>
                </c:pt>
                <c:pt idx="11">
                  <c:v>ME1b/3</c:v>
                </c:pt>
                <c:pt idx="12">
                  <c:v>ME1b/4</c:v>
                </c:pt>
                <c:pt idx="13">
                  <c:v>ME1b/5</c:v>
                </c:pt>
                <c:pt idx="14">
                  <c:v>ME1b/6</c:v>
                </c:pt>
                <c:pt idx="15">
                  <c:v>ME1b/7</c:v>
                </c:pt>
                <c:pt idx="16">
                  <c:v>ME1b/8</c:v>
                </c:pt>
                <c:pt idx="17">
                  <c:v>ME1b/9</c:v>
                </c:pt>
                <c:pt idx="18">
                  <c:v>ME2/1</c:v>
                </c:pt>
                <c:pt idx="19">
                  <c:v>ME2/2</c:v>
                </c:pt>
                <c:pt idx="20">
                  <c:v>ME2/3</c:v>
                </c:pt>
                <c:pt idx="21">
                  <c:v>ME2/4</c:v>
                </c:pt>
                <c:pt idx="22">
                  <c:v>ME2/5</c:v>
                </c:pt>
                <c:pt idx="23">
                  <c:v>ME2/6</c:v>
                </c:pt>
                <c:pt idx="24">
                  <c:v>ME2/7</c:v>
                </c:pt>
                <c:pt idx="25">
                  <c:v>ME2/8</c:v>
                </c:pt>
                <c:pt idx="26">
                  <c:v>ME2/9</c:v>
                </c:pt>
                <c:pt idx="27">
                  <c:v>ME3/1</c:v>
                </c:pt>
                <c:pt idx="28">
                  <c:v>ME3/2</c:v>
                </c:pt>
                <c:pt idx="29">
                  <c:v>ME3/3</c:v>
                </c:pt>
                <c:pt idx="30">
                  <c:v>ME3/4</c:v>
                </c:pt>
                <c:pt idx="31">
                  <c:v>ME3/5</c:v>
                </c:pt>
                <c:pt idx="32">
                  <c:v>ME3/6</c:v>
                </c:pt>
                <c:pt idx="33">
                  <c:v>ME3/7</c:v>
                </c:pt>
                <c:pt idx="34">
                  <c:v>ME3/8</c:v>
                </c:pt>
                <c:pt idx="35">
                  <c:v>ME3/9</c:v>
                </c:pt>
              </c:strCache>
            </c:strRef>
          </c:cat>
          <c:val>
            <c:numRef>
              <c:f>'ph coverage'!$D$2:$D$37</c:f>
              <c:numCache>
                <c:formatCode>General</c:formatCode>
                <c:ptCount val="36"/>
                <c:pt idx="0">
                  <c:v>17</c:v>
                </c:pt>
                <c:pt idx="1">
                  <c:v>92</c:v>
                </c:pt>
                <c:pt idx="2">
                  <c:v>167</c:v>
                </c:pt>
                <c:pt idx="3">
                  <c:v>18</c:v>
                </c:pt>
                <c:pt idx="4">
                  <c:v>93</c:v>
                </c:pt>
                <c:pt idx="5">
                  <c:v>168</c:v>
                </c:pt>
                <c:pt idx="6">
                  <c:v>28</c:v>
                </c:pt>
                <c:pt idx="7">
                  <c:v>103</c:v>
                </c:pt>
                <c:pt idx="8">
                  <c:v>178</c:v>
                </c:pt>
                <c:pt idx="9">
                  <c:v>242</c:v>
                </c:pt>
                <c:pt idx="10">
                  <c:v>317</c:v>
                </c:pt>
                <c:pt idx="11">
                  <c:v>392</c:v>
                </c:pt>
                <c:pt idx="12">
                  <c:v>243</c:v>
                </c:pt>
                <c:pt idx="13">
                  <c:v>318</c:v>
                </c:pt>
                <c:pt idx="14">
                  <c:v>393</c:v>
                </c:pt>
                <c:pt idx="15">
                  <c:v>253</c:v>
                </c:pt>
                <c:pt idx="16">
                  <c:v>328</c:v>
                </c:pt>
                <c:pt idx="17">
                  <c:v>403</c:v>
                </c:pt>
                <c:pt idx="18">
                  <c:v>15</c:v>
                </c:pt>
                <c:pt idx="19">
                  <c:v>165</c:v>
                </c:pt>
                <c:pt idx="20">
                  <c:v>315</c:v>
                </c:pt>
                <c:pt idx="21">
                  <c:v>18</c:v>
                </c:pt>
                <c:pt idx="22">
                  <c:v>93</c:v>
                </c:pt>
                <c:pt idx="23">
                  <c:v>168</c:v>
                </c:pt>
                <c:pt idx="24">
                  <c:v>243</c:v>
                </c:pt>
                <c:pt idx="25">
                  <c:v>318</c:v>
                </c:pt>
                <c:pt idx="26">
                  <c:v>393</c:v>
                </c:pt>
                <c:pt idx="27">
                  <c:v>16</c:v>
                </c:pt>
                <c:pt idx="28">
                  <c:v>166</c:v>
                </c:pt>
                <c:pt idx="29">
                  <c:v>316</c:v>
                </c:pt>
                <c:pt idx="30">
                  <c:v>18</c:v>
                </c:pt>
                <c:pt idx="31">
                  <c:v>93</c:v>
                </c:pt>
                <c:pt idx="32">
                  <c:v>168</c:v>
                </c:pt>
                <c:pt idx="33">
                  <c:v>243</c:v>
                </c:pt>
                <c:pt idx="34">
                  <c:v>318</c:v>
                </c:pt>
                <c:pt idx="35">
                  <c:v>393</c:v>
                </c:pt>
              </c:numCache>
            </c:numRef>
          </c:val>
        </c:ser>
        <c:hiLowLines/>
        <c:axId val="148669568"/>
        <c:axId val="150631168"/>
      </c:stockChart>
      <c:catAx>
        <c:axId val="148669568"/>
        <c:scaling>
          <c:orientation val="minMax"/>
        </c:scaling>
        <c:axPos val="b"/>
        <c:tickLblPos val="nextTo"/>
        <c:crossAx val="150631168"/>
        <c:crosses val="autoZero"/>
        <c:auto val="1"/>
        <c:lblAlgn val="ctr"/>
        <c:lblOffset val="100"/>
        <c:tickLblSkip val="1"/>
      </c:catAx>
      <c:valAx>
        <c:axId val="150631168"/>
        <c:scaling>
          <c:orientation val="minMax"/>
        </c:scaling>
        <c:axPos val="l"/>
        <c:majorGridlines/>
        <c:numFmt formatCode="General" sourceLinked="1"/>
        <c:tickLblPos val="nextTo"/>
        <c:crossAx val="14866956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6197F-5683-47DF-BC3D-E643310B0175}" type="datetimeFigureOut">
              <a:rPr lang="en-US" smtClean="0"/>
              <a:pPr/>
              <a:t>12/17/2009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F3F936-3D5B-4184-9D19-FA22B9A133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Explanation of Port Card as choking</a:t>
            </a:r>
            <a:r>
              <a:rPr lang="en-US" baseline="0" dirty="0" smtClean="0"/>
              <a:t> point for upgraded luminosity, proposed solution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3F936-3D5B-4184-9D19-FA22B9A133B1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304800" y="1447800"/>
            <a:ext cx="6477000" cy="1828800"/>
          </a:xfrm>
        </p:spPr>
        <p:txBody>
          <a:bodyPr anchor="b"/>
          <a:lstStyle>
            <a:lvl1pPr>
              <a:defRPr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278BCA3-130B-458E-AFD1-98A54FD1E3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439CE-156C-44A6-B6EA-ABFF2F2CD8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0931F-2FDC-49B9-ABB0-32BB3E5029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7312152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43800" y="6400800"/>
            <a:ext cx="12954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Dec 18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67400" y="6400800"/>
            <a:ext cx="15240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Rice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2F828D4-0F2E-4FEC-95C9-52E88C3FE0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6477000"/>
            <a:ext cx="20478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5740" y="234351"/>
            <a:ext cx="1002815" cy="1000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 userDrawn="1"/>
        </p:nvSpPr>
        <p:spPr>
          <a:xfrm>
            <a:off x="3733800" y="6400800"/>
            <a:ext cx="5029200" cy="381000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1E7B5FE-4451-439C-8DD6-61CA73ABAD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B4EA224-D4B4-4D7E-AF0C-C079F0CA39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3DF042A-C0F6-4637-82FB-880C853C2A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26A709B-05BE-402A-BA86-74424064E7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5FB7A8D-34E1-452C-9145-128988481E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3CE3A23-4D3F-417C-B922-522E5FC6B0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/>
            </a:lvl1pPr>
          </a:lstStyle>
          <a:p>
            <a:pPr>
              <a:defRPr/>
            </a:pPr>
            <a:fld id="{7D0314E4-3D98-45BE-8647-95363ABC8F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ECCD42F-CFF5-47D6-AD9A-C677E84A16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fontAlgn="base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fontAlgn="base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getFile.py/access?contribId=47&amp;sessionId=5&amp;resId=1&amp;materialId=slides&amp;confId=4878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CSC Track Finder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Focusing on algorithm logic now</a:t>
            </a:r>
          </a:p>
          <a:p>
            <a:pPr lvl="1"/>
            <a:r>
              <a:rPr lang="en-US" dirty="0" smtClean="0"/>
              <a:t>Design</a:t>
            </a:r>
          </a:p>
          <a:p>
            <a:pPr lvl="1"/>
            <a:r>
              <a:rPr lang="en-US" dirty="0" smtClean="0"/>
              <a:t>Performance evaluation</a:t>
            </a:r>
          </a:p>
          <a:p>
            <a:r>
              <a:rPr lang="en-US" dirty="0" smtClean="0"/>
              <a:t>Hardware details will come later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 18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Rice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Geometry constraints for </a:t>
            </a:r>
            <a:br>
              <a:rPr lang="en-US" sz="3600" dirty="0" smtClean="0"/>
            </a:br>
            <a:r>
              <a:rPr lang="en-US" sz="3600" dirty="0" smtClean="0"/>
              <a:t>track building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Block Arc 6"/>
          <p:cNvSpPr/>
          <p:nvPr/>
        </p:nvSpPr>
        <p:spPr>
          <a:xfrm>
            <a:off x="-914400" y="2667000"/>
            <a:ext cx="6705600" cy="6705600"/>
          </a:xfrm>
          <a:prstGeom prst="blockArc">
            <a:avLst>
              <a:gd name="adj1" fmla="val 14383090"/>
              <a:gd name="adj2" fmla="val 17993786"/>
              <a:gd name="adj3" fmla="val 37046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Arc 7"/>
          <p:cNvSpPr/>
          <p:nvPr/>
        </p:nvSpPr>
        <p:spPr>
          <a:xfrm>
            <a:off x="828099" y="4316046"/>
            <a:ext cx="3183147" cy="3048000"/>
          </a:xfrm>
          <a:prstGeom prst="arc">
            <a:avLst>
              <a:gd name="adj1" fmla="val 14198936"/>
              <a:gd name="adj2" fmla="val 18207199"/>
            </a:avLst>
          </a:prstGeom>
          <a:ln w="10033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Arc 8"/>
          <p:cNvSpPr/>
          <p:nvPr/>
        </p:nvSpPr>
        <p:spPr>
          <a:xfrm>
            <a:off x="82134" y="3524444"/>
            <a:ext cx="4683296" cy="4433572"/>
          </a:xfrm>
          <a:prstGeom prst="arc">
            <a:avLst>
              <a:gd name="adj1" fmla="val 14198936"/>
              <a:gd name="adj2" fmla="val 18207199"/>
            </a:avLst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6200000" flipV="1">
            <a:off x="835682" y="3717724"/>
            <a:ext cx="2440217" cy="449201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1583890" y="3735136"/>
            <a:ext cx="2444495" cy="418512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6200000" flipV="1">
            <a:off x="538542" y="3605709"/>
            <a:ext cx="2322464" cy="869522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V="1">
            <a:off x="1190684" y="3907236"/>
            <a:ext cx="2482340" cy="5614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 flipH="1" flipV="1">
            <a:off x="1991485" y="3614124"/>
            <a:ext cx="2336489" cy="83866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6200000" flipV="1">
            <a:off x="1014180" y="3131150"/>
            <a:ext cx="798238" cy="30082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 flipH="1" flipV="1">
            <a:off x="3030377" y="3128171"/>
            <a:ext cx="810400" cy="283206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6200000" flipV="1">
            <a:off x="2008131" y="3090320"/>
            <a:ext cx="854581" cy="992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AutoShape 6"/>
          <p:cNvSpPr>
            <a:spLocks noChangeArrowheads="1"/>
          </p:cNvSpPr>
          <p:nvPr/>
        </p:nvSpPr>
        <p:spPr bwMode="auto">
          <a:xfrm>
            <a:off x="1824925" y="4791559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7" name="AutoShape 6"/>
          <p:cNvSpPr>
            <a:spLocks noChangeArrowheads="1"/>
          </p:cNvSpPr>
          <p:nvPr/>
        </p:nvSpPr>
        <p:spPr bwMode="auto">
          <a:xfrm>
            <a:off x="2031569" y="4719234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8" name="AutoShape 6"/>
          <p:cNvSpPr>
            <a:spLocks noChangeArrowheads="1"/>
          </p:cNvSpPr>
          <p:nvPr/>
        </p:nvSpPr>
        <p:spPr bwMode="auto">
          <a:xfrm>
            <a:off x="2265336" y="4674031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9" name="AutoShape 6"/>
          <p:cNvSpPr>
            <a:spLocks noChangeArrowheads="1"/>
          </p:cNvSpPr>
          <p:nvPr/>
        </p:nvSpPr>
        <p:spPr bwMode="auto">
          <a:xfrm>
            <a:off x="2486186" y="4677905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0" name="AutoShape 6"/>
          <p:cNvSpPr>
            <a:spLocks noChangeArrowheads="1"/>
          </p:cNvSpPr>
          <p:nvPr/>
        </p:nvSpPr>
        <p:spPr bwMode="auto">
          <a:xfrm>
            <a:off x="2723827" y="4729566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1" name="AutoShape 6"/>
          <p:cNvSpPr>
            <a:spLocks noChangeArrowheads="1"/>
          </p:cNvSpPr>
          <p:nvPr/>
        </p:nvSpPr>
        <p:spPr bwMode="auto">
          <a:xfrm>
            <a:off x="2920139" y="4801892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4" name="Line 29"/>
          <p:cNvSpPr>
            <a:spLocks noChangeShapeType="1"/>
          </p:cNvSpPr>
          <p:nvPr/>
        </p:nvSpPr>
        <p:spPr bwMode="auto">
          <a:xfrm flipH="1" flipV="1">
            <a:off x="1291525" y="3591731"/>
            <a:ext cx="139485" cy="2944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5" name="Line 29"/>
          <p:cNvSpPr>
            <a:spLocks noChangeShapeType="1"/>
          </p:cNvSpPr>
          <p:nvPr/>
        </p:nvSpPr>
        <p:spPr bwMode="auto">
          <a:xfrm flipH="1" flipV="1">
            <a:off x="1715146" y="3441915"/>
            <a:ext cx="92990" cy="32029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6" name="Line 29"/>
          <p:cNvSpPr>
            <a:spLocks noChangeShapeType="1"/>
          </p:cNvSpPr>
          <p:nvPr/>
        </p:nvSpPr>
        <p:spPr bwMode="auto">
          <a:xfrm flipH="1" flipV="1">
            <a:off x="2200757" y="3354092"/>
            <a:ext cx="36164" cy="32029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7" name="Line 29"/>
          <p:cNvSpPr>
            <a:spLocks noChangeShapeType="1"/>
          </p:cNvSpPr>
          <p:nvPr/>
        </p:nvSpPr>
        <p:spPr bwMode="auto">
          <a:xfrm flipV="1">
            <a:off x="2645043" y="3359258"/>
            <a:ext cx="30997" cy="31513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8" name="Line 29"/>
          <p:cNvSpPr>
            <a:spLocks noChangeShapeType="1"/>
          </p:cNvSpPr>
          <p:nvPr/>
        </p:nvSpPr>
        <p:spPr bwMode="auto">
          <a:xfrm flipV="1">
            <a:off x="3049776" y="3457413"/>
            <a:ext cx="91214" cy="31709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9" name="Line 29"/>
          <p:cNvSpPr>
            <a:spLocks noChangeShapeType="1"/>
          </p:cNvSpPr>
          <p:nvPr/>
        </p:nvSpPr>
        <p:spPr bwMode="auto">
          <a:xfrm flipV="1">
            <a:off x="3421734" y="3607231"/>
            <a:ext cx="132543" cy="282224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0" name="Line 72"/>
          <p:cNvSpPr>
            <a:spLocks noChangeShapeType="1"/>
          </p:cNvSpPr>
          <p:nvPr/>
        </p:nvSpPr>
        <p:spPr bwMode="auto">
          <a:xfrm>
            <a:off x="2322464" y="3358877"/>
            <a:ext cx="224330" cy="28990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1" name="Line 116"/>
          <p:cNvSpPr>
            <a:spLocks noChangeShapeType="1"/>
          </p:cNvSpPr>
          <p:nvPr/>
        </p:nvSpPr>
        <p:spPr bwMode="auto">
          <a:xfrm flipV="1">
            <a:off x="2318724" y="3364487"/>
            <a:ext cx="250572" cy="28610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72" name="Line 72"/>
          <p:cNvSpPr>
            <a:spLocks noChangeShapeType="1"/>
          </p:cNvSpPr>
          <p:nvPr/>
        </p:nvSpPr>
        <p:spPr bwMode="auto">
          <a:xfrm>
            <a:off x="1834410" y="3457049"/>
            <a:ext cx="277685" cy="19914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3" name="Line 116"/>
          <p:cNvSpPr>
            <a:spLocks noChangeShapeType="1"/>
          </p:cNvSpPr>
          <p:nvPr/>
        </p:nvSpPr>
        <p:spPr bwMode="auto">
          <a:xfrm flipV="1">
            <a:off x="1898923" y="3426194"/>
            <a:ext cx="201953" cy="24402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74" name="Line 72"/>
          <p:cNvSpPr>
            <a:spLocks noChangeShapeType="1"/>
          </p:cNvSpPr>
          <p:nvPr/>
        </p:nvSpPr>
        <p:spPr bwMode="auto">
          <a:xfrm>
            <a:off x="1410868" y="3586075"/>
            <a:ext cx="269271" cy="1570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5" name="Line 116"/>
          <p:cNvSpPr>
            <a:spLocks noChangeShapeType="1"/>
          </p:cNvSpPr>
          <p:nvPr/>
        </p:nvSpPr>
        <p:spPr bwMode="auto">
          <a:xfrm flipV="1">
            <a:off x="1511845" y="3515952"/>
            <a:ext cx="129026" cy="28049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76" name="Line 72"/>
          <p:cNvSpPr>
            <a:spLocks noChangeShapeType="1"/>
          </p:cNvSpPr>
          <p:nvPr/>
        </p:nvSpPr>
        <p:spPr bwMode="auto">
          <a:xfrm>
            <a:off x="2753017" y="3411235"/>
            <a:ext cx="224330" cy="28990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7" name="Line 116"/>
          <p:cNvSpPr>
            <a:spLocks noChangeShapeType="1"/>
          </p:cNvSpPr>
          <p:nvPr/>
        </p:nvSpPr>
        <p:spPr bwMode="auto">
          <a:xfrm flipV="1">
            <a:off x="2760029" y="3459853"/>
            <a:ext cx="252442" cy="19073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78" name="Line 72"/>
          <p:cNvSpPr>
            <a:spLocks noChangeShapeType="1"/>
          </p:cNvSpPr>
          <p:nvPr/>
        </p:nvSpPr>
        <p:spPr bwMode="auto">
          <a:xfrm>
            <a:off x="3220034" y="3527172"/>
            <a:ext cx="123416" cy="27207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9" name="Line 116"/>
          <p:cNvSpPr>
            <a:spLocks noChangeShapeType="1"/>
          </p:cNvSpPr>
          <p:nvPr/>
        </p:nvSpPr>
        <p:spPr bwMode="auto">
          <a:xfrm flipV="1">
            <a:off x="3163936" y="3605707"/>
            <a:ext cx="272075" cy="14024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0" name="Line 29"/>
          <p:cNvSpPr>
            <a:spLocks noChangeShapeType="1"/>
          </p:cNvSpPr>
          <p:nvPr/>
        </p:nvSpPr>
        <p:spPr bwMode="auto">
          <a:xfrm flipH="1" flipV="1">
            <a:off x="1229816" y="3623051"/>
            <a:ext cx="489592" cy="95315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1" name="Line 29"/>
          <p:cNvSpPr>
            <a:spLocks noChangeShapeType="1"/>
          </p:cNvSpPr>
          <p:nvPr/>
        </p:nvSpPr>
        <p:spPr bwMode="auto">
          <a:xfrm flipH="1" flipV="1">
            <a:off x="1646481" y="3465464"/>
            <a:ext cx="346406" cy="99013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2" name="Line 29"/>
          <p:cNvSpPr>
            <a:spLocks noChangeShapeType="1"/>
          </p:cNvSpPr>
          <p:nvPr/>
        </p:nvSpPr>
        <p:spPr bwMode="auto">
          <a:xfrm flipH="1" flipV="1">
            <a:off x="2134535" y="3361682"/>
            <a:ext cx="141648" cy="103921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3" name="Line 29"/>
          <p:cNvSpPr>
            <a:spLocks noChangeShapeType="1"/>
          </p:cNvSpPr>
          <p:nvPr/>
        </p:nvSpPr>
        <p:spPr bwMode="auto">
          <a:xfrm flipV="1">
            <a:off x="2556674" y="3353267"/>
            <a:ext cx="51890" cy="103687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4" name="Line 29"/>
          <p:cNvSpPr>
            <a:spLocks noChangeShapeType="1"/>
          </p:cNvSpPr>
          <p:nvPr/>
        </p:nvSpPr>
        <p:spPr bwMode="auto">
          <a:xfrm flipV="1">
            <a:off x="2850720" y="3440220"/>
            <a:ext cx="226263" cy="99714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5" name="Line 29"/>
          <p:cNvSpPr>
            <a:spLocks noChangeShapeType="1"/>
          </p:cNvSpPr>
          <p:nvPr/>
        </p:nvSpPr>
        <p:spPr bwMode="auto">
          <a:xfrm flipV="1">
            <a:off x="3101760" y="3580464"/>
            <a:ext cx="390349" cy="95179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6" name="Line 29"/>
          <p:cNvSpPr>
            <a:spLocks noChangeShapeType="1"/>
          </p:cNvSpPr>
          <p:nvPr/>
        </p:nvSpPr>
        <p:spPr bwMode="auto">
          <a:xfrm flipH="1" flipV="1">
            <a:off x="1629652" y="3479488"/>
            <a:ext cx="110326" cy="108596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7" name="Line 29"/>
          <p:cNvSpPr>
            <a:spLocks noChangeShapeType="1"/>
          </p:cNvSpPr>
          <p:nvPr/>
        </p:nvSpPr>
        <p:spPr bwMode="auto">
          <a:xfrm flipH="1" flipV="1">
            <a:off x="1380015" y="3574854"/>
            <a:ext cx="594173" cy="89008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8" name="Line 29"/>
          <p:cNvSpPr>
            <a:spLocks noChangeShapeType="1"/>
          </p:cNvSpPr>
          <p:nvPr/>
        </p:nvSpPr>
        <p:spPr bwMode="auto">
          <a:xfrm flipV="1">
            <a:off x="2054126" y="3367292"/>
            <a:ext cx="46749" cy="10752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9" name="Line 29"/>
          <p:cNvSpPr>
            <a:spLocks noChangeShapeType="1"/>
          </p:cNvSpPr>
          <p:nvPr/>
        </p:nvSpPr>
        <p:spPr bwMode="auto">
          <a:xfrm flipH="1" flipV="1">
            <a:off x="1769897" y="3426194"/>
            <a:ext cx="483846" cy="97517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0" name="Line 29"/>
          <p:cNvSpPr>
            <a:spLocks noChangeShapeType="1"/>
          </p:cNvSpPr>
          <p:nvPr/>
        </p:nvSpPr>
        <p:spPr bwMode="auto">
          <a:xfrm flipV="1">
            <a:off x="2316386" y="3350463"/>
            <a:ext cx="258520" cy="10471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1" name="Line 29"/>
          <p:cNvSpPr>
            <a:spLocks noChangeShapeType="1"/>
          </p:cNvSpPr>
          <p:nvPr/>
        </p:nvSpPr>
        <p:spPr bwMode="auto">
          <a:xfrm flipH="1" flipV="1">
            <a:off x="2302829" y="3353267"/>
            <a:ext cx="228600" cy="1037814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2" name="Line 29"/>
          <p:cNvSpPr>
            <a:spLocks noChangeShapeType="1"/>
          </p:cNvSpPr>
          <p:nvPr/>
        </p:nvSpPr>
        <p:spPr bwMode="auto">
          <a:xfrm flipV="1">
            <a:off x="2594073" y="3434610"/>
            <a:ext cx="443642" cy="96301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3" name="Line 29"/>
          <p:cNvSpPr>
            <a:spLocks noChangeShapeType="1"/>
          </p:cNvSpPr>
          <p:nvPr/>
        </p:nvSpPr>
        <p:spPr bwMode="auto">
          <a:xfrm flipH="1" flipV="1">
            <a:off x="2729174" y="3361682"/>
            <a:ext cx="93497" cy="107194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4" name="Line 29"/>
          <p:cNvSpPr>
            <a:spLocks noChangeShapeType="1"/>
          </p:cNvSpPr>
          <p:nvPr/>
        </p:nvSpPr>
        <p:spPr bwMode="auto">
          <a:xfrm flipV="1">
            <a:off x="2885782" y="3563635"/>
            <a:ext cx="567059" cy="88728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5" name="Line 29"/>
          <p:cNvSpPr>
            <a:spLocks noChangeShapeType="1"/>
          </p:cNvSpPr>
          <p:nvPr/>
        </p:nvSpPr>
        <p:spPr bwMode="auto">
          <a:xfrm flipV="1">
            <a:off x="3075580" y="3473879"/>
            <a:ext cx="119209" cy="10424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6" name="Line 72"/>
          <p:cNvSpPr>
            <a:spLocks noChangeShapeType="1"/>
          </p:cNvSpPr>
          <p:nvPr/>
        </p:nvSpPr>
        <p:spPr bwMode="auto">
          <a:xfrm flipV="1">
            <a:off x="2111527" y="4963285"/>
            <a:ext cx="236181" cy="4307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97" name="Line 116"/>
          <p:cNvSpPr>
            <a:spLocks noChangeShapeType="1"/>
          </p:cNvSpPr>
          <p:nvPr/>
        </p:nvSpPr>
        <p:spPr bwMode="auto">
          <a:xfrm flipV="1">
            <a:off x="2128925" y="4859502"/>
            <a:ext cx="238418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8" name="Line 72"/>
          <p:cNvSpPr>
            <a:spLocks noChangeShapeType="1"/>
          </p:cNvSpPr>
          <p:nvPr/>
        </p:nvSpPr>
        <p:spPr bwMode="auto">
          <a:xfrm>
            <a:off x="2494497" y="4967024"/>
            <a:ext cx="255185" cy="4027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99" name="Line 116"/>
          <p:cNvSpPr>
            <a:spLocks noChangeShapeType="1"/>
          </p:cNvSpPr>
          <p:nvPr/>
        </p:nvSpPr>
        <p:spPr bwMode="auto">
          <a:xfrm>
            <a:off x="2525351" y="4880072"/>
            <a:ext cx="246871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00" name="Block Arc 99"/>
          <p:cNvSpPr/>
          <p:nvPr/>
        </p:nvSpPr>
        <p:spPr>
          <a:xfrm>
            <a:off x="3346866" y="2647756"/>
            <a:ext cx="6705600" cy="6705600"/>
          </a:xfrm>
          <a:prstGeom prst="blockArc">
            <a:avLst>
              <a:gd name="adj1" fmla="val 14383090"/>
              <a:gd name="adj2" fmla="val 17993786"/>
              <a:gd name="adj3" fmla="val 37046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2" name="Arc 101"/>
          <p:cNvSpPr/>
          <p:nvPr/>
        </p:nvSpPr>
        <p:spPr>
          <a:xfrm>
            <a:off x="4343400" y="3505200"/>
            <a:ext cx="4683296" cy="4433572"/>
          </a:xfrm>
          <a:prstGeom prst="arc">
            <a:avLst>
              <a:gd name="adj1" fmla="val 14198936"/>
              <a:gd name="adj2" fmla="val 18207199"/>
            </a:avLst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3" name="Straight Connector 102"/>
          <p:cNvCxnSpPr/>
          <p:nvPr/>
        </p:nvCxnSpPr>
        <p:spPr>
          <a:xfrm rot="16200000" flipV="1">
            <a:off x="5096948" y="3698480"/>
            <a:ext cx="2440217" cy="449201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rot="5400000" flipH="1" flipV="1">
            <a:off x="5845156" y="3715892"/>
            <a:ext cx="2444495" cy="418512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rot="16200000" flipV="1">
            <a:off x="5275446" y="3111906"/>
            <a:ext cx="798238" cy="30082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rot="5400000" flipH="1" flipV="1">
            <a:off x="7291643" y="3108927"/>
            <a:ext cx="810400" cy="283206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rot="16200000" flipV="1">
            <a:off x="6269397" y="3071076"/>
            <a:ext cx="854581" cy="992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AutoShape 6"/>
          <p:cNvSpPr>
            <a:spLocks noChangeArrowheads="1"/>
          </p:cNvSpPr>
          <p:nvPr/>
        </p:nvSpPr>
        <p:spPr bwMode="auto">
          <a:xfrm>
            <a:off x="6046154" y="4344821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9" name="AutoShape 6"/>
          <p:cNvSpPr>
            <a:spLocks noChangeArrowheads="1"/>
          </p:cNvSpPr>
          <p:nvPr/>
        </p:nvSpPr>
        <p:spPr bwMode="auto">
          <a:xfrm>
            <a:off x="6644131" y="4255705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1" name="AutoShape 6"/>
          <p:cNvSpPr>
            <a:spLocks noChangeArrowheads="1"/>
          </p:cNvSpPr>
          <p:nvPr/>
        </p:nvSpPr>
        <p:spPr bwMode="auto">
          <a:xfrm>
            <a:off x="7249856" y="4329322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3" name="AutoShape 6"/>
          <p:cNvSpPr>
            <a:spLocks noChangeArrowheads="1"/>
          </p:cNvSpPr>
          <p:nvPr/>
        </p:nvSpPr>
        <p:spPr bwMode="auto">
          <a:xfrm>
            <a:off x="5390059" y="3301268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4" name="AutoShape 6"/>
          <p:cNvSpPr>
            <a:spLocks noChangeArrowheads="1"/>
          </p:cNvSpPr>
          <p:nvPr/>
        </p:nvSpPr>
        <p:spPr bwMode="auto">
          <a:xfrm>
            <a:off x="5860174" y="3125621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5" name="AutoShape 6"/>
          <p:cNvSpPr>
            <a:spLocks noChangeArrowheads="1"/>
          </p:cNvSpPr>
          <p:nvPr/>
        </p:nvSpPr>
        <p:spPr bwMode="auto">
          <a:xfrm>
            <a:off x="6371619" y="3027465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6" name="AutoShape 6"/>
          <p:cNvSpPr>
            <a:spLocks noChangeArrowheads="1"/>
          </p:cNvSpPr>
          <p:nvPr/>
        </p:nvSpPr>
        <p:spPr bwMode="auto">
          <a:xfrm>
            <a:off x="6893395" y="3032631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7" name="AutoShape 6"/>
          <p:cNvSpPr>
            <a:spLocks noChangeArrowheads="1"/>
          </p:cNvSpPr>
          <p:nvPr/>
        </p:nvSpPr>
        <p:spPr bwMode="auto">
          <a:xfrm>
            <a:off x="7399673" y="3125621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8" name="AutoShape 6"/>
          <p:cNvSpPr>
            <a:spLocks noChangeArrowheads="1"/>
          </p:cNvSpPr>
          <p:nvPr/>
        </p:nvSpPr>
        <p:spPr bwMode="auto">
          <a:xfrm>
            <a:off x="7880120" y="3285770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9" name="Line 29"/>
          <p:cNvSpPr>
            <a:spLocks noChangeShapeType="1"/>
          </p:cNvSpPr>
          <p:nvPr/>
        </p:nvSpPr>
        <p:spPr bwMode="auto">
          <a:xfrm flipH="1" flipV="1">
            <a:off x="5552791" y="3572487"/>
            <a:ext cx="139485" cy="2944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30" name="Line 29"/>
          <p:cNvSpPr>
            <a:spLocks noChangeShapeType="1"/>
          </p:cNvSpPr>
          <p:nvPr/>
        </p:nvSpPr>
        <p:spPr bwMode="auto">
          <a:xfrm flipH="1" flipV="1">
            <a:off x="5976412" y="3422671"/>
            <a:ext cx="92990" cy="32029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31" name="Line 29"/>
          <p:cNvSpPr>
            <a:spLocks noChangeShapeType="1"/>
          </p:cNvSpPr>
          <p:nvPr/>
        </p:nvSpPr>
        <p:spPr bwMode="auto">
          <a:xfrm flipH="1" flipV="1">
            <a:off x="6462023" y="3334848"/>
            <a:ext cx="36164" cy="32029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32" name="Line 29"/>
          <p:cNvSpPr>
            <a:spLocks noChangeShapeType="1"/>
          </p:cNvSpPr>
          <p:nvPr/>
        </p:nvSpPr>
        <p:spPr bwMode="auto">
          <a:xfrm flipV="1">
            <a:off x="6906309" y="3340014"/>
            <a:ext cx="30997" cy="31513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" name="Line 29"/>
          <p:cNvSpPr>
            <a:spLocks noChangeShapeType="1"/>
          </p:cNvSpPr>
          <p:nvPr/>
        </p:nvSpPr>
        <p:spPr bwMode="auto">
          <a:xfrm flipV="1">
            <a:off x="7311042" y="3438169"/>
            <a:ext cx="91214" cy="31709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34" name="Line 29"/>
          <p:cNvSpPr>
            <a:spLocks noChangeShapeType="1"/>
          </p:cNvSpPr>
          <p:nvPr/>
        </p:nvSpPr>
        <p:spPr bwMode="auto">
          <a:xfrm flipV="1">
            <a:off x="7683000" y="3587987"/>
            <a:ext cx="132543" cy="282224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37" name="Line 72"/>
          <p:cNvSpPr>
            <a:spLocks noChangeShapeType="1"/>
          </p:cNvSpPr>
          <p:nvPr/>
        </p:nvSpPr>
        <p:spPr bwMode="auto">
          <a:xfrm>
            <a:off x="6533140" y="2896994"/>
            <a:ext cx="2730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8" name="Line 116"/>
          <p:cNvSpPr>
            <a:spLocks noChangeShapeType="1"/>
          </p:cNvSpPr>
          <p:nvPr/>
        </p:nvSpPr>
        <p:spPr bwMode="auto">
          <a:xfrm>
            <a:off x="6547266" y="2800156"/>
            <a:ext cx="2730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39" name="Line 72"/>
          <p:cNvSpPr>
            <a:spLocks noChangeShapeType="1"/>
          </p:cNvSpPr>
          <p:nvPr/>
        </p:nvSpPr>
        <p:spPr bwMode="auto">
          <a:xfrm flipV="1">
            <a:off x="5999740" y="2930117"/>
            <a:ext cx="236181" cy="4307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0" name="Line 116"/>
          <p:cNvSpPr>
            <a:spLocks noChangeShapeType="1"/>
          </p:cNvSpPr>
          <p:nvPr/>
        </p:nvSpPr>
        <p:spPr bwMode="auto">
          <a:xfrm flipV="1">
            <a:off x="6017138" y="2826334"/>
            <a:ext cx="238418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41" name="Line 72"/>
          <p:cNvSpPr>
            <a:spLocks noChangeShapeType="1"/>
          </p:cNvSpPr>
          <p:nvPr/>
        </p:nvSpPr>
        <p:spPr bwMode="auto">
          <a:xfrm flipV="1">
            <a:off x="5475790" y="3039508"/>
            <a:ext cx="235613" cy="925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2" name="Line 116"/>
          <p:cNvSpPr>
            <a:spLocks noChangeShapeType="1"/>
          </p:cNvSpPr>
          <p:nvPr/>
        </p:nvSpPr>
        <p:spPr bwMode="auto">
          <a:xfrm flipV="1">
            <a:off x="5450546" y="2944141"/>
            <a:ext cx="241223" cy="8975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43" name="Line 72"/>
          <p:cNvSpPr>
            <a:spLocks noChangeShapeType="1"/>
          </p:cNvSpPr>
          <p:nvPr/>
        </p:nvSpPr>
        <p:spPr bwMode="auto">
          <a:xfrm>
            <a:off x="7113856" y="2916092"/>
            <a:ext cx="255185" cy="4027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4" name="Line 116"/>
          <p:cNvSpPr>
            <a:spLocks noChangeShapeType="1"/>
          </p:cNvSpPr>
          <p:nvPr/>
        </p:nvSpPr>
        <p:spPr bwMode="auto">
          <a:xfrm>
            <a:off x="7144710" y="2829140"/>
            <a:ext cx="246871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45" name="Line 72"/>
          <p:cNvSpPr>
            <a:spLocks noChangeShapeType="1"/>
          </p:cNvSpPr>
          <p:nvPr/>
        </p:nvSpPr>
        <p:spPr bwMode="auto">
          <a:xfrm>
            <a:off x="7632765" y="3039508"/>
            <a:ext cx="218784" cy="785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6" name="Line 116"/>
          <p:cNvSpPr>
            <a:spLocks noChangeShapeType="1"/>
          </p:cNvSpPr>
          <p:nvPr/>
        </p:nvSpPr>
        <p:spPr bwMode="auto">
          <a:xfrm>
            <a:off x="7674838" y="2952555"/>
            <a:ext cx="235613" cy="8975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47" name="Line 72"/>
          <p:cNvSpPr>
            <a:spLocks noChangeShapeType="1"/>
          </p:cNvSpPr>
          <p:nvPr/>
        </p:nvSpPr>
        <p:spPr bwMode="auto">
          <a:xfrm>
            <a:off x="6095676" y="3437805"/>
            <a:ext cx="277685" cy="19914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8" name="Line 116"/>
          <p:cNvSpPr>
            <a:spLocks noChangeShapeType="1"/>
          </p:cNvSpPr>
          <p:nvPr/>
        </p:nvSpPr>
        <p:spPr bwMode="auto">
          <a:xfrm flipV="1">
            <a:off x="6160189" y="3406950"/>
            <a:ext cx="201953" cy="24402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51" name="Line 72"/>
          <p:cNvSpPr>
            <a:spLocks noChangeShapeType="1"/>
          </p:cNvSpPr>
          <p:nvPr/>
        </p:nvSpPr>
        <p:spPr bwMode="auto">
          <a:xfrm>
            <a:off x="7014283" y="3391991"/>
            <a:ext cx="224330" cy="28990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52" name="Line 116"/>
          <p:cNvSpPr>
            <a:spLocks noChangeShapeType="1"/>
          </p:cNvSpPr>
          <p:nvPr/>
        </p:nvSpPr>
        <p:spPr bwMode="auto">
          <a:xfrm flipV="1">
            <a:off x="7021295" y="3440609"/>
            <a:ext cx="252442" cy="19073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71" name="Line 72"/>
          <p:cNvSpPr>
            <a:spLocks noChangeShapeType="1"/>
          </p:cNvSpPr>
          <p:nvPr/>
        </p:nvSpPr>
        <p:spPr bwMode="auto">
          <a:xfrm flipV="1">
            <a:off x="6269471" y="4386102"/>
            <a:ext cx="236181" cy="4307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72" name="Line 116"/>
          <p:cNvSpPr>
            <a:spLocks noChangeShapeType="1"/>
          </p:cNvSpPr>
          <p:nvPr/>
        </p:nvSpPr>
        <p:spPr bwMode="auto">
          <a:xfrm flipV="1">
            <a:off x="6286869" y="4282319"/>
            <a:ext cx="238418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73" name="Line 72"/>
          <p:cNvSpPr>
            <a:spLocks noChangeShapeType="1"/>
          </p:cNvSpPr>
          <p:nvPr/>
        </p:nvSpPr>
        <p:spPr bwMode="auto">
          <a:xfrm>
            <a:off x="6859085" y="4354970"/>
            <a:ext cx="255185" cy="4027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74" name="Line 116"/>
          <p:cNvSpPr>
            <a:spLocks noChangeShapeType="1"/>
          </p:cNvSpPr>
          <p:nvPr/>
        </p:nvSpPr>
        <p:spPr bwMode="auto">
          <a:xfrm>
            <a:off x="6889939" y="4268018"/>
            <a:ext cx="246871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75" name="Text Box 4"/>
          <p:cNvSpPr txBox="1">
            <a:spLocks noChangeArrowheads="1"/>
          </p:cNvSpPr>
          <p:nvPr/>
        </p:nvSpPr>
        <p:spPr bwMode="auto">
          <a:xfrm>
            <a:off x="1447800" y="1981200"/>
            <a:ext cx="2209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sz="1800" dirty="0" smtClean="0">
                <a:latin typeface="+mn-lt"/>
                <a:cs typeface="Times New Roman" pitchFamily="18" charset="0"/>
              </a:rPr>
              <a:t>ME</a:t>
            </a:r>
            <a:r>
              <a:rPr kumimoji="0" lang="en-US" sz="1800" dirty="0" smtClean="0">
                <a:latin typeface="+mn-lt"/>
                <a:cs typeface="Times New Roman" pitchFamily="18" charset="0"/>
                <a:sym typeface="Wingdings" pitchFamily="2" charset="2"/>
              </a:rPr>
              <a:t>1</a:t>
            </a:r>
            <a:r>
              <a:rPr kumimoji="0" lang="en-US" sz="1400" dirty="0" smtClean="0">
                <a:latin typeface="+mn-lt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en-US" dirty="0" smtClean="0">
                <a:latin typeface="+mn-lt"/>
                <a:cs typeface="Times New Roman" pitchFamily="18" charset="0"/>
                <a:sym typeface="Wingdings" pitchFamily="2" charset="2"/>
              </a:rPr>
              <a:t>ME</a:t>
            </a:r>
            <a:r>
              <a:rPr kumimoji="0" lang="en-US" sz="1800" dirty="0" smtClean="0">
                <a:latin typeface="+mn-lt"/>
                <a:cs typeface="Times New Roman" pitchFamily="18" charset="0"/>
                <a:sym typeface="Wingdings" pitchFamily="2" charset="2"/>
              </a:rPr>
              <a:t>4</a:t>
            </a:r>
            <a:endParaRPr kumimoji="0" lang="en-US" sz="1800" dirty="0">
              <a:latin typeface="+mn-lt"/>
              <a:cs typeface="Times New Roman" pitchFamily="18" charset="0"/>
            </a:endParaRP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sz="1800" dirty="0">
                <a:latin typeface="+mn-lt"/>
                <a:cs typeface="Times New Roman" pitchFamily="18" charset="0"/>
              </a:rPr>
              <a:t>Total: </a:t>
            </a:r>
            <a:r>
              <a:rPr lang="en-US" dirty="0" smtClean="0">
                <a:latin typeface="+mn-lt"/>
                <a:cs typeface="Times New Roman" pitchFamily="18" charset="0"/>
              </a:rPr>
              <a:t>42</a:t>
            </a:r>
            <a:r>
              <a:rPr kumimoji="0" lang="en-US" sz="1800" dirty="0" smtClean="0">
                <a:latin typeface="+mn-lt"/>
                <a:cs typeface="Times New Roman" pitchFamily="18" charset="0"/>
              </a:rPr>
              <a:t> </a:t>
            </a:r>
            <a:r>
              <a:rPr kumimoji="0" lang="en-US" sz="1800" dirty="0">
                <a:latin typeface="+mn-lt"/>
                <a:cs typeface="Times New Roman" pitchFamily="18" charset="0"/>
              </a:rPr>
              <a:t>paths</a:t>
            </a:r>
            <a:endParaRPr kumimoji="0" lang="el-GR" sz="1800" dirty="0">
              <a:latin typeface="+mn-lt"/>
              <a:cs typeface="Times New Roman" pitchFamily="18" charset="0"/>
            </a:endParaRPr>
          </a:p>
        </p:txBody>
      </p:sp>
      <p:sp>
        <p:nvSpPr>
          <p:cNvPr id="176" name="Text Box 5"/>
          <p:cNvSpPr txBox="1">
            <a:spLocks noChangeArrowheads="1"/>
          </p:cNvSpPr>
          <p:nvPr/>
        </p:nvSpPr>
        <p:spPr bwMode="auto">
          <a:xfrm>
            <a:off x="4800600" y="1981200"/>
            <a:ext cx="3810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sz="1800" dirty="0" smtClean="0">
                <a:latin typeface="+mn-lt"/>
                <a:cs typeface="Times New Roman" pitchFamily="18" charset="0"/>
              </a:rPr>
              <a:t>ME2</a:t>
            </a:r>
            <a:r>
              <a:rPr kumimoji="0" lang="en-US" sz="1400" dirty="0" smtClean="0">
                <a:latin typeface="+mn-lt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en-US" dirty="0" smtClean="0">
                <a:latin typeface="+mn-lt"/>
                <a:cs typeface="Times New Roman" pitchFamily="18" charset="0"/>
                <a:sym typeface="Wingdings" pitchFamily="2" charset="2"/>
              </a:rPr>
              <a:t>ME</a:t>
            </a:r>
            <a:r>
              <a:rPr kumimoji="0" lang="en-US" sz="1800" dirty="0" smtClean="0">
                <a:latin typeface="+mn-lt"/>
                <a:cs typeface="Times New Roman" pitchFamily="18" charset="0"/>
              </a:rPr>
              <a:t>3, ME2</a:t>
            </a:r>
            <a:r>
              <a:rPr kumimoji="0" lang="en-US" sz="1400" dirty="0" smtClean="0">
                <a:latin typeface="+mn-lt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en-US" dirty="0" smtClean="0">
                <a:latin typeface="+mn-lt"/>
                <a:cs typeface="Times New Roman" pitchFamily="18" charset="0"/>
                <a:sym typeface="Wingdings" pitchFamily="2" charset="2"/>
              </a:rPr>
              <a:t>ME</a:t>
            </a:r>
            <a:r>
              <a:rPr kumimoji="0" lang="en-US" sz="1800" dirty="0" smtClean="0">
                <a:latin typeface="+mn-lt"/>
                <a:cs typeface="Times New Roman" pitchFamily="18" charset="0"/>
                <a:sym typeface="Wingdings" pitchFamily="2" charset="2"/>
              </a:rPr>
              <a:t>4, ME3</a:t>
            </a:r>
            <a:r>
              <a:rPr kumimoji="0" lang="en-US" sz="1400" dirty="0" smtClean="0">
                <a:latin typeface="+mn-lt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en-US" dirty="0" smtClean="0">
                <a:latin typeface="+mn-lt"/>
                <a:cs typeface="Times New Roman" pitchFamily="18" charset="0"/>
                <a:sym typeface="Wingdings" pitchFamily="2" charset="2"/>
              </a:rPr>
              <a:t>ME</a:t>
            </a:r>
            <a:r>
              <a:rPr kumimoji="0" lang="en-US" sz="1800" dirty="0" smtClean="0">
                <a:latin typeface="+mn-lt"/>
                <a:cs typeface="Times New Roman" pitchFamily="18" charset="0"/>
                <a:sym typeface="Wingdings" pitchFamily="2" charset="2"/>
              </a:rPr>
              <a:t>4</a:t>
            </a:r>
            <a:endParaRPr kumimoji="0" lang="en-US" sz="1800" dirty="0">
              <a:latin typeface="+mn-lt"/>
              <a:cs typeface="Times New Roman" pitchFamily="18" charset="0"/>
            </a:endParaRP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sz="1800" dirty="0">
                <a:latin typeface="+mn-lt"/>
                <a:cs typeface="Times New Roman" pitchFamily="18" charset="0"/>
              </a:rPr>
              <a:t>Total: 33 paths</a:t>
            </a:r>
            <a:endParaRPr kumimoji="0" lang="el-GR" sz="1800" dirty="0">
              <a:latin typeface="+mn-lt"/>
              <a:cs typeface="Times New Roman" pitchFamily="18" charset="0"/>
            </a:endParaRPr>
          </a:p>
        </p:txBody>
      </p:sp>
      <p:sp>
        <p:nvSpPr>
          <p:cNvPr id="105" name="AutoShape 6"/>
          <p:cNvSpPr>
            <a:spLocks noChangeArrowheads="1"/>
          </p:cNvSpPr>
          <p:nvPr/>
        </p:nvSpPr>
        <p:spPr bwMode="auto">
          <a:xfrm>
            <a:off x="2743200" y="5867400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6" name="Text Box 7"/>
          <p:cNvSpPr txBox="1">
            <a:spLocks noChangeArrowheads="1"/>
          </p:cNvSpPr>
          <p:nvPr/>
        </p:nvSpPr>
        <p:spPr bwMode="auto">
          <a:xfrm>
            <a:off x="2819400" y="5791200"/>
            <a:ext cx="320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sz="1400" dirty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400" dirty="0">
                <a:latin typeface="+mn-lt"/>
                <a:cs typeface="Times New Roman" pitchFamily="18" charset="0"/>
              </a:rPr>
              <a:t>- means path to chamber directly behind</a:t>
            </a:r>
            <a:endParaRPr kumimoji="0" lang="el-GR" sz="1400" dirty="0"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Arrow Connector 36"/>
          <p:cNvCxnSpPr>
            <a:stCxn id="30" idx="1"/>
          </p:cNvCxnSpPr>
          <p:nvPr/>
        </p:nvCxnSpPr>
        <p:spPr>
          <a:xfrm rot="10800000" flipV="1">
            <a:off x="5181600" y="4116288"/>
            <a:ext cx="914400" cy="60811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9" idx="1"/>
            <a:endCxn id="26" idx="5"/>
          </p:cNvCxnSpPr>
          <p:nvPr/>
        </p:nvCxnSpPr>
        <p:spPr>
          <a:xfrm rot="10800000">
            <a:off x="5558224" y="5255020"/>
            <a:ext cx="613976" cy="26439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Extrapolation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514600"/>
          </a:xfrm>
        </p:spPr>
        <p:txBody>
          <a:bodyPr/>
          <a:lstStyle/>
          <a:p>
            <a:r>
              <a:rPr lang="en-US" sz="2400" dirty="0" smtClean="0"/>
              <a:t>What does extrapolation unit do?</a:t>
            </a:r>
          </a:p>
          <a:p>
            <a:pPr lvl="1"/>
            <a:r>
              <a:rPr lang="en-US" sz="2000" dirty="0" smtClean="0"/>
              <a:t>Compares trigger primitives from 2 stations (chamber layers)</a:t>
            </a:r>
          </a:p>
          <a:p>
            <a:pPr lvl="1"/>
            <a:r>
              <a:rPr lang="en-US" sz="2000" dirty="0" smtClean="0"/>
              <a:t>Checks that they are within certain “window” relative to each other</a:t>
            </a:r>
          </a:p>
          <a:p>
            <a:pPr lvl="2"/>
            <a:r>
              <a:rPr lang="en-US" sz="1700" dirty="0" smtClean="0"/>
              <a:t>|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700" baseline="-25000" dirty="0" smtClean="0"/>
              <a:t>A</a:t>
            </a:r>
            <a:r>
              <a:rPr lang="en-US" sz="1700" dirty="0" smtClean="0"/>
              <a:t> –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700" baseline="-25000" dirty="0" smtClean="0"/>
              <a:t>B</a:t>
            </a:r>
            <a:r>
              <a:rPr lang="en-US" sz="1700" dirty="0" smtClean="0"/>
              <a:t>| &lt; max </a:t>
            </a:r>
            <a:r>
              <a:rPr lang="el-GR" sz="1700" dirty="0" smtClean="0"/>
              <a:t>Δ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φ</a:t>
            </a:r>
            <a:endParaRPr lang="en-US" sz="1700" dirty="0" smtClean="0"/>
          </a:p>
          <a:p>
            <a:pPr lvl="2"/>
            <a:r>
              <a:rPr lang="en-US" sz="1700" dirty="0" smtClean="0"/>
              <a:t>|</a:t>
            </a:r>
            <a:r>
              <a:rPr lang="el-GR" sz="1700" dirty="0" smtClean="0"/>
              <a:t>θ</a:t>
            </a:r>
            <a:r>
              <a:rPr lang="en-US" sz="1700" baseline="-25000" dirty="0" smtClean="0"/>
              <a:t>A</a:t>
            </a:r>
            <a:r>
              <a:rPr lang="en-US" sz="1700" dirty="0" smtClean="0"/>
              <a:t> – </a:t>
            </a:r>
            <a:r>
              <a:rPr lang="el-GR" sz="1700" dirty="0" smtClean="0"/>
              <a:t>θ</a:t>
            </a:r>
            <a:r>
              <a:rPr lang="en-US" sz="1700" baseline="-25000" dirty="0" smtClean="0"/>
              <a:t>B</a:t>
            </a:r>
            <a:r>
              <a:rPr lang="en-US" sz="1700" dirty="0" smtClean="0"/>
              <a:t>| &lt; max </a:t>
            </a:r>
            <a:r>
              <a:rPr lang="el-GR" sz="1700" dirty="0" smtClean="0"/>
              <a:t>Δθ</a:t>
            </a:r>
            <a:r>
              <a:rPr lang="en-US" sz="1700" dirty="0" smtClean="0"/>
              <a:t> </a:t>
            </a:r>
          </a:p>
          <a:p>
            <a:pPr lvl="2"/>
            <a:endParaRPr lang="en-US" sz="17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724400" y="4267200"/>
            <a:ext cx="1066800" cy="3810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5295900" y="5143500"/>
            <a:ext cx="9906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0800000">
            <a:off x="4724400" y="5257800"/>
            <a:ext cx="1066800" cy="3810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4229100" y="4762500"/>
            <a:ext cx="990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0800000" flipV="1">
            <a:off x="3352800" y="5257800"/>
            <a:ext cx="1371600" cy="4572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0800000" flipV="1">
            <a:off x="3352800" y="5638800"/>
            <a:ext cx="2438400" cy="762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 flipV="1">
            <a:off x="3352800" y="4648200"/>
            <a:ext cx="2438400" cy="10668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3314700" y="4305300"/>
            <a:ext cx="1447800" cy="13716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5486400" y="5181600"/>
            <a:ext cx="84147" cy="8601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3323348" y="5673861"/>
            <a:ext cx="84147" cy="8601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066800" y="5105400"/>
            <a:ext cx="1828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Trig. primitive from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Station 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172200" y="5257800"/>
            <a:ext cx="1828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Trig. primitive from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Station B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96000" y="3962400"/>
            <a:ext cx="18288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Window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2667000" y="5334000"/>
            <a:ext cx="609600" cy="304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of extrapolations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"/>
          </p:nvPr>
        </p:nvGraphicFramePr>
        <p:xfrm>
          <a:off x="304800" y="2895600"/>
          <a:ext cx="3349624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0825"/>
                <a:gridCol w="990600"/>
                <a:gridCol w="8381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Extrapolation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>
                          <a:latin typeface="Arial" pitchFamily="34" charset="0"/>
                          <a:cs typeface="Arial" pitchFamily="34" charset="0"/>
                        </a:rPr>
                        <a:t>φ</a:t>
                      </a:r>
                      <a:r>
                        <a:rPr lang="en-US" dirty="0" smtClean="0"/>
                        <a:t> EU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θ</a:t>
                      </a:r>
                      <a:r>
                        <a:rPr lang="en-US" dirty="0" smtClean="0"/>
                        <a:t> EU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Wingdings" pitchFamily="2" charset="2"/>
                        </a:rPr>
                        <a:t>ME1ME2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Wingdings" pitchFamily="2" charset="2"/>
                        </a:rPr>
                        <a:t>ME1ME3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Wingdings" pitchFamily="2" charset="2"/>
                        </a:rPr>
                        <a:t>ME1ME4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Wingdings" pitchFamily="2" charset="2"/>
                        </a:rPr>
                        <a:t>ME2ME3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Wingdings" pitchFamily="2" charset="2"/>
                        </a:rPr>
                        <a:t>ME2ME4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Wingdings" pitchFamily="2" charset="2"/>
                        </a:rPr>
                        <a:t>ME3ME4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ME1</a:t>
                      </a:r>
                      <a:r>
                        <a:rPr lang="en-US" dirty="0" smtClean="0">
                          <a:sym typeface="Wingdings" pitchFamily="2" charset="2"/>
                        </a:rPr>
                        <a:t>MB1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 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ME2</a:t>
                      </a:r>
                      <a:r>
                        <a:rPr lang="en-US" dirty="0" smtClean="0">
                          <a:sym typeface="Wingdings" pitchFamily="2" charset="2"/>
                        </a:rPr>
                        <a:t>MB1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r>
                        <a:rPr lang="en-US" baseline="0" dirty="0" smtClean="0"/>
                        <a:t> 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1068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1252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2" name="Oval Callout 11"/>
          <p:cNvSpPr/>
          <p:nvPr/>
        </p:nvSpPr>
        <p:spPr>
          <a:xfrm>
            <a:off x="1295400" y="1600200"/>
            <a:ext cx="2286000" cy="1222664"/>
          </a:xfrm>
          <a:prstGeom prst="wedgeEllipseCallout">
            <a:avLst>
              <a:gd name="adj1" fmla="val 19978"/>
              <a:gd name="adj2" fmla="val 93890"/>
            </a:avLst>
          </a:prstGeom>
          <a:solidFill>
            <a:schemeClr val="accent1">
              <a:alpha val="7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more </a:t>
            </a:r>
            <a:r>
              <a:rPr lang="el-GR" dirty="0" smtClean="0">
                <a:solidFill>
                  <a:schemeClr val="tx1"/>
                </a:solidFill>
              </a:rPr>
              <a:t>θ</a:t>
            </a:r>
            <a:r>
              <a:rPr lang="en-US" dirty="0" smtClean="0">
                <a:solidFill>
                  <a:schemeClr val="tx1"/>
                </a:solidFill>
              </a:rPr>
              <a:t> EUs because of ME1/1   </a:t>
            </a:r>
            <a:r>
              <a:rPr lang="el-GR" dirty="0" smtClean="0">
                <a:solidFill>
                  <a:schemeClr val="tx1"/>
                </a:solidFill>
              </a:rPr>
              <a:t>θ</a:t>
            </a:r>
            <a:r>
              <a:rPr lang="en-US" dirty="0" smtClean="0">
                <a:solidFill>
                  <a:schemeClr val="tx1"/>
                </a:solidFill>
              </a:rPr>
              <a:t> duplication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819400" y="3276600"/>
            <a:ext cx="609600" cy="106680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810000" y="1676400"/>
            <a:ext cx="4956048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Try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wire-strip combinations for each CSC, to account for “ghosts”</a:t>
            </a:r>
          </a:p>
          <a:p>
            <a:pPr marL="776288" lvl="1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en-US" baseline="0" dirty="0" smtClean="0">
                <a:latin typeface="+mn-lt"/>
                <a:cs typeface="+mn-cs"/>
              </a:rPr>
              <a:t>Currently</a:t>
            </a:r>
            <a:r>
              <a:rPr lang="en-US" dirty="0" smtClean="0">
                <a:latin typeface="+mn-lt"/>
                <a:cs typeface="+mn-cs"/>
              </a:rPr>
              <a:t> done only for station 1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-22860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A5AB81"/>
              </a:buClr>
              <a:buSzPct val="75000"/>
              <a:buFont typeface="Wingdings" pitchFamily="2" charset="2"/>
              <a:buChar char="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 Assembly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133600"/>
          </a:xfrm>
        </p:spPr>
        <p:txBody>
          <a:bodyPr/>
          <a:lstStyle/>
          <a:p>
            <a:r>
              <a:rPr lang="en-US" dirty="0" smtClean="0"/>
              <a:t>What does Track Assembly Unit do?</a:t>
            </a:r>
          </a:p>
          <a:p>
            <a:pPr lvl="1"/>
            <a:r>
              <a:rPr lang="en-US" dirty="0" smtClean="0"/>
              <a:t>Analyzes extrapolation results</a:t>
            </a:r>
          </a:p>
          <a:p>
            <a:pPr lvl="1"/>
            <a:r>
              <a:rPr lang="en-US" dirty="0" smtClean="0"/>
              <a:t>Attempts to build the best track from available trigger primitives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827179" y="4977319"/>
            <a:ext cx="1066800" cy="3810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2398679" y="5853619"/>
            <a:ext cx="990600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>
            <a:off x="1827179" y="5967919"/>
            <a:ext cx="1066800" cy="3810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1331879" y="5472619"/>
            <a:ext cx="990600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0800000" flipV="1">
            <a:off x="455579" y="5967919"/>
            <a:ext cx="1371600" cy="4572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0800000" flipV="1">
            <a:off x="455579" y="6348919"/>
            <a:ext cx="2438400" cy="762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0800000" flipV="1">
            <a:off x="455579" y="5358319"/>
            <a:ext cx="2438400" cy="10668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417479" y="5015419"/>
            <a:ext cx="1447800" cy="13716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26127" y="6383980"/>
            <a:ext cx="84147" cy="86017"/>
          </a:xfrm>
          <a:prstGeom prst="ellipse">
            <a:avLst/>
          </a:prstGeom>
          <a:solidFill>
            <a:srgbClr val="FF0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3732179" y="4443919"/>
            <a:ext cx="1066800" cy="3810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4303679" y="5320219"/>
            <a:ext cx="990600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0800000">
            <a:off x="3732179" y="5434519"/>
            <a:ext cx="1066800" cy="3810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3236879" y="4939219"/>
            <a:ext cx="990600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 flipV="1">
            <a:off x="2360579" y="5434519"/>
            <a:ext cx="1371600" cy="4572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2360579" y="5815519"/>
            <a:ext cx="2438400" cy="762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 flipV="1">
            <a:off x="2360579" y="4824919"/>
            <a:ext cx="2438400" cy="10668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2322479" y="4482019"/>
            <a:ext cx="1447800" cy="13716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2331127" y="5850580"/>
            <a:ext cx="84147" cy="86017"/>
          </a:xfrm>
          <a:prstGeom prst="ellipse">
            <a:avLst/>
          </a:prstGeom>
          <a:solidFill>
            <a:srgbClr val="FF0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6018179" y="3910519"/>
            <a:ext cx="1066800" cy="3810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6589679" y="4786819"/>
            <a:ext cx="990600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0800000">
            <a:off x="6018179" y="4901119"/>
            <a:ext cx="1066800" cy="3810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5522879" y="4405819"/>
            <a:ext cx="990600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0800000" flipV="1">
            <a:off x="4646579" y="4901119"/>
            <a:ext cx="1371600" cy="4572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0800000" flipV="1">
            <a:off x="4646579" y="5282119"/>
            <a:ext cx="2438400" cy="762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0800000" flipV="1">
            <a:off x="4646579" y="4291519"/>
            <a:ext cx="2438400" cy="10668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4608479" y="3948619"/>
            <a:ext cx="1447800" cy="13716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6856379" y="4977319"/>
            <a:ext cx="84147" cy="86017"/>
          </a:xfrm>
          <a:prstGeom prst="ellipse">
            <a:avLst/>
          </a:prstGeom>
          <a:solidFill>
            <a:srgbClr val="FF0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Oval 35"/>
          <p:cNvSpPr/>
          <p:nvPr/>
        </p:nvSpPr>
        <p:spPr>
          <a:xfrm>
            <a:off x="4617127" y="5317180"/>
            <a:ext cx="84147" cy="86017"/>
          </a:xfrm>
          <a:prstGeom prst="ellipse">
            <a:avLst/>
          </a:prstGeom>
          <a:solidFill>
            <a:srgbClr val="FF0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Freeform 36"/>
          <p:cNvSpPr/>
          <p:nvPr/>
        </p:nvSpPr>
        <p:spPr>
          <a:xfrm>
            <a:off x="457200" y="5029200"/>
            <a:ext cx="6429983" cy="1400783"/>
          </a:xfrm>
          <a:custGeom>
            <a:avLst/>
            <a:gdLst>
              <a:gd name="connsiteX0" fmla="*/ 0 w 6429983"/>
              <a:gd name="connsiteY0" fmla="*/ 1400783 h 1400783"/>
              <a:gd name="connsiteX1" fmla="*/ 1926077 w 6429983"/>
              <a:gd name="connsiteY1" fmla="*/ 846306 h 1400783"/>
              <a:gd name="connsiteX2" fmla="*/ 4202349 w 6429983"/>
              <a:gd name="connsiteY2" fmla="*/ 321013 h 1400783"/>
              <a:gd name="connsiteX3" fmla="*/ 6429983 w 6429983"/>
              <a:gd name="connsiteY3" fmla="*/ 0 h 1400783"/>
              <a:gd name="connsiteX4" fmla="*/ 6429983 w 6429983"/>
              <a:gd name="connsiteY4" fmla="*/ 0 h 1400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9983" h="1400783">
                <a:moveTo>
                  <a:pt x="0" y="1400783"/>
                </a:moveTo>
                <a:cubicBezTo>
                  <a:pt x="612843" y="1213525"/>
                  <a:pt x="1225686" y="1026268"/>
                  <a:pt x="1926077" y="846306"/>
                </a:cubicBezTo>
                <a:cubicBezTo>
                  <a:pt x="2626468" y="666344"/>
                  <a:pt x="3451698" y="462064"/>
                  <a:pt x="4202349" y="321013"/>
                </a:cubicBezTo>
                <a:cubicBezTo>
                  <a:pt x="4953000" y="179962"/>
                  <a:pt x="6429983" y="0"/>
                  <a:pt x="6429983" y="0"/>
                </a:cubicBezTo>
                <a:lnTo>
                  <a:pt x="6429983" y="0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 Assembly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492752" cy="4495800"/>
          </a:xfrm>
        </p:spPr>
        <p:txBody>
          <a:bodyPr/>
          <a:lstStyle/>
          <a:p>
            <a:r>
              <a:rPr lang="en-US" sz="2800" dirty="0" smtClean="0"/>
              <a:t>Implementation:</a:t>
            </a:r>
          </a:p>
          <a:p>
            <a:pPr lvl="1"/>
            <a:r>
              <a:rPr lang="en-US" sz="2400" dirty="0" smtClean="0"/>
              <a:t>Find best extrapolations</a:t>
            </a:r>
          </a:p>
          <a:p>
            <a:pPr lvl="2"/>
            <a:r>
              <a:rPr lang="en-US" sz="2000" dirty="0" smtClean="0"/>
              <a:t>minimum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2000" dirty="0" smtClean="0"/>
              <a:t> difference between primitives</a:t>
            </a:r>
          </a:p>
          <a:p>
            <a:pPr lvl="2"/>
            <a:r>
              <a:rPr lang="en-US" sz="2000" dirty="0" smtClean="0"/>
              <a:t>valid </a:t>
            </a:r>
            <a:r>
              <a:rPr lang="el-GR" sz="2000" dirty="0" smtClean="0"/>
              <a:t>θ</a:t>
            </a:r>
            <a:r>
              <a:rPr lang="en-US" sz="2000" dirty="0" smtClean="0"/>
              <a:t> extrapolations</a:t>
            </a:r>
          </a:p>
          <a:p>
            <a:pPr lvl="1"/>
            <a:r>
              <a:rPr lang="en-US" sz="2400" dirty="0" smtClean="0"/>
              <a:t>Make track out of corresponding segments</a:t>
            </a:r>
          </a:p>
          <a:p>
            <a:pPr lvl="1"/>
            <a:r>
              <a:rPr lang="en-US" sz="2400" dirty="0" smtClean="0"/>
              <a:t>Need to do that for each trig. primitive in key stations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029200" y="3276600"/>
          <a:ext cx="36576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</a:tblGrid>
              <a:tr h="567267">
                <a:tc>
                  <a:txBody>
                    <a:bodyPr/>
                    <a:lstStyle/>
                    <a:p>
                      <a:r>
                        <a:rPr lang="en-US" dirty="0" smtClean="0"/>
                        <a:t>Key</a:t>
                      </a:r>
                      <a:r>
                        <a:rPr lang="en-US" baseline="0" dirty="0" smtClean="0"/>
                        <a:t> station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design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Upgraded</a:t>
                      </a:r>
                      <a:r>
                        <a:rPr lang="en-US" baseline="0" dirty="0" smtClean="0"/>
                        <a:t> design</a:t>
                      </a:r>
                      <a:endParaRPr lang="en-US" dirty="0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en-US" dirty="0" smtClean="0"/>
                        <a:t>ME2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r>
                        <a:rPr lang="en-US" dirty="0" smtClean="0"/>
                        <a:t>ME3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dirty="0" smtClean="0"/>
                        <a:t>ME4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</a:tr>
              <a:tr h="567267">
                <a:tc>
                  <a:txBody>
                    <a:bodyPr/>
                    <a:lstStyle/>
                    <a:p>
                      <a:r>
                        <a:rPr lang="en-US" dirty="0" smtClean="0"/>
                        <a:t>ME2 in DT</a:t>
                      </a:r>
                      <a:r>
                        <a:rPr lang="en-US" baseline="0" dirty="0" smtClean="0"/>
                        <a:t> overlap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15000" y="2667000"/>
            <a:ext cx="26670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Number of trigger primitives received from key stations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Sorting and Ghost Cancellation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24400"/>
          </a:xfrm>
        </p:spPr>
        <p:txBody>
          <a:bodyPr/>
          <a:lstStyle/>
          <a:p>
            <a:r>
              <a:rPr lang="en-US" sz="2400" dirty="0" smtClean="0"/>
              <a:t>Purpose:</a:t>
            </a:r>
          </a:p>
          <a:p>
            <a:pPr lvl="1"/>
            <a:r>
              <a:rPr lang="en-US" sz="2000" dirty="0" smtClean="0"/>
              <a:t>Select 3 best tracks out of all track candidates</a:t>
            </a:r>
          </a:p>
          <a:p>
            <a:pPr lvl="1"/>
            <a:r>
              <a:rPr lang="en-US" sz="2000" dirty="0" smtClean="0"/>
              <a:t>Remove “ghosts” – multiple track candidates created by the same physical track</a:t>
            </a:r>
          </a:p>
          <a:p>
            <a:r>
              <a:rPr lang="en-US" sz="2400" dirty="0" smtClean="0"/>
              <a:t>Implementation:</a:t>
            </a:r>
          </a:p>
          <a:p>
            <a:pPr lvl="1"/>
            <a:r>
              <a:rPr lang="en-US" sz="2000" dirty="0" smtClean="0"/>
              <a:t>Compare each candidate with all others</a:t>
            </a:r>
          </a:p>
          <a:p>
            <a:r>
              <a:rPr lang="en-US" sz="2400" dirty="0" smtClean="0"/>
              <a:t>Problem:</a:t>
            </a:r>
          </a:p>
          <a:p>
            <a:pPr lvl="1"/>
            <a:r>
              <a:rPr lang="en-US" sz="2000" dirty="0" smtClean="0"/>
              <a:t>Sorting and Ghost Cancellation is already the largest part of SP design</a:t>
            </a:r>
          </a:p>
          <a:p>
            <a:pPr lvl="1"/>
            <a:r>
              <a:rPr lang="en-US" sz="2000" dirty="0" smtClean="0"/>
              <a:t>Logic size grows as square of the number of track </a:t>
            </a:r>
            <a:r>
              <a:rPr lang="en-US" sz="2000" dirty="0" smtClean="0"/>
              <a:t>candidates</a:t>
            </a:r>
            <a:endParaRPr lang="en-US" sz="2000" dirty="0" smtClean="0"/>
          </a:p>
          <a:p>
            <a:pPr lvl="1"/>
            <a:r>
              <a:rPr lang="en-US" sz="2000" dirty="0" smtClean="0"/>
              <a:t>May not be able to afford this even with FPGAs available at the time of upgrade!</a:t>
            </a:r>
            <a:endParaRPr lang="en-US" sz="2400" dirty="0" smtClean="0"/>
          </a:p>
          <a:p>
            <a:pPr lvl="2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Track reconstruction logic:</a:t>
            </a:r>
            <a:br>
              <a:rPr lang="en-US" sz="3600" dirty="0" smtClean="0"/>
            </a:br>
            <a:r>
              <a:rPr lang="en-US" sz="3600" dirty="0" smtClean="0"/>
              <a:t>Expanding Current design 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graphicFrame>
        <p:nvGraphicFramePr>
          <p:cNvPr id="46" name="Table 45"/>
          <p:cNvGraphicFramePr>
            <a:graphicFrameLocks noGrp="1"/>
          </p:cNvGraphicFramePr>
          <p:nvPr/>
        </p:nvGraphicFramePr>
        <p:xfrm>
          <a:off x="381000" y="1524000"/>
          <a:ext cx="7772400" cy="391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4150"/>
                <a:gridCol w="1339850"/>
                <a:gridCol w="1219200"/>
                <a:gridCol w="1219200"/>
              </a:tblGrid>
              <a:tr h="620486">
                <a:tc>
                  <a:txBody>
                    <a:bodyPr/>
                    <a:lstStyle/>
                    <a:p>
                      <a:r>
                        <a:rPr lang="en-US" dirty="0" smtClean="0"/>
                        <a:t>Module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 in current design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 upgraded</a:t>
                      </a:r>
                      <a:endParaRPr lang="en-US" dirty="0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Multiple Bunch Crossing Analysis (BXA)</a:t>
                      </a:r>
                      <a:endParaRPr lang="ru-R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282 %</a:t>
                      </a:r>
                      <a:endParaRPr lang="en-US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Extrapolation units (EU)</a:t>
                      </a:r>
                      <a:endParaRPr lang="ru-R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23 %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262 %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Track assembly (TAU)</a:t>
                      </a:r>
                      <a:endParaRPr lang="ru-R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4 %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Track</a:t>
                      </a:r>
                      <a:r>
                        <a:rPr lang="en-US" sz="1800" baseline="0" dirty="0" smtClean="0"/>
                        <a:t> parameters</a:t>
                      </a:r>
                      <a:r>
                        <a:rPr lang="en-US" sz="1800" dirty="0" smtClean="0"/>
                        <a:t> assignment (PAU)</a:t>
                      </a:r>
                      <a:endParaRPr lang="ru-R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57 %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Sorting, ghost cancellation (FSU)</a:t>
                      </a:r>
                      <a:endParaRPr lang="ru-R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51 %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1012 %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Output Multiplexor (MUX)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9 %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BX adjustment to 2</a:t>
                      </a:r>
                      <a:r>
                        <a:rPr lang="en-US" sz="1800" baseline="30000" dirty="0" smtClean="0"/>
                        <a:t>nd</a:t>
                      </a:r>
                      <a:r>
                        <a:rPr lang="en-US" sz="1800" dirty="0" smtClean="0"/>
                        <a:t> trig. primitive (BXCORR)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2 %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100 %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1628%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533400" y="5486400"/>
            <a:ext cx="71225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upgraded design size relative to current: about 16 times bigger</a:t>
            </a:r>
          </a:p>
          <a:p>
            <a:r>
              <a:rPr lang="en-US" dirty="0" smtClean="0"/>
              <a:t>Main contributors: FSU, BXA, EU</a:t>
            </a:r>
          </a:p>
          <a:p>
            <a:r>
              <a:rPr lang="en-US" dirty="0" smtClean="0"/>
              <a:t>That’s too big, may not find suitable FPGA for reasonable cost.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Pattern-based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458200" cy="4648200"/>
          </a:xfrm>
        </p:spPr>
        <p:txBody>
          <a:bodyPr/>
          <a:lstStyle/>
          <a:p>
            <a:r>
              <a:rPr lang="en-US" sz="2400" dirty="0" smtClean="0"/>
              <a:t>Investigating another approach:</a:t>
            </a:r>
          </a:p>
          <a:p>
            <a:pPr lvl="1"/>
            <a:r>
              <a:rPr lang="en-US" sz="2000" dirty="0" smtClean="0"/>
              <a:t>Pattern-based detection</a:t>
            </a:r>
          </a:p>
          <a:p>
            <a:pPr lvl="1"/>
            <a:r>
              <a:rPr lang="en-US" sz="2000" dirty="0" smtClean="0"/>
              <a:t>Separately in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2000" dirty="0" smtClean="0"/>
              <a:t> and </a:t>
            </a:r>
            <a:r>
              <a:rPr lang="el-GR" sz="2000" dirty="0" smtClean="0"/>
              <a:t>θ</a:t>
            </a:r>
            <a:endParaRPr lang="en-US" sz="2000" dirty="0" smtClean="0"/>
          </a:p>
          <a:p>
            <a:pPr lvl="1"/>
            <a:r>
              <a:rPr lang="en-US" sz="2000" dirty="0" smtClean="0"/>
              <a:t>Once the patterns are detected, merge them into complete 3-D tracks</a:t>
            </a:r>
          </a:p>
          <a:p>
            <a:r>
              <a:rPr lang="en-US" dirty="0" smtClean="0"/>
              <a:t>Benefits:</a:t>
            </a:r>
          </a:p>
          <a:p>
            <a:pPr lvl="1"/>
            <a:r>
              <a:rPr lang="en-US" sz="2000" dirty="0" smtClean="0"/>
              <a:t>Logic size </a:t>
            </a:r>
            <a:r>
              <a:rPr lang="en-US" sz="2000" dirty="0" smtClean="0"/>
              <a:t>reduction</a:t>
            </a:r>
          </a:p>
          <a:p>
            <a:pPr lvl="1"/>
            <a:r>
              <a:rPr lang="en-US" sz="2000" dirty="0" smtClean="0"/>
              <a:t>Size does not explode if 3 track segments per chamber are needed</a:t>
            </a:r>
            <a:endParaRPr lang="en-US" sz="2000" dirty="0" smtClean="0"/>
          </a:p>
          <a:p>
            <a:pPr lvl="1"/>
            <a:r>
              <a:rPr lang="en-US" sz="2000" dirty="0" smtClean="0"/>
              <a:t>Certain processing steps become “natural”, logic for them is greatly simplified or removed</a:t>
            </a:r>
          </a:p>
          <a:p>
            <a:pPr lvl="2"/>
            <a:r>
              <a:rPr lang="en-US" sz="1700" dirty="0" smtClean="0"/>
              <a:t>Multiple Bunch Crossing Analysis</a:t>
            </a:r>
          </a:p>
          <a:p>
            <a:pPr lvl="2"/>
            <a:r>
              <a:rPr lang="en-US" sz="1700" dirty="0" smtClean="0"/>
              <a:t>Ghost </a:t>
            </a:r>
            <a:r>
              <a:rPr lang="en-US" sz="1700" dirty="0" smtClean="0"/>
              <a:t>Cancellation</a:t>
            </a:r>
          </a:p>
          <a:p>
            <a:pPr lvl="2"/>
            <a:r>
              <a:rPr lang="en-US" sz="1700" dirty="0" smtClean="0"/>
              <a:t>Assigning timing on second track segment</a:t>
            </a:r>
            <a:endParaRPr lang="en-US" sz="17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Pattern-based</a:t>
            </a:r>
            <a:r>
              <a:rPr lang="en-US" dirty="0" smtClean="0"/>
              <a:t>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895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Target: importing all available trig. primitives from all CSCs</a:t>
            </a:r>
          </a:p>
          <a:p>
            <a:r>
              <a:rPr lang="en-US" sz="2000" dirty="0" smtClean="0"/>
              <a:t>Status</a:t>
            </a:r>
            <a:r>
              <a:rPr lang="en-US" sz="2000" dirty="0" smtClean="0"/>
              <a:t>: this section </a:t>
            </a:r>
            <a:r>
              <a:rPr lang="en-US" sz="2000" dirty="0" smtClean="0"/>
              <a:t>complete (initial attempt)</a:t>
            </a:r>
            <a:endParaRPr lang="en-US" sz="2000" dirty="0" smtClean="0"/>
          </a:p>
          <a:p>
            <a:r>
              <a:rPr lang="en-US" sz="2000" dirty="0" smtClean="0"/>
              <a:t>Starting integration and tests with CMSSW very soon</a:t>
            </a:r>
            <a:endParaRPr lang="en-US" sz="2000" dirty="0"/>
          </a:p>
        </p:txBody>
      </p:sp>
      <p:sp>
        <p:nvSpPr>
          <p:cNvPr id="4" name="Rounded Rectangle 3"/>
          <p:cNvSpPr/>
          <p:nvPr/>
        </p:nvSpPr>
        <p:spPr>
          <a:xfrm>
            <a:off x="3886200" y="1752600"/>
            <a:ext cx="4572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Trig. primitives to </a:t>
            </a:r>
            <a:r>
              <a:rPr lang="el-GR" dirty="0" smtClean="0"/>
              <a:t>θ</a:t>
            </a:r>
            <a:r>
              <a:rPr lang="en-US" dirty="0" smtClean="0"/>
              <a:t> and </a:t>
            </a:r>
            <a:r>
              <a:rPr lang="el-GR" dirty="0" smtClean="0">
                <a:latin typeface="Arial"/>
                <a:cs typeface="Arial"/>
              </a:rPr>
              <a:t>φ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smtClean="0"/>
              <a:t>conversion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886200" y="2362200"/>
            <a:ext cx="4572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Raw hit construction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886200" y="2971800"/>
            <a:ext cx="4572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Raw hit persistence (time extension)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886200" y="3581400"/>
            <a:ext cx="4572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>
                <a:latin typeface="Arial"/>
                <a:cs typeface="Arial"/>
              </a:rPr>
              <a:t>φ</a:t>
            </a:r>
            <a:r>
              <a:rPr lang="en-US" dirty="0" smtClean="0"/>
              <a:t> and </a:t>
            </a:r>
            <a:r>
              <a:rPr lang="el-GR" dirty="0" smtClean="0"/>
              <a:t>θ</a:t>
            </a:r>
            <a:r>
              <a:rPr lang="en-US" dirty="0" smtClean="0"/>
              <a:t> pattern detectors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886200" y="4191000"/>
            <a:ext cx="45720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best pattern selectors (3 in each zone, </a:t>
            </a:r>
          </a:p>
          <a:p>
            <a:pPr algn="ctr"/>
            <a:r>
              <a:rPr lang="en-US" dirty="0" smtClean="0"/>
              <a:t>total 12 best </a:t>
            </a:r>
            <a:r>
              <a:rPr lang="el-GR" dirty="0" smtClean="0">
                <a:latin typeface="Arial"/>
                <a:cs typeface="Arial"/>
              </a:rPr>
              <a:t>φ</a:t>
            </a:r>
            <a:r>
              <a:rPr lang="en-US" dirty="0" smtClean="0"/>
              <a:t> and 18 best </a:t>
            </a:r>
            <a:r>
              <a:rPr lang="el-GR" dirty="0" smtClean="0"/>
              <a:t>θ</a:t>
            </a:r>
            <a:r>
              <a:rPr lang="en-US" dirty="0" smtClean="0"/>
              <a:t> patterns)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886200" y="5029200"/>
            <a:ext cx="4572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>
                <a:latin typeface="Arial"/>
                <a:cs typeface="Arial"/>
              </a:rPr>
              <a:t>φ</a:t>
            </a:r>
            <a:r>
              <a:rPr lang="en-US" dirty="0" smtClean="0"/>
              <a:t> and </a:t>
            </a:r>
            <a:r>
              <a:rPr lang="el-GR" dirty="0" smtClean="0"/>
              <a:t>θ</a:t>
            </a:r>
            <a:r>
              <a:rPr lang="en-US" dirty="0" smtClean="0"/>
              <a:t> pattern merging into 12 track candidates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886200" y="5791200"/>
            <a:ext cx="4572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selection of best three tracks,</a:t>
            </a:r>
          </a:p>
          <a:p>
            <a:pPr algn="ctr"/>
            <a:r>
              <a:rPr lang="en-US" dirty="0" smtClean="0"/>
              <a:t>precise</a:t>
            </a:r>
            <a:r>
              <a:rPr lang="el-GR" dirty="0" smtClean="0">
                <a:latin typeface="Arial"/>
                <a:cs typeface="Arial"/>
              </a:rPr>
              <a:t> φ</a:t>
            </a:r>
            <a:r>
              <a:rPr lang="en-US" dirty="0" smtClean="0"/>
              <a:t>, </a:t>
            </a:r>
            <a:r>
              <a:rPr lang="el-GR" dirty="0" smtClean="0"/>
              <a:t>η</a:t>
            </a:r>
            <a:r>
              <a:rPr lang="en-US" dirty="0" smtClean="0"/>
              <a:t>, Pt assignment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4" idx="2"/>
            <a:endCxn id="5" idx="0"/>
          </p:cNvCxnSpPr>
          <p:nvPr/>
        </p:nvCxnSpPr>
        <p:spPr>
          <a:xfrm rot="5400000">
            <a:off x="6057900" y="2247900"/>
            <a:ext cx="228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6058694" y="2856706"/>
            <a:ext cx="228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6058694" y="3466306"/>
            <a:ext cx="228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6058694" y="4075906"/>
            <a:ext cx="228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6058694" y="4914106"/>
            <a:ext cx="228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6058694" y="5676106"/>
            <a:ext cx="228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3657600" y="1600200"/>
            <a:ext cx="5029200" cy="4114800"/>
          </a:xfrm>
          <a:prstGeom prst="roundRect">
            <a:avLst>
              <a:gd name="adj" fmla="val 7813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971800" y="3124200"/>
            <a:ext cx="685800" cy="76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143000" y="1676400"/>
            <a:ext cx="4800600" cy="3886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990600" y="1828800"/>
            <a:ext cx="4800600" cy="3886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38200" y="1981200"/>
            <a:ext cx="4800600" cy="3886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Raw hit reconstruction: </a:t>
            </a:r>
            <a:br>
              <a:rPr lang="en-US" sz="4000" dirty="0" smtClean="0"/>
            </a:br>
            <a:r>
              <a:rPr lang="en-US" sz="4000" dirty="0" smtClean="0"/>
              <a:t>layers and zones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19800" y="1600200"/>
            <a:ext cx="2898648" cy="4495800"/>
          </a:xfrm>
        </p:spPr>
        <p:txBody>
          <a:bodyPr/>
          <a:lstStyle/>
          <a:p>
            <a:r>
              <a:rPr lang="en-US" sz="2400" dirty="0" smtClean="0"/>
              <a:t>4 layers of chambers make up detector layers</a:t>
            </a:r>
          </a:p>
          <a:p>
            <a:r>
              <a:rPr lang="en-US" sz="2400" dirty="0" smtClean="0"/>
              <a:t>Split the sector into zones according to phi and theta coverage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85800" y="2133600"/>
            <a:ext cx="4800600" cy="3886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7" idx="0"/>
            <a:endCxn id="7" idx="2"/>
          </p:cNvCxnSpPr>
          <p:nvPr/>
        </p:nvCxnSpPr>
        <p:spPr>
          <a:xfrm rot="16200000" flipH="1">
            <a:off x="1143000" y="4076700"/>
            <a:ext cx="3886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6200000" flipH="1">
            <a:off x="-419100" y="4076700"/>
            <a:ext cx="3886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6200000" flipH="1">
            <a:off x="342900" y="4076700"/>
            <a:ext cx="3886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6200000" flipH="1">
            <a:off x="1943100" y="4076700"/>
            <a:ext cx="3886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H="1">
            <a:off x="2781300" y="4076700"/>
            <a:ext cx="3886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85800" y="3429000"/>
            <a:ext cx="4800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85800" y="4495800"/>
            <a:ext cx="4800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85800" y="4953000"/>
            <a:ext cx="4800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62000" y="609600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phi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556260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theta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371600" y="6248400"/>
            <a:ext cx="762000" cy="1588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 flipH="1" flipV="1">
            <a:off x="38100" y="5219700"/>
            <a:ext cx="685800" cy="1588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CSC Track Finder upgrade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dirty="0" smtClean="0"/>
              <a:t>Current design is totally adequate for LHC luminosity </a:t>
            </a:r>
          </a:p>
          <a:p>
            <a:pPr lvl="1"/>
            <a:r>
              <a:rPr lang="en-US" sz="1800" dirty="0" smtClean="0"/>
              <a:t>2 LCTs (di-muon signal) + 1 (background) = </a:t>
            </a:r>
            <a:r>
              <a:rPr lang="en-US" sz="1800" dirty="0" smtClean="0">
                <a:solidFill>
                  <a:srgbClr val="FF0000"/>
                </a:solidFill>
              </a:rPr>
              <a:t>3 LCTs per Port Card per BX</a:t>
            </a:r>
            <a:endParaRPr lang="en-US" sz="1800" dirty="0" smtClean="0"/>
          </a:p>
          <a:p>
            <a:r>
              <a:rPr lang="en-US" sz="2000" dirty="0" smtClean="0"/>
              <a:t>With luminosity upgrade, we expect </a:t>
            </a:r>
            <a:r>
              <a:rPr lang="en-US" sz="2000" dirty="0" smtClean="0">
                <a:solidFill>
                  <a:srgbClr val="FF0000"/>
                </a:solidFill>
              </a:rPr>
              <a:t>~7 LCTs per Port Card per BX.</a:t>
            </a:r>
          </a:p>
          <a:p>
            <a:pPr lvl="1"/>
            <a:r>
              <a:rPr lang="en-US" sz="1800" dirty="0" smtClean="0"/>
              <a:t>Preliminary simulated data, no measurements so far</a:t>
            </a:r>
          </a:p>
          <a:p>
            <a:pPr lvl="1"/>
            <a:r>
              <a:rPr lang="en-US" sz="1800" dirty="0" smtClean="0"/>
              <a:t>Reality could be </a:t>
            </a:r>
            <a:r>
              <a:rPr lang="en-US" sz="1800" b="1" dirty="0" smtClean="0"/>
              <a:t>worse</a:t>
            </a:r>
          </a:p>
          <a:p>
            <a:r>
              <a:rPr lang="en-US" sz="2000" dirty="0" smtClean="0"/>
              <a:t>Port Card becomes a </a:t>
            </a:r>
            <a:r>
              <a:rPr lang="en-US" sz="2000" b="1" dirty="0" smtClean="0"/>
              <a:t>bottleneck</a:t>
            </a:r>
          </a:p>
          <a:p>
            <a:r>
              <a:rPr lang="en-US" sz="2000" dirty="0" smtClean="0"/>
              <a:t>Solution: </a:t>
            </a:r>
          </a:p>
          <a:p>
            <a:pPr lvl="1"/>
            <a:r>
              <a:rPr lang="en-US" sz="1800" dirty="0" smtClean="0"/>
              <a:t>Keep 2 Trigger Primitives per chamber</a:t>
            </a:r>
          </a:p>
          <a:p>
            <a:pPr lvl="1"/>
            <a:r>
              <a:rPr lang="en-US" sz="1800" dirty="0" smtClean="0"/>
              <a:t>Bring all LCTs to SP (</a:t>
            </a:r>
            <a:r>
              <a:rPr lang="en-US" sz="1800" dirty="0" smtClean="0">
                <a:solidFill>
                  <a:srgbClr val="FF0000"/>
                </a:solidFill>
              </a:rPr>
              <a:t>18 per Port Card per BX</a:t>
            </a:r>
            <a:r>
              <a:rPr lang="en-US" sz="1800" dirty="0" smtClean="0"/>
              <a:t>), no filtering</a:t>
            </a:r>
          </a:p>
          <a:p>
            <a:pPr lvl="2"/>
            <a:r>
              <a:rPr lang="en-US" sz="1500" dirty="0" smtClean="0"/>
              <a:t>May keep the filtering option in Port Cards, in case it’s needed</a:t>
            </a:r>
          </a:p>
          <a:p>
            <a:r>
              <a:rPr lang="en-US" sz="2100" dirty="0" smtClean="0"/>
              <a:t>See this </a:t>
            </a:r>
            <a:r>
              <a:rPr lang="en-US" sz="2100" dirty="0" smtClean="0">
                <a:hlinkClick r:id="rId3"/>
              </a:rPr>
              <a:t>talk </a:t>
            </a:r>
            <a:r>
              <a:rPr lang="en-US" sz="2100" dirty="0" smtClean="0"/>
              <a:t>by Darin Acosta for explanation of above numbers</a:t>
            </a:r>
          </a:p>
          <a:p>
            <a:pPr lvl="1"/>
            <a:r>
              <a:rPr lang="en-US" sz="1800" dirty="0" smtClean="0"/>
              <a:t>Based on simulations performed by A. </a:t>
            </a:r>
            <a:r>
              <a:rPr lang="en-US" sz="1800" dirty="0" err="1" smtClean="0"/>
              <a:t>Safonov</a:t>
            </a:r>
            <a:r>
              <a:rPr lang="en-US" sz="1800" dirty="0" smtClean="0"/>
              <a:t> and V. </a:t>
            </a:r>
            <a:r>
              <a:rPr lang="en-US" sz="1800" dirty="0" err="1" smtClean="0"/>
              <a:t>Khotilovich</a:t>
            </a:r>
            <a:r>
              <a:rPr lang="en-US" sz="1800" dirty="0" smtClean="0"/>
              <a:t> (TAMU)</a:t>
            </a:r>
          </a:p>
          <a:p>
            <a:pPr lvl="1"/>
            <a:endParaRPr lang="en-US" sz="1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Zone boundaries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838200" y="1062037"/>
          <a:ext cx="2438400" cy="579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3733800" y="1524000"/>
          <a:ext cx="46482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8"/>
          <p:cNvSpPr/>
          <p:nvPr/>
        </p:nvSpPr>
        <p:spPr>
          <a:xfrm>
            <a:off x="2743200" y="3505200"/>
            <a:ext cx="609600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72400" y="3429000"/>
            <a:ext cx="609600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52400" y="1828800"/>
            <a:ext cx="774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Theta</a:t>
            </a:r>
          </a:p>
          <a:p>
            <a:r>
              <a:rPr lang="en-US" dirty="0" smtClean="0"/>
              <a:t>7 bit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76600" y="1600200"/>
            <a:ext cx="6206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Phi</a:t>
            </a:r>
          </a:p>
          <a:p>
            <a:r>
              <a:rPr lang="en-US" dirty="0" smtClean="0"/>
              <a:t>9 bit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020726" y="4848447"/>
            <a:ext cx="1828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026042" y="4566684"/>
            <a:ext cx="1828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038447" y="3076354"/>
            <a:ext cx="1828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733800" y="4855534"/>
            <a:ext cx="4495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726711" y="4242390"/>
            <a:ext cx="4495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712535" y="3657599"/>
            <a:ext cx="4495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712534" y="3047999"/>
            <a:ext cx="4495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726712" y="2456120"/>
            <a:ext cx="4495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Raw hit 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Based on simple decoders</a:t>
            </a:r>
          </a:p>
          <a:p>
            <a:r>
              <a:rPr lang="en-US" dirty="0" smtClean="0"/>
              <a:t>Phi and theta coordinates converted to positional codes (hits)</a:t>
            </a:r>
          </a:p>
          <a:p>
            <a:r>
              <a:rPr lang="en-US" dirty="0" smtClean="0"/>
              <a:t>Put into zones according to chamber that they came from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Raw hit persistence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Each raw hit is time-extended to 4 BX</a:t>
            </a:r>
          </a:p>
          <a:p>
            <a:r>
              <a:rPr lang="en-US" dirty="0" smtClean="0"/>
              <a:t>The hits overlap in time, so delayed track segments can be taken into account by pattern detectors </a:t>
            </a:r>
          </a:p>
          <a:p>
            <a:r>
              <a:rPr lang="en-US" dirty="0" smtClean="0"/>
              <a:t>This used to be BXA functionality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Callout 55"/>
          <p:cNvSpPr/>
          <p:nvPr/>
        </p:nvSpPr>
        <p:spPr>
          <a:xfrm>
            <a:off x="5638800" y="4648200"/>
            <a:ext cx="1447800" cy="914400"/>
          </a:xfrm>
          <a:prstGeom prst="wedgeEllipseCallout">
            <a:avLst>
              <a:gd name="adj1" fmla="val 111364"/>
              <a:gd name="adj2" fmla="val -1072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One of the patterns</a:t>
            </a:r>
            <a:endParaRPr lang="en-US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 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5334000" cy="4495800"/>
          </a:xfrm>
        </p:spPr>
        <p:txBody>
          <a:bodyPr/>
          <a:lstStyle/>
          <a:p>
            <a:r>
              <a:rPr lang="en-US" sz="1700" dirty="0" smtClean="0"/>
              <a:t>Phi pattern detection is in double strips, to save logic</a:t>
            </a:r>
          </a:p>
          <a:p>
            <a:pPr lvl="1"/>
            <a:r>
              <a:rPr lang="en-US" sz="1400" dirty="0" smtClean="0"/>
              <a:t>Detection precision seems to be sufficient</a:t>
            </a:r>
          </a:p>
          <a:p>
            <a:pPr lvl="1"/>
            <a:r>
              <a:rPr lang="en-US" sz="1400" dirty="0" smtClean="0"/>
              <a:t>Full 12-bit phi will be assigned to the best tracks </a:t>
            </a:r>
          </a:p>
          <a:p>
            <a:r>
              <a:rPr lang="en-US" sz="1700" dirty="0" smtClean="0"/>
              <a:t>Phi patterns are constructed so that:</a:t>
            </a:r>
          </a:p>
          <a:p>
            <a:pPr lvl="1"/>
            <a:r>
              <a:rPr lang="en-US" sz="1400" dirty="0" smtClean="0"/>
              <a:t>They</a:t>
            </a:r>
            <a:r>
              <a:rPr lang="en-US" sz="1400" dirty="0" smtClean="0"/>
              <a:t> accommodate max 10 degree bending (ME1-ME2)</a:t>
            </a:r>
          </a:p>
          <a:p>
            <a:pPr lvl="1"/>
            <a:r>
              <a:rPr lang="en-US" sz="1400" dirty="0" smtClean="0"/>
              <a:t>High-PT (straightest) tracks are detected most precisely</a:t>
            </a:r>
          </a:p>
          <a:p>
            <a:pPr lvl="1"/>
            <a:r>
              <a:rPr lang="en-US" sz="1400" dirty="0" smtClean="0"/>
              <a:t>As bending increases, the precision becomes worse</a:t>
            </a:r>
          </a:p>
          <a:p>
            <a:pPr lvl="1"/>
            <a:r>
              <a:rPr lang="en-US" sz="1400" dirty="0" smtClean="0"/>
              <a:t>Minimum two layers must be hit</a:t>
            </a:r>
          </a:p>
          <a:p>
            <a:r>
              <a:rPr lang="en-US" sz="1700" dirty="0" smtClean="0"/>
              <a:t>Quality code:</a:t>
            </a:r>
          </a:p>
          <a:p>
            <a:pPr lvl="1"/>
            <a:r>
              <a:rPr lang="en-US" sz="1400" dirty="0" smtClean="0"/>
              <a:t>The more layers – the better</a:t>
            </a:r>
          </a:p>
          <a:p>
            <a:pPr lvl="1"/>
            <a:r>
              <a:rPr lang="en-US" sz="1400" dirty="0" smtClean="0"/>
              <a:t>Patterns with ME1 hit have priority</a:t>
            </a:r>
          </a:p>
          <a:p>
            <a:r>
              <a:rPr lang="en-US" sz="1700" dirty="0" smtClean="0"/>
              <a:t>Theta patterns are similar but simpler</a:t>
            </a:r>
          </a:p>
          <a:p>
            <a:pPr lvl="1"/>
            <a:r>
              <a:rPr lang="en-US" sz="1400" dirty="0" smtClean="0"/>
              <a:t>No bending in theta direction</a:t>
            </a:r>
          </a:p>
          <a:p>
            <a:pPr lvl="1"/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772400" y="24384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772400" y="33528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772400" y="36576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772400" y="39624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772400" y="42672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772400" y="45720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772400" y="54864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077200" y="39624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8382000" y="33528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8382000" y="36576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382000" y="39624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8382000" y="42672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382000" y="45720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8686800" y="33528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8686800" y="36576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8686800" y="39624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8686800" y="42672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8686800" y="45720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7696200" y="1600200"/>
            <a:ext cx="14478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spc="1500" dirty="0" smtClean="0">
                <a:solidFill>
                  <a:schemeClr val="bg2">
                    <a:lumMod val="25000"/>
                  </a:schemeClr>
                </a:solidFill>
              </a:rPr>
              <a:t>1234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250151" y="1949605"/>
            <a:ext cx="381000" cy="40934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spcAft>
                <a:spcPts val="0"/>
              </a:spcAft>
            </a:pPr>
            <a:endParaRPr lang="en-US" sz="10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16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8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4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4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8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16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endParaRPr lang="en-US" sz="10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0" name="Oval Callout 39"/>
          <p:cNvSpPr/>
          <p:nvPr/>
        </p:nvSpPr>
        <p:spPr>
          <a:xfrm>
            <a:off x="5257800" y="2819400"/>
            <a:ext cx="1524000" cy="838200"/>
          </a:xfrm>
          <a:prstGeom prst="wedgeEllipseCallout">
            <a:avLst>
              <a:gd name="adj1" fmla="val 57072"/>
              <a:gd name="adj2" fmla="val 930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Number of </a:t>
            </a:r>
            <a:r>
              <a:rPr lang="en-US" sz="1400" dirty="0" err="1" smtClean="0"/>
              <a:t>di</a:t>
            </a:r>
            <a:r>
              <a:rPr lang="en-US" sz="1400" dirty="0" smtClean="0"/>
              <a:t>-Strips </a:t>
            </a:r>
            <a:r>
              <a:rPr lang="en-US" sz="1400" dirty="0" err="1" smtClean="0"/>
              <a:t>ORed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41" name="Oval Callout 40"/>
          <p:cNvSpPr/>
          <p:nvPr/>
        </p:nvSpPr>
        <p:spPr>
          <a:xfrm>
            <a:off x="5791200" y="1752600"/>
            <a:ext cx="990600" cy="609600"/>
          </a:xfrm>
          <a:prstGeom prst="wedgeEllipseCallout">
            <a:avLst>
              <a:gd name="adj1" fmla="val 114117"/>
              <a:gd name="adj2" fmla="val -477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Station</a:t>
            </a:r>
            <a:endParaRPr lang="en-US" sz="1400" dirty="0"/>
          </a:p>
        </p:txBody>
      </p:sp>
      <p:sp>
        <p:nvSpPr>
          <p:cNvPr id="42" name="Left Brace 41"/>
          <p:cNvSpPr/>
          <p:nvPr/>
        </p:nvSpPr>
        <p:spPr>
          <a:xfrm>
            <a:off x="6934200" y="2362200"/>
            <a:ext cx="228600" cy="3276600"/>
          </a:xfrm>
          <a:prstGeom prst="leftBrace">
            <a:avLst>
              <a:gd name="adj1" fmla="val 52031"/>
              <a:gd name="adj2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4953000" y="5715000"/>
            <a:ext cx="19812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Possible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 pattern envelope structure</a:t>
            </a:r>
          </a:p>
        </p:txBody>
      </p:sp>
      <p:cxnSp>
        <p:nvCxnSpPr>
          <p:cNvPr id="45" name="Straight Connector 44"/>
          <p:cNvCxnSpPr/>
          <p:nvPr/>
        </p:nvCxnSpPr>
        <p:spPr>
          <a:xfrm rot="5400000" flipH="1" flipV="1">
            <a:off x="7848600" y="4038600"/>
            <a:ext cx="2286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 flipH="1" flipV="1">
            <a:off x="8153400" y="3733800"/>
            <a:ext cx="2286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479971" y="3698421"/>
            <a:ext cx="19594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7772400" y="27432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7772400" y="30480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8382000" y="27432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8382000" y="30480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8686800" y="27432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8686800" y="30480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7772400" y="48768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7772400" y="51816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8382000" y="48768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8382000" y="51816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8686800" y="48768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8686800" y="51816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7391400" y="1600200"/>
            <a:ext cx="5334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ME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Remaining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Best pattern selection in each zone</a:t>
            </a:r>
          </a:p>
          <a:p>
            <a:r>
              <a:rPr lang="en-US" dirty="0" smtClean="0"/>
              <a:t>Merging phi and theta patterns into 12 track candidates</a:t>
            </a:r>
          </a:p>
          <a:p>
            <a:r>
              <a:rPr lang="en-US" dirty="0" smtClean="0"/>
              <a:t>Three best tracks selection</a:t>
            </a:r>
          </a:p>
          <a:p>
            <a:r>
              <a:rPr lang="en-US" dirty="0" smtClean="0"/>
              <a:t>Precise parameter assignment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Just starting to work on this</a:t>
            </a:r>
          </a:p>
          <a:p>
            <a:r>
              <a:rPr lang="en-US" dirty="0" smtClean="0"/>
              <a:t>Great help from Bobby </a:t>
            </a:r>
            <a:r>
              <a:rPr lang="en-US" dirty="0" err="1" smtClean="0"/>
              <a:t>Scurlock</a:t>
            </a:r>
            <a:r>
              <a:rPr lang="en-US" dirty="0" smtClean="0"/>
              <a:t> with CMSSW</a:t>
            </a:r>
          </a:p>
          <a:p>
            <a:r>
              <a:rPr lang="en-US" dirty="0" smtClean="0"/>
              <a:t>Approximate sequence:</a:t>
            </a:r>
          </a:p>
          <a:p>
            <a:pPr lvl="1"/>
            <a:r>
              <a:rPr lang="en-US" dirty="0" smtClean="0"/>
              <a:t>Raw primitives conversion into phi and theta (done)</a:t>
            </a:r>
          </a:p>
          <a:p>
            <a:pPr lvl="1"/>
            <a:r>
              <a:rPr lang="en-US" dirty="0" smtClean="0"/>
              <a:t>Straight tracks, “scan” the entire sector</a:t>
            </a:r>
          </a:p>
          <a:p>
            <a:pPr lvl="1"/>
            <a:r>
              <a:rPr lang="en-US" dirty="0" smtClean="0"/>
              <a:t>Multiple tracks, pileups, background</a:t>
            </a:r>
          </a:p>
          <a:p>
            <a:pPr lvl="1"/>
            <a:r>
              <a:rPr lang="en-US" dirty="0" smtClean="0"/>
              <a:t>Bent tracks, analyze ghosting</a:t>
            </a:r>
          </a:p>
          <a:p>
            <a:pPr lvl="1"/>
            <a:r>
              <a:rPr lang="en-US" dirty="0" smtClean="0"/>
              <a:t>Delayed segments, multiple BX processing</a:t>
            </a:r>
          </a:p>
          <a:p>
            <a:pPr lvl="1"/>
            <a:r>
              <a:rPr lang="en-US" dirty="0" smtClean="0"/>
              <a:t>General efficiency plots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 18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Rice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 upgrade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381000" y="2209800"/>
            <a:ext cx="3733800" cy="7620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000000"/>
              </a:buClr>
              <a:buSzPct val="100000"/>
            </a:pPr>
            <a:r>
              <a:rPr lang="en-US" dirty="0" smtClean="0"/>
              <a:t>Conversion of trigger primitives to</a:t>
            </a:r>
            <a:endParaRPr lang="en-US" dirty="0"/>
          </a:p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dirty="0" smtClean="0"/>
              <a:t>coordinates</a:t>
            </a:r>
            <a:endParaRPr lang="ru-RU" dirty="0"/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381000" y="4038600"/>
            <a:ext cx="3733800" cy="4572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dirty="0"/>
              <a:t>Extrapolation units</a:t>
            </a:r>
            <a:endParaRPr lang="ru-RU" dirty="0"/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381000" y="4800600"/>
            <a:ext cx="3733800" cy="4572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dirty="0"/>
              <a:t>Track assembly</a:t>
            </a:r>
            <a:endParaRPr lang="ru-RU" dirty="0"/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381000" y="5562600"/>
            <a:ext cx="3733800" cy="4572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dirty="0" smtClean="0"/>
              <a:t>Sorting, ghost cancellation</a:t>
            </a:r>
            <a:endParaRPr lang="ru-RU" dirty="0"/>
          </a:p>
        </p:txBody>
      </p:sp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5105400" y="2971800"/>
            <a:ext cx="3505200" cy="7620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dirty="0" smtClean="0"/>
              <a:t>Pt, </a:t>
            </a:r>
            <a:r>
              <a:rPr lang="el-GR" dirty="0" smtClean="0"/>
              <a:t>φ</a:t>
            </a:r>
            <a:r>
              <a:rPr lang="en-US" dirty="0" smtClean="0"/>
              <a:t>, </a:t>
            </a:r>
            <a:r>
              <a:rPr lang="el-GR" dirty="0"/>
              <a:t>η</a:t>
            </a:r>
            <a:r>
              <a:rPr lang="en-US" dirty="0"/>
              <a:t> calculation</a:t>
            </a:r>
            <a:endParaRPr lang="el-GR" dirty="0"/>
          </a:p>
        </p:txBody>
      </p:sp>
      <p:sp>
        <p:nvSpPr>
          <p:cNvPr id="29" name="TextBox 28"/>
          <p:cNvSpPr txBox="1"/>
          <p:nvPr/>
        </p:nvSpPr>
        <p:spPr>
          <a:xfrm>
            <a:off x="762000" y="1447800"/>
            <a:ext cx="47244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Current SP </a:t>
            </a:r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logic structure</a:t>
            </a:r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381000" y="3276600"/>
            <a:ext cx="3733800" cy="4572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dirty="0" smtClean="0"/>
              <a:t>Multiple Bunch Crossing Analysis</a:t>
            </a:r>
            <a:endParaRPr lang="ru-RU" dirty="0"/>
          </a:p>
        </p:txBody>
      </p:sp>
      <p:sp>
        <p:nvSpPr>
          <p:cNvPr id="31" name="Rectangle 10"/>
          <p:cNvSpPr>
            <a:spLocks noChangeArrowheads="1"/>
          </p:cNvSpPr>
          <p:nvPr/>
        </p:nvSpPr>
        <p:spPr bwMode="auto">
          <a:xfrm>
            <a:off x="5105400" y="2209800"/>
            <a:ext cx="3505200" cy="4572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dirty="0" smtClean="0"/>
              <a:t>BX adjustment to 2</a:t>
            </a:r>
            <a:r>
              <a:rPr lang="en-US" baseline="30000" dirty="0" smtClean="0"/>
              <a:t>nd</a:t>
            </a:r>
            <a:r>
              <a:rPr lang="en-US" dirty="0" smtClean="0"/>
              <a:t> trig. primitive</a:t>
            </a:r>
          </a:p>
        </p:txBody>
      </p:sp>
      <p:cxnSp>
        <p:nvCxnSpPr>
          <p:cNvPr id="34" name="Elbow Connector 33"/>
          <p:cNvCxnSpPr>
            <a:stCxn id="20" idx="3"/>
            <a:endCxn id="31" idx="1"/>
          </p:cNvCxnSpPr>
          <p:nvPr/>
        </p:nvCxnSpPr>
        <p:spPr>
          <a:xfrm flipV="1">
            <a:off x="4114800" y="2438400"/>
            <a:ext cx="990600" cy="3352800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7" idx="2"/>
            <a:endCxn id="26" idx="0"/>
          </p:cNvCxnSpPr>
          <p:nvPr/>
        </p:nvCxnSpPr>
        <p:spPr>
          <a:xfrm rot="5400000">
            <a:off x="2095500" y="3124200"/>
            <a:ext cx="304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26" idx="2"/>
            <a:endCxn id="18" idx="0"/>
          </p:cNvCxnSpPr>
          <p:nvPr/>
        </p:nvCxnSpPr>
        <p:spPr>
          <a:xfrm rot="5400000">
            <a:off x="2095500" y="3886200"/>
            <a:ext cx="304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18" idx="2"/>
            <a:endCxn id="19" idx="0"/>
          </p:cNvCxnSpPr>
          <p:nvPr/>
        </p:nvCxnSpPr>
        <p:spPr>
          <a:xfrm rot="5400000">
            <a:off x="2095500" y="4648200"/>
            <a:ext cx="304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9" idx="2"/>
            <a:endCxn id="20" idx="0"/>
          </p:cNvCxnSpPr>
          <p:nvPr/>
        </p:nvCxnSpPr>
        <p:spPr>
          <a:xfrm rot="5400000">
            <a:off x="2095500" y="5410200"/>
            <a:ext cx="304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31" idx="2"/>
            <a:endCxn id="21" idx="0"/>
          </p:cNvCxnSpPr>
          <p:nvPr/>
        </p:nvCxnSpPr>
        <p:spPr>
          <a:xfrm rot="5400000">
            <a:off x="6705600" y="2819400"/>
            <a:ext cx="304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Trig. Primitives </a:t>
            </a:r>
            <a:r>
              <a:rPr lang="en-US" sz="4000" dirty="0" smtClean="0">
                <a:sym typeface="Wingdings" pitchFamily="2" charset="2"/>
              </a:rPr>
              <a:t> Coordinates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3962400"/>
            <a:ext cx="8153400" cy="2133600"/>
          </a:xfrm>
        </p:spPr>
        <p:txBody>
          <a:bodyPr/>
          <a:lstStyle/>
          <a:p>
            <a:r>
              <a:rPr lang="en-US" sz="2400" dirty="0" smtClean="0"/>
              <a:t>Currently performed in large 2-stage LUTs</a:t>
            </a:r>
          </a:p>
          <a:p>
            <a:r>
              <a:rPr lang="en-US" sz="2400" dirty="0" smtClean="0"/>
              <a:t>Unacceptable for upgrade – too much memory</a:t>
            </a:r>
          </a:p>
          <a:p>
            <a:pPr lvl="1"/>
            <a:r>
              <a:rPr lang="en-US" sz="2000" dirty="0" smtClean="0"/>
              <a:t>4MB per trig. primitive</a:t>
            </a:r>
          </a:p>
          <a:p>
            <a:pPr lvl="1"/>
            <a:r>
              <a:rPr lang="en-US" sz="2000" dirty="0" smtClean="0"/>
              <a:t>6 times more trig. primitives in upgraded design</a:t>
            </a:r>
          </a:p>
          <a:p>
            <a:pPr lvl="1"/>
            <a:r>
              <a:rPr lang="en-US" sz="2000" dirty="0" smtClean="0"/>
              <a:t>Need ~400 MB per SP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026" name="Cloud"/>
          <p:cNvSpPr>
            <a:spLocks noChangeAspect="1" noEditPoints="1" noChangeArrowheads="1"/>
          </p:cNvSpPr>
          <p:nvPr/>
        </p:nvSpPr>
        <p:spPr bwMode="auto">
          <a:xfrm>
            <a:off x="3200400" y="16002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1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143000" y="1981200"/>
            <a:ext cx="19812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95400" y="1676400"/>
            <a:ext cx="19050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Wiregroup pattern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143000" y="2438400"/>
            <a:ext cx="19812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95400" y="2133600"/>
            <a:ext cx="19050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Strip pattern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143000" y="2895600"/>
            <a:ext cx="19812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95400" y="2590800"/>
            <a:ext cx="19050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Chamber ID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6019800" y="2286000"/>
            <a:ext cx="685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172200" y="1828800"/>
            <a:ext cx="3810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φ</a:t>
            </a:r>
            <a:endParaRPr lang="en-US" sz="2400" dirty="0" smtClean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019800" y="2743200"/>
            <a:ext cx="685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172200" y="2286000"/>
            <a:ext cx="3810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η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191000" y="2133600"/>
            <a:ext cx="12954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LUT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Trig. Primitives </a:t>
            </a:r>
            <a:r>
              <a:rPr lang="en-US" sz="4000" dirty="0" smtClean="0">
                <a:sym typeface="Wingdings" pitchFamily="2" charset="2"/>
              </a:rPr>
              <a:t> Coordinates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24000"/>
            <a:ext cx="8153400" cy="4800600"/>
          </a:xfrm>
        </p:spPr>
        <p:txBody>
          <a:bodyPr/>
          <a:lstStyle/>
          <a:p>
            <a:r>
              <a:rPr lang="en-US" sz="2400" dirty="0" smtClean="0"/>
              <a:t>For upgrade:</a:t>
            </a:r>
          </a:p>
          <a:p>
            <a:pPr lvl="1"/>
            <a:r>
              <a:rPr lang="en-US" sz="2000" dirty="0" smtClean="0"/>
              <a:t>Make conversion inside FPGA</a:t>
            </a:r>
          </a:p>
          <a:p>
            <a:pPr lvl="1"/>
            <a:r>
              <a:rPr lang="en-US" sz="2000" dirty="0" smtClean="0"/>
              <a:t>Combine LUTs and logic to reduce memory size</a:t>
            </a:r>
          </a:p>
          <a:p>
            <a:pPr lvl="1"/>
            <a:r>
              <a:rPr lang="en-US" sz="2000" dirty="0" smtClean="0"/>
              <a:t>We receive Trig. Primitives from all chambers 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no need to analyze Chamber ID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saves precious LUT input bits</a:t>
            </a:r>
          </a:p>
          <a:p>
            <a:pPr lvl="1"/>
            <a:r>
              <a:rPr lang="en-US" sz="2000" dirty="0" smtClean="0">
                <a:sym typeface="Wingdings" pitchFamily="2" charset="2"/>
              </a:rPr>
              <a:t>Use different angular coordinates – 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φ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 with half-strip resolution</a:t>
            </a:r>
            <a:r>
              <a:rPr lang="en-US" sz="2000" dirty="0" smtClean="0">
                <a:sym typeface="Wingdings" pitchFamily="2" charset="2"/>
              </a:rPr>
              <a:t> and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θ 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Why θ ?</a:t>
            </a:r>
          </a:p>
          <a:p>
            <a:pPr lvl="3"/>
            <a:r>
              <a:rPr lang="en-US" sz="1600" dirty="0" smtClean="0">
                <a:sym typeface="Wingdings" pitchFamily="2" charset="2"/>
              </a:rPr>
              <a:t>Allows for uniform angular extrapolation windows, no need to adjust them depending on θ 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Why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800" dirty="0" smtClean="0">
                <a:sym typeface="Wingdings" pitchFamily="2" charset="2"/>
              </a:rPr>
              <a:t> with half-strip resolution?</a:t>
            </a:r>
          </a:p>
          <a:p>
            <a:pPr lvl="3"/>
            <a:r>
              <a:rPr lang="en-US" sz="1600" dirty="0" smtClean="0">
                <a:sym typeface="Wingdings" pitchFamily="2" charset="2"/>
              </a:rPr>
              <a:t>Makes conversion easier, for </a:t>
            </a:r>
            <a:r>
              <a:rPr lang="en-US" sz="1600" dirty="0" smtClean="0"/>
              <a:t>80-strip 10</a:t>
            </a:r>
            <a:r>
              <a:rPr lang="en-US" sz="1600" dirty="0" smtClean="0">
                <a:cs typeface="Arial" pitchFamily="34" charset="0"/>
              </a:rPr>
              <a:t>°</a:t>
            </a:r>
            <a:r>
              <a:rPr lang="en-US" sz="1600" dirty="0" smtClean="0"/>
              <a:t> chambers (ME1/2, ME2/2, ME3/2, ME4/2) as easy as one addition with fixed value. </a:t>
            </a:r>
          </a:p>
          <a:p>
            <a:pPr lvl="3"/>
            <a:r>
              <a:rPr lang="en-US" sz="1600" dirty="0" smtClean="0"/>
              <a:t>Easier to handle in FPGA</a:t>
            </a:r>
          </a:p>
          <a:p>
            <a:pPr lvl="3"/>
            <a:endParaRPr lang="en-US" dirty="0" smtClean="0">
              <a:sym typeface="Wingdings" pitchFamily="2" charset="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Wiregroup </a:t>
            </a:r>
            <a:r>
              <a:rPr lang="en-US" sz="4000" dirty="0" smtClean="0">
                <a:sym typeface="Wingdings" pitchFamily="2" charset="2"/>
              </a:rPr>
              <a:t> θ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0" y="1752600"/>
            <a:ext cx="1066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81000" y="2286000"/>
            <a:ext cx="11430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1000" y="1752600"/>
            <a:ext cx="1066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Wiregroup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5 to 7-bit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590800" y="2286000"/>
            <a:ext cx="609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90800" y="1752600"/>
            <a:ext cx="685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θ  </a:t>
            </a:r>
          </a:p>
          <a:p>
            <a:r>
              <a:rPr lang="en-US" sz="1400" dirty="0" smtClean="0">
                <a:sym typeface="Wingdings" pitchFamily="2" charset="2"/>
              </a:rPr>
              <a:t>8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-bit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24000" y="1905000"/>
            <a:ext cx="1066800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LUT</a:t>
            </a:r>
          </a:p>
          <a:p>
            <a:r>
              <a:rPr lang="en-US" sz="1400" dirty="0" smtClean="0">
                <a:sym typeface="Wingdings" pitchFamily="2" charset="2"/>
              </a:rPr>
              <a:t>32 to 128 cells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19200" y="2971800"/>
            <a:ext cx="1905000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sym typeface="Wingdings" pitchFamily="2" charset="2"/>
              </a:rPr>
              <a:t>θ conversion</a:t>
            </a:r>
          </a:p>
          <a:p>
            <a:r>
              <a:rPr lang="en-US" sz="1400" dirty="0" smtClean="0">
                <a:solidFill>
                  <a:srgbClr val="C00000"/>
                </a:solidFill>
                <a:sym typeface="Wingdings" pitchFamily="2" charset="2"/>
              </a:rPr>
              <a:t>all chambers except ME1/1</a:t>
            </a:r>
            <a:endParaRPr lang="en-US" sz="1400" dirty="0" smtClean="0">
              <a:solidFill>
                <a:srgbClr val="C00000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 rot="5400000">
            <a:off x="1066800" y="3962400"/>
            <a:ext cx="472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657600" y="5410200"/>
            <a:ext cx="2819400" cy="95410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sym typeface="Wingdings" pitchFamily="2" charset="2"/>
              </a:rPr>
              <a:t>ME1/1 θ conversion </a:t>
            </a:r>
          </a:p>
          <a:p>
            <a:r>
              <a:rPr lang="en-US" sz="1400" dirty="0" smtClean="0">
                <a:sym typeface="Wingdings" pitchFamily="2" charset="2"/>
              </a:rPr>
              <a:t>θ  corrected and duplicated  because of wire tilt (if chamber has 2 trig. primitives)</a:t>
            </a:r>
            <a:endParaRPr lang="en-US" sz="1400" dirty="0" smtClean="0"/>
          </a:p>
        </p:txBody>
      </p:sp>
      <p:sp>
        <p:nvSpPr>
          <p:cNvPr id="57" name="Rectangle 56"/>
          <p:cNvSpPr/>
          <p:nvPr/>
        </p:nvSpPr>
        <p:spPr>
          <a:xfrm>
            <a:off x="4419600" y="3124200"/>
            <a:ext cx="762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3657600" y="3311769"/>
            <a:ext cx="762000" cy="29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505200" y="2819400"/>
            <a:ext cx="1066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Strip</a:t>
            </a:r>
            <a:r>
              <a:rPr lang="en-US" sz="1400" baseline="-25000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6-bit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495800" y="3200400"/>
            <a:ext cx="10668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LUT</a:t>
            </a:r>
          </a:p>
        </p:txBody>
      </p:sp>
      <p:sp>
        <p:nvSpPr>
          <p:cNvPr id="62" name="Rectangle 61"/>
          <p:cNvSpPr/>
          <p:nvPr/>
        </p:nvSpPr>
        <p:spPr>
          <a:xfrm>
            <a:off x="4419600" y="4419600"/>
            <a:ext cx="762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3657600" y="4648200"/>
            <a:ext cx="750277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581400" y="4114800"/>
            <a:ext cx="1066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Strip</a:t>
            </a:r>
            <a:r>
              <a:rPr lang="en-US" sz="1400" baseline="-25000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6-bit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495800" y="4495800"/>
            <a:ext cx="10668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LUT</a:t>
            </a:r>
          </a:p>
        </p:txBody>
      </p:sp>
      <p:sp>
        <p:nvSpPr>
          <p:cNvPr id="67" name="Oval 66"/>
          <p:cNvSpPr/>
          <p:nvPr/>
        </p:nvSpPr>
        <p:spPr>
          <a:xfrm>
            <a:off x="6477000" y="16764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6598139" y="1760415"/>
            <a:ext cx="3810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+</a:t>
            </a:r>
          </a:p>
        </p:txBody>
      </p:sp>
      <p:sp>
        <p:nvSpPr>
          <p:cNvPr id="69" name="Oval 68"/>
          <p:cNvSpPr/>
          <p:nvPr/>
        </p:nvSpPr>
        <p:spPr>
          <a:xfrm>
            <a:off x="7086600" y="24384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7203831" y="2512646"/>
            <a:ext cx="3810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+</a:t>
            </a:r>
          </a:p>
        </p:txBody>
      </p:sp>
      <p:cxnSp>
        <p:nvCxnSpPr>
          <p:cNvPr id="89" name="Elbow Connector 88"/>
          <p:cNvCxnSpPr>
            <a:endCxn id="67" idx="2"/>
          </p:cNvCxnSpPr>
          <p:nvPr/>
        </p:nvCxnSpPr>
        <p:spPr>
          <a:xfrm flipV="1">
            <a:off x="5181600" y="1981200"/>
            <a:ext cx="1295400" cy="381000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91"/>
          <p:cNvCxnSpPr>
            <a:endCxn id="69" idx="2"/>
          </p:cNvCxnSpPr>
          <p:nvPr/>
        </p:nvCxnSpPr>
        <p:spPr>
          <a:xfrm>
            <a:off x="5181600" y="2362200"/>
            <a:ext cx="1905000" cy="381000"/>
          </a:xfrm>
          <a:prstGeom prst="bentConnector3">
            <a:avLst>
              <a:gd name="adj1" fmla="val 34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5257800" y="3048000"/>
            <a:ext cx="16002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θ corrections</a:t>
            </a:r>
          </a:p>
          <a:p>
            <a:r>
              <a:rPr lang="en-US" sz="1400" dirty="0" smtClean="0">
                <a:sym typeface="Wingdings" pitchFamily="2" charset="2"/>
              </a:rPr>
              <a:t>4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-bit</a:t>
            </a:r>
          </a:p>
        </p:txBody>
      </p:sp>
      <p:cxnSp>
        <p:nvCxnSpPr>
          <p:cNvPr id="117" name="Elbow Connector 116"/>
          <p:cNvCxnSpPr>
            <a:stCxn id="57" idx="3"/>
            <a:endCxn id="67" idx="4"/>
          </p:cNvCxnSpPr>
          <p:nvPr/>
        </p:nvCxnSpPr>
        <p:spPr>
          <a:xfrm flipV="1">
            <a:off x="5181600" y="2286000"/>
            <a:ext cx="1600200" cy="1257300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hape 119"/>
          <p:cNvCxnSpPr>
            <a:endCxn id="69" idx="4"/>
          </p:cNvCxnSpPr>
          <p:nvPr/>
        </p:nvCxnSpPr>
        <p:spPr>
          <a:xfrm flipV="1">
            <a:off x="6019800" y="3048000"/>
            <a:ext cx="1371600" cy="990600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3505200" y="1752600"/>
            <a:ext cx="1066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Wiregroup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6-bit</a:t>
            </a:r>
          </a:p>
        </p:txBody>
      </p:sp>
      <p:cxnSp>
        <p:nvCxnSpPr>
          <p:cNvPr id="133" name="Straight Arrow Connector 132"/>
          <p:cNvCxnSpPr/>
          <p:nvPr/>
        </p:nvCxnSpPr>
        <p:spPr>
          <a:xfrm>
            <a:off x="7696200" y="2743200"/>
            <a:ext cx="609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7696200" y="2209800"/>
            <a:ext cx="685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θ</a:t>
            </a:r>
            <a:r>
              <a:rPr lang="en-US" sz="1400" baseline="-25000" dirty="0" smtClean="0">
                <a:sym typeface="Wingdings" pitchFamily="2" charset="2"/>
              </a:rPr>
              <a:t>2 </a:t>
            </a:r>
          </a:p>
          <a:p>
            <a:r>
              <a:rPr lang="en-US" sz="1400" dirty="0" smtClean="0">
                <a:sym typeface="Wingdings" pitchFamily="2" charset="2"/>
              </a:rPr>
              <a:t>8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-bit</a:t>
            </a:r>
          </a:p>
        </p:txBody>
      </p:sp>
      <p:cxnSp>
        <p:nvCxnSpPr>
          <p:cNvPr id="135" name="Straight Arrow Connector 134"/>
          <p:cNvCxnSpPr>
            <a:stCxn id="67" idx="6"/>
          </p:cNvCxnSpPr>
          <p:nvPr/>
        </p:nvCxnSpPr>
        <p:spPr>
          <a:xfrm>
            <a:off x="7086600" y="1981200"/>
            <a:ext cx="12192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>
            <a:off x="7696200" y="1447800"/>
            <a:ext cx="685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θ</a:t>
            </a:r>
            <a:r>
              <a:rPr lang="en-US" sz="1400" baseline="-25000" dirty="0" smtClean="0">
                <a:sym typeface="Wingdings" pitchFamily="2" charset="2"/>
              </a:rPr>
              <a:t>1 </a:t>
            </a:r>
          </a:p>
          <a:p>
            <a:r>
              <a:rPr lang="en-US" sz="1400" dirty="0" smtClean="0">
                <a:sym typeface="Wingdings" pitchFamily="2" charset="2"/>
              </a:rPr>
              <a:t>8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-bit</a:t>
            </a:r>
          </a:p>
        </p:txBody>
      </p:sp>
      <p:sp>
        <p:nvSpPr>
          <p:cNvPr id="137" name="Flowchart: Manual Operation 136"/>
          <p:cNvSpPr/>
          <p:nvPr/>
        </p:nvSpPr>
        <p:spPr>
          <a:xfrm>
            <a:off x="6248400" y="4267200"/>
            <a:ext cx="1524000" cy="1981200"/>
          </a:xfrm>
          <a:prstGeom prst="flowChartManualOperation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9" name="Straight Connector 138"/>
          <p:cNvCxnSpPr/>
          <p:nvPr/>
        </p:nvCxnSpPr>
        <p:spPr>
          <a:xfrm rot="16200000" flipV="1">
            <a:off x="5715000" y="5181600"/>
            <a:ext cx="19812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rot="5400000" flipH="1" flipV="1">
            <a:off x="6324600" y="5181600"/>
            <a:ext cx="19812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V="1">
            <a:off x="6492631" y="5119077"/>
            <a:ext cx="1141046" cy="74246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7315200" y="5334000"/>
            <a:ext cx="9144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6781800" y="5715000"/>
            <a:ext cx="14478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8001000" y="5066980"/>
            <a:ext cx="1143000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WG</a:t>
            </a:r>
            <a:r>
              <a:rPr lang="en-US" sz="1400" baseline="-25000" dirty="0" smtClean="0">
                <a:sym typeface="Wingdings" pitchFamily="2" charset="2"/>
              </a:rPr>
              <a:t>2 </a:t>
            </a:r>
            <a:r>
              <a:rPr lang="en-US" sz="1400" dirty="0" smtClean="0">
                <a:sym typeface="Wingdings" pitchFamily="2" charset="2"/>
              </a:rPr>
              <a:t>θ</a:t>
            </a:r>
            <a:r>
              <a:rPr lang="en-US" sz="1400" baseline="-25000" dirty="0" smtClean="0">
                <a:sym typeface="Wingdings" pitchFamily="2" charset="2"/>
              </a:rPr>
              <a:t>1</a:t>
            </a:r>
          </a:p>
          <a:p>
            <a:r>
              <a:rPr lang="en-US" sz="1400" dirty="0" smtClean="0">
                <a:sym typeface="Wingdings" pitchFamily="2" charset="2"/>
              </a:rPr>
              <a:t> </a:t>
            </a:r>
          </a:p>
          <a:p>
            <a:r>
              <a:rPr lang="en-US" sz="1400" dirty="0" smtClean="0">
                <a:sym typeface="Wingdings" pitchFamily="2" charset="2"/>
              </a:rPr>
              <a:t>WG</a:t>
            </a:r>
            <a:r>
              <a:rPr lang="en-US" sz="1400" baseline="-25000" dirty="0" smtClean="0">
                <a:sym typeface="Wingdings" pitchFamily="2" charset="2"/>
              </a:rPr>
              <a:t>2</a:t>
            </a:r>
            <a:r>
              <a:rPr lang="en-US" sz="1400" dirty="0" smtClean="0">
                <a:sym typeface="Wingdings" pitchFamily="2" charset="2"/>
              </a:rPr>
              <a:t> θ</a:t>
            </a:r>
            <a:r>
              <a:rPr lang="en-US" sz="1400" baseline="-25000" dirty="0" smtClean="0">
                <a:sym typeface="Wingdings" pitchFamily="2" charset="2"/>
              </a:rPr>
              <a:t>2</a:t>
            </a:r>
          </a:p>
        </p:txBody>
      </p:sp>
      <p:sp>
        <p:nvSpPr>
          <p:cNvPr id="52" name="Rectangle 51"/>
          <p:cNvSpPr/>
          <p:nvPr/>
        </p:nvSpPr>
        <p:spPr>
          <a:xfrm>
            <a:off x="4419600" y="2057400"/>
            <a:ext cx="7620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572000" y="2133600"/>
            <a:ext cx="6096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LUT</a:t>
            </a:r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3657600" y="2362200"/>
            <a:ext cx="762000" cy="29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76"/>
          <p:cNvCxnSpPr>
            <a:endCxn id="62" idx="3"/>
          </p:cNvCxnSpPr>
          <p:nvPr/>
        </p:nvCxnSpPr>
        <p:spPr>
          <a:xfrm rot="10800000" flipV="1">
            <a:off x="5181600" y="4038600"/>
            <a:ext cx="838200" cy="800100"/>
          </a:xfrm>
          <a:prstGeom prst="bentConnector3">
            <a:avLst>
              <a:gd name="adj1" fmla="val -35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3505200" y="3352800"/>
            <a:ext cx="1066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WG MSB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2-bit</a:t>
            </a:r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3657600" y="3810000"/>
            <a:ext cx="762000" cy="29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3505200" y="4648200"/>
            <a:ext cx="1066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WG MSB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2-bit</a:t>
            </a:r>
          </a:p>
        </p:txBody>
      </p:sp>
      <p:cxnSp>
        <p:nvCxnSpPr>
          <p:cNvPr id="84" name="Straight Arrow Connector 83"/>
          <p:cNvCxnSpPr/>
          <p:nvPr/>
        </p:nvCxnSpPr>
        <p:spPr>
          <a:xfrm>
            <a:off x="3657600" y="5105400"/>
            <a:ext cx="762000" cy="29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6377108" y="4264639"/>
            <a:ext cx="1401055" cy="90703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7391400" y="4532299"/>
            <a:ext cx="8382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6705600" y="4967087"/>
            <a:ext cx="1524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8001000" y="4281287"/>
            <a:ext cx="1143000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WG</a:t>
            </a:r>
            <a:r>
              <a:rPr lang="en-US" sz="1400" baseline="-25000" dirty="0" smtClean="0">
                <a:sym typeface="Wingdings" pitchFamily="2" charset="2"/>
              </a:rPr>
              <a:t>1</a:t>
            </a:r>
            <a:r>
              <a:rPr lang="en-US" sz="1400" dirty="0" smtClean="0">
                <a:sym typeface="Wingdings" pitchFamily="2" charset="2"/>
              </a:rPr>
              <a:t> θ</a:t>
            </a:r>
            <a:r>
              <a:rPr lang="en-US" sz="1400" baseline="-25000" dirty="0" smtClean="0">
                <a:sym typeface="Wingdings" pitchFamily="2" charset="2"/>
              </a:rPr>
              <a:t>1</a:t>
            </a:r>
          </a:p>
          <a:p>
            <a:r>
              <a:rPr lang="en-US" sz="1400" dirty="0" smtClean="0">
                <a:sym typeface="Wingdings" pitchFamily="2" charset="2"/>
              </a:rPr>
              <a:t> </a:t>
            </a:r>
          </a:p>
          <a:p>
            <a:r>
              <a:rPr lang="en-US" sz="1400" dirty="0" smtClean="0">
                <a:sym typeface="Wingdings" pitchFamily="2" charset="2"/>
              </a:rPr>
              <a:t>WG</a:t>
            </a:r>
            <a:r>
              <a:rPr lang="en-US" sz="1400" baseline="-25000" dirty="0" smtClean="0">
                <a:sym typeface="Wingdings" pitchFamily="2" charset="2"/>
              </a:rPr>
              <a:t>1 </a:t>
            </a:r>
            <a:r>
              <a:rPr lang="en-US" sz="1400" dirty="0" smtClean="0">
                <a:sym typeface="Wingdings" pitchFamily="2" charset="2"/>
              </a:rPr>
              <a:t>θ</a:t>
            </a:r>
            <a:r>
              <a:rPr lang="en-US" sz="1400" baseline="-25000" dirty="0" smtClean="0">
                <a:sym typeface="Wingdings" pitchFamily="2" charset="2"/>
              </a:rPr>
              <a:t>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Oval Callout 77"/>
          <p:cNvSpPr/>
          <p:nvPr/>
        </p:nvSpPr>
        <p:spPr>
          <a:xfrm>
            <a:off x="5334000" y="3733800"/>
            <a:ext cx="1828800" cy="1066800"/>
          </a:xfrm>
          <a:prstGeom prst="wedgeEllipseCallout">
            <a:avLst>
              <a:gd name="adj1" fmla="val -118312"/>
              <a:gd name="adj2" fmla="val -180688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  <a:t>Use built-in multiplier or LUT. “F” factor depends on chamber type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Strip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φ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286000" y="3429000"/>
            <a:ext cx="12192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86000" y="2895600"/>
            <a:ext cx="12192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CLCT pattern 4-bit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362200" y="2209800"/>
            <a:ext cx="15240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Initial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φ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10-bit (fixed)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2286000" y="2133600"/>
            <a:ext cx="12954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362200" y="1600200"/>
            <a:ext cx="1066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Half-Strip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7 or 8-bit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5562600" y="2133600"/>
            <a:ext cx="11430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562600" y="1600200"/>
            <a:ext cx="13716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400" dirty="0" smtClean="0">
                <a:sym typeface="Wingdings" pitchFamily="2" charset="2"/>
              </a:rPr>
              <a:t> in sector</a:t>
            </a:r>
          </a:p>
          <a:p>
            <a:r>
              <a:rPr lang="en-US" sz="1400" dirty="0" smtClean="0">
                <a:sym typeface="Wingdings" pitchFamily="2" charset="2"/>
              </a:rPr>
              <a:t>10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-bit</a:t>
            </a:r>
          </a:p>
        </p:txBody>
      </p:sp>
      <p:sp>
        <p:nvSpPr>
          <p:cNvPr id="41" name="Oval 40"/>
          <p:cNvSpPr/>
          <p:nvPr/>
        </p:nvSpPr>
        <p:spPr>
          <a:xfrm>
            <a:off x="3581400" y="18288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3610709" y="1905000"/>
            <a:ext cx="572476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×F</a:t>
            </a:r>
          </a:p>
        </p:txBody>
      </p:sp>
      <p:cxnSp>
        <p:nvCxnSpPr>
          <p:cNvPr id="43" name="Straight Arrow Connector 42"/>
          <p:cNvCxnSpPr>
            <a:stCxn id="42" idx="3"/>
          </p:cNvCxnSpPr>
          <p:nvPr/>
        </p:nvCxnSpPr>
        <p:spPr>
          <a:xfrm flipV="1">
            <a:off x="4183185" y="2135189"/>
            <a:ext cx="769815" cy="64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9" name="Table 48"/>
          <p:cNvGraphicFramePr>
            <a:graphicFrameLocks noGrp="1"/>
          </p:cNvGraphicFramePr>
          <p:nvPr/>
        </p:nvGraphicFramePr>
        <p:xfrm>
          <a:off x="152400" y="3810000"/>
          <a:ext cx="51054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1371600"/>
                <a:gridCol w="1143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Strip </a:t>
                      </a:r>
                      <a:r>
                        <a:rPr lang="en-US" baseline="0" dirty="0" smtClean="0"/>
                        <a:t> angle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ME1/2, ME2/2, ME3/2,</a:t>
                      </a:r>
                      <a:r>
                        <a:rPr lang="en-US" baseline="0" dirty="0" smtClean="0"/>
                        <a:t> ME</a:t>
                      </a:r>
                      <a:r>
                        <a:rPr lang="en-US" dirty="0" smtClean="0"/>
                        <a:t>4/2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0.1333°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</a:t>
                      </a:r>
                      <a:r>
                        <a:rPr lang="en-US" sz="1200" dirty="0" smtClean="0"/>
                        <a:t>(no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multiplication</a:t>
                      </a:r>
                      <a:r>
                        <a:rPr lang="en-US" sz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ME2/1, ME3/1, ME4/1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0.2666°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(shift)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ME1/1a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0.2222°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1.667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ME1/1b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0.1695°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1.272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ME1/3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0.1233°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0.925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2" name="Rectangle 61"/>
          <p:cNvSpPr/>
          <p:nvPr/>
        </p:nvSpPr>
        <p:spPr>
          <a:xfrm>
            <a:off x="3505200" y="3124200"/>
            <a:ext cx="838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3581400" y="3276600"/>
            <a:ext cx="99060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LUT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638800" y="2895600"/>
            <a:ext cx="13716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φ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correction 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2-bit</a:t>
            </a:r>
          </a:p>
        </p:txBody>
      </p:sp>
      <p:cxnSp>
        <p:nvCxnSpPr>
          <p:cNvPr id="68" name="Elbow Connector 67"/>
          <p:cNvCxnSpPr>
            <a:stCxn id="62" idx="3"/>
          </p:cNvCxnSpPr>
          <p:nvPr/>
        </p:nvCxnSpPr>
        <p:spPr>
          <a:xfrm>
            <a:off x="4343400" y="3429000"/>
            <a:ext cx="2362200" cy="1588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ight Brace 71"/>
          <p:cNvSpPr/>
          <p:nvPr/>
        </p:nvSpPr>
        <p:spPr>
          <a:xfrm>
            <a:off x="6934200" y="1981200"/>
            <a:ext cx="457200" cy="1600200"/>
          </a:xfrm>
          <a:prstGeom prst="rightBrace">
            <a:avLst>
              <a:gd name="adj1" fmla="val 33543"/>
              <a:gd name="adj2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7543800" y="2514600"/>
            <a:ext cx="1066800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  <a:cs typeface="GreekC"/>
              </a:rPr>
              <a:t>corrected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400" dirty="0" smtClean="0">
                <a:sym typeface="Wingdings" pitchFamily="2" charset="2"/>
              </a:rPr>
              <a:t> in sector</a:t>
            </a:r>
          </a:p>
          <a:p>
            <a:r>
              <a:rPr lang="en-US" sz="1400" dirty="0" smtClean="0">
                <a:sym typeface="Wingdings" pitchFamily="2" charset="2"/>
              </a:rPr>
              <a:t>12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-bit</a:t>
            </a:r>
          </a:p>
        </p:txBody>
      </p:sp>
      <p:sp>
        <p:nvSpPr>
          <p:cNvPr id="74" name="Oval 73"/>
          <p:cNvSpPr/>
          <p:nvPr/>
        </p:nvSpPr>
        <p:spPr>
          <a:xfrm>
            <a:off x="4953000" y="18288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5074139" y="1912815"/>
            <a:ext cx="3810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+</a:t>
            </a:r>
          </a:p>
        </p:txBody>
      </p:sp>
      <p:cxnSp>
        <p:nvCxnSpPr>
          <p:cNvPr id="77" name="Shape 76"/>
          <p:cNvCxnSpPr>
            <a:endCxn id="74" idx="4"/>
          </p:cNvCxnSpPr>
          <p:nvPr/>
        </p:nvCxnSpPr>
        <p:spPr>
          <a:xfrm flipV="1">
            <a:off x="2286000" y="2438400"/>
            <a:ext cx="2971800" cy="381000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Geometry constraints for </a:t>
            </a:r>
            <a:br>
              <a:rPr lang="en-US" sz="3600" dirty="0" smtClean="0"/>
            </a:br>
            <a:r>
              <a:rPr lang="en-US" sz="3600" dirty="0" smtClean="0"/>
              <a:t>track building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3044952" cy="4724400"/>
          </a:xfrm>
        </p:spPr>
        <p:txBody>
          <a:bodyPr/>
          <a:lstStyle/>
          <a:p>
            <a:r>
              <a:rPr lang="en-US" sz="1800" dirty="0" smtClean="0"/>
              <a:t>Consider only physically allowed chamber combinations from one disk to the next in track</a:t>
            </a:r>
            <a:r>
              <a:rPr lang="en-US" sz="1800" b="1" dirty="0" smtClean="0"/>
              <a:t> extrapolations</a:t>
            </a:r>
            <a:r>
              <a:rPr lang="en-US" sz="1800" dirty="0" smtClean="0"/>
              <a:t> and in track </a:t>
            </a:r>
            <a:r>
              <a:rPr lang="en-US" sz="1800" b="1" dirty="0" smtClean="0"/>
              <a:t>assembly</a:t>
            </a:r>
            <a:r>
              <a:rPr lang="en-US" sz="1800" dirty="0" smtClean="0"/>
              <a:t> to reduce logic resources</a:t>
            </a:r>
          </a:p>
          <a:p>
            <a:r>
              <a:rPr lang="en-US" sz="1900" dirty="0" smtClean="0"/>
              <a:t>Not all combinations need testing due to</a:t>
            </a:r>
          </a:p>
          <a:p>
            <a:pPr lvl="1"/>
            <a:r>
              <a:rPr lang="en-US" sz="1600" dirty="0" smtClean="0"/>
              <a:t> Limited bending in magnetic field (&lt;10°) in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600" dirty="0" smtClean="0"/>
              <a:t> </a:t>
            </a:r>
          </a:p>
          <a:p>
            <a:pPr lvl="1"/>
            <a:r>
              <a:rPr lang="en-US" sz="1600" dirty="0" smtClean="0"/>
              <a:t>Chamber coverage structure in </a:t>
            </a:r>
            <a:r>
              <a:rPr lang="el-GR" sz="1600" dirty="0" smtClean="0"/>
              <a:t>θ</a:t>
            </a:r>
            <a:r>
              <a:rPr lang="en-US" sz="1600" dirty="0" smtClean="0"/>
              <a:t> view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43" name="Picture 142" descr="cms-diagra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1905000"/>
            <a:ext cx="5562600" cy="41365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3951027" y="3050276"/>
            <a:ext cx="4776716" cy="270225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53302" y="2183642"/>
            <a:ext cx="3860041" cy="35711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038600" y="1600200"/>
            <a:ext cx="5334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η(</a:t>
            </a:r>
            <a:r>
              <a:rPr lang="el-GR" sz="1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θ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)</a:t>
            </a:r>
            <a:endParaRPr lang="en-US" sz="1400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Geometry constraints for </a:t>
            </a:r>
            <a:br>
              <a:rPr lang="en-US" sz="3600" dirty="0" smtClean="0"/>
            </a:br>
            <a:r>
              <a:rPr lang="en-US" sz="3600" dirty="0" smtClean="0"/>
              <a:t>track building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Block Arc 6"/>
          <p:cNvSpPr/>
          <p:nvPr/>
        </p:nvSpPr>
        <p:spPr>
          <a:xfrm>
            <a:off x="-914400" y="2667000"/>
            <a:ext cx="6705600" cy="6705600"/>
          </a:xfrm>
          <a:prstGeom prst="blockArc">
            <a:avLst>
              <a:gd name="adj1" fmla="val 14383090"/>
              <a:gd name="adj2" fmla="val 17993786"/>
              <a:gd name="adj3" fmla="val 37046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Arc 7"/>
          <p:cNvSpPr/>
          <p:nvPr/>
        </p:nvSpPr>
        <p:spPr>
          <a:xfrm>
            <a:off x="828099" y="4316046"/>
            <a:ext cx="3183147" cy="3048000"/>
          </a:xfrm>
          <a:prstGeom prst="arc">
            <a:avLst>
              <a:gd name="adj1" fmla="val 14198936"/>
              <a:gd name="adj2" fmla="val 18207199"/>
            </a:avLst>
          </a:prstGeom>
          <a:ln w="10033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Arc 8"/>
          <p:cNvSpPr/>
          <p:nvPr/>
        </p:nvSpPr>
        <p:spPr>
          <a:xfrm>
            <a:off x="82134" y="3524444"/>
            <a:ext cx="4683296" cy="4433572"/>
          </a:xfrm>
          <a:prstGeom prst="arc">
            <a:avLst>
              <a:gd name="adj1" fmla="val 14198936"/>
              <a:gd name="adj2" fmla="val 18207199"/>
            </a:avLst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6200000" flipV="1">
            <a:off x="835682" y="3717724"/>
            <a:ext cx="2440217" cy="449201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1583890" y="3735136"/>
            <a:ext cx="2444495" cy="418512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6200000" flipV="1">
            <a:off x="538542" y="3605709"/>
            <a:ext cx="2322464" cy="869522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V="1">
            <a:off x="1190684" y="3907236"/>
            <a:ext cx="2482340" cy="5614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 flipH="1" flipV="1">
            <a:off x="1991485" y="3614124"/>
            <a:ext cx="2336489" cy="83866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6200000" flipV="1">
            <a:off x="1014180" y="3131150"/>
            <a:ext cx="798238" cy="30082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 flipH="1" flipV="1">
            <a:off x="3030377" y="3128171"/>
            <a:ext cx="810400" cy="283206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6200000" flipV="1">
            <a:off x="2008131" y="3090320"/>
            <a:ext cx="854581" cy="992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AutoShape 6"/>
          <p:cNvSpPr>
            <a:spLocks noChangeArrowheads="1"/>
          </p:cNvSpPr>
          <p:nvPr/>
        </p:nvSpPr>
        <p:spPr bwMode="auto">
          <a:xfrm>
            <a:off x="2743200" y="5867400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2819400" y="5791200"/>
            <a:ext cx="320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sz="1400" dirty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400" dirty="0">
                <a:latin typeface="+mn-lt"/>
                <a:cs typeface="Times New Roman" pitchFamily="18" charset="0"/>
              </a:rPr>
              <a:t>- means path to chamber directly behind</a:t>
            </a:r>
            <a:endParaRPr kumimoji="0" lang="el-GR" sz="1400" dirty="0">
              <a:latin typeface="+mn-lt"/>
              <a:cs typeface="Times New Roman" pitchFamily="18" charset="0"/>
            </a:endParaRPr>
          </a:p>
        </p:txBody>
      </p:sp>
      <p:sp>
        <p:nvSpPr>
          <p:cNvPr id="36" name="AutoShape 6"/>
          <p:cNvSpPr>
            <a:spLocks noChangeArrowheads="1"/>
          </p:cNvSpPr>
          <p:nvPr/>
        </p:nvSpPr>
        <p:spPr bwMode="auto">
          <a:xfrm>
            <a:off x="1824925" y="4791559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7" name="AutoShape 6"/>
          <p:cNvSpPr>
            <a:spLocks noChangeArrowheads="1"/>
          </p:cNvSpPr>
          <p:nvPr/>
        </p:nvSpPr>
        <p:spPr bwMode="auto">
          <a:xfrm>
            <a:off x="2031569" y="4719234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8" name="AutoShape 6"/>
          <p:cNvSpPr>
            <a:spLocks noChangeArrowheads="1"/>
          </p:cNvSpPr>
          <p:nvPr/>
        </p:nvSpPr>
        <p:spPr bwMode="auto">
          <a:xfrm>
            <a:off x="2265336" y="4674031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9" name="AutoShape 6"/>
          <p:cNvSpPr>
            <a:spLocks noChangeArrowheads="1"/>
          </p:cNvSpPr>
          <p:nvPr/>
        </p:nvSpPr>
        <p:spPr bwMode="auto">
          <a:xfrm>
            <a:off x="2486186" y="4677905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0" name="AutoShape 6"/>
          <p:cNvSpPr>
            <a:spLocks noChangeArrowheads="1"/>
          </p:cNvSpPr>
          <p:nvPr/>
        </p:nvSpPr>
        <p:spPr bwMode="auto">
          <a:xfrm>
            <a:off x="2723827" y="4729566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1" name="AutoShape 6"/>
          <p:cNvSpPr>
            <a:spLocks noChangeArrowheads="1"/>
          </p:cNvSpPr>
          <p:nvPr/>
        </p:nvSpPr>
        <p:spPr bwMode="auto">
          <a:xfrm>
            <a:off x="2920139" y="4801892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2" name="AutoShape 6"/>
          <p:cNvSpPr>
            <a:spLocks noChangeArrowheads="1"/>
          </p:cNvSpPr>
          <p:nvPr/>
        </p:nvSpPr>
        <p:spPr bwMode="auto">
          <a:xfrm>
            <a:off x="1480088" y="4054099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3" name="AutoShape 6"/>
          <p:cNvSpPr>
            <a:spLocks noChangeArrowheads="1"/>
          </p:cNvSpPr>
          <p:nvPr/>
        </p:nvSpPr>
        <p:spPr bwMode="auto">
          <a:xfrm>
            <a:off x="1814593" y="3933986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4" name="AutoShape 6"/>
          <p:cNvSpPr>
            <a:spLocks noChangeArrowheads="1"/>
          </p:cNvSpPr>
          <p:nvPr/>
        </p:nvSpPr>
        <p:spPr bwMode="auto">
          <a:xfrm>
            <a:off x="2196885" y="3877159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5" name="AutoShape 6"/>
          <p:cNvSpPr>
            <a:spLocks noChangeArrowheads="1"/>
          </p:cNvSpPr>
          <p:nvPr/>
        </p:nvSpPr>
        <p:spPr bwMode="auto">
          <a:xfrm>
            <a:off x="2564969" y="3878451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6" name="AutoShape 6"/>
          <p:cNvSpPr>
            <a:spLocks noChangeArrowheads="1"/>
          </p:cNvSpPr>
          <p:nvPr/>
        </p:nvSpPr>
        <p:spPr bwMode="auto">
          <a:xfrm>
            <a:off x="2926597" y="3945610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7" name="AutoShape 6"/>
          <p:cNvSpPr>
            <a:spLocks noChangeArrowheads="1"/>
          </p:cNvSpPr>
          <p:nvPr/>
        </p:nvSpPr>
        <p:spPr bwMode="auto">
          <a:xfrm>
            <a:off x="3262393" y="4069597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8" name="AutoShape 6"/>
          <p:cNvSpPr>
            <a:spLocks noChangeArrowheads="1"/>
          </p:cNvSpPr>
          <p:nvPr/>
        </p:nvSpPr>
        <p:spPr bwMode="auto">
          <a:xfrm>
            <a:off x="1128793" y="3320512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9" name="AutoShape 6"/>
          <p:cNvSpPr>
            <a:spLocks noChangeArrowheads="1"/>
          </p:cNvSpPr>
          <p:nvPr/>
        </p:nvSpPr>
        <p:spPr bwMode="auto">
          <a:xfrm>
            <a:off x="1598908" y="3144865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0" name="AutoShape 6"/>
          <p:cNvSpPr>
            <a:spLocks noChangeArrowheads="1"/>
          </p:cNvSpPr>
          <p:nvPr/>
        </p:nvSpPr>
        <p:spPr bwMode="auto">
          <a:xfrm>
            <a:off x="2110353" y="3046709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" name="AutoShape 6"/>
          <p:cNvSpPr>
            <a:spLocks noChangeArrowheads="1"/>
          </p:cNvSpPr>
          <p:nvPr/>
        </p:nvSpPr>
        <p:spPr bwMode="auto">
          <a:xfrm>
            <a:off x="2632129" y="3051875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2" name="AutoShape 6"/>
          <p:cNvSpPr>
            <a:spLocks noChangeArrowheads="1"/>
          </p:cNvSpPr>
          <p:nvPr/>
        </p:nvSpPr>
        <p:spPr bwMode="auto">
          <a:xfrm>
            <a:off x="3138407" y="3144865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3" name="AutoShape 6"/>
          <p:cNvSpPr>
            <a:spLocks noChangeArrowheads="1"/>
          </p:cNvSpPr>
          <p:nvPr/>
        </p:nvSpPr>
        <p:spPr bwMode="auto">
          <a:xfrm>
            <a:off x="3618854" y="3305014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4" name="Line 29"/>
          <p:cNvSpPr>
            <a:spLocks noChangeShapeType="1"/>
          </p:cNvSpPr>
          <p:nvPr/>
        </p:nvSpPr>
        <p:spPr bwMode="auto">
          <a:xfrm flipH="1" flipV="1">
            <a:off x="1291525" y="3591731"/>
            <a:ext cx="139485" cy="2944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5" name="Line 29"/>
          <p:cNvSpPr>
            <a:spLocks noChangeShapeType="1"/>
          </p:cNvSpPr>
          <p:nvPr/>
        </p:nvSpPr>
        <p:spPr bwMode="auto">
          <a:xfrm flipH="1" flipV="1">
            <a:off x="1715146" y="3441915"/>
            <a:ext cx="92990" cy="32029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6" name="Line 29"/>
          <p:cNvSpPr>
            <a:spLocks noChangeShapeType="1"/>
          </p:cNvSpPr>
          <p:nvPr/>
        </p:nvSpPr>
        <p:spPr bwMode="auto">
          <a:xfrm flipH="1" flipV="1">
            <a:off x="2200757" y="3354092"/>
            <a:ext cx="36164" cy="32029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7" name="Line 29"/>
          <p:cNvSpPr>
            <a:spLocks noChangeShapeType="1"/>
          </p:cNvSpPr>
          <p:nvPr/>
        </p:nvSpPr>
        <p:spPr bwMode="auto">
          <a:xfrm flipV="1">
            <a:off x="2645043" y="3359258"/>
            <a:ext cx="30997" cy="31513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8" name="Line 29"/>
          <p:cNvSpPr>
            <a:spLocks noChangeShapeType="1"/>
          </p:cNvSpPr>
          <p:nvPr/>
        </p:nvSpPr>
        <p:spPr bwMode="auto">
          <a:xfrm flipV="1">
            <a:off x="3049776" y="3457413"/>
            <a:ext cx="91214" cy="31709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9" name="Line 29"/>
          <p:cNvSpPr>
            <a:spLocks noChangeShapeType="1"/>
          </p:cNvSpPr>
          <p:nvPr/>
        </p:nvSpPr>
        <p:spPr bwMode="auto">
          <a:xfrm flipV="1">
            <a:off x="3421734" y="3607231"/>
            <a:ext cx="132543" cy="282224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0" name="Line 72"/>
          <p:cNvSpPr>
            <a:spLocks noChangeShapeType="1"/>
          </p:cNvSpPr>
          <p:nvPr/>
        </p:nvSpPr>
        <p:spPr bwMode="auto">
          <a:xfrm>
            <a:off x="2322464" y="3358877"/>
            <a:ext cx="224330" cy="28990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1" name="Line 116"/>
          <p:cNvSpPr>
            <a:spLocks noChangeShapeType="1"/>
          </p:cNvSpPr>
          <p:nvPr/>
        </p:nvSpPr>
        <p:spPr bwMode="auto">
          <a:xfrm flipV="1">
            <a:off x="2318724" y="3364487"/>
            <a:ext cx="250572" cy="28610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2" name="Line 72"/>
          <p:cNvSpPr>
            <a:spLocks noChangeShapeType="1"/>
          </p:cNvSpPr>
          <p:nvPr/>
        </p:nvSpPr>
        <p:spPr bwMode="auto">
          <a:xfrm>
            <a:off x="2271874" y="2916238"/>
            <a:ext cx="2730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" name="Line 116"/>
          <p:cNvSpPr>
            <a:spLocks noChangeShapeType="1"/>
          </p:cNvSpPr>
          <p:nvPr/>
        </p:nvSpPr>
        <p:spPr bwMode="auto">
          <a:xfrm>
            <a:off x="2286000" y="2819400"/>
            <a:ext cx="2730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4" name="Line 72"/>
          <p:cNvSpPr>
            <a:spLocks noChangeShapeType="1"/>
          </p:cNvSpPr>
          <p:nvPr/>
        </p:nvSpPr>
        <p:spPr bwMode="auto">
          <a:xfrm flipV="1">
            <a:off x="1738474" y="2949361"/>
            <a:ext cx="236181" cy="4307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5" name="Line 116"/>
          <p:cNvSpPr>
            <a:spLocks noChangeShapeType="1"/>
          </p:cNvSpPr>
          <p:nvPr/>
        </p:nvSpPr>
        <p:spPr bwMode="auto">
          <a:xfrm flipV="1">
            <a:off x="1755872" y="2845578"/>
            <a:ext cx="238418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6" name="Line 72"/>
          <p:cNvSpPr>
            <a:spLocks noChangeShapeType="1"/>
          </p:cNvSpPr>
          <p:nvPr/>
        </p:nvSpPr>
        <p:spPr bwMode="auto">
          <a:xfrm flipV="1">
            <a:off x="1214524" y="3058752"/>
            <a:ext cx="235613" cy="925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7" name="Line 116"/>
          <p:cNvSpPr>
            <a:spLocks noChangeShapeType="1"/>
          </p:cNvSpPr>
          <p:nvPr/>
        </p:nvSpPr>
        <p:spPr bwMode="auto">
          <a:xfrm flipV="1">
            <a:off x="1189280" y="2963385"/>
            <a:ext cx="241223" cy="8975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8" name="Line 72"/>
          <p:cNvSpPr>
            <a:spLocks noChangeShapeType="1"/>
          </p:cNvSpPr>
          <p:nvPr/>
        </p:nvSpPr>
        <p:spPr bwMode="auto">
          <a:xfrm>
            <a:off x="2852590" y="2935336"/>
            <a:ext cx="255185" cy="4027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9" name="Line 116"/>
          <p:cNvSpPr>
            <a:spLocks noChangeShapeType="1"/>
          </p:cNvSpPr>
          <p:nvPr/>
        </p:nvSpPr>
        <p:spPr bwMode="auto">
          <a:xfrm>
            <a:off x="2883444" y="2848384"/>
            <a:ext cx="246871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70" name="Line 72"/>
          <p:cNvSpPr>
            <a:spLocks noChangeShapeType="1"/>
          </p:cNvSpPr>
          <p:nvPr/>
        </p:nvSpPr>
        <p:spPr bwMode="auto">
          <a:xfrm>
            <a:off x="3371499" y="3058752"/>
            <a:ext cx="218784" cy="785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" name="Line 116"/>
          <p:cNvSpPr>
            <a:spLocks noChangeShapeType="1"/>
          </p:cNvSpPr>
          <p:nvPr/>
        </p:nvSpPr>
        <p:spPr bwMode="auto">
          <a:xfrm>
            <a:off x="3413572" y="2971799"/>
            <a:ext cx="235613" cy="8975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72" name="Line 72"/>
          <p:cNvSpPr>
            <a:spLocks noChangeShapeType="1"/>
          </p:cNvSpPr>
          <p:nvPr/>
        </p:nvSpPr>
        <p:spPr bwMode="auto">
          <a:xfrm>
            <a:off x="1834410" y="3457049"/>
            <a:ext cx="277685" cy="19914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3" name="Line 116"/>
          <p:cNvSpPr>
            <a:spLocks noChangeShapeType="1"/>
          </p:cNvSpPr>
          <p:nvPr/>
        </p:nvSpPr>
        <p:spPr bwMode="auto">
          <a:xfrm flipV="1">
            <a:off x="1898923" y="3426194"/>
            <a:ext cx="201953" cy="24402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74" name="Line 72"/>
          <p:cNvSpPr>
            <a:spLocks noChangeShapeType="1"/>
          </p:cNvSpPr>
          <p:nvPr/>
        </p:nvSpPr>
        <p:spPr bwMode="auto">
          <a:xfrm>
            <a:off x="1410868" y="3586075"/>
            <a:ext cx="269271" cy="1570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5" name="Line 116"/>
          <p:cNvSpPr>
            <a:spLocks noChangeShapeType="1"/>
          </p:cNvSpPr>
          <p:nvPr/>
        </p:nvSpPr>
        <p:spPr bwMode="auto">
          <a:xfrm flipV="1">
            <a:off x="1511845" y="3515952"/>
            <a:ext cx="129026" cy="28049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76" name="Line 72"/>
          <p:cNvSpPr>
            <a:spLocks noChangeShapeType="1"/>
          </p:cNvSpPr>
          <p:nvPr/>
        </p:nvSpPr>
        <p:spPr bwMode="auto">
          <a:xfrm>
            <a:off x="2753017" y="3411235"/>
            <a:ext cx="224330" cy="28990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7" name="Line 116"/>
          <p:cNvSpPr>
            <a:spLocks noChangeShapeType="1"/>
          </p:cNvSpPr>
          <p:nvPr/>
        </p:nvSpPr>
        <p:spPr bwMode="auto">
          <a:xfrm flipV="1">
            <a:off x="2760029" y="3459853"/>
            <a:ext cx="252442" cy="19073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78" name="Line 72"/>
          <p:cNvSpPr>
            <a:spLocks noChangeShapeType="1"/>
          </p:cNvSpPr>
          <p:nvPr/>
        </p:nvSpPr>
        <p:spPr bwMode="auto">
          <a:xfrm>
            <a:off x="3220034" y="3527172"/>
            <a:ext cx="123416" cy="27207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9" name="Line 116"/>
          <p:cNvSpPr>
            <a:spLocks noChangeShapeType="1"/>
          </p:cNvSpPr>
          <p:nvPr/>
        </p:nvSpPr>
        <p:spPr bwMode="auto">
          <a:xfrm flipV="1">
            <a:off x="3163936" y="3605707"/>
            <a:ext cx="272075" cy="14024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6" name="Line 72"/>
          <p:cNvSpPr>
            <a:spLocks noChangeShapeType="1"/>
          </p:cNvSpPr>
          <p:nvPr/>
        </p:nvSpPr>
        <p:spPr bwMode="auto">
          <a:xfrm flipV="1">
            <a:off x="2111527" y="4963285"/>
            <a:ext cx="236181" cy="4307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97" name="Line 116"/>
          <p:cNvSpPr>
            <a:spLocks noChangeShapeType="1"/>
          </p:cNvSpPr>
          <p:nvPr/>
        </p:nvSpPr>
        <p:spPr bwMode="auto">
          <a:xfrm flipV="1">
            <a:off x="2128925" y="4859502"/>
            <a:ext cx="238418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8" name="Line 72"/>
          <p:cNvSpPr>
            <a:spLocks noChangeShapeType="1"/>
          </p:cNvSpPr>
          <p:nvPr/>
        </p:nvSpPr>
        <p:spPr bwMode="auto">
          <a:xfrm>
            <a:off x="2494497" y="4967024"/>
            <a:ext cx="255185" cy="4027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99" name="Line 116"/>
          <p:cNvSpPr>
            <a:spLocks noChangeShapeType="1"/>
          </p:cNvSpPr>
          <p:nvPr/>
        </p:nvSpPr>
        <p:spPr bwMode="auto">
          <a:xfrm>
            <a:off x="2525351" y="4880072"/>
            <a:ext cx="246871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75" name="Text Box 4"/>
          <p:cNvSpPr txBox="1">
            <a:spLocks noChangeArrowheads="1"/>
          </p:cNvSpPr>
          <p:nvPr/>
        </p:nvSpPr>
        <p:spPr bwMode="auto">
          <a:xfrm>
            <a:off x="1447800" y="1981200"/>
            <a:ext cx="2209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sz="1800" dirty="0" smtClean="0">
                <a:latin typeface="+mn-lt"/>
                <a:cs typeface="Times New Roman" pitchFamily="18" charset="0"/>
              </a:rPr>
              <a:t>ME1</a:t>
            </a:r>
            <a:r>
              <a:rPr kumimoji="0" lang="en-US" sz="1400" dirty="0" smtClean="0">
                <a:latin typeface="+mn-lt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en-US" dirty="0" smtClean="0">
                <a:latin typeface="+mn-lt"/>
                <a:cs typeface="Times New Roman" pitchFamily="18" charset="0"/>
                <a:sym typeface="Wingdings" pitchFamily="2" charset="2"/>
              </a:rPr>
              <a:t>ME</a:t>
            </a:r>
            <a:r>
              <a:rPr kumimoji="0" lang="en-US" sz="1800" dirty="0" smtClean="0">
                <a:latin typeface="+mn-lt"/>
                <a:cs typeface="Times New Roman" pitchFamily="18" charset="0"/>
                <a:sym typeface="Wingdings" pitchFamily="2" charset="2"/>
              </a:rPr>
              <a:t>2</a:t>
            </a: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sz="1800" dirty="0" smtClean="0">
                <a:latin typeface="+mn-lt"/>
                <a:cs typeface="Times New Roman" pitchFamily="18" charset="0"/>
              </a:rPr>
              <a:t>Total</a:t>
            </a:r>
            <a:r>
              <a:rPr kumimoji="0" lang="en-US" sz="1800" dirty="0">
                <a:latin typeface="+mn-lt"/>
                <a:cs typeface="Times New Roman" pitchFamily="18" charset="0"/>
              </a:rPr>
              <a:t>: </a:t>
            </a:r>
            <a:r>
              <a:rPr lang="en-US" dirty="0" smtClean="0">
                <a:latin typeface="+mn-lt"/>
                <a:cs typeface="Times New Roman" pitchFamily="18" charset="0"/>
              </a:rPr>
              <a:t>52</a:t>
            </a:r>
            <a:r>
              <a:rPr kumimoji="0" lang="en-US" sz="1800" dirty="0" smtClean="0">
                <a:latin typeface="+mn-lt"/>
                <a:cs typeface="Times New Roman" pitchFamily="18" charset="0"/>
              </a:rPr>
              <a:t> </a:t>
            </a:r>
            <a:r>
              <a:rPr kumimoji="0" lang="en-US" sz="1800" dirty="0">
                <a:latin typeface="+mn-lt"/>
                <a:cs typeface="Times New Roman" pitchFamily="18" charset="0"/>
              </a:rPr>
              <a:t>paths</a:t>
            </a:r>
            <a:endParaRPr kumimoji="0" lang="el-GR" sz="1800" dirty="0">
              <a:latin typeface="+mn-lt"/>
              <a:cs typeface="Times New Roman" pitchFamily="18" charset="0"/>
            </a:endParaRPr>
          </a:p>
        </p:txBody>
      </p:sp>
      <p:sp>
        <p:nvSpPr>
          <p:cNvPr id="135" name="Block Arc 134"/>
          <p:cNvSpPr/>
          <p:nvPr/>
        </p:nvSpPr>
        <p:spPr>
          <a:xfrm>
            <a:off x="3352800" y="2667000"/>
            <a:ext cx="6705600" cy="6705600"/>
          </a:xfrm>
          <a:prstGeom prst="blockArc">
            <a:avLst>
              <a:gd name="adj1" fmla="val 14383090"/>
              <a:gd name="adj2" fmla="val 17993786"/>
              <a:gd name="adj3" fmla="val 37046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6" name="Arc 135"/>
          <p:cNvSpPr/>
          <p:nvPr/>
        </p:nvSpPr>
        <p:spPr>
          <a:xfrm>
            <a:off x="5095299" y="4316046"/>
            <a:ext cx="3183147" cy="3048000"/>
          </a:xfrm>
          <a:prstGeom prst="arc">
            <a:avLst>
              <a:gd name="adj1" fmla="val 14198936"/>
              <a:gd name="adj2" fmla="val 18207199"/>
            </a:avLst>
          </a:prstGeom>
          <a:ln w="10033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9" name="Arc 148"/>
          <p:cNvSpPr/>
          <p:nvPr/>
        </p:nvSpPr>
        <p:spPr>
          <a:xfrm>
            <a:off x="4349334" y="3524444"/>
            <a:ext cx="4683296" cy="4433572"/>
          </a:xfrm>
          <a:prstGeom prst="arc">
            <a:avLst>
              <a:gd name="adj1" fmla="val 14198936"/>
              <a:gd name="adj2" fmla="val 18207199"/>
            </a:avLst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0" name="Straight Connector 149"/>
          <p:cNvCxnSpPr/>
          <p:nvPr/>
        </p:nvCxnSpPr>
        <p:spPr>
          <a:xfrm rot="16200000" flipV="1">
            <a:off x="5102882" y="3717724"/>
            <a:ext cx="2440217" cy="449201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rot="5400000" flipH="1" flipV="1">
            <a:off x="5851090" y="3735136"/>
            <a:ext cx="2444495" cy="418512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 rot="16200000" flipV="1">
            <a:off x="4805742" y="3605709"/>
            <a:ext cx="2322464" cy="869522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 rot="16200000" flipV="1">
            <a:off x="5457884" y="3907236"/>
            <a:ext cx="2482340" cy="5614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 rot="5400000" flipH="1" flipV="1">
            <a:off x="6258685" y="3614124"/>
            <a:ext cx="2336489" cy="83866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 rot="16200000" flipV="1">
            <a:off x="5281380" y="3131150"/>
            <a:ext cx="798238" cy="30082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 rot="5400000" flipH="1" flipV="1">
            <a:off x="7297577" y="3128171"/>
            <a:ext cx="810400" cy="283206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 rot="16200000" flipV="1">
            <a:off x="6275331" y="3090320"/>
            <a:ext cx="854581" cy="992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AutoShape 6"/>
          <p:cNvSpPr>
            <a:spLocks noChangeArrowheads="1"/>
          </p:cNvSpPr>
          <p:nvPr/>
        </p:nvSpPr>
        <p:spPr bwMode="auto">
          <a:xfrm>
            <a:off x="6092125" y="4791559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1" name="AutoShape 6"/>
          <p:cNvSpPr>
            <a:spLocks noChangeArrowheads="1"/>
          </p:cNvSpPr>
          <p:nvPr/>
        </p:nvSpPr>
        <p:spPr bwMode="auto">
          <a:xfrm>
            <a:off x="6298769" y="4719234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2" name="AutoShape 6"/>
          <p:cNvSpPr>
            <a:spLocks noChangeArrowheads="1"/>
          </p:cNvSpPr>
          <p:nvPr/>
        </p:nvSpPr>
        <p:spPr bwMode="auto">
          <a:xfrm>
            <a:off x="6532536" y="4674031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3" name="AutoShape 6"/>
          <p:cNvSpPr>
            <a:spLocks noChangeArrowheads="1"/>
          </p:cNvSpPr>
          <p:nvPr/>
        </p:nvSpPr>
        <p:spPr bwMode="auto">
          <a:xfrm>
            <a:off x="6753386" y="4677905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4" name="AutoShape 6"/>
          <p:cNvSpPr>
            <a:spLocks noChangeArrowheads="1"/>
          </p:cNvSpPr>
          <p:nvPr/>
        </p:nvSpPr>
        <p:spPr bwMode="auto">
          <a:xfrm>
            <a:off x="6991027" y="4729566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5" name="AutoShape 6"/>
          <p:cNvSpPr>
            <a:spLocks noChangeArrowheads="1"/>
          </p:cNvSpPr>
          <p:nvPr/>
        </p:nvSpPr>
        <p:spPr bwMode="auto">
          <a:xfrm>
            <a:off x="7187339" y="4801892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8" name="AutoShape 6"/>
          <p:cNvSpPr>
            <a:spLocks noChangeArrowheads="1"/>
          </p:cNvSpPr>
          <p:nvPr/>
        </p:nvSpPr>
        <p:spPr bwMode="auto">
          <a:xfrm>
            <a:off x="5395993" y="3320512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9" name="AutoShape 6"/>
          <p:cNvSpPr>
            <a:spLocks noChangeArrowheads="1"/>
          </p:cNvSpPr>
          <p:nvPr/>
        </p:nvSpPr>
        <p:spPr bwMode="auto">
          <a:xfrm>
            <a:off x="5866108" y="3144865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0" name="AutoShape 6"/>
          <p:cNvSpPr>
            <a:spLocks noChangeArrowheads="1"/>
          </p:cNvSpPr>
          <p:nvPr/>
        </p:nvSpPr>
        <p:spPr bwMode="auto">
          <a:xfrm>
            <a:off x="6377553" y="3046709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1" name="AutoShape 6"/>
          <p:cNvSpPr>
            <a:spLocks noChangeArrowheads="1"/>
          </p:cNvSpPr>
          <p:nvPr/>
        </p:nvSpPr>
        <p:spPr bwMode="auto">
          <a:xfrm>
            <a:off x="6899329" y="3051875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2" name="AutoShape 6"/>
          <p:cNvSpPr>
            <a:spLocks noChangeArrowheads="1"/>
          </p:cNvSpPr>
          <p:nvPr/>
        </p:nvSpPr>
        <p:spPr bwMode="auto">
          <a:xfrm>
            <a:off x="7405607" y="3144865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3" name="AutoShape 6"/>
          <p:cNvSpPr>
            <a:spLocks noChangeArrowheads="1"/>
          </p:cNvSpPr>
          <p:nvPr/>
        </p:nvSpPr>
        <p:spPr bwMode="auto">
          <a:xfrm>
            <a:off x="7886054" y="3305014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4" name="Line 29"/>
          <p:cNvSpPr>
            <a:spLocks noChangeShapeType="1"/>
          </p:cNvSpPr>
          <p:nvPr/>
        </p:nvSpPr>
        <p:spPr bwMode="auto">
          <a:xfrm flipH="1" flipV="1">
            <a:off x="5558725" y="3591731"/>
            <a:ext cx="139485" cy="2944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85" name="Line 29"/>
          <p:cNvSpPr>
            <a:spLocks noChangeShapeType="1"/>
          </p:cNvSpPr>
          <p:nvPr/>
        </p:nvSpPr>
        <p:spPr bwMode="auto">
          <a:xfrm flipH="1" flipV="1">
            <a:off x="5982346" y="3441915"/>
            <a:ext cx="92990" cy="32029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86" name="Line 29"/>
          <p:cNvSpPr>
            <a:spLocks noChangeShapeType="1"/>
          </p:cNvSpPr>
          <p:nvPr/>
        </p:nvSpPr>
        <p:spPr bwMode="auto">
          <a:xfrm flipH="1" flipV="1">
            <a:off x="6467957" y="3354092"/>
            <a:ext cx="36164" cy="32029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87" name="Line 29"/>
          <p:cNvSpPr>
            <a:spLocks noChangeShapeType="1"/>
          </p:cNvSpPr>
          <p:nvPr/>
        </p:nvSpPr>
        <p:spPr bwMode="auto">
          <a:xfrm flipV="1">
            <a:off x="6912243" y="3359258"/>
            <a:ext cx="30997" cy="31513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88" name="Line 29"/>
          <p:cNvSpPr>
            <a:spLocks noChangeShapeType="1"/>
          </p:cNvSpPr>
          <p:nvPr/>
        </p:nvSpPr>
        <p:spPr bwMode="auto">
          <a:xfrm flipV="1">
            <a:off x="7316976" y="3457413"/>
            <a:ext cx="91214" cy="31709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89" name="Line 29"/>
          <p:cNvSpPr>
            <a:spLocks noChangeShapeType="1"/>
          </p:cNvSpPr>
          <p:nvPr/>
        </p:nvSpPr>
        <p:spPr bwMode="auto">
          <a:xfrm flipV="1">
            <a:off x="7688934" y="3607231"/>
            <a:ext cx="132543" cy="282224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90" name="Line 72"/>
          <p:cNvSpPr>
            <a:spLocks noChangeShapeType="1"/>
          </p:cNvSpPr>
          <p:nvPr/>
        </p:nvSpPr>
        <p:spPr bwMode="auto">
          <a:xfrm>
            <a:off x="6589664" y="3358877"/>
            <a:ext cx="224330" cy="28990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91" name="Line 116"/>
          <p:cNvSpPr>
            <a:spLocks noChangeShapeType="1"/>
          </p:cNvSpPr>
          <p:nvPr/>
        </p:nvSpPr>
        <p:spPr bwMode="auto">
          <a:xfrm flipV="1">
            <a:off x="6585924" y="3364487"/>
            <a:ext cx="250572" cy="28610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92" name="Line 72"/>
          <p:cNvSpPr>
            <a:spLocks noChangeShapeType="1"/>
          </p:cNvSpPr>
          <p:nvPr/>
        </p:nvSpPr>
        <p:spPr bwMode="auto">
          <a:xfrm>
            <a:off x="6539074" y="2916238"/>
            <a:ext cx="2730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93" name="Line 116"/>
          <p:cNvSpPr>
            <a:spLocks noChangeShapeType="1"/>
          </p:cNvSpPr>
          <p:nvPr/>
        </p:nvSpPr>
        <p:spPr bwMode="auto">
          <a:xfrm>
            <a:off x="6553200" y="2819400"/>
            <a:ext cx="2730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94" name="Line 72"/>
          <p:cNvSpPr>
            <a:spLocks noChangeShapeType="1"/>
          </p:cNvSpPr>
          <p:nvPr/>
        </p:nvSpPr>
        <p:spPr bwMode="auto">
          <a:xfrm flipV="1">
            <a:off x="6005674" y="2949361"/>
            <a:ext cx="236181" cy="4307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95" name="Line 116"/>
          <p:cNvSpPr>
            <a:spLocks noChangeShapeType="1"/>
          </p:cNvSpPr>
          <p:nvPr/>
        </p:nvSpPr>
        <p:spPr bwMode="auto">
          <a:xfrm flipV="1">
            <a:off x="6023072" y="2845578"/>
            <a:ext cx="238418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96" name="Line 72"/>
          <p:cNvSpPr>
            <a:spLocks noChangeShapeType="1"/>
          </p:cNvSpPr>
          <p:nvPr/>
        </p:nvSpPr>
        <p:spPr bwMode="auto">
          <a:xfrm flipV="1">
            <a:off x="5481724" y="3058752"/>
            <a:ext cx="235613" cy="925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97" name="Line 116"/>
          <p:cNvSpPr>
            <a:spLocks noChangeShapeType="1"/>
          </p:cNvSpPr>
          <p:nvPr/>
        </p:nvSpPr>
        <p:spPr bwMode="auto">
          <a:xfrm flipV="1">
            <a:off x="5456480" y="2963385"/>
            <a:ext cx="241223" cy="8975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98" name="Line 72"/>
          <p:cNvSpPr>
            <a:spLocks noChangeShapeType="1"/>
          </p:cNvSpPr>
          <p:nvPr/>
        </p:nvSpPr>
        <p:spPr bwMode="auto">
          <a:xfrm>
            <a:off x="7119790" y="2935336"/>
            <a:ext cx="255185" cy="4027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99" name="Line 116"/>
          <p:cNvSpPr>
            <a:spLocks noChangeShapeType="1"/>
          </p:cNvSpPr>
          <p:nvPr/>
        </p:nvSpPr>
        <p:spPr bwMode="auto">
          <a:xfrm>
            <a:off x="7150644" y="2848384"/>
            <a:ext cx="246871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00" name="Line 72"/>
          <p:cNvSpPr>
            <a:spLocks noChangeShapeType="1"/>
          </p:cNvSpPr>
          <p:nvPr/>
        </p:nvSpPr>
        <p:spPr bwMode="auto">
          <a:xfrm>
            <a:off x="7638699" y="3058752"/>
            <a:ext cx="218784" cy="785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01" name="Line 116"/>
          <p:cNvSpPr>
            <a:spLocks noChangeShapeType="1"/>
          </p:cNvSpPr>
          <p:nvPr/>
        </p:nvSpPr>
        <p:spPr bwMode="auto">
          <a:xfrm>
            <a:off x="7680772" y="2971799"/>
            <a:ext cx="235613" cy="8975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02" name="Line 72"/>
          <p:cNvSpPr>
            <a:spLocks noChangeShapeType="1"/>
          </p:cNvSpPr>
          <p:nvPr/>
        </p:nvSpPr>
        <p:spPr bwMode="auto">
          <a:xfrm>
            <a:off x="6101610" y="3457049"/>
            <a:ext cx="277685" cy="19914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03" name="Line 116"/>
          <p:cNvSpPr>
            <a:spLocks noChangeShapeType="1"/>
          </p:cNvSpPr>
          <p:nvPr/>
        </p:nvSpPr>
        <p:spPr bwMode="auto">
          <a:xfrm flipV="1">
            <a:off x="6166123" y="3426194"/>
            <a:ext cx="201953" cy="24402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04" name="Line 72"/>
          <p:cNvSpPr>
            <a:spLocks noChangeShapeType="1"/>
          </p:cNvSpPr>
          <p:nvPr/>
        </p:nvSpPr>
        <p:spPr bwMode="auto">
          <a:xfrm>
            <a:off x="5678068" y="3586075"/>
            <a:ext cx="269271" cy="1570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05" name="Line 116"/>
          <p:cNvSpPr>
            <a:spLocks noChangeShapeType="1"/>
          </p:cNvSpPr>
          <p:nvPr/>
        </p:nvSpPr>
        <p:spPr bwMode="auto">
          <a:xfrm flipV="1">
            <a:off x="5779045" y="3515952"/>
            <a:ext cx="129026" cy="28049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06" name="Line 72"/>
          <p:cNvSpPr>
            <a:spLocks noChangeShapeType="1"/>
          </p:cNvSpPr>
          <p:nvPr/>
        </p:nvSpPr>
        <p:spPr bwMode="auto">
          <a:xfrm>
            <a:off x="7020217" y="3411235"/>
            <a:ext cx="224330" cy="28990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07" name="Line 116"/>
          <p:cNvSpPr>
            <a:spLocks noChangeShapeType="1"/>
          </p:cNvSpPr>
          <p:nvPr/>
        </p:nvSpPr>
        <p:spPr bwMode="auto">
          <a:xfrm flipV="1">
            <a:off x="7027229" y="3459853"/>
            <a:ext cx="252442" cy="19073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08" name="Line 72"/>
          <p:cNvSpPr>
            <a:spLocks noChangeShapeType="1"/>
          </p:cNvSpPr>
          <p:nvPr/>
        </p:nvSpPr>
        <p:spPr bwMode="auto">
          <a:xfrm>
            <a:off x="7487234" y="3527172"/>
            <a:ext cx="123416" cy="27207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09" name="Line 116"/>
          <p:cNvSpPr>
            <a:spLocks noChangeShapeType="1"/>
          </p:cNvSpPr>
          <p:nvPr/>
        </p:nvSpPr>
        <p:spPr bwMode="auto">
          <a:xfrm flipV="1">
            <a:off x="7431136" y="3605707"/>
            <a:ext cx="272075" cy="14024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0" name="Line 29"/>
          <p:cNvSpPr>
            <a:spLocks noChangeShapeType="1"/>
          </p:cNvSpPr>
          <p:nvPr/>
        </p:nvSpPr>
        <p:spPr bwMode="auto">
          <a:xfrm flipH="1" flipV="1">
            <a:off x="5497016" y="3623051"/>
            <a:ext cx="489592" cy="95315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1" name="Line 29"/>
          <p:cNvSpPr>
            <a:spLocks noChangeShapeType="1"/>
          </p:cNvSpPr>
          <p:nvPr/>
        </p:nvSpPr>
        <p:spPr bwMode="auto">
          <a:xfrm flipH="1" flipV="1">
            <a:off x="5913681" y="3465464"/>
            <a:ext cx="346406" cy="99013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2" name="Line 29"/>
          <p:cNvSpPr>
            <a:spLocks noChangeShapeType="1"/>
          </p:cNvSpPr>
          <p:nvPr/>
        </p:nvSpPr>
        <p:spPr bwMode="auto">
          <a:xfrm flipH="1" flipV="1">
            <a:off x="6401735" y="3361682"/>
            <a:ext cx="141648" cy="103921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3" name="Line 29"/>
          <p:cNvSpPr>
            <a:spLocks noChangeShapeType="1"/>
          </p:cNvSpPr>
          <p:nvPr/>
        </p:nvSpPr>
        <p:spPr bwMode="auto">
          <a:xfrm flipV="1">
            <a:off x="6823874" y="3353267"/>
            <a:ext cx="51890" cy="103687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4" name="Line 29"/>
          <p:cNvSpPr>
            <a:spLocks noChangeShapeType="1"/>
          </p:cNvSpPr>
          <p:nvPr/>
        </p:nvSpPr>
        <p:spPr bwMode="auto">
          <a:xfrm flipV="1">
            <a:off x="7117920" y="3440220"/>
            <a:ext cx="226263" cy="99714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5" name="Line 29"/>
          <p:cNvSpPr>
            <a:spLocks noChangeShapeType="1"/>
          </p:cNvSpPr>
          <p:nvPr/>
        </p:nvSpPr>
        <p:spPr bwMode="auto">
          <a:xfrm flipV="1">
            <a:off x="7368960" y="3580464"/>
            <a:ext cx="390349" cy="95179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6" name="Line 29"/>
          <p:cNvSpPr>
            <a:spLocks noChangeShapeType="1"/>
          </p:cNvSpPr>
          <p:nvPr/>
        </p:nvSpPr>
        <p:spPr bwMode="auto">
          <a:xfrm flipH="1" flipV="1">
            <a:off x="5896852" y="3479488"/>
            <a:ext cx="110326" cy="108596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7" name="Line 29"/>
          <p:cNvSpPr>
            <a:spLocks noChangeShapeType="1"/>
          </p:cNvSpPr>
          <p:nvPr/>
        </p:nvSpPr>
        <p:spPr bwMode="auto">
          <a:xfrm flipH="1" flipV="1">
            <a:off x="5647215" y="3574854"/>
            <a:ext cx="594173" cy="89008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8" name="Line 29"/>
          <p:cNvSpPr>
            <a:spLocks noChangeShapeType="1"/>
          </p:cNvSpPr>
          <p:nvPr/>
        </p:nvSpPr>
        <p:spPr bwMode="auto">
          <a:xfrm flipV="1">
            <a:off x="6321326" y="3367292"/>
            <a:ext cx="46749" cy="10752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9" name="Line 29"/>
          <p:cNvSpPr>
            <a:spLocks noChangeShapeType="1"/>
          </p:cNvSpPr>
          <p:nvPr/>
        </p:nvSpPr>
        <p:spPr bwMode="auto">
          <a:xfrm flipH="1" flipV="1">
            <a:off x="6037097" y="3426194"/>
            <a:ext cx="483846" cy="97517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20" name="Line 29"/>
          <p:cNvSpPr>
            <a:spLocks noChangeShapeType="1"/>
          </p:cNvSpPr>
          <p:nvPr/>
        </p:nvSpPr>
        <p:spPr bwMode="auto">
          <a:xfrm flipV="1">
            <a:off x="6583586" y="3350463"/>
            <a:ext cx="258520" cy="10471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21" name="Line 29"/>
          <p:cNvSpPr>
            <a:spLocks noChangeShapeType="1"/>
          </p:cNvSpPr>
          <p:nvPr/>
        </p:nvSpPr>
        <p:spPr bwMode="auto">
          <a:xfrm flipH="1" flipV="1">
            <a:off x="6570029" y="3353267"/>
            <a:ext cx="228600" cy="1037814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22" name="Line 29"/>
          <p:cNvSpPr>
            <a:spLocks noChangeShapeType="1"/>
          </p:cNvSpPr>
          <p:nvPr/>
        </p:nvSpPr>
        <p:spPr bwMode="auto">
          <a:xfrm flipV="1">
            <a:off x="6861273" y="3434610"/>
            <a:ext cx="443642" cy="96301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23" name="Line 29"/>
          <p:cNvSpPr>
            <a:spLocks noChangeShapeType="1"/>
          </p:cNvSpPr>
          <p:nvPr/>
        </p:nvSpPr>
        <p:spPr bwMode="auto">
          <a:xfrm flipH="1" flipV="1">
            <a:off x="6996374" y="3361682"/>
            <a:ext cx="93497" cy="107194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24" name="Line 29"/>
          <p:cNvSpPr>
            <a:spLocks noChangeShapeType="1"/>
          </p:cNvSpPr>
          <p:nvPr/>
        </p:nvSpPr>
        <p:spPr bwMode="auto">
          <a:xfrm flipV="1">
            <a:off x="7152982" y="3563635"/>
            <a:ext cx="567059" cy="88728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25" name="Line 29"/>
          <p:cNvSpPr>
            <a:spLocks noChangeShapeType="1"/>
          </p:cNvSpPr>
          <p:nvPr/>
        </p:nvSpPr>
        <p:spPr bwMode="auto">
          <a:xfrm flipV="1">
            <a:off x="7342780" y="3473879"/>
            <a:ext cx="119209" cy="10424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26" name="Line 72"/>
          <p:cNvSpPr>
            <a:spLocks noChangeShapeType="1"/>
          </p:cNvSpPr>
          <p:nvPr/>
        </p:nvSpPr>
        <p:spPr bwMode="auto">
          <a:xfrm flipV="1">
            <a:off x="6378727" y="4963285"/>
            <a:ext cx="236181" cy="4307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27" name="Line 116"/>
          <p:cNvSpPr>
            <a:spLocks noChangeShapeType="1"/>
          </p:cNvSpPr>
          <p:nvPr/>
        </p:nvSpPr>
        <p:spPr bwMode="auto">
          <a:xfrm flipV="1">
            <a:off x="6396125" y="4859502"/>
            <a:ext cx="238418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28" name="Line 72"/>
          <p:cNvSpPr>
            <a:spLocks noChangeShapeType="1"/>
          </p:cNvSpPr>
          <p:nvPr/>
        </p:nvSpPr>
        <p:spPr bwMode="auto">
          <a:xfrm>
            <a:off x="6761697" y="4967024"/>
            <a:ext cx="255185" cy="4027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29" name="Line 116"/>
          <p:cNvSpPr>
            <a:spLocks noChangeShapeType="1"/>
          </p:cNvSpPr>
          <p:nvPr/>
        </p:nvSpPr>
        <p:spPr bwMode="auto">
          <a:xfrm>
            <a:off x="6792551" y="4880072"/>
            <a:ext cx="246871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30" name="Text Box 4"/>
          <p:cNvSpPr txBox="1">
            <a:spLocks noChangeArrowheads="1"/>
          </p:cNvSpPr>
          <p:nvPr/>
        </p:nvSpPr>
        <p:spPr bwMode="auto">
          <a:xfrm>
            <a:off x="5562600" y="1981200"/>
            <a:ext cx="2209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sz="1800" dirty="0" smtClean="0">
                <a:latin typeface="+mn-lt"/>
                <a:cs typeface="Times New Roman" pitchFamily="18" charset="0"/>
              </a:rPr>
              <a:t>ME</a:t>
            </a:r>
            <a:r>
              <a:rPr kumimoji="0" lang="en-US" sz="1800" dirty="0" smtClean="0">
                <a:latin typeface="+mn-lt"/>
                <a:cs typeface="Times New Roman" pitchFamily="18" charset="0"/>
                <a:sym typeface="Wingdings" pitchFamily="2" charset="2"/>
              </a:rPr>
              <a:t>1</a:t>
            </a:r>
            <a:r>
              <a:rPr kumimoji="0" lang="en-US" sz="1400" dirty="0" smtClean="0">
                <a:latin typeface="+mn-lt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en-US" dirty="0" smtClean="0">
                <a:latin typeface="+mn-lt"/>
                <a:cs typeface="Times New Roman" pitchFamily="18" charset="0"/>
                <a:sym typeface="Wingdings" pitchFamily="2" charset="2"/>
              </a:rPr>
              <a:t>ME</a:t>
            </a:r>
            <a:r>
              <a:rPr kumimoji="0" lang="en-US" sz="1800" dirty="0" smtClean="0">
                <a:latin typeface="+mn-lt"/>
                <a:cs typeface="Times New Roman" pitchFamily="18" charset="0"/>
                <a:sym typeface="Wingdings" pitchFamily="2" charset="2"/>
              </a:rPr>
              <a:t>3</a:t>
            </a:r>
            <a:endParaRPr kumimoji="0" lang="en-US" sz="1800" dirty="0">
              <a:latin typeface="+mn-lt"/>
              <a:cs typeface="Times New Roman" pitchFamily="18" charset="0"/>
            </a:endParaRP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sz="1800" dirty="0">
                <a:latin typeface="+mn-lt"/>
                <a:cs typeface="Times New Roman" pitchFamily="18" charset="0"/>
              </a:rPr>
              <a:t>Total: </a:t>
            </a:r>
            <a:r>
              <a:rPr kumimoji="0" lang="en-US" sz="1800" dirty="0" smtClean="0">
                <a:latin typeface="+mn-lt"/>
                <a:cs typeface="Times New Roman" pitchFamily="18" charset="0"/>
              </a:rPr>
              <a:t>58 </a:t>
            </a:r>
            <a:r>
              <a:rPr kumimoji="0" lang="en-US" sz="1800" dirty="0">
                <a:latin typeface="+mn-lt"/>
                <a:cs typeface="Times New Roman" pitchFamily="18" charset="0"/>
              </a:rPr>
              <a:t>paths</a:t>
            </a:r>
            <a:endParaRPr kumimoji="0" lang="el-GR" sz="1800" dirty="0">
              <a:latin typeface="+mn-lt"/>
              <a:cs typeface="Times New Roman" pitchFamily="18" charset="0"/>
            </a:endParaRPr>
          </a:p>
        </p:txBody>
      </p:sp>
      <p:sp>
        <p:nvSpPr>
          <p:cNvPr id="139" name="Line 72"/>
          <p:cNvSpPr>
            <a:spLocks noChangeShapeType="1"/>
          </p:cNvSpPr>
          <p:nvPr/>
        </p:nvSpPr>
        <p:spPr bwMode="auto">
          <a:xfrm flipV="1">
            <a:off x="1949358" y="4152439"/>
            <a:ext cx="236181" cy="4307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0" name="Line 116"/>
          <p:cNvSpPr>
            <a:spLocks noChangeShapeType="1"/>
          </p:cNvSpPr>
          <p:nvPr/>
        </p:nvSpPr>
        <p:spPr bwMode="auto">
          <a:xfrm flipV="1">
            <a:off x="1966756" y="4048656"/>
            <a:ext cx="238418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41" name="Line 72"/>
          <p:cNvSpPr>
            <a:spLocks noChangeShapeType="1"/>
          </p:cNvSpPr>
          <p:nvPr/>
        </p:nvSpPr>
        <p:spPr bwMode="auto">
          <a:xfrm>
            <a:off x="2631266" y="4128824"/>
            <a:ext cx="255185" cy="4027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2" name="Line 116"/>
          <p:cNvSpPr>
            <a:spLocks noChangeShapeType="1"/>
          </p:cNvSpPr>
          <p:nvPr/>
        </p:nvSpPr>
        <p:spPr bwMode="auto">
          <a:xfrm>
            <a:off x="2662120" y="4041872"/>
            <a:ext cx="246871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41738</TotalTime>
  <Words>1557</Words>
  <Application>Microsoft Office PowerPoint</Application>
  <PresentationFormat>On-screen Show (4:3)</PresentationFormat>
  <Paragraphs>388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Median</vt:lpstr>
      <vt:lpstr>CSC Track Finder upgrade</vt:lpstr>
      <vt:lpstr>CSC Track Finder upgrade</vt:lpstr>
      <vt:lpstr>SP upgrade</vt:lpstr>
      <vt:lpstr>Trig. Primitives  Coordinates</vt:lpstr>
      <vt:lpstr>Trig. Primitives  Coordinates</vt:lpstr>
      <vt:lpstr>Wiregroup  θ</vt:lpstr>
      <vt:lpstr>Strip  φ</vt:lpstr>
      <vt:lpstr>Geometry constraints for  track building</vt:lpstr>
      <vt:lpstr>Geometry constraints for  track building</vt:lpstr>
      <vt:lpstr>Geometry constraints for  track building</vt:lpstr>
      <vt:lpstr>Extrapolation units</vt:lpstr>
      <vt:lpstr>Number of extrapolations</vt:lpstr>
      <vt:lpstr>Track Assembly Units</vt:lpstr>
      <vt:lpstr>Track Assembly Units</vt:lpstr>
      <vt:lpstr>Sorting and Ghost Cancellation</vt:lpstr>
      <vt:lpstr>Track reconstruction logic: Expanding Current design </vt:lpstr>
      <vt:lpstr>Pattern-based detection</vt:lpstr>
      <vt:lpstr>Pattern-based detection</vt:lpstr>
      <vt:lpstr>Raw hit reconstruction:  layers and zones</vt:lpstr>
      <vt:lpstr>Zone boundaries</vt:lpstr>
      <vt:lpstr>Raw hit construction</vt:lpstr>
      <vt:lpstr>Raw hit persistence</vt:lpstr>
      <vt:lpstr>Pattern detectors</vt:lpstr>
      <vt:lpstr>Remaining steps</vt:lpstr>
      <vt:lpstr>Performance evaluation</vt:lpstr>
    </vt:vector>
  </TitlesOfParts>
  <Company>Physics Dept., University of Florida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madorsky</dc:creator>
  <cp:lastModifiedBy>madorsky</cp:lastModifiedBy>
  <cp:revision>583</cp:revision>
  <dcterms:created xsi:type="dcterms:W3CDTF">2009-08-03T18:41:50Z</dcterms:created>
  <dcterms:modified xsi:type="dcterms:W3CDTF">2009-12-18T16:50:23Z</dcterms:modified>
</cp:coreProperties>
</file>