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51343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/>
      <a:tcStyle>
        <a:tcBdr/>
        <a:fill>
          <a:solidFill>
            <a:srgbClr val="E6E9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4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Line"/>
          <p:cNvSpPr/>
          <p:nvPr/>
        </p:nvSpPr>
        <p:spPr>
          <a:xfrm>
            <a:off x="457200" y="752623"/>
            <a:ext cx="8229600" cy="1"/>
          </a:xfrm>
          <a:prstGeom prst="line">
            <a:avLst/>
          </a:prstGeom>
          <a:ln w="12700">
            <a:solidFill>
              <a:srgbClr val="0055A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457200" y="56536"/>
            <a:ext cx="8226854" cy="696087"/>
          </a:xfrm>
          <a:prstGeom prst="rect">
            <a:avLst/>
          </a:prstGeom>
        </p:spPr>
        <p:txBody>
          <a:bodyPr/>
          <a:lstStyle>
            <a:lvl1pPr algn="l">
              <a:defRPr sz="3400"/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idx="1"/>
          </p:nvPr>
        </p:nvSpPr>
        <p:spPr>
          <a:xfrm>
            <a:off x="389621" y="886189"/>
            <a:ext cx="8364757" cy="5726032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80000"/>
              </a:lnSpc>
              <a:buClrTx/>
              <a:buSzPct val="100000"/>
              <a:buFontTx/>
              <a:defRPr sz="2800" b="1">
                <a:solidFill>
                  <a:srgbClr val="305AAD"/>
                </a:solidFill>
              </a:defRPr>
            </a:lvl1pPr>
            <a:lvl2pPr marL="681789" indent="-300789">
              <a:lnSpc>
                <a:spcPct val="80000"/>
              </a:lnSpc>
              <a:buClrTx/>
              <a:buSzPct val="100000"/>
              <a:buFontTx/>
              <a:defRPr sz="2400">
                <a:solidFill>
                  <a:srgbClr val="305AAD"/>
                </a:solidFill>
              </a:defRPr>
            </a:lvl2pPr>
            <a:lvl3pPr marL="1062789" indent="-300789">
              <a:lnSpc>
                <a:spcPct val="80000"/>
              </a:lnSpc>
              <a:buClrTx/>
              <a:buSzPct val="100000"/>
              <a:buFontTx/>
              <a:defRPr sz="2400">
                <a:solidFill>
                  <a:srgbClr val="305AAD"/>
                </a:solidFill>
              </a:defRPr>
            </a:lvl3pPr>
            <a:lvl4pPr marL="1443789" indent="-300789">
              <a:lnSpc>
                <a:spcPct val="80000"/>
              </a:lnSpc>
              <a:buClrTx/>
              <a:buSzPct val="100000"/>
              <a:buFontTx/>
              <a:defRPr sz="2400">
                <a:solidFill>
                  <a:srgbClr val="305AAD"/>
                </a:solidFill>
              </a:defRPr>
            </a:lvl4pPr>
            <a:lvl5pPr marL="1824789" indent="-300789">
              <a:lnSpc>
                <a:spcPct val="80000"/>
              </a:lnSpc>
              <a:buClrTx/>
              <a:buFontTx/>
              <a:defRPr sz="2400">
                <a:solidFill>
                  <a:srgbClr val="305AAD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6" name="bande-01.eps" descr="bande-01.eps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-3273772" y="3252583"/>
            <a:ext cx="6893295" cy="352833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V6 Insert upgrade: 6/11/2018"/>
          <p:cNvSpPr txBox="1"/>
          <p:nvPr/>
        </p:nvSpPr>
        <p:spPr>
          <a:xfrm rot="16200000">
            <a:off x="-1024222" y="4965585"/>
            <a:ext cx="2394184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chemeClr val="accent1">
                    <a:lumOff val="51343"/>
                  </a:schemeClr>
                </a:solidFill>
              </a:defRPr>
            </a:lvl1pPr>
          </a:lstStyle>
          <a:p>
            <a:r>
              <a:t>V6 Insert upgrade: 6/11/2018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8465" y="6538727"/>
            <a:ext cx="301909" cy="2888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1E5AA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iapositive de titre">
    <p:bg>
      <p:bgPr>
        <a:solidFill>
          <a:srgbClr val="0055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logooutline.eps" descr="logooutline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12000" y="2181662"/>
            <a:ext cx="2520001" cy="2494676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nde-01.eps" descr="bande-01.eps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6200000">
            <a:off x="-3273772" y="3252583"/>
            <a:ext cx="6893295" cy="35283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Line"/>
          <p:cNvSpPr/>
          <p:nvPr/>
        </p:nvSpPr>
        <p:spPr>
          <a:xfrm>
            <a:off x="457200" y="752623"/>
            <a:ext cx="8229600" cy="1"/>
          </a:xfrm>
          <a:prstGeom prst="line">
            <a:avLst/>
          </a:prstGeom>
          <a:ln w="12700">
            <a:solidFill>
              <a:srgbClr val="0055A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58573" y="1440775"/>
            <a:ext cx="8226854" cy="1444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58676" y="6587119"/>
            <a:ext cx="273656" cy="26425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 b="1">
                <a:solidFill>
                  <a:srgbClr val="305AA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Rectangle"/>
          <p:cNvSpPr/>
          <p:nvPr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accent1">
              <a:lumOff val="51343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1">
                    <a:lumOff val="51343"/>
                  </a:schemeClr>
                </a:solidFill>
              </a:defRPr>
            </a:pPr>
            <a:endParaRPr/>
          </a:p>
        </p:txBody>
      </p:sp>
      <p:sp>
        <p:nvSpPr>
          <p:cNvPr id="7" name="V6 Insert upgrade: 6/11/2018"/>
          <p:cNvSpPr txBox="1"/>
          <p:nvPr/>
        </p:nvSpPr>
        <p:spPr>
          <a:xfrm rot="16200000">
            <a:off x="-1024222" y="4965585"/>
            <a:ext cx="2394184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chemeClr val="accent1">
                    <a:lumOff val="51343"/>
                  </a:schemeClr>
                </a:solidFill>
              </a:defRPr>
            </a:lvl1pPr>
          </a:lstStyle>
          <a:p>
            <a:r>
              <a:t>V6 Insert upgrade: 6/11/2018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1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80000"/>
        <a:buFont typeface="Arial"/>
        <a:buChar char="•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90000"/>
        <a:buFont typeface="Arial"/>
        <a:buChar char="•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85000"/>
        <a:buFont typeface="Arial"/>
        <a:buChar char="•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90000"/>
        <a:buFont typeface="Arial"/>
        <a:buChar char="•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100000"/>
        <a:buFont typeface="Arial"/>
        <a:buChar char="•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5pPr>
      <a:lvl6pPr marL="1792223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100000"/>
        <a:buFont typeface="Arial"/>
        <a:buChar char="-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100000"/>
        <a:buFont typeface="Arial"/>
        <a:buChar char="•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100000"/>
        <a:buFont typeface="Arial"/>
        <a:buChar char="▪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8pPr>
      <a:lvl9pPr marL="2491739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chemeClr val="accent4">
            <a:lumOff val="36303"/>
          </a:schemeClr>
        </a:buClr>
        <a:buSzPct val="100000"/>
        <a:buFont typeface="Arial"/>
        <a:buChar char="•"/>
        <a:tabLst/>
        <a:defRPr sz="3000" b="0" i="0" u="none" strike="noStrike" cap="none" spc="0" baseline="0">
          <a:ln>
            <a:noFill/>
          </a:ln>
          <a:solidFill>
            <a:srgbClr val="00206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V6 Vertical insert upgrade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43434" y="6587119"/>
            <a:ext cx="188898" cy="26425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47" name="A. Macpherson…"/>
          <p:cNvSpPr txBox="1"/>
          <p:nvPr/>
        </p:nvSpPr>
        <p:spPr>
          <a:xfrm>
            <a:off x="458573" y="3446615"/>
            <a:ext cx="8226854" cy="1925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pPr algn="ctr">
              <a:lnSpc>
                <a:spcPct val="150000"/>
              </a:lnSpc>
              <a:defRPr sz="2400" b="1"/>
            </a:pPr>
            <a:r>
              <a:t>A. Macpherson, T. Mikkola, F. Peauger, P. Schneider</a:t>
            </a:r>
          </a:p>
          <a:p>
            <a:pPr algn="ctr">
              <a:lnSpc>
                <a:spcPct val="150000"/>
              </a:lnSpc>
              <a:defRPr sz="2400" b="1"/>
            </a:pPr>
            <a:r>
              <a:t>06/11/18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Bottom beam port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Bottom beam port</a:t>
            </a:r>
          </a:p>
        </p:txBody>
      </p:sp>
      <p:sp>
        <p:nvSpPr>
          <p:cNvPr id="137" name="RF Pickup antenna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28600" indent="-228600">
              <a:defRPr sz="2400"/>
            </a:pPr>
            <a:r>
              <a:t>RF Pickup antenna</a:t>
            </a:r>
          </a:p>
          <a:p>
            <a:pPr marL="681789" lvl="1" indent="-300789">
              <a:defRPr sz="2000"/>
            </a:pPr>
            <a:r>
              <a:t>Line requires elbow connection</a:t>
            </a:r>
            <a:endParaRPr sz="2400"/>
          </a:p>
          <a:p>
            <a:pPr marL="228600" indent="-228600">
              <a:defRPr sz="2400"/>
            </a:pPr>
            <a:r>
              <a:t>Evaporator mounted below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8466" y="6538728"/>
            <a:ext cx="301909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139" name="LHC4.png" descr="LHC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159" y="2484585"/>
            <a:ext cx="5358023" cy="5358021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Straight Arrow Connector 5"/>
          <p:cNvSpPr/>
          <p:nvPr/>
        </p:nvSpPr>
        <p:spPr>
          <a:xfrm>
            <a:off x="1568811" y="5706510"/>
            <a:ext cx="186099" cy="250943"/>
          </a:xfrm>
          <a:prstGeom prst="line">
            <a:avLst/>
          </a:prstGeom>
          <a:ln w="19050">
            <a:solidFill>
              <a:srgbClr val="272727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1" name="TextBox 6"/>
          <p:cNvSpPr txBox="1"/>
          <p:nvPr/>
        </p:nvSpPr>
        <p:spPr>
          <a:xfrm>
            <a:off x="990890" y="5453196"/>
            <a:ext cx="1211790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r>
              <a:t>Evaporator</a:t>
            </a:r>
          </a:p>
        </p:txBody>
      </p:sp>
      <p:sp>
        <p:nvSpPr>
          <p:cNvPr id="142" name="Straight Arrow Connector 8"/>
          <p:cNvSpPr/>
          <p:nvPr/>
        </p:nvSpPr>
        <p:spPr>
          <a:xfrm flipH="1" flipV="1">
            <a:off x="2953676" y="5391941"/>
            <a:ext cx="1832578" cy="61256"/>
          </a:xfrm>
          <a:prstGeom prst="line">
            <a:avLst/>
          </a:prstGeom>
          <a:ln w="19050">
            <a:solidFill>
              <a:srgbClr val="272727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43" name="TextBox 9"/>
          <p:cNvSpPr txBox="1"/>
          <p:nvPr/>
        </p:nvSpPr>
        <p:spPr>
          <a:xfrm>
            <a:off x="4786253" y="5368557"/>
            <a:ext cx="1014183" cy="391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r>
              <a:t>RF connector and cable</a:t>
            </a:r>
          </a:p>
        </p:txBody>
      </p:sp>
      <p:sp>
        <p:nvSpPr>
          <p:cNvPr id="144" name="Straight Arrow Connector 12"/>
          <p:cNvSpPr/>
          <p:nvPr/>
        </p:nvSpPr>
        <p:spPr>
          <a:xfrm flipH="1">
            <a:off x="4276437" y="5584001"/>
            <a:ext cx="509817" cy="2"/>
          </a:xfrm>
          <a:prstGeom prst="line">
            <a:avLst/>
          </a:prstGeom>
          <a:ln w="19050">
            <a:solidFill>
              <a:srgbClr val="272727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45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rcRect l="39065"/>
          <a:stretch>
            <a:fillRect/>
          </a:stretch>
        </p:blipFill>
        <p:spPr>
          <a:xfrm rot="10800000">
            <a:off x="6369508" y="2508495"/>
            <a:ext cx="2367589" cy="29140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Warmup System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Warmup System</a:t>
            </a:r>
          </a:p>
        </p:txBody>
      </p:sp>
      <p:sp>
        <p:nvSpPr>
          <p:cNvPr id="148" name="Heating system remains unchanged…"/>
          <p:cNvSpPr txBox="1">
            <a:spLocks noGrp="1"/>
          </p:cNvSpPr>
          <p:nvPr>
            <p:ph type="body" idx="1"/>
          </p:nvPr>
        </p:nvSpPr>
        <p:spPr>
          <a:xfrm>
            <a:off x="389621" y="886188"/>
            <a:ext cx="8364757" cy="5726034"/>
          </a:xfrm>
          <a:prstGeom prst="rect">
            <a:avLst/>
          </a:prstGeom>
        </p:spPr>
        <p:txBody>
          <a:bodyPr/>
          <a:lstStyle/>
          <a:p>
            <a:r>
              <a:t>Heating system remains unchanged </a:t>
            </a:r>
          </a:p>
          <a:p>
            <a:r>
              <a:t>Level gauge mounting remains unchanged</a:t>
            </a:r>
          </a:p>
        </p:txBody>
      </p:sp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08276" y="6538728"/>
            <a:ext cx="292099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grpSp>
        <p:nvGrpSpPr>
          <p:cNvPr id="158" name="Group"/>
          <p:cNvGrpSpPr/>
          <p:nvPr/>
        </p:nvGrpSpPr>
        <p:grpSpPr>
          <a:xfrm>
            <a:off x="1173404" y="1906643"/>
            <a:ext cx="7401828" cy="5345551"/>
            <a:chOff x="0" y="-1"/>
            <a:chExt cx="7401826" cy="5345550"/>
          </a:xfrm>
        </p:grpSpPr>
        <p:grpSp>
          <p:nvGrpSpPr>
            <p:cNvPr id="154" name="Group"/>
            <p:cNvGrpSpPr/>
            <p:nvPr/>
          </p:nvGrpSpPr>
          <p:grpSpPr>
            <a:xfrm>
              <a:off x="2028661" y="-2"/>
              <a:ext cx="5373166" cy="5345552"/>
              <a:chOff x="0" y="-1"/>
              <a:chExt cx="5373165" cy="5345550"/>
            </a:xfrm>
          </p:grpSpPr>
          <p:pic>
            <p:nvPicPr>
              <p:cNvPr id="150" name="LHC7.png" descr="LHC7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14805" t="32716" r="17561"/>
              <a:stretch>
                <a:fillRect/>
              </a:stretch>
            </p:blipFill>
            <p:spPr>
              <a:xfrm>
                <a:off x="-1" y="-2"/>
                <a:ext cx="5373166" cy="534555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51" name="Arrow"/>
              <p:cNvSpPr/>
              <p:nvPr/>
            </p:nvSpPr>
            <p:spPr>
              <a:xfrm>
                <a:off x="248757" y="923258"/>
                <a:ext cx="995032" cy="317362"/>
              </a:xfrm>
              <a:prstGeom prst="rightArrow">
                <a:avLst>
                  <a:gd name="adj1" fmla="val 32000"/>
                  <a:gd name="adj2" fmla="val 200661"/>
                </a:avLst>
              </a:prstGeom>
              <a:solidFill>
                <a:srgbClr val="FF2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52" name="Arrow"/>
              <p:cNvSpPr/>
              <p:nvPr/>
            </p:nvSpPr>
            <p:spPr>
              <a:xfrm>
                <a:off x="248757" y="3878498"/>
                <a:ext cx="995032" cy="317363"/>
              </a:xfrm>
              <a:prstGeom prst="rightArrow">
                <a:avLst>
                  <a:gd name="adj1" fmla="val 32000"/>
                  <a:gd name="adj2" fmla="val 200661"/>
                </a:avLst>
              </a:prstGeom>
              <a:solidFill>
                <a:srgbClr val="FF2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53" name="Arrow"/>
              <p:cNvSpPr/>
              <p:nvPr/>
            </p:nvSpPr>
            <p:spPr>
              <a:xfrm>
                <a:off x="706471" y="4555119"/>
                <a:ext cx="995031" cy="317363"/>
              </a:xfrm>
              <a:prstGeom prst="rightArrow">
                <a:avLst>
                  <a:gd name="adj1" fmla="val 32000"/>
                  <a:gd name="adj2" fmla="val 200661"/>
                </a:avLst>
              </a:prstGeom>
              <a:solidFill>
                <a:srgbClr val="FF2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55" name="1kW Ceramic…"/>
            <p:cNvSpPr txBox="1"/>
            <p:nvPr/>
          </p:nvSpPr>
          <p:spPr>
            <a:xfrm>
              <a:off x="25399" y="699325"/>
              <a:ext cx="2102457" cy="792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2400"/>
              </a:pPr>
              <a:r>
                <a:t>1kW Ceramic </a:t>
              </a:r>
            </a:p>
            <a:p>
              <a:pPr>
                <a:defRPr sz="2400"/>
              </a:pPr>
              <a:r>
                <a:t>heating straps</a:t>
              </a:r>
            </a:p>
          </p:txBody>
        </p:sp>
        <p:sp>
          <p:nvSpPr>
            <p:cNvPr id="156" name="1kW Ceramic…"/>
            <p:cNvSpPr txBox="1"/>
            <p:nvPr/>
          </p:nvSpPr>
          <p:spPr>
            <a:xfrm>
              <a:off x="25399" y="3582226"/>
              <a:ext cx="2102457" cy="7926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2400"/>
              </a:pPr>
              <a:r>
                <a:t>1kW Ceramic </a:t>
              </a:r>
            </a:p>
            <a:p>
              <a:pPr>
                <a:defRPr sz="2400"/>
              </a:pPr>
              <a:r>
                <a:t>heating straps</a:t>
              </a:r>
            </a:p>
          </p:txBody>
        </p:sp>
        <p:sp>
          <p:nvSpPr>
            <p:cNvPr id="157" name="400W Evaporator"/>
            <p:cNvSpPr txBox="1"/>
            <p:nvPr/>
          </p:nvSpPr>
          <p:spPr>
            <a:xfrm>
              <a:off x="-1" y="4420426"/>
              <a:ext cx="2476015" cy="4370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400"/>
              </a:lvl1pPr>
            </a:lstStyle>
            <a:p>
              <a:r>
                <a:t>400W Evaporator</a:t>
              </a:r>
            </a:p>
          </p:txBody>
        </p:sp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ransport Frame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Transport Frame</a:t>
            </a:r>
          </a:p>
        </p:txBody>
      </p:sp>
      <p:sp>
        <p:nvSpPr>
          <p:cNvPr id="161" name="Remains unchanged:…"/>
          <p:cNvSpPr txBox="1">
            <a:spLocks noGrp="1"/>
          </p:cNvSpPr>
          <p:nvPr>
            <p:ph type="body" idx="1"/>
          </p:nvPr>
        </p:nvSpPr>
        <p:spPr>
          <a:xfrm>
            <a:off x="389621" y="886188"/>
            <a:ext cx="8364757" cy="5726034"/>
          </a:xfrm>
          <a:prstGeom prst="rect">
            <a:avLst/>
          </a:prstGeom>
        </p:spPr>
        <p:txBody>
          <a:bodyPr/>
          <a:lstStyle/>
          <a:p>
            <a:r>
              <a:t>Remains unchanged:</a:t>
            </a:r>
          </a:p>
          <a:p>
            <a:pPr lvl="1"/>
            <a:r>
              <a:t>Thermal contraction  compensated via brass rods</a:t>
            </a:r>
          </a:p>
          <a:p>
            <a:pPr lvl="2"/>
            <a:r>
              <a:t>Cavity rigidly fixed top and bottom.</a:t>
            </a:r>
          </a:p>
          <a:p>
            <a:pPr lvl="1"/>
            <a:r>
              <a:t>Slots needed for cryo instrumentation</a:t>
            </a:r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8466" y="6538728"/>
            <a:ext cx="301909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163" name="LHC8.png" descr="LHC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13414" y="2184231"/>
            <a:ext cx="5081211" cy="5081211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Arrow"/>
          <p:cNvSpPr/>
          <p:nvPr/>
        </p:nvSpPr>
        <p:spPr>
          <a:xfrm flipH="1">
            <a:off x="6384525" y="4566156"/>
            <a:ext cx="995032" cy="317362"/>
          </a:xfrm>
          <a:prstGeom prst="rightArrow">
            <a:avLst>
              <a:gd name="adj1" fmla="val 32000"/>
              <a:gd name="adj2" fmla="val 200661"/>
            </a:avLst>
          </a:prstGeom>
          <a:solidFill>
            <a:srgbClr val="FF2600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65" name="Arrow"/>
          <p:cNvSpPr/>
          <p:nvPr/>
        </p:nvSpPr>
        <p:spPr>
          <a:xfrm>
            <a:off x="2688825" y="6258902"/>
            <a:ext cx="995032" cy="317362"/>
          </a:xfrm>
          <a:prstGeom prst="rightArrow">
            <a:avLst>
              <a:gd name="adj1" fmla="val 32000"/>
              <a:gd name="adj2" fmla="val 200661"/>
            </a:avLst>
          </a:prstGeom>
          <a:solidFill>
            <a:srgbClr val="FF2600"/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66" name="Brass rods"/>
          <p:cNvSpPr txBox="1"/>
          <p:nvPr/>
        </p:nvSpPr>
        <p:spPr>
          <a:xfrm>
            <a:off x="7459905" y="4506302"/>
            <a:ext cx="1560870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r>
              <a:t>Brass rods</a:t>
            </a:r>
          </a:p>
        </p:txBody>
      </p:sp>
      <p:sp>
        <p:nvSpPr>
          <p:cNvPr id="167" name="Instrumentation…"/>
          <p:cNvSpPr txBox="1"/>
          <p:nvPr/>
        </p:nvSpPr>
        <p:spPr>
          <a:xfrm>
            <a:off x="451826" y="6021247"/>
            <a:ext cx="2374365" cy="792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/>
            </a:pPr>
            <a:r>
              <a:t>Instrumentation </a:t>
            </a:r>
          </a:p>
          <a:p>
            <a:pPr>
              <a:defRPr sz="2400"/>
            </a:pPr>
            <a:r>
              <a:t>slot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Installation on Green structure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4" cy="696089"/>
          </a:xfrm>
          <a:prstGeom prst="rect">
            <a:avLst/>
          </a:prstGeom>
        </p:spPr>
        <p:txBody>
          <a:bodyPr/>
          <a:lstStyle/>
          <a:p>
            <a:r>
              <a:t>Installation on Green structure</a:t>
            </a:r>
          </a:p>
        </p:txBody>
      </p:sp>
      <p:sp>
        <p:nvSpPr>
          <p:cNvPr id="170" name="V6 top plate smaller than V3/V4 top plate…"/>
          <p:cNvSpPr txBox="1">
            <a:spLocks noGrp="1"/>
          </p:cNvSpPr>
          <p:nvPr>
            <p:ph type="body" idx="1"/>
          </p:nvPr>
        </p:nvSpPr>
        <p:spPr>
          <a:xfrm>
            <a:off x="389621" y="876173"/>
            <a:ext cx="8364757" cy="5726033"/>
          </a:xfrm>
          <a:prstGeom prst="rect">
            <a:avLst/>
          </a:prstGeom>
        </p:spPr>
        <p:txBody>
          <a:bodyPr/>
          <a:lstStyle/>
          <a:p>
            <a:r>
              <a:t>V6 top plate smaller than V3/V4 top plate</a:t>
            </a:r>
          </a:p>
          <a:p>
            <a:pPr marL="0" lvl="1" indent="381000">
              <a:buSzTx/>
              <a:buNone/>
            </a:pPr>
            <a:r>
              <a:t>=&gt; need to adapt top of green assembly structure</a:t>
            </a:r>
          </a:p>
          <a:p>
            <a:pPr marL="0" lvl="2" indent="762000">
              <a:buSzTx/>
              <a:buNone/>
            </a:pPr>
            <a:r>
              <a:t>=&gt; add spacers dedicated to V6 insert</a:t>
            </a:r>
          </a:p>
          <a:p>
            <a:pPr marL="0" lvl="4" indent="1524000">
              <a:buSzTx/>
              <a:buNone/>
            </a:pPr>
            <a:r>
              <a:t>=&gt; Gives additional space at floor</a:t>
            </a:r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8466" y="6538728"/>
            <a:ext cx="301909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pic>
        <p:nvPicPr>
          <p:cNvPr id="172" name="LHC11.png" descr="LHC11.png"/>
          <p:cNvPicPr>
            <a:picLocks noChangeAspect="1"/>
          </p:cNvPicPr>
          <p:nvPr/>
        </p:nvPicPr>
        <p:blipFill>
          <a:blip r:embed="rId2">
            <a:extLst/>
          </a:blip>
          <a:srcRect l="4994" t="4051" b="18518"/>
          <a:stretch>
            <a:fillRect/>
          </a:stretch>
        </p:blipFill>
        <p:spPr>
          <a:xfrm>
            <a:off x="524111" y="4123212"/>
            <a:ext cx="4445001" cy="27170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unknown.jpg" descr="unknown.jpg"/>
          <p:cNvPicPr>
            <a:picLocks noChangeAspect="1"/>
          </p:cNvPicPr>
          <p:nvPr/>
        </p:nvPicPr>
        <p:blipFill>
          <a:blip r:embed="rId3">
            <a:extLst/>
          </a:blip>
          <a:srcRect t="15873" b="27628"/>
          <a:stretch>
            <a:fillRect/>
          </a:stretch>
        </p:blipFill>
        <p:spPr>
          <a:xfrm>
            <a:off x="656072" y="2740212"/>
            <a:ext cx="4181177" cy="1422708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V6  Insert…"/>
          <p:cNvSpPr txBox="1"/>
          <p:nvPr/>
        </p:nvSpPr>
        <p:spPr>
          <a:xfrm>
            <a:off x="5518126" y="2874756"/>
            <a:ext cx="2592361" cy="8176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500" b="1"/>
            </a:pPr>
            <a:r>
              <a:t>V6  Insert </a:t>
            </a:r>
          </a:p>
          <a:p>
            <a:pPr algn="ctr">
              <a:defRPr sz="2500" b="1"/>
            </a:pPr>
            <a:r>
              <a:t>structure spacer</a:t>
            </a:r>
          </a:p>
        </p:txBody>
      </p:sp>
      <p:sp>
        <p:nvSpPr>
          <p:cNvPr id="175" name="Line"/>
          <p:cNvSpPr/>
          <p:nvPr/>
        </p:nvSpPr>
        <p:spPr>
          <a:xfrm flipH="1">
            <a:off x="3674686" y="3544875"/>
            <a:ext cx="1794628" cy="1"/>
          </a:xfrm>
          <a:prstGeom prst="line">
            <a:avLst/>
          </a:prstGeom>
          <a:ln w="50800">
            <a:solidFill>
              <a:srgbClr val="FF26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6" name="Line"/>
          <p:cNvSpPr/>
          <p:nvPr/>
        </p:nvSpPr>
        <p:spPr>
          <a:xfrm flipH="1">
            <a:off x="3509577" y="3560585"/>
            <a:ext cx="1962556" cy="2513640"/>
          </a:xfrm>
          <a:prstGeom prst="line">
            <a:avLst/>
          </a:prstGeom>
          <a:ln w="50800">
            <a:solidFill>
              <a:srgbClr val="FF26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177" name="Picture 1" descr="Picture 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29258" y="4141004"/>
            <a:ext cx="3885144" cy="2716996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TextBox 1"/>
          <p:cNvSpPr txBox="1"/>
          <p:nvPr/>
        </p:nvSpPr>
        <p:spPr>
          <a:xfrm>
            <a:off x="6009855" y="6507809"/>
            <a:ext cx="1608903" cy="350662"/>
          </a:xfrm>
          <a:prstGeom prst="rect">
            <a:avLst/>
          </a:prstGeom>
          <a:solidFill>
            <a:schemeClr val="accent1">
              <a:lumOff val="5134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r>
              <a:t>144.5 mm</a:t>
            </a:r>
          </a:p>
        </p:txBody>
      </p:sp>
      <p:sp>
        <p:nvSpPr>
          <p:cNvPr id="179" name="Line"/>
          <p:cNvSpPr/>
          <p:nvPr/>
        </p:nvSpPr>
        <p:spPr>
          <a:xfrm flipV="1">
            <a:off x="7274390" y="6309778"/>
            <a:ext cx="1" cy="238761"/>
          </a:xfrm>
          <a:prstGeom prst="line">
            <a:avLst/>
          </a:prstGeom>
          <a:ln w="12700">
            <a:solidFill>
              <a:srgbClr val="FF2600"/>
            </a:solidFill>
            <a:headEnd type="triangle"/>
            <a:tailEnd type="triangle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182" name="Insert  re-design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 Insert  re-design</a:t>
            </a:r>
          </a:p>
          <a:p>
            <a:pPr lvl="1"/>
            <a:r>
              <a:rPr dirty="0"/>
              <a:t>Allows for vertical assembly of insert</a:t>
            </a:r>
          </a:p>
          <a:p>
            <a:pPr lvl="1"/>
            <a:r>
              <a:rPr dirty="0"/>
              <a:t>Cavity stays clean/sealed through mount process</a:t>
            </a:r>
          </a:p>
          <a:p>
            <a:pPr lvl="1"/>
            <a:r>
              <a:rPr dirty="0"/>
              <a:t>Cavity transport Frame is un-modified</a:t>
            </a:r>
          </a:p>
          <a:p>
            <a:pPr lvl="1"/>
            <a:r>
              <a:rPr dirty="0"/>
              <a:t>Cavity top beam port flange needs to be changed</a:t>
            </a:r>
          </a:p>
          <a:p>
            <a:pPr lvl="1"/>
            <a:r>
              <a:rPr dirty="0"/>
              <a:t>Pumping line remains connected to top beam port</a:t>
            </a:r>
          </a:p>
          <a:p>
            <a:pPr lvl="1"/>
            <a:r>
              <a:rPr dirty="0"/>
              <a:t>Supports use of mobile coupler</a:t>
            </a:r>
          </a:p>
          <a:p>
            <a:pPr lvl="1"/>
            <a:r>
              <a:rPr dirty="0"/>
              <a:t>Pickup is well away from power coupler</a:t>
            </a:r>
          </a:p>
          <a:p>
            <a:pPr lvl="1"/>
            <a:r>
              <a:rPr dirty="0"/>
              <a:t>Heating system &amp; cryogenic instrumentation unchanged</a:t>
            </a:r>
          </a:p>
          <a:p>
            <a:pPr lvl="1"/>
            <a:endParaRPr dirty="0"/>
          </a:p>
          <a:p>
            <a:r>
              <a:rPr dirty="0"/>
              <a:t>Note</a:t>
            </a:r>
          </a:p>
          <a:p>
            <a:pPr lvl="1"/>
            <a:r>
              <a:rPr dirty="0"/>
              <a:t>Design permits full electrical insulation of LHC frame</a:t>
            </a:r>
          </a:p>
          <a:p>
            <a:pPr lvl="2"/>
            <a:r>
              <a:rPr dirty="0"/>
              <a:t>implies minor modification of top plate of cavity transport frame (3x dia18.1 holes -&gt; 3x M24 threads)</a:t>
            </a:r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6" name="Significant improvements of V6 insert are feasibl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192024" indent="-192024" defTabSz="768095">
              <a:spcBef>
                <a:spcPts val="600"/>
              </a:spcBef>
              <a:defRPr sz="2351"/>
            </a:pPr>
            <a:r>
              <a:t>Significant improvements of V6 insert are feasible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Minor changes to existing top plate =&gt;  reduced costs: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3D layout nearly finished, detailed drawings to be done</a:t>
            </a:r>
          </a:p>
          <a:p>
            <a:pPr marL="192024" indent="-192024" defTabSz="768095">
              <a:spcBef>
                <a:spcPts val="600"/>
              </a:spcBef>
              <a:defRPr sz="2351"/>
            </a:pPr>
            <a:endParaRPr/>
          </a:p>
          <a:p>
            <a:pPr marL="192024" indent="-192024" defTabSz="768095">
              <a:spcBef>
                <a:spcPts val="600"/>
              </a:spcBef>
              <a:defRPr sz="2351"/>
            </a:pPr>
            <a:r>
              <a:t>List of investments: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1 beam port flange with 2 or 3 ports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Two angle valves (all metals)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1 flexible hose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2 pumping lines with DN40 reduction (1 for LHC, 1 for WOW)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1 pumping tube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1 ceramic pumping line transition ( as per V3) for electrical isolation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1 bellow + mechanical fixtures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endParaRPr/>
          </a:p>
          <a:p>
            <a:pPr marL="192024" indent="-192024" defTabSz="768095">
              <a:spcBef>
                <a:spcPts val="600"/>
              </a:spcBef>
              <a:defRPr sz="2351"/>
            </a:pPr>
            <a:r>
              <a:t>Modifications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Re-machining of 3 supprt rods for LHC, and 3 news rods for WOW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Insert intermediate plate: Simple re-machining</a:t>
            </a:r>
          </a:p>
          <a:p>
            <a:pPr marL="572703" lvl="1" indent="-252663" defTabSz="768095">
              <a:spcBef>
                <a:spcPts val="600"/>
              </a:spcBef>
              <a:defRPr sz="2016"/>
            </a:pPr>
            <a:r>
              <a:t>Green Assembly Structure: Needs spacers for smaller top plate</a:t>
            </a:r>
          </a:p>
        </p:txBody>
      </p:sp>
      <p:sp>
        <p:nvSpPr>
          <p:cNvPr id="1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 1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Spare slides</a:t>
            </a:r>
          </a:p>
        </p:txBody>
      </p:sp>
      <p:sp>
        <p:nvSpPr>
          <p:cNvPr id="1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8466" y="6538728"/>
            <a:ext cx="301909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le 1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Pictures of the present V6 insert</a:t>
            </a:r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8466" y="6538728"/>
            <a:ext cx="301909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pic>
        <p:nvPicPr>
          <p:cNvPr id="19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198" y="4049860"/>
            <a:ext cx="3503185" cy="26273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200" y="902623"/>
            <a:ext cx="4095554" cy="30716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Picture 9" descr="Picture 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4278789" y="1292534"/>
            <a:ext cx="3119300" cy="23394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Picture 10" descr="Picture 10"/>
          <p:cNvPicPr>
            <a:picLocks noChangeAspect="1"/>
          </p:cNvPicPr>
          <p:nvPr/>
        </p:nvPicPr>
        <p:blipFill>
          <a:blip r:embed="rId5">
            <a:extLst/>
          </a:blip>
          <a:srcRect t="14630"/>
          <a:stretch>
            <a:fillRect/>
          </a:stretch>
        </p:blipFill>
        <p:spPr>
          <a:xfrm rot="5400000">
            <a:off x="6571647" y="1455100"/>
            <a:ext cx="3071666" cy="1966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Picture 11" descr="Picture 11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453668" y="4049860"/>
            <a:ext cx="3503184" cy="26273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1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Pictures of the present V6 insert</a:t>
            </a:r>
          </a:p>
        </p:txBody>
      </p:sp>
      <p:sp>
        <p:nvSpPr>
          <p:cNvPr id="2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8466" y="6538728"/>
            <a:ext cx="301909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pic>
        <p:nvPicPr>
          <p:cNvPr id="202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t="10215" b="16459"/>
          <a:stretch>
            <a:fillRect/>
          </a:stretch>
        </p:blipFill>
        <p:spPr>
          <a:xfrm>
            <a:off x="565786" y="833715"/>
            <a:ext cx="4884585" cy="268623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rcRect b="21138"/>
          <a:stretch>
            <a:fillRect/>
          </a:stretch>
        </p:blipFill>
        <p:spPr>
          <a:xfrm>
            <a:off x="3856375" y="3671744"/>
            <a:ext cx="4886979" cy="2890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rcRect l="14381"/>
          <a:stretch>
            <a:fillRect/>
          </a:stretch>
        </p:blipFill>
        <p:spPr>
          <a:xfrm rot="5400000">
            <a:off x="383171" y="3854358"/>
            <a:ext cx="2944596" cy="257936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Picture 6" descr="Picture 6"/>
          <p:cNvPicPr>
            <a:picLocks noChangeAspect="1"/>
          </p:cNvPicPr>
          <p:nvPr/>
        </p:nvPicPr>
        <p:blipFill>
          <a:blip r:embed="rId5">
            <a:extLst/>
          </a:blip>
          <a:srcRect r="20989"/>
          <a:stretch>
            <a:fillRect/>
          </a:stretch>
        </p:blipFill>
        <p:spPr>
          <a:xfrm rot="5400000">
            <a:off x="6125302" y="901897"/>
            <a:ext cx="2686234" cy="25498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V6 Insert upgrade: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V6 Insert upgrade: Overview</a:t>
            </a:r>
          </a:p>
        </p:txBody>
      </p:sp>
      <p:sp>
        <p:nvSpPr>
          <p:cNvPr id="50" name="Objectives…"/>
          <p:cNvSpPr txBox="1">
            <a:spLocks noGrp="1"/>
          </p:cNvSpPr>
          <p:nvPr>
            <p:ph type="body" sz="half" idx="1"/>
          </p:nvPr>
        </p:nvSpPr>
        <p:spPr>
          <a:xfrm>
            <a:off x="710105" y="2243843"/>
            <a:ext cx="4680485" cy="4396135"/>
          </a:xfrm>
          <a:prstGeom prst="rect">
            <a:avLst/>
          </a:prstGeom>
        </p:spPr>
        <p:txBody>
          <a:bodyPr/>
          <a:lstStyle/>
          <a:p>
            <a:r>
              <a:t>Objectives</a:t>
            </a:r>
          </a:p>
          <a:p>
            <a:pPr lvl="1"/>
            <a:r>
              <a:t>Preserve clean environment inside the cavity</a:t>
            </a:r>
          </a:p>
          <a:p>
            <a:pPr lvl="1"/>
            <a:r>
              <a:t>Minimise mechanical risks during insert assembly</a:t>
            </a:r>
          </a:p>
          <a:p>
            <a:pPr lvl="2"/>
            <a:r>
              <a:t>Avoid the 90 deg. rotation</a:t>
            </a:r>
          </a:p>
          <a:p>
            <a:pPr lvl="1"/>
            <a:r>
              <a:t>Permit improved RF testing</a:t>
            </a:r>
          </a:p>
          <a:p>
            <a:pPr lvl="2"/>
            <a:r>
              <a:t>Implement mobile coupler</a:t>
            </a:r>
          </a:p>
          <a:p>
            <a:pPr lvl="1"/>
            <a:r>
              <a:t>Develop standardise assembly infrastructure</a:t>
            </a:r>
          </a:p>
          <a:p>
            <a:pPr lvl="1"/>
            <a:r>
              <a:t>Accommodate both LHC and WOW cavities</a:t>
            </a:r>
          </a:p>
        </p:txBody>
      </p:sp>
      <p:sp>
        <p:nvSpPr>
          <p:cNvPr id="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97349" y="6538727"/>
            <a:ext cx="203025" cy="2888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52" name="LHC13.png" descr="LHC1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63457" y="892856"/>
            <a:ext cx="6559797" cy="6559797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Goal: standardise assembly &amp; testing of SRF cavities in vertical cryostats"/>
          <p:cNvSpPr txBox="1"/>
          <p:nvPr/>
        </p:nvSpPr>
        <p:spPr>
          <a:xfrm>
            <a:off x="389621" y="886189"/>
            <a:ext cx="8364757" cy="8816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marL="228600" indent="-228600">
              <a:lnSpc>
                <a:spcPct val="80000"/>
              </a:lnSpc>
              <a:spcBef>
                <a:spcPts val="700"/>
              </a:spcBef>
              <a:buSzPct val="100000"/>
              <a:buChar char="•"/>
              <a:defRPr sz="2800" b="1">
                <a:solidFill>
                  <a:srgbClr val="305AAD"/>
                </a:solidFill>
              </a:defRPr>
            </a:lvl1pPr>
          </a:lstStyle>
          <a:p>
            <a:r>
              <a:t>Goal: standardise assembly &amp; testing of SRF cavities in vertical cryostats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Insert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Insert Overview</a:t>
            </a:r>
          </a:p>
        </p:txBody>
      </p:sp>
      <p:sp>
        <p:nvSpPr>
          <p:cNvPr id="56" name="Insert foreseen for 2 cavity type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Insert foreseen for 2 cavity types </a:t>
            </a:r>
          </a:p>
          <a:p>
            <a:pPr lvl="1"/>
            <a:r>
              <a:t>WOW  &amp; LHC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97349" y="6538727"/>
            <a:ext cx="203025" cy="2888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grpSp>
        <p:nvGrpSpPr>
          <p:cNvPr id="60" name="Group"/>
          <p:cNvGrpSpPr/>
          <p:nvPr/>
        </p:nvGrpSpPr>
        <p:grpSpPr>
          <a:xfrm>
            <a:off x="1419127" y="952501"/>
            <a:ext cx="7390066" cy="5762724"/>
            <a:chOff x="0" y="0"/>
            <a:chExt cx="7390065" cy="5762723"/>
          </a:xfrm>
        </p:grpSpPr>
        <p:pic>
          <p:nvPicPr>
            <p:cNvPr id="58" name="ST1048438 - WOW insert assy.png" descr="ST1048438 - WOW insert assy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1308" t="11917" r="18564" b="15387"/>
            <a:stretch>
              <a:fillRect/>
            </a:stretch>
          </p:blipFill>
          <p:spPr>
            <a:xfrm>
              <a:off x="0" y="1102262"/>
              <a:ext cx="3262796" cy="46604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9" name="LHC13.png" descr="LHC13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5038" t="9424" r="25038" b="9424"/>
            <a:stretch>
              <a:fillRect/>
            </a:stretch>
          </p:blipFill>
          <p:spPr>
            <a:xfrm>
              <a:off x="3851073" y="0"/>
              <a:ext cx="3538993" cy="57528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Various weights </a:t>
            </a:r>
          </a:p>
        </p:txBody>
      </p:sp>
      <p:sp>
        <p:nvSpPr>
          <p:cNvPr id="63" name="LHC:…"/>
          <p:cNvSpPr txBox="1">
            <a:spLocks noGrp="1"/>
          </p:cNvSpPr>
          <p:nvPr>
            <p:ph type="body" idx="1"/>
          </p:nvPr>
        </p:nvSpPr>
        <p:spPr>
          <a:xfrm>
            <a:off x="389621" y="886188"/>
            <a:ext cx="8364757" cy="5726034"/>
          </a:xfrm>
          <a:prstGeom prst="rect">
            <a:avLst/>
          </a:prstGeom>
        </p:spPr>
        <p:txBody>
          <a:bodyPr/>
          <a:lstStyle/>
          <a:p>
            <a:pPr marL="162305" indent="-162305" defTabSz="649223">
              <a:spcBef>
                <a:spcPts val="500"/>
              </a:spcBef>
              <a:defRPr sz="1900"/>
            </a:pPr>
            <a:r>
              <a:t>LHC: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Cavity : 150 kg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Cavity + tank: 210 kg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Cavity + tank + transport frame: 372 kg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Cavity + tank + transport frame + insert infrastructure insert : 508 kg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 </a:t>
            </a:r>
          </a:p>
          <a:p>
            <a:pPr marL="162305" indent="-162305" defTabSz="649223">
              <a:spcBef>
                <a:spcPts val="500"/>
              </a:spcBef>
              <a:defRPr sz="1900"/>
            </a:pPr>
            <a:r>
              <a:t>WOW: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Cavity: 287 kg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Cavity + transport frame: 576 kg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Cavity + frame + insert infrastructure: 660 kg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endParaRPr/>
          </a:p>
          <a:p>
            <a:pPr marL="162305" indent="-162305" defTabSz="649223">
              <a:spcBef>
                <a:spcPts val="500"/>
              </a:spcBef>
              <a:defRPr sz="1900"/>
            </a:pPr>
            <a:r>
              <a:t>V6 top plate:  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No detailed model, but similar to V3 top plate =&gt;weight ~ 968 kg.</a:t>
            </a:r>
          </a:p>
          <a:p>
            <a:pPr marL="162305" indent="-162305" defTabSz="649223">
              <a:spcBef>
                <a:spcPts val="500"/>
              </a:spcBef>
              <a:defRPr sz="1900"/>
            </a:pPr>
            <a:endParaRPr/>
          </a:p>
          <a:p>
            <a:pPr marL="162305" indent="-162305" defTabSz="649223">
              <a:spcBef>
                <a:spcPts val="500"/>
              </a:spcBef>
              <a:defRPr sz="1900"/>
            </a:pPr>
            <a:r>
              <a:t>Total maximum loads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Cavity Unit</a:t>
            </a:r>
          </a:p>
          <a:p>
            <a:pPr marL="1025090" lvl="3" indent="-213560" defTabSz="649223">
              <a:spcBef>
                <a:spcPts val="500"/>
              </a:spcBef>
              <a:defRPr sz="1700"/>
            </a:pPr>
            <a:r>
              <a:t>LHC =&gt; 372 kg  &lt;=&gt; fine for current installation sequence</a:t>
            </a:r>
          </a:p>
          <a:p>
            <a:pPr marL="1025090" lvl="3" indent="-213560" defTabSz="649223">
              <a:spcBef>
                <a:spcPts val="500"/>
              </a:spcBef>
              <a:defRPr sz="1700"/>
            </a:pPr>
            <a:r>
              <a:t>WOW =&gt; 576 kg  &lt;=&gt; too heavy for current installation sequence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V6 Insert (LHC cavity +tank): 1476 kg</a:t>
            </a:r>
          </a:p>
          <a:p>
            <a:pPr marL="484070" lvl="1" indent="-213560" defTabSz="649223">
              <a:spcBef>
                <a:spcPts val="500"/>
              </a:spcBef>
              <a:defRPr sz="1700"/>
            </a:pPr>
            <a:r>
              <a:t>V6 Insert with WOW cavity: 1628 kg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97350" y="6538728"/>
            <a:ext cx="203025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Insert Lengt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Insert Length</a:t>
            </a:r>
          </a:p>
        </p:txBody>
      </p:sp>
      <p:sp>
        <p:nvSpPr>
          <p:cNvPr id="67" name="Defined so no risk of mechanical interference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Defined so no risk of mechanical interference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97349" y="6538727"/>
            <a:ext cx="203025" cy="2888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69" name="LHC14.png" descr="LHC14.png"/>
          <p:cNvPicPr>
            <a:picLocks noChangeAspect="1"/>
          </p:cNvPicPr>
          <p:nvPr/>
        </p:nvPicPr>
        <p:blipFill>
          <a:blip r:embed="rId2">
            <a:extLst/>
          </a:blip>
          <a:srcRect l="24023" r="28922" b="3557"/>
          <a:stretch>
            <a:fillRect/>
          </a:stretch>
        </p:blipFill>
        <p:spPr>
          <a:xfrm>
            <a:off x="6269701" y="1365154"/>
            <a:ext cx="2847990" cy="421723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2" name="Group"/>
          <p:cNvGrpSpPr/>
          <p:nvPr/>
        </p:nvGrpSpPr>
        <p:grpSpPr>
          <a:xfrm>
            <a:off x="660323" y="1361623"/>
            <a:ext cx="5471646" cy="4883081"/>
            <a:chOff x="0" y="0"/>
            <a:chExt cx="5471644" cy="4883079"/>
          </a:xfrm>
        </p:grpSpPr>
        <p:pic>
          <p:nvPicPr>
            <p:cNvPr id="70" name="afanche3d.png" descr="afanche3d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38567" t="2386" r="38567" b="2386"/>
            <a:stretch>
              <a:fillRect/>
            </a:stretch>
          </p:blipFill>
          <p:spPr>
            <a:xfrm>
              <a:off x="3721788" y="0"/>
              <a:ext cx="1749857" cy="48830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1" name="ST1048438 - LCH insert assy.png" descr="ST1048438 - LCH insert assy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20298" t="12680" r="20491" b="15727"/>
            <a:stretch>
              <a:fillRect/>
            </a:stretch>
          </p:blipFill>
          <p:spPr>
            <a:xfrm>
              <a:off x="0" y="41380"/>
              <a:ext cx="3213024" cy="45896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3" name="50 mm margin from floor…"/>
          <p:cNvSpPr txBox="1"/>
          <p:nvPr/>
        </p:nvSpPr>
        <p:spPr>
          <a:xfrm>
            <a:off x="825044" y="6188524"/>
            <a:ext cx="2950255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50 mm margin from floor </a:t>
            </a:r>
          </a:p>
          <a:p>
            <a:pPr algn="ctr"/>
            <a:r>
              <a:t>with existing green structure</a:t>
            </a:r>
          </a:p>
        </p:txBody>
      </p:sp>
      <p:sp>
        <p:nvSpPr>
          <p:cNvPr id="74" name="100 mm margin from…"/>
          <p:cNvSpPr txBox="1"/>
          <p:nvPr/>
        </p:nvSpPr>
        <p:spPr>
          <a:xfrm>
            <a:off x="4004020" y="6188524"/>
            <a:ext cx="2454770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100 mm margin from </a:t>
            </a:r>
          </a:p>
          <a:p>
            <a:pPr algn="ctr"/>
            <a:r>
              <a:t>end of cryostat cylinder</a:t>
            </a:r>
          </a:p>
        </p:txBody>
      </p:sp>
      <p:sp>
        <p:nvSpPr>
          <p:cNvPr id="75" name="Evaporator can circulate…"/>
          <p:cNvSpPr txBox="1"/>
          <p:nvPr/>
        </p:nvSpPr>
        <p:spPr>
          <a:xfrm>
            <a:off x="6345586" y="5524330"/>
            <a:ext cx="2696206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Evaporator can circulate </a:t>
            </a:r>
          </a:p>
          <a:p>
            <a:pPr algn="ctr"/>
            <a:r>
              <a:t>cold gas without </a:t>
            </a:r>
          </a:p>
          <a:p>
            <a:pPr algn="ctr"/>
            <a:r>
              <a:t>cavity being in liquid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LHC vs WO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LHC vs WOW</a:t>
            </a:r>
          </a:p>
        </p:txBody>
      </p:sp>
      <p:sp>
        <p:nvSpPr>
          <p:cNvPr id="78" name="To switch from LHC to WOW…"/>
          <p:cNvSpPr txBox="1">
            <a:spLocks noGrp="1"/>
          </p:cNvSpPr>
          <p:nvPr>
            <p:ph type="body" idx="1"/>
          </p:nvPr>
        </p:nvSpPr>
        <p:spPr>
          <a:xfrm>
            <a:off x="389621" y="784589"/>
            <a:ext cx="8364757" cy="572603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70000"/>
              </a:lnSpc>
            </a:pPr>
            <a:r>
              <a:t> To switch from LHC to WOW</a:t>
            </a:r>
          </a:p>
          <a:p>
            <a:pPr lvl="1">
              <a:lnSpc>
                <a:spcPct val="70000"/>
              </a:lnSpc>
            </a:pPr>
            <a:r>
              <a:t>WOW must define its own transport frame</a:t>
            </a:r>
          </a:p>
          <a:p>
            <a:pPr lvl="1">
              <a:lnSpc>
                <a:spcPct val="70000"/>
              </a:lnSpc>
            </a:pPr>
            <a:r>
              <a:t>Change the length of vacuum line connection</a:t>
            </a:r>
          </a:p>
          <a:p>
            <a:pPr lvl="1">
              <a:lnSpc>
                <a:spcPct val="70000"/>
              </a:lnSpc>
            </a:pPr>
            <a:r>
              <a:t>Change length of rods that fix frame to insert </a:t>
            </a:r>
          </a:p>
        </p:txBody>
      </p:sp>
      <p:sp>
        <p:nvSpPr>
          <p:cNvPr id="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97349" y="6538727"/>
            <a:ext cx="203025" cy="2888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80" name="Group" descr="Group"/>
          <p:cNvPicPr>
            <a:picLocks noChangeAspect="1"/>
          </p:cNvPicPr>
          <p:nvPr/>
        </p:nvPicPr>
        <p:blipFill>
          <a:blip r:embed="rId2">
            <a:extLst/>
          </a:blip>
          <a:srcRect l="20298" t="12680" r="20491" b="15727"/>
          <a:stretch>
            <a:fillRect/>
          </a:stretch>
        </p:blipFill>
        <p:spPr>
          <a:xfrm>
            <a:off x="606530" y="2311206"/>
            <a:ext cx="3213024" cy="4589684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Group" descr="Group"/>
          <p:cNvPicPr>
            <a:picLocks noChangeAspect="1"/>
          </p:cNvPicPr>
          <p:nvPr/>
        </p:nvPicPr>
        <p:blipFill>
          <a:blip r:embed="rId3">
            <a:extLst/>
          </a:blip>
          <a:srcRect l="21308" t="11917" r="18564" b="15387"/>
          <a:stretch>
            <a:fillRect/>
          </a:stretch>
        </p:blipFill>
        <p:spPr>
          <a:xfrm>
            <a:off x="5343427" y="2270663"/>
            <a:ext cx="3262796" cy="4660462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Rectangle"/>
          <p:cNvSpPr/>
          <p:nvPr/>
        </p:nvSpPr>
        <p:spPr>
          <a:xfrm>
            <a:off x="6236157" y="4851885"/>
            <a:ext cx="1331314" cy="1796985"/>
          </a:xfrm>
          <a:prstGeom prst="rect">
            <a:avLst/>
          </a:prstGeom>
          <a:ln w="19050">
            <a:solidFill>
              <a:srgbClr val="FF26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3" name="Line"/>
          <p:cNvSpPr/>
          <p:nvPr/>
        </p:nvSpPr>
        <p:spPr>
          <a:xfrm>
            <a:off x="5191050" y="4366535"/>
            <a:ext cx="1229326" cy="1"/>
          </a:xfrm>
          <a:prstGeom prst="line">
            <a:avLst/>
          </a:prstGeom>
          <a:ln w="38100">
            <a:solidFill>
              <a:srgbClr val="FF26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4" name="Line"/>
          <p:cNvSpPr/>
          <p:nvPr/>
        </p:nvSpPr>
        <p:spPr>
          <a:xfrm flipH="1">
            <a:off x="7291449" y="4500752"/>
            <a:ext cx="643638" cy="1"/>
          </a:xfrm>
          <a:prstGeom prst="line">
            <a:avLst/>
          </a:prstGeom>
          <a:ln w="38100">
            <a:solidFill>
              <a:srgbClr val="FF26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85" name="Shortened…"/>
          <p:cNvSpPr txBox="1"/>
          <p:nvPr/>
        </p:nvSpPr>
        <p:spPr>
          <a:xfrm>
            <a:off x="3857491" y="3919741"/>
            <a:ext cx="1295622" cy="893588"/>
          </a:xfrm>
          <a:prstGeom prst="rect">
            <a:avLst/>
          </a:prstGeom>
          <a:solidFill>
            <a:schemeClr val="accent1">
              <a:lumOff val="51343"/>
            </a:schemeClr>
          </a:solidFill>
          <a:ln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Shortened </a:t>
            </a:r>
          </a:p>
          <a:p>
            <a:pPr algn="ctr"/>
            <a:r>
              <a:t>Pumping </a:t>
            </a:r>
          </a:p>
          <a:p>
            <a:pPr algn="ctr"/>
            <a:r>
              <a:t>Line</a:t>
            </a:r>
          </a:p>
        </p:txBody>
      </p:sp>
      <p:sp>
        <p:nvSpPr>
          <p:cNvPr id="86" name="Shortened…"/>
          <p:cNvSpPr txBox="1"/>
          <p:nvPr/>
        </p:nvSpPr>
        <p:spPr>
          <a:xfrm>
            <a:off x="7735507" y="4164017"/>
            <a:ext cx="1346409" cy="893587"/>
          </a:xfrm>
          <a:prstGeom prst="rect">
            <a:avLst/>
          </a:prstGeom>
          <a:solidFill>
            <a:schemeClr val="accent1">
              <a:lumOff val="51343"/>
            </a:schemeClr>
          </a:solidFill>
          <a:ln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Shortened </a:t>
            </a:r>
          </a:p>
          <a:p>
            <a:pPr algn="ctr"/>
            <a:r>
              <a:t>Supporting </a:t>
            </a:r>
          </a:p>
          <a:p>
            <a:pPr algn="ctr"/>
            <a:r>
              <a:t>Rods</a:t>
            </a:r>
          </a:p>
        </p:txBody>
      </p:sp>
      <p:sp>
        <p:nvSpPr>
          <p:cNvPr id="87" name="WOW…"/>
          <p:cNvSpPr txBox="1"/>
          <p:nvPr/>
        </p:nvSpPr>
        <p:spPr>
          <a:xfrm>
            <a:off x="4013013" y="5303584"/>
            <a:ext cx="1273968" cy="893587"/>
          </a:xfrm>
          <a:prstGeom prst="rect">
            <a:avLst/>
          </a:prstGeom>
          <a:solidFill>
            <a:schemeClr val="accent1">
              <a:lumOff val="51343"/>
            </a:schemeClr>
          </a:solidFill>
          <a:ln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WOW </a:t>
            </a:r>
          </a:p>
          <a:p>
            <a:pPr algn="ctr"/>
            <a:r>
              <a:t>Transport  </a:t>
            </a:r>
          </a:p>
          <a:p>
            <a:pPr algn="ctr"/>
            <a:r>
              <a:t>Frame </a:t>
            </a:r>
          </a:p>
        </p:txBody>
      </p:sp>
      <p:sp>
        <p:nvSpPr>
          <p:cNvPr id="88" name="Line"/>
          <p:cNvSpPr/>
          <p:nvPr/>
        </p:nvSpPr>
        <p:spPr>
          <a:xfrm>
            <a:off x="5355260" y="5750377"/>
            <a:ext cx="900906" cy="1"/>
          </a:xfrm>
          <a:prstGeom prst="line">
            <a:avLst/>
          </a:prstGeom>
          <a:ln w="38100">
            <a:solidFill>
              <a:srgbClr val="FF26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V6 insert modific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V6 insert modifications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97349" y="6538727"/>
            <a:ext cx="203025" cy="28882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92" name="Group" descr="Group"/>
          <p:cNvPicPr>
            <a:picLocks noChangeAspect="1"/>
          </p:cNvPicPr>
          <p:nvPr/>
        </p:nvPicPr>
        <p:blipFill>
          <a:blip r:embed="rId2">
            <a:extLst/>
          </a:blip>
          <a:srcRect l="20298" t="12680" r="20491" b="15727"/>
          <a:stretch>
            <a:fillRect/>
          </a:stretch>
        </p:blipFill>
        <p:spPr>
          <a:xfrm>
            <a:off x="606530" y="1955606"/>
            <a:ext cx="3213024" cy="4589684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TextBox 2"/>
          <p:cNvSpPr txBox="1"/>
          <p:nvPr/>
        </p:nvSpPr>
        <p:spPr>
          <a:xfrm>
            <a:off x="482137" y="6563504"/>
            <a:ext cx="4165474" cy="239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r>
              <a:t>50 mm margin from the floor with existing green structure</a:t>
            </a:r>
          </a:p>
        </p:txBody>
      </p:sp>
      <p:grpSp>
        <p:nvGrpSpPr>
          <p:cNvPr id="112" name="Group"/>
          <p:cNvGrpSpPr/>
          <p:nvPr/>
        </p:nvGrpSpPr>
        <p:grpSpPr>
          <a:xfrm>
            <a:off x="3873299" y="397442"/>
            <a:ext cx="5732713" cy="6858001"/>
            <a:chOff x="0" y="0"/>
            <a:chExt cx="5732711" cy="6858000"/>
          </a:xfrm>
        </p:grpSpPr>
        <p:sp>
          <p:nvSpPr>
            <p:cNvPr id="94" name="TextBox 16"/>
            <p:cNvSpPr txBox="1"/>
            <p:nvPr/>
          </p:nvSpPr>
          <p:spPr>
            <a:xfrm>
              <a:off x="297247" y="3015958"/>
              <a:ext cx="1559285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/>
            </a:lstStyle>
            <a:p>
              <a:r>
                <a:t>Flexible Line</a:t>
              </a:r>
            </a:p>
          </p:txBody>
        </p:sp>
        <p:grpSp>
          <p:nvGrpSpPr>
            <p:cNvPr id="111" name="Group"/>
            <p:cNvGrpSpPr/>
            <p:nvPr/>
          </p:nvGrpSpPr>
          <p:grpSpPr>
            <a:xfrm>
              <a:off x="0" y="0"/>
              <a:ext cx="5732712" cy="6858000"/>
              <a:chOff x="0" y="0"/>
              <a:chExt cx="5732711" cy="6858000"/>
            </a:xfrm>
          </p:grpSpPr>
          <p:sp>
            <p:nvSpPr>
              <p:cNvPr id="95" name="TextBox 20"/>
              <p:cNvSpPr txBox="1"/>
              <p:nvPr/>
            </p:nvSpPr>
            <p:spPr>
              <a:xfrm>
                <a:off x="324258" y="2225561"/>
                <a:ext cx="1505263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r"/>
              </a:lstStyle>
              <a:p>
                <a:r>
                  <a:t>Pumping line</a:t>
                </a:r>
              </a:p>
            </p:txBody>
          </p:sp>
          <p:sp>
            <p:nvSpPr>
              <p:cNvPr id="96" name="TextBox 21"/>
              <p:cNvSpPr txBox="1"/>
              <p:nvPr/>
            </p:nvSpPr>
            <p:spPr>
              <a:xfrm>
                <a:off x="644742" y="1173760"/>
                <a:ext cx="1211790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r"/>
              </a:lstStyle>
              <a:p>
                <a:r>
                  <a:t>Insulator</a:t>
                </a:r>
              </a:p>
            </p:txBody>
          </p:sp>
          <p:sp>
            <p:nvSpPr>
              <p:cNvPr id="97" name="TextBox 22"/>
              <p:cNvSpPr txBox="1"/>
              <p:nvPr/>
            </p:nvSpPr>
            <p:spPr>
              <a:xfrm>
                <a:off x="0" y="507200"/>
                <a:ext cx="1860307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r"/>
              </a:lstStyle>
              <a:p>
                <a:r>
                  <a:t>Existing bellow</a:t>
                </a:r>
              </a:p>
            </p:txBody>
          </p:sp>
          <p:sp>
            <p:nvSpPr>
              <p:cNvPr id="98" name="TextBox 27"/>
              <p:cNvSpPr txBox="1"/>
              <p:nvPr/>
            </p:nvSpPr>
            <p:spPr>
              <a:xfrm>
                <a:off x="3679323" y="725019"/>
                <a:ext cx="1211790" cy="6173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r>
                  <a:t>Pumping tube</a:t>
                </a:r>
              </a:p>
            </p:txBody>
          </p:sp>
          <p:sp>
            <p:nvSpPr>
              <p:cNvPr id="99" name="TextBox 31"/>
              <p:cNvSpPr txBox="1"/>
              <p:nvPr/>
            </p:nvSpPr>
            <p:spPr>
              <a:xfrm>
                <a:off x="474676" y="1524289"/>
                <a:ext cx="1364669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r"/>
              </a:lstStyle>
              <a:p>
                <a:r>
                  <a:t>New bellow </a:t>
                </a:r>
              </a:p>
            </p:txBody>
          </p:sp>
          <p:pic>
            <p:nvPicPr>
              <p:cNvPr id="100" name="LHC15.png" descr="LHC15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160711" y="0"/>
                <a:ext cx="4572001" cy="68580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01" name="Straight Arrow Connector 25"/>
              <p:cNvSpPr/>
              <p:nvPr/>
            </p:nvSpPr>
            <p:spPr>
              <a:xfrm>
                <a:off x="1933643" y="682530"/>
                <a:ext cx="671326" cy="1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2" name="Straight Arrow Connector 25"/>
              <p:cNvSpPr/>
              <p:nvPr/>
            </p:nvSpPr>
            <p:spPr>
              <a:xfrm flipH="1">
                <a:off x="2910745" y="978531"/>
                <a:ext cx="671327" cy="1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3" name="Straight Arrow Connector 25"/>
              <p:cNvSpPr/>
              <p:nvPr/>
            </p:nvSpPr>
            <p:spPr>
              <a:xfrm>
                <a:off x="1933643" y="1349090"/>
                <a:ext cx="671326" cy="1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4" name="Straight Arrow Connector 25"/>
              <p:cNvSpPr/>
              <p:nvPr/>
            </p:nvSpPr>
            <p:spPr>
              <a:xfrm>
                <a:off x="1933643" y="1699619"/>
                <a:ext cx="671326" cy="1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5" name="Straight Arrow Connector 25"/>
              <p:cNvSpPr/>
              <p:nvPr/>
            </p:nvSpPr>
            <p:spPr>
              <a:xfrm>
                <a:off x="1933643" y="2451222"/>
                <a:ext cx="671326" cy="1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6" name="Straight Arrow Connector 25"/>
              <p:cNvSpPr/>
              <p:nvPr/>
            </p:nvSpPr>
            <p:spPr>
              <a:xfrm flipV="1">
                <a:off x="1847089" y="1821882"/>
                <a:ext cx="665070" cy="253540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7" name="Straight Arrow Connector 25"/>
              <p:cNvSpPr/>
              <p:nvPr/>
            </p:nvSpPr>
            <p:spPr>
              <a:xfrm>
                <a:off x="1933643" y="3204055"/>
                <a:ext cx="671326" cy="1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8" name="Straight Arrow Connector 25"/>
              <p:cNvSpPr/>
              <p:nvPr/>
            </p:nvSpPr>
            <p:spPr>
              <a:xfrm>
                <a:off x="1933643" y="3669870"/>
                <a:ext cx="1364668" cy="1"/>
              </a:xfrm>
              <a:prstGeom prst="line">
                <a:avLst/>
              </a:prstGeom>
              <a:noFill/>
              <a:ln w="38100" cap="flat">
                <a:solidFill>
                  <a:srgbClr val="FF26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09" name="TextBox 16"/>
              <p:cNvSpPr txBox="1"/>
              <p:nvPr/>
            </p:nvSpPr>
            <p:spPr>
              <a:xfrm>
                <a:off x="300440" y="3361189"/>
                <a:ext cx="1552900" cy="6173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 algn="r"/>
                <a:r>
                  <a:t>Double Valve </a:t>
                </a:r>
              </a:p>
              <a:p>
                <a:pPr algn="r"/>
                <a:r>
                  <a:t>assembly</a:t>
                </a:r>
              </a:p>
            </p:txBody>
          </p:sp>
          <p:sp>
            <p:nvSpPr>
              <p:cNvPr id="110" name="TextBox 16"/>
              <p:cNvSpPr txBox="1"/>
              <p:nvPr/>
            </p:nvSpPr>
            <p:spPr>
              <a:xfrm>
                <a:off x="150511" y="1927394"/>
                <a:ext cx="1559285" cy="350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r"/>
              </a:lstStyle>
              <a:p>
                <a:r>
                  <a:t>Fixed Point</a:t>
                </a:r>
              </a:p>
            </p:txBody>
          </p:sp>
        </p:grp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Installing Cavity on insert</a:t>
            </a:r>
          </a:p>
        </p:txBody>
      </p:sp>
      <p:sp>
        <p:nvSpPr>
          <p:cNvPr id="115" name="Body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Cavity + transport frame raised vertically</a:t>
            </a:r>
          </a:p>
          <a:p>
            <a:pPr lvl="1"/>
            <a:r>
              <a:t>Use Gerber to raise the cavity unit: </a:t>
            </a:r>
          </a:p>
          <a:p>
            <a:pPr lvl="2"/>
            <a:r>
              <a:t>Existing Gerber: Max load = 500kg</a:t>
            </a:r>
          </a:p>
          <a:p>
            <a:pPr lvl="1"/>
            <a:r>
              <a:t>Fix transport frame to supporting rods</a:t>
            </a:r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97350" y="6538728"/>
            <a:ext cx="203025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17" name="Text"/>
          <p:cNvSpPr txBox="1"/>
          <p:nvPr/>
        </p:nvSpPr>
        <p:spPr>
          <a:xfrm>
            <a:off x="-514351" y="380999"/>
            <a:ext cx="153540" cy="52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defTabSz="457200">
              <a:defRPr sz="14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endParaRPr/>
          </a:p>
          <a:p>
            <a:pPr defTabSz="457200">
              <a:defRPr sz="14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 </a:t>
            </a:r>
          </a:p>
        </p:txBody>
      </p:sp>
      <p:pic>
        <p:nvPicPr>
          <p:cNvPr id="118" name="UNADJUSTEDNONRAW_thumb_6288.jpg" descr="UNADJUSTEDNONRAW_thumb_628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6472" y="2475969"/>
            <a:ext cx="3175001" cy="42333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UNADJUSTEDNONRAW_thumb_6284.jpg" descr="UNADJUSTEDNONRAW_thumb_6284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12527" y="2475969"/>
            <a:ext cx="3175001" cy="42333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op beam port connections"/>
          <p:cNvSpPr txBox="1">
            <a:spLocks noGrp="1"/>
          </p:cNvSpPr>
          <p:nvPr>
            <p:ph type="title"/>
          </p:nvPr>
        </p:nvSpPr>
        <p:spPr>
          <a:xfrm>
            <a:off x="457200" y="56535"/>
            <a:ext cx="8226853" cy="696089"/>
          </a:xfrm>
          <a:prstGeom prst="rect">
            <a:avLst/>
          </a:prstGeom>
        </p:spPr>
        <p:txBody>
          <a:bodyPr/>
          <a:lstStyle/>
          <a:p>
            <a:r>
              <a:t>Top beam port connections</a:t>
            </a:r>
          </a:p>
        </p:txBody>
      </p:sp>
      <p:sp>
        <p:nvSpPr>
          <p:cNvPr id="122" name="RF power: Via mobile coupler interfac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28600" indent="-228600">
              <a:defRPr sz="2400"/>
            </a:pPr>
            <a:r>
              <a:rPr dirty="0"/>
              <a:t>RF power: Via mobile coupler interface</a:t>
            </a:r>
          </a:p>
          <a:p>
            <a:pPr marL="228600" indent="-228600">
              <a:defRPr sz="2400"/>
            </a:pPr>
            <a:r>
              <a:rPr dirty="0"/>
              <a:t>Pumping line: Via DN40 flange on 2 angle valves </a:t>
            </a:r>
          </a:p>
          <a:p>
            <a:pPr marL="228600" indent="-228600">
              <a:defRPr sz="2400"/>
            </a:pPr>
            <a:r>
              <a:rPr dirty="0"/>
              <a:t>Optional: antenna port: </a:t>
            </a:r>
          </a:p>
          <a:p>
            <a:pPr marL="681789" lvl="1" indent="-300789">
              <a:defRPr sz="2000"/>
            </a:pPr>
            <a:r>
              <a:rPr dirty="0"/>
              <a:t>not ideal as next to RF power antenna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97350" y="6538728"/>
            <a:ext cx="203025" cy="28882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grpSp>
        <p:nvGrpSpPr>
          <p:cNvPr id="126" name="Group"/>
          <p:cNvGrpSpPr/>
          <p:nvPr/>
        </p:nvGrpSpPr>
        <p:grpSpPr>
          <a:xfrm>
            <a:off x="674544" y="2773708"/>
            <a:ext cx="7794913" cy="3810004"/>
            <a:chOff x="0" y="0"/>
            <a:chExt cx="7794911" cy="3810002"/>
          </a:xfrm>
        </p:grpSpPr>
        <p:pic>
          <p:nvPicPr>
            <p:cNvPr id="124" name="LHC6.png" descr="LHC6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261" t="1261" r="1261" b="1261"/>
            <a:stretch>
              <a:fillRect/>
            </a:stretch>
          </p:blipFill>
          <p:spPr>
            <a:xfrm>
              <a:off x="-1" y="0"/>
              <a:ext cx="3810003" cy="38100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5" name="LHC5a.png" descr="LHC5a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4907" t="14509" r="33502" b="43900"/>
            <a:stretch>
              <a:fillRect/>
            </a:stretch>
          </p:blipFill>
          <p:spPr>
            <a:xfrm>
              <a:off x="3984909" y="-1"/>
              <a:ext cx="3810003" cy="38100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27" name="Straight Arrow Connector 7"/>
          <p:cNvSpPr/>
          <p:nvPr/>
        </p:nvSpPr>
        <p:spPr>
          <a:xfrm>
            <a:off x="5772727" y="3556000"/>
            <a:ext cx="434110" cy="914401"/>
          </a:xfrm>
          <a:prstGeom prst="line">
            <a:avLst/>
          </a:prstGeom>
          <a:ln w="19050">
            <a:solidFill>
              <a:srgbClr val="272727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8" name="Straight Arrow Connector 10"/>
          <p:cNvSpPr/>
          <p:nvPr/>
        </p:nvSpPr>
        <p:spPr>
          <a:xfrm>
            <a:off x="4899890" y="3749204"/>
            <a:ext cx="434110" cy="914401"/>
          </a:xfrm>
          <a:prstGeom prst="line">
            <a:avLst/>
          </a:prstGeom>
          <a:ln w="19050">
            <a:solidFill>
              <a:srgbClr val="272727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9" name="TextBox 11"/>
          <p:cNvSpPr txBox="1"/>
          <p:nvPr/>
        </p:nvSpPr>
        <p:spPr>
          <a:xfrm>
            <a:off x="5334000" y="2719776"/>
            <a:ext cx="1211790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r>
              <a:rPr dirty="0"/>
              <a:t>Angle valve </a:t>
            </a:r>
            <a:r>
              <a:rPr dirty="0" smtClean="0"/>
              <a:t>1</a:t>
            </a:r>
            <a:r>
              <a:rPr lang="fr-CH" dirty="0" smtClean="0"/>
              <a:t> to </a:t>
            </a:r>
            <a:r>
              <a:rPr lang="fr-CH" dirty="0" err="1" smtClean="0"/>
              <a:t>keep</a:t>
            </a:r>
            <a:r>
              <a:rPr lang="fr-CH" dirty="0" smtClean="0"/>
              <a:t> clean environnement </a:t>
            </a:r>
            <a:r>
              <a:rPr lang="fr-CH" dirty="0" err="1" smtClean="0"/>
              <a:t>inside</a:t>
            </a:r>
            <a:r>
              <a:rPr lang="fr-CH" dirty="0" smtClean="0"/>
              <a:t> the </a:t>
            </a:r>
            <a:r>
              <a:rPr lang="fr-CH" dirty="0" err="1" smtClean="0"/>
              <a:t>cavity</a:t>
            </a:r>
            <a:endParaRPr dirty="0"/>
          </a:p>
        </p:txBody>
      </p:sp>
      <p:sp>
        <p:nvSpPr>
          <p:cNvPr id="130" name="TextBox 12"/>
          <p:cNvSpPr txBox="1"/>
          <p:nvPr/>
        </p:nvSpPr>
        <p:spPr>
          <a:xfrm>
            <a:off x="4074632" y="2979763"/>
            <a:ext cx="1211790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r>
              <a:rPr dirty="0"/>
              <a:t>Angle valve </a:t>
            </a:r>
            <a:r>
              <a:rPr dirty="0" smtClean="0"/>
              <a:t>2</a:t>
            </a:r>
            <a:r>
              <a:rPr lang="fr-CH" dirty="0" smtClean="0"/>
              <a:t> to </a:t>
            </a:r>
            <a:r>
              <a:rPr lang="fr-CH" dirty="0" err="1" smtClean="0"/>
              <a:t>keep</a:t>
            </a:r>
            <a:r>
              <a:rPr lang="fr-CH" dirty="0" smtClean="0"/>
              <a:t> the </a:t>
            </a:r>
            <a:r>
              <a:rPr lang="fr-CH" dirty="0" err="1" smtClean="0"/>
              <a:t>pumping</a:t>
            </a:r>
            <a:r>
              <a:rPr lang="fr-CH" dirty="0" smtClean="0"/>
              <a:t> line clean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disconnected</a:t>
            </a:r>
            <a:endParaRPr dirty="0"/>
          </a:p>
        </p:txBody>
      </p:sp>
      <p:sp>
        <p:nvSpPr>
          <p:cNvPr id="131" name="Straight Arrow Connector 13"/>
          <p:cNvSpPr/>
          <p:nvPr/>
        </p:nvSpPr>
        <p:spPr>
          <a:xfrm flipH="1">
            <a:off x="3011391" y="3018730"/>
            <a:ext cx="146075" cy="440357"/>
          </a:xfrm>
          <a:prstGeom prst="line">
            <a:avLst/>
          </a:prstGeom>
          <a:ln w="19050">
            <a:solidFill>
              <a:srgbClr val="272727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2" name="TextBox 14"/>
          <p:cNvSpPr txBox="1"/>
          <p:nvPr/>
        </p:nvSpPr>
        <p:spPr>
          <a:xfrm>
            <a:off x="2579545" y="2765416"/>
            <a:ext cx="1211790" cy="23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r>
              <a:t>Mobile coupler</a:t>
            </a:r>
          </a:p>
        </p:txBody>
      </p:sp>
      <p:sp>
        <p:nvSpPr>
          <p:cNvPr id="133" name="Straight Arrow Connector 16"/>
          <p:cNvSpPr/>
          <p:nvPr/>
        </p:nvSpPr>
        <p:spPr>
          <a:xfrm flipH="1">
            <a:off x="3397901" y="3712400"/>
            <a:ext cx="256017" cy="530102"/>
          </a:xfrm>
          <a:prstGeom prst="line">
            <a:avLst/>
          </a:prstGeom>
          <a:ln w="19050">
            <a:solidFill>
              <a:srgbClr val="272727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4" name="TextBox 17"/>
          <p:cNvSpPr txBox="1"/>
          <p:nvPr/>
        </p:nvSpPr>
        <p:spPr>
          <a:xfrm>
            <a:off x="3075996" y="3459086"/>
            <a:ext cx="1211790" cy="23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100"/>
            </a:lvl1pPr>
          </a:lstStyle>
          <a:p>
            <a:r>
              <a:t>RF port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CERN(4-3)">
  <a:themeElements>
    <a:clrScheme name="CERN(4-3)">
      <a:dk1>
        <a:srgbClr val="A0A0A0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(4-3)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(4-3)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ERN(4-3)">
  <a:themeElements>
    <a:clrScheme name="CERN(4-3)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(4-3)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(4-3)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656</Words>
  <Application>Microsoft Office PowerPoint</Application>
  <PresentationFormat>On-screen Show (4:3)</PresentationFormat>
  <Paragraphs>169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Helvetica</vt:lpstr>
      <vt:lpstr>CERN(4-3)</vt:lpstr>
      <vt:lpstr>V6 Vertical insert upgrade</vt:lpstr>
      <vt:lpstr>V6 Insert upgrade: Overview</vt:lpstr>
      <vt:lpstr>Insert Overview</vt:lpstr>
      <vt:lpstr>Various weights </vt:lpstr>
      <vt:lpstr>Insert Length</vt:lpstr>
      <vt:lpstr>LHC vs WOW</vt:lpstr>
      <vt:lpstr>V6 insert modifications</vt:lpstr>
      <vt:lpstr>Installing Cavity on insert</vt:lpstr>
      <vt:lpstr>Top beam port connections</vt:lpstr>
      <vt:lpstr>Bottom beam port</vt:lpstr>
      <vt:lpstr>Warmup System</vt:lpstr>
      <vt:lpstr>Transport Frame</vt:lpstr>
      <vt:lpstr>Installation on Green structure</vt:lpstr>
      <vt:lpstr>Summary</vt:lpstr>
      <vt:lpstr>PowerPoint Presentation</vt:lpstr>
      <vt:lpstr>Spare slides</vt:lpstr>
      <vt:lpstr>Pictures of the present V6 insert</vt:lpstr>
      <vt:lpstr>Pictures of the present V6 insert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V6 Vertical insert upgrade</dc:title>
  <dc:creator>Franck Peauger</dc:creator>
  <cp:lastModifiedBy>Franck Peauger</cp:lastModifiedBy>
  <cp:revision>3</cp:revision>
  <dcterms:modified xsi:type="dcterms:W3CDTF">2018-11-06T09:54:24Z</dcterms:modified>
</cp:coreProperties>
</file>