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</p:sldMasterIdLst>
  <p:notesMasterIdLst>
    <p:notesMasterId r:id="rId62"/>
  </p:notesMasterIdLst>
  <p:sldIdLst>
    <p:sldId id="257" r:id="rId8"/>
    <p:sldId id="775" r:id="rId9"/>
    <p:sldId id="628" r:id="rId10"/>
    <p:sldId id="731" r:id="rId11"/>
    <p:sldId id="746" r:id="rId12"/>
    <p:sldId id="774" r:id="rId13"/>
    <p:sldId id="772" r:id="rId14"/>
    <p:sldId id="733" r:id="rId15"/>
    <p:sldId id="768" r:id="rId16"/>
    <p:sldId id="769" r:id="rId17"/>
    <p:sldId id="773" r:id="rId18"/>
    <p:sldId id="734" r:id="rId19"/>
    <p:sldId id="735" r:id="rId20"/>
    <p:sldId id="736" r:id="rId21"/>
    <p:sldId id="737" r:id="rId22"/>
    <p:sldId id="738" r:id="rId23"/>
    <p:sldId id="739" r:id="rId24"/>
    <p:sldId id="740" r:id="rId25"/>
    <p:sldId id="741" r:id="rId26"/>
    <p:sldId id="742" r:id="rId27"/>
    <p:sldId id="743" r:id="rId28"/>
    <p:sldId id="744" r:id="rId29"/>
    <p:sldId id="745" r:id="rId30"/>
    <p:sldId id="747" r:id="rId31"/>
    <p:sldId id="770" r:id="rId32"/>
    <p:sldId id="748" r:id="rId33"/>
    <p:sldId id="750" r:id="rId34"/>
    <p:sldId id="764" r:id="rId35"/>
    <p:sldId id="765" r:id="rId36"/>
    <p:sldId id="766" r:id="rId37"/>
    <p:sldId id="767" r:id="rId38"/>
    <p:sldId id="771" r:id="rId39"/>
    <p:sldId id="751" r:id="rId40"/>
    <p:sldId id="752" r:id="rId41"/>
    <p:sldId id="753" r:id="rId42"/>
    <p:sldId id="755" r:id="rId43"/>
    <p:sldId id="757" r:id="rId44"/>
    <p:sldId id="596" r:id="rId45"/>
    <p:sldId id="668" r:id="rId46"/>
    <p:sldId id="669" r:id="rId47"/>
    <p:sldId id="670" r:id="rId48"/>
    <p:sldId id="671" r:id="rId49"/>
    <p:sldId id="672" r:id="rId50"/>
    <p:sldId id="673" r:id="rId51"/>
    <p:sldId id="674" r:id="rId52"/>
    <p:sldId id="675" r:id="rId53"/>
    <p:sldId id="676" r:id="rId54"/>
    <p:sldId id="758" r:id="rId55"/>
    <p:sldId id="759" r:id="rId56"/>
    <p:sldId id="760" r:id="rId57"/>
    <p:sldId id="761" r:id="rId58"/>
    <p:sldId id="762" r:id="rId59"/>
    <p:sldId id="763" r:id="rId60"/>
    <p:sldId id="683" r:id="rId6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9D9"/>
    <a:srgbClr val="CBCB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EC20E35-A176-4012-BC5E-935CFFF8708E}" styleName="보통 스타일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어두운 스타일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46" autoAdjust="0"/>
  </p:normalViewPr>
  <p:slideViewPr>
    <p:cSldViewPr>
      <p:cViewPr varScale="1">
        <p:scale>
          <a:sx n="109" d="100"/>
          <a:sy n="109" d="100"/>
        </p:scale>
        <p:origin x="167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38" d="100"/>
          <a:sy n="38" d="100"/>
        </p:scale>
        <p:origin x="-2262" y="-1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63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66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Relationship Id="rId61" Type="http://schemas.openxmlformats.org/officeDocument/2006/relationships/slide" Target="slides/slide54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slide" Target="slides/slide53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slide" Target="slides/slide49.xml"/><Relationship Id="rId64" Type="http://schemas.openxmlformats.org/officeDocument/2006/relationships/viewProps" Target="viewProps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slide" Target="slides/slide5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4.wmf"/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A3DCD-E6B5-43B9-944A-28B6B3D1AAA4}" type="datetimeFigureOut">
              <a:rPr lang="ko-KR" altLang="en-US" smtClean="0"/>
              <a:pPr/>
              <a:t>2019-01-21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84063F-1690-453D-978E-C5910E05795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56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4063F-1690-453D-978E-C5910E057957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3642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4063F-1690-453D-978E-C5910E057957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5236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 userDrawn="1"/>
        </p:nvSpPr>
        <p:spPr>
          <a:xfrm>
            <a:off x="-32" y="2000240"/>
            <a:ext cx="9144000" cy="1714512"/>
          </a:xfrm>
          <a:prstGeom prst="rect">
            <a:avLst/>
          </a:prstGeom>
          <a:solidFill>
            <a:schemeClr val="tx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71758"/>
          </a:xfrm>
        </p:spPr>
        <p:txBody>
          <a:bodyPr/>
          <a:lstStyle>
            <a:lvl1pPr marL="0" indent="0" algn="ctr">
              <a:lnSpc>
                <a:spcPct val="150000"/>
              </a:lnSpc>
              <a:buNone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5E91-8684-4EC4-8725-A6F7914312E9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2019-01-21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tint val="75000"/>
                  </a:prstClr>
                </a:solidFill>
              </a:rPr>
              <a:t>Firewall controversy and Euclidean path integral approach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직사각형 6"/>
          <p:cNvSpPr/>
          <p:nvPr userDrawn="1"/>
        </p:nvSpPr>
        <p:spPr>
          <a:xfrm>
            <a:off x="-32" y="6429396"/>
            <a:ext cx="9144000" cy="428604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0" y="-24"/>
            <a:ext cx="9144000" cy="428628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0" y="428604"/>
            <a:ext cx="9144000" cy="714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0" y="1928802"/>
            <a:ext cx="9144000" cy="714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0" y="3714752"/>
            <a:ext cx="9144000" cy="714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D4E08-1DC1-4B9E-9DDD-9757A8B76DCA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2019-01-21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tint val="75000"/>
                  </a:prstClr>
                </a:solidFill>
              </a:rPr>
              <a:t>Firewall controversy and Euclidean path integral approach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91F78-7436-4E6F-A8DD-AA8373B90F07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2019-01-21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tint val="75000"/>
                  </a:prstClr>
                </a:solidFill>
              </a:rPr>
              <a:t>Firewall controversy and Euclidean path integral approach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 userDrawn="1"/>
        </p:nvSpPr>
        <p:spPr>
          <a:xfrm>
            <a:off x="-32" y="2000240"/>
            <a:ext cx="9144000" cy="1714512"/>
          </a:xfrm>
          <a:prstGeom prst="rect">
            <a:avLst/>
          </a:prstGeom>
          <a:solidFill>
            <a:schemeClr val="tx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71758"/>
          </a:xfrm>
        </p:spPr>
        <p:txBody>
          <a:bodyPr/>
          <a:lstStyle>
            <a:lvl1pPr marL="0" indent="0" algn="ctr">
              <a:lnSpc>
                <a:spcPct val="150000"/>
              </a:lnSpc>
              <a:buNone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E88F-EDF5-4138-8E07-D0CAB8FB1DC5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2019-01-21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tint val="75000"/>
                  </a:prstClr>
                </a:solidFill>
              </a:rPr>
              <a:t>Firewall controversy and Euclidean path integral approach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직사각형 6"/>
          <p:cNvSpPr/>
          <p:nvPr userDrawn="1"/>
        </p:nvSpPr>
        <p:spPr>
          <a:xfrm>
            <a:off x="-32" y="6429396"/>
            <a:ext cx="9144000" cy="428604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0" y="-24"/>
            <a:ext cx="9144000" cy="428628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0" y="428604"/>
            <a:ext cx="9144000" cy="714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0" y="1928802"/>
            <a:ext cx="9144000" cy="714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0" y="3714752"/>
            <a:ext cx="9144000" cy="714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268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-24"/>
            <a:ext cx="9144000" cy="500066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32" y="6429396"/>
            <a:ext cx="9144000" cy="428604"/>
          </a:xfrm>
          <a:prstGeom prst="rect">
            <a:avLst/>
          </a:prstGeom>
          <a:solidFill>
            <a:schemeClr val="tx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-32" y="500042"/>
            <a:ext cx="9144000" cy="6429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500066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  <a:cs typeface="나눔고딕 ExtraBold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171844" y="1857364"/>
            <a:ext cx="5614998" cy="4357718"/>
          </a:xfrm>
        </p:spPr>
        <p:txBody>
          <a:bodyPr>
            <a:normAutofit/>
          </a:bodyPr>
          <a:lstStyle>
            <a:lvl1pPr marL="0" indent="252000" algn="just">
              <a:lnSpc>
                <a:spcPct val="150000"/>
              </a:lnSpc>
              <a:buFontTx/>
              <a:buNone/>
              <a:defRPr sz="1600">
                <a:latin typeface="+mn-lt"/>
                <a:ea typeface="나눔고딕" pitchFamily="50" charset="-127"/>
                <a:cs typeface="나눔고딕" pitchFamily="50" charset="-127"/>
              </a:defRPr>
            </a:lvl1pPr>
            <a:lvl2pPr marL="0" indent="0" algn="just">
              <a:lnSpc>
                <a:spcPct val="150000"/>
              </a:lnSpc>
              <a:defRPr sz="1400">
                <a:latin typeface="+mn-lt"/>
                <a:ea typeface="나눔고딕" pitchFamily="50" charset="-127"/>
                <a:cs typeface="나눔고딕" pitchFamily="50" charset="-127"/>
              </a:defRPr>
            </a:lvl2pPr>
            <a:lvl3pPr marL="0" indent="0" algn="just">
              <a:lnSpc>
                <a:spcPct val="150000"/>
              </a:lnSpc>
              <a:defRPr sz="1200">
                <a:latin typeface="+mn-lt"/>
                <a:ea typeface="나눔고딕" pitchFamily="50" charset="-127"/>
                <a:cs typeface="나눔고딕" pitchFamily="50" charset="-127"/>
              </a:defRPr>
            </a:lvl3pPr>
            <a:lvl4pPr marL="0" indent="0" algn="just">
              <a:lnSpc>
                <a:spcPct val="150000"/>
              </a:lnSpc>
              <a:defRPr sz="1100">
                <a:latin typeface="+mn-lt"/>
                <a:ea typeface="나눔고딕" pitchFamily="50" charset="-127"/>
                <a:cs typeface="나눔고딕" pitchFamily="50" charset="-127"/>
              </a:defRPr>
            </a:lvl4pPr>
            <a:lvl5pPr marL="0" indent="0" algn="just">
              <a:lnSpc>
                <a:spcPct val="150000"/>
              </a:lnSpc>
              <a:defRPr sz="1100">
                <a:latin typeface="+mn-lt"/>
                <a:ea typeface="나눔고딕" pitchFamily="50" charset="-127"/>
                <a:cs typeface="나눔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429396"/>
            <a:ext cx="21336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56BCEB5F-A914-4BBE-99B8-4940C81879FE}" type="datetime1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t>2019-01-21</a:t>
            </a:fld>
            <a:endParaRPr lang="ko-KR" altLang="en-US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142844" y="63479"/>
            <a:ext cx="8215370" cy="365125"/>
          </a:xfrm>
        </p:spPr>
        <p:txBody>
          <a:bodyPr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defRPr>
            </a:lvl1pPr>
          </a:lstStyle>
          <a:p>
            <a:r>
              <a:rPr lang="en-US" altLang="ko-KR">
                <a:solidFill>
                  <a:prstClr val="black">
                    <a:lumMod val="65000"/>
                    <a:lumOff val="35000"/>
                  </a:prstClr>
                </a:solidFill>
              </a:rPr>
              <a:t>Firewall controversy and Euclidean path integral approach</a:t>
            </a:r>
            <a:endParaRPr lang="ko-KR" alt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01423DCB-2CA1-4F92-89EF-B6A5FDE78475}" type="slidenum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pPr/>
              <a:t>‹#›</a:t>
            </a:fld>
            <a:endParaRPr lang="ko-KR" altLang="en-US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8" name="직사각형 7"/>
          <p:cNvSpPr/>
          <p:nvPr userDrawn="1"/>
        </p:nvSpPr>
        <p:spPr>
          <a:xfrm flipV="1">
            <a:off x="0" y="454323"/>
            <a:ext cx="9144000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-32" y="1142984"/>
            <a:ext cx="9144000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EEECE1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065519"/>
      </p:ext>
    </p:extLst>
  </p:cSld>
  <p:clrMapOvr>
    <a:masterClrMapping/>
  </p:clrMapOvr>
  <p:transition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063A3-736E-4DD0-8402-179F7C77C312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2019-01-21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tint val="75000"/>
                  </a:prstClr>
                </a:solidFill>
              </a:rPr>
              <a:t>Firewall controversy and Euclidean path integral approach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256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F9091-20D5-4795-ADAC-0B87A69A31E6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2019-01-21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tint val="75000"/>
                  </a:prstClr>
                </a:solidFill>
              </a:rPr>
              <a:t>Firewall controversy and Euclidean path integral approach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1314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24804-5111-47FC-8C50-F38D47FF9970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2019-01-21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tint val="75000"/>
                  </a:prstClr>
                </a:solidFill>
              </a:rPr>
              <a:t>Firewall controversy and Euclidean path integral approach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9589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16982-1067-4E10-BC80-EE395C41D4F7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2019-01-21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tint val="75000"/>
                  </a:prstClr>
                </a:solidFill>
              </a:rPr>
              <a:t>Firewall controversy and Euclidean path integral approach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598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9CCCE-326C-43EA-8F9B-FCF1F92D0625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2019-01-21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tint val="75000"/>
                  </a:prstClr>
                </a:solidFill>
              </a:rPr>
              <a:t>Firewall controversy and Euclidean path integral approach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94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6BCF8-C6C9-4981-9418-CC1654DEB913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2019-01-21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tint val="75000"/>
                  </a:prstClr>
                </a:solidFill>
              </a:rPr>
              <a:t>Firewall controversy and Euclidean path integral approach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483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-24"/>
            <a:ext cx="9144000" cy="500066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32" y="6429396"/>
            <a:ext cx="9144000" cy="428604"/>
          </a:xfrm>
          <a:prstGeom prst="rect">
            <a:avLst/>
          </a:prstGeom>
          <a:solidFill>
            <a:schemeClr val="tx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-32" y="500042"/>
            <a:ext cx="9144000" cy="6429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500066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  <a:cs typeface="나눔고딕 ExtraBold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171844" y="1857364"/>
            <a:ext cx="5614998" cy="4357718"/>
          </a:xfrm>
        </p:spPr>
        <p:txBody>
          <a:bodyPr>
            <a:normAutofit/>
          </a:bodyPr>
          <a:lstStyle>
            <a:lvl1pPr marL="0" indent="252000" algn="just">
              <a:lnSpc>
                <a:spcPct val="150000"/>
              </a:lnSpc>
              <a:buFontTx/>
              <a:buNone/>
              <a:defRPr sz="1600">
                <a:latin typeface="+mn-lt"/>
                <a:ea typeface="나눔고딕" pitchFamily="50" charset="-127"/>
                <a:cs typeface="나눔고딕" pitchFamily="50" charset="-127"/>
              </a:defRPr>
            </a:lvl1pPr>
            <a:lvl2pPr marL="0" indent="0" algn="just">
              <a:lnSpc>
                <a:spcPct val="150000"/>
              </a:lnSpc>
              <a:defRPr sz="1400">
                <a:latin typeface="+mn-lt"/>
                <a:ea typeface="나눔고딕" pitchFamily="50" charset="-127"/>
                <a:cs typeface="나눔고딕" pitchFamily="50" charset="-127"/>
              </a:defRPr>
            </a:lvl2pPr>
            <a:lvl3pPr marL="0" indent="0" algn="just">
              <a:lnSpc>
                <a:spcPct val="150000"/>
              </a:lnSpc>
              <a:defRPr sz="1200">
                <a:latin typeface="+mn-lt"/>
                <a:ea typeface="나눔고딕" pitchFamily="50" charset="-127"/>
                <a:cs typeface="나눔고딕" pitchFamily="50" charset="-127"/>
              </a:defRPr>
            </a:lvl3pPr>
            <a:lvl4pPr marL="0" indent="0" algn="just">
              <a:lnSpc>
                <a:spcPct val="150000"/>
              </a:lnSpc>
              <a:defRPr sz="1100">
                <a:latin typeface="+mn-lt"/>
                <a:ea typeface="나눔고딕" pitchFamily="50" charset="-127"/>
                <a:cs typeface="나눔고딕" pitchFamily="50" charset="-127"/>
              </a:defRPr>
            </a:lvl4pPr>
            <a:lvl5pPr marL="0" indent="0" algn="just">
              <a:lnSpc>
                <a:spcPct val="150000"/>
              </a:lnSpc>
              <a:defRPr sz="1100">
                <a:latin typeface="+mn-lt"/>
                <a:ea typeface="나눔고딕" pitchFamily="50" charset="-127"/>
                <a:cs typeface="나눔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429396"/>
            <a:ext cx="21336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0A58F48E-8EF4-42ED-8331-88406A3A2E6C}" type="datetime1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t>2019-01-21</a:t>
            </a:fld>
            <a:endParaRPr lang="ko-KR" altLang="en-US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142844" y="63479"/>
            <a:ext cx="8215370" cy="365125"/>
          </a:xfrm>
        </p:spPr>
        <p:txBody>
          <a:bodyPr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defRPr>
            </a:lvl1pPr>
          </a:lstStyle>
          <a:p>
            <a:r>
              <a:rPr lang="en-US" altLang="ko-KR">
                <a:solidFill>
                  <a:prstClr val="black">
                    <a:lumMod val="65000"/>
                    <a:lumOff val="35000"/>
                  </a:prstClr>
                </a:solidFill>
              </a:rPr>
              <a:t>Firewall controversy and Euclidean path integral approach</a:t>
            </a:r>
            <a:endParaRPr lang="ko-KR" alt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01423DCB-2CA1-4F92-89EF-B6A5FDE78475}" type="slidenum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pPr/>
              <a:t>‹#›</a:t>
            </a:fld>
            <a:endParaRPr lang="ko-KR" altLang="en-US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8" name="직사각형 7"/>
          <p:cNvSpPr/>
          <p:nvPr userDrawn="1"/>
        </p:nvSpPr>
        <p:spPr>
          <a:xfrm flipV="1">
            <a:off x="0" y="454323"/>
            <a:ext cx="9144000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-32" y="1142984"/>
            <a:ext cx="9144000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EEECE1">
                  <a:lumMod val="75000"/>
                </a:srgbClr>
              </a:solidFill>
            </a:endParaRPr>
          </a:p>
        </p:txBody>
      </p:sp>
    </p:spTree>
  </p:cSld>
  <p:clrMapOvr>
    <a:masterClrMapping/>
  </p:clrMapOvr>
  <p:transition>
    <p:randomBar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D4A9-DFF6-43C6-AFB1-4E56886F574D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2019-01-21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tint val="75000"/>
                  </a:prstClr>
                </a:solidFill>
              </a:rPr>
              <a:t>Firewall controversy and Euclidean path integral approach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5745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82D22-00E5-4BB8-9D01-2367C2EEEAD1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2019-01-21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tint val="75000"/>
                  </a:prstClr>
                </a:solidFill>
              </a:rPr>
              <a:t>Firewall controversy and Euclidean path integral approach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811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B25EF-E49E-4E1A-887F-70E4D0EFD992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2019-01-21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tint val="75000"/>
                  </a:prstClr>
                </a:solidFill>
              </a:rPr>
              <a:t>Firewall controversy and Euclidean path integral approach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7830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 userDrawn="1"/>
        </p:nvSpPr>
        <p:spPr>
          <a:xfrm>
            <a:off x="-32" y="2000240"/>
            <a:ext cx="9144000" cy="1714512"/>
          </a:xfrm>
          <a:prstGeom prst="rect">
            <a:avLst/>
          </a:prstGeom>
          <a:solidFill>
            <a:schemeClr val="tx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71758"/>
          </a:xfrm>
        </p:spPr>
        <p:txBody>
          <a:bodyPr/>
          <a:lstStyle>
            <a:lvl1pPr marL="0" indent="0" algn="ctr">
              <a:lnSpc>
                <a:spcPct val="150000"/>
              </a:lnSpc>
              <a:buNone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A18AB4-3EBA-4BDF-A7E0-B3F375DE0633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직사각형 6"/>
          <p:cNvSpPr/>
          <p:nvPr userDrawn="1"/>
        </p:nvSpPr>
        <p:spPr>
          <a:xfrm>
            <a:off x="-32" y="6429396"/>
            <a:ext cx="9144000" cy="428604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0" y="-24"/>
            <a:ext cx="9144000" cy="428628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0" y="428604"/>
            <a:ext cx="9144000" cy="7143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0" y="1928802"/>
            <a:ext cx="9144000" cy="7143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0" y="3714752"/>
            <a:ext cx="9144000" cy="7143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9508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 userDrawn="1"/>
        </p:nvSpPr>
        <p:spPr>
          <a:xfrm>
            <a:off x="-32" y="6429396"/>
            <a:ext cx="9144000" cy="428604"/>
          </a:xfrm>
          <a:prstGeom prst="rect">
            <a:avLst/>
          </a:prstGeom>
          <a:solidFill>
            <a:schemeClr val="tx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-32" y="500042"/>
            <a:ext cx="9144000" cy="6429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직사각형 6"/>
          <p:cNvSpPr/>
          <p:nvPr userDrawn="1"/>
        </p:nvSpPr>
        <p:spPr>
          <a:xfrm>
            <a:off x="0" y="-24"/>
            <a:ext cx="9144000" cy="500066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500066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  <a:cs typeface="나눔고딕 ExtraBold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171844" y="1857364"/>
            <a:ext cx="5614998" cy="4357718"/>
          </a:xfrm>
        </p:spPr>
        <p:txBody>
          <a:bodyPr>
            <a:normAutofit/>
          </a:bodyPr>
          <a:lstStyle>
            <a:lvl1pPr marL="0" indent="252000" algn="just">
              <a:lnSpc>
                <a:spcPct val="150000"/>
              </a:lnSpc>
              <a:buFontTx/>
              <a:buNone/>
              <a:defRPr sz="1600">
                <a:latin typeface="+mn-lt"/>
                <a:ea typeface="나눔고딕" pitchFamily="50" charset="-127"/>
                <a:cs typeface="나눔고딕" pitchFamily="50" charset="-127"/>
              </a:defRPr>
            </a:lvl1pPr>
            <a:lvl2pPr marL="0" indent="0" algn="just">
              <a:lnSpc>
                <a:spcPct val="150000"/>
              </a:lnSpc>
              <a:defRPr sz="1400">
                <a:latin typeface="+mn-lt"/>
                <a:ea typeface="나눔고딕" pitchFamily="50" charset="-127"/>
                <a:cs typeface="나눔고딕" pitchFamily="50" charset="-127"/>
              </a:defRPr>
            </a:lvl2pPr>
            <a:lvl3pPr marL="0" indent="0" algn="just">
              <a:lnSpc>
                <a:spcPct val="150000"/>
              </a:lnSpc>
              <a:defRPr sz="1200">
                <a:latin typeface="+mn-lt"/>
                <a:ea typeface="나눔고딕" pitchFamily="50" charset="-127"/>
                <a:cs typeface="나눔고딕" pitchFamily="50" charset="-127"/>
              </a:defRPr>
            </a:lvl3pPr>
            <a:lvl4pPr marL="0" indent="0" algn="just">
              <a:lnSpc>
                <a:spcPct val="150000"/>
              </a:lnSpc>
              <a:defRPr sz="1100">
                <a:latin typeface="+mn-lt"/>
                <a:ea typeface="나눔고딕" pitchFamily="50" charset="-127"/>
                <a:cs typeface="나눔고딕" pitchFamily="50" charset="-127"/>
              </a:defRPr>
            </a:lvl4pPr>
            <a:lvl5pPr marL="0" indent="0" algn="just">
              <a:lnSpc>
                <a:spcPct val="150000"/>
              </a:lnSpc>
              <a:defRPr sz="1100">
                <a:latin typeface="+mn-lt"/>
                <a:ea typeface="나눔고딕" pitchFamily="50" charset="-127"/>
                <a:cs typeface="나눔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429396"/>
            <a:ext cx="21336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CA6BF3-0B34-4B5C-96ED-041243A8F1D5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142844" y="63479"/>
            <a:ext cx="8215370" cy="365125"/>
          </a:xfrm>
        </p:spPr>
        <p:txBody>
          <a:bodyPr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직사각형 7"/>
          <p:cNvSpPr/>
          <p:nvPr userDrawn="1"/>
        </p:nvSpPr>
        <p:spPr>
          <a:xfrm flipV="1">
            <a:off x="0" y="454323"/>
            <a:ext cx="9144000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-32" y="1142984"/>
            <a:ext cx="9144000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1928304"/>
      </p:ext>
    </p:extLst>
  </p:cSld>
  <p:clrMapOvr>
    <a:masterClrMapping/>
  </p:clrMapOvr>
  <p:transition>
    <p:randomBar dir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52086B-7191-41A7-85CD-49FB86059330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31086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E93E2D-E2B9-4FFB-877F-8037A7F5DE7A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4178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96BE48-2044-4F4A-82D1-B67627EC4A8F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83540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F82671-73D3-497E-AEEB-2A8B01DEDEAB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46763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50B92B-BA8D-4186-9B6C-D14DEDD3556B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0064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480C8-1902-4E56-BE9D-61A3A70B565C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2019-01-21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tint val="75000"/>
                  </a:prstClr>
                </a:solidFill>
              </a:rPr>
              <a:t>Firewall controversy and Euclidean path integral approach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887FF-8CB7-4871-B48F-F64897DBD5AE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6273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C7C282-6F40-4F66-8F5B-589B364086A7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71948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8123F-A004-48B9-9FD4-C3A7802ACA56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91584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36E614-A4F2-47B5-A8F6-84FC29ACC14F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0905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 userDrawn="1"/>
        </p:nvSpPr>
        <p:spPr>
          <a:xfrm>
            <a:off x="-32" y="2000240"/>
            <a:ext cx="9144000" cy="1714512"/>
          </a:xfrm>
          <a:prstGeom prst="rect">
            <a:avLst/>
          </a:prstGeom>
          <a:solidFill>
            <a:schemeClr val="tx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71758"/>
          </a:xfrm>
        </p:spPr>
        <p:txBody>
          <a:bodyPr/>
          <a:lstStyle>
            <a:lvl1pPr marL="0" indent="0" algn="ctr">
              <a:lnSpc>
                <a:spcPct val="150000"/>
              </a:lnSpc>
              <a:buNone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343F04-9CCE-4465-9523-602E8276C695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직사각형 6"/>
          <p:cNvSpPr/>
          <p:nvPr userDrawn="1"/>
        </p:nvSpPr>
        <p:spPr>
          <a:xfrm>
            <a:off x="-32" y="6429396"/>
            <a:ext cx="9144000" cy="428604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0" y="-24"/>
            <a:ext cx="9144000" cy="428628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0" y="428604"/>
            <a:ext cx="9144000" cy="714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0" y="1928802"/>
            <a:ext cx="9144000" cy="714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0" y="3714752"/>
            <a:ext cx="9144000" cy="714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59957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-24"/>
            <a:ext cx="9144000" cy="500066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32" y="6429396"/>
            <a:ext cx="9144000" cy="428604"/>
          </a:xfrm>
          <a:prstGeom prst="rect">
            <a:avLst/>
          </a:prstGeom>
          <a:solidFill>
            <a:schemeClr val="tx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-32" y="500042"/>
            <a:ext cx="9144000" cy="6429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500066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  <a:cs typeface="나눔고딕 ExtraBold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171844" y="1857364"/>
            <a:ext cx="5614998" cy="4357718"/>
          </a:xfrm>
        </p:spPr>
        <p:txBody>
          <a:bodyPr>
            <a:normAutofit/>
          </a:bodyPr>
          <a:lstStyle>
            <a:lvl1pPr marL="0" indent="252000" algn="just">
              <a:lnSpc>
                <a:spcPct val="150000"/>
              </a:lnSpc>
              <a:buFontTx/>
              <a:buNone/>
              <a:defRPr sz="1600">
                <a:latin typeface="+mn-lt"/>
                <a:ea typeface="나눔고딕" pitchFamily="50" charset="-127"/>
                <a:cs typeface="나눔고딕" pitchFamily="50" charset="-127"/>
              </a:defRPr>
            </a:lvl1pPr>
            <a:lvl2pPr marL="0" indent="0" algn="just">
              <a:lnSpc>
                <a:spcPct val="150000"/>
              </a:lnSpc>
              <a:defRPr sz="1400">
                <a:latin typeface="+mn-lt"/>
                <a:ea typeface="나눔고딕" pitchFamily="50" charset="-127"/>
                <a:cs typeface="나눔고딕" pitchFamily="50" charset="-127"/>
              </a:defRPr>
            </a:lvl2pPr>
            <a:lvl3pPr marL="0" indent="0" algn="just">
              <a:lnSpc>
                <a:spcPct val="150000"/>
              </a:lnSpc>
              <a:defRPr sz="1200">
                <a:latin typeface="+mn-lt"/>
                <a:ea typeface="나눔고딕" pitchFamily="50" charset="-127"/>
                <a:cs typeface="나눔고딕" pitchFamily="50" charset="-127"/>
              </a:defRPr>
            </a:lvl3pPr>
            <a:lvl4pPr marL="0" indent="0" algn="just">
              <a:lnSpc>
                <a:spcPct val="150000"/>
              </a:lnSpc>
              <a:defRPr sz="1100">
                <a:latin typeface="+mn-lt"/>
                <a:ea typeface="나눔고딕" pitchFamily="50" charset="-127"/>
                <a:cs typeface="나눔고딕" pitchFamily="50" charset="-127"/>
              </a:defRPr>
            </a:lvl4pPr>
            <a:lvl5pPr marL="0" indent="0" algn="just">
              <a:lnSpc>
                <a:spcPct val="150000"/>
              </a:lnSpc>
              <a:defRPr sz="1100">
                <a:latin typeface="+mn-lt"/>
                <a:ea typeface="나눔고딕" pitchFamily="50" charset="-127"/>
                <a:cs typeface="나눔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429396"/>
            <a:ext cx="21336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4639C9-37B4-4DCA-8400-06571D7529E5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142844" y="63479"/>
            <a:ext cx="8215370" cy="365125"/>
          </a:xfrm>
        </p:spPr>
        <p:txBody>
          <a:bodyPr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직사각형 7"/>
          <p:cNvSpPr/>
          <p:nvPr userDrawn="1"/>
        </p:nvSpPr>
        <p:spPr>
          <a:xfrm flipV="1">
            <a:off x="0" y="454323"/>
            <a:ext cx="9144000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-32" y="1142984"/>
            <a:ext cx="9144000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9755748"/>
      </p:ext>
    </p:extLst>
  </p:cSld>
  <p:clrMapOvr>
    <a:masterClrMapping/>
  </p:clrMapOvr>
  <p:transition>
    <p:randomBar dir="vert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90CD47-B3A9-430A-9668-490875132080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47990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7C66B6-8459-430A-950A-145A8A32938B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93241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EC9D38-2A3F-4FCF-8225-66C38C5788F8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93147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C231129-33BD-4B90-832B-D3E4422DC087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209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0504-86D0-4A56-BB74-282ACD347D4D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2019-01-21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tint val="75000"/>
                  </a:prstClr>
                </a:solidFill>
              </a:rPr>
              <a:t>Firewall controversy and Euclidean path integral approach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ECC0A3-B762-4354-92E4-E3D32FA51A43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54362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F57ED6-1FE9-4435-844B-9F163CC5FD95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21208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A9A074-9F58-476D-8498-57E23861EDE8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88396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927536-8B52-4EB4-B7E7-A7778360A19C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03251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38CC9C-1BB0-4630-ABA2-63E879E95711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23397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 userDrawn="1"/>
        </p:nvSpPr>
        <p:spPr>
          <a:xfrm>
            <a:off x="-32" y="2000240"/>
            <a:ext cx="9144000" cy="1714512"/>
          </a:xfrm>
          <a:prstGeom prst="rect">
            <a:avLst/>
          </a:prstGeom>
          <a:solidFill>
            <a:schemeClr val="tx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71758"/>
          </a:xfrm>
        </p:spPr>
        <p:txBody>
          <a:bodyPr/>
          <a:lstStyle>
            <a:lvl1pPr marL="0" indent="0" algn="ctr">
              <a:lnSpc>
                <a:spcPct val="150000"/>
              </a:lnSpc>
              <a:buNone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D4E9A-AE67-4620-B270-E03A60DBA50B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직사각형 6"/>
          <p:cNvSpPr/>
          <p:nvPr userDrawn="1"/>
        </p:nvSpPr>
        <p:spPr>
          <a:xfrm>
            <a:off x="-32" y="6429396"/>
            <a:ext cx="9144000" cy="428604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0" y="-24"/>
            <a:ext cx="9144000" cy="428628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0" y="428604"/>
            <a:ext cx="9144000" cy="714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0" y="1928802"/>
            <a:ext cx="9144000" cy="714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0" y="3714752"/>
            <a:ext cx="9144000" cy="714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232627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-24"/>
            <a:ext cx="9144000" cy="500066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32" y="6429396"/>
            <a:ext cx="9144000" cy="428604"/>
          </a:xfrm>
          <a:prstGeom prst="rect">
            <a:avLst/>
          </a:prstGeom>
          <a:solidFill>
            <a:schemeClr val="tx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-32" y="500042"/>
            <a:ext cx="9144000" cy="6429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500066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  <a:cs typeface="나눔고딕 ExtraBold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171844" y="1857364"/>
            <a:ext cx="5614998" cy="4357718"/>
          </a:xfrm>
        </p:spPr>
        <p:txBody>
          <a:bodyPr>
            <a:normAutofit/>
          </a:bodyPr>
          <a:lstStyle>
            <a:lvl1pPr marL="0" indent="252000" algn="just">
              <a:lnSpc>
                <a:spcPct val="150000"/>
              </a:lnSpc>
              <a:buFontTx/>
              <a:buNone/>
              <a:defRPr sz="1600">
                <a:latin typeface="+mn-lt"/>
                <a:ea typeface="나눔고딕" pitchFamily="50" charset="-127"/>
                <a:cs typeface="나눔고딕" pitchFamily="50" charset="-127"/>
              </a:defRPr>
            </a:lvl1pPr>
            <a:lvl2pPr marL="0" indent="0" algn="just">
              <a:lnSpc>
                <a:spcPct val="150000"/>
              </a:lnSpc>
              <a:defRPr sz="1400">
                <a:latin typeface="+mn-lt"/>
                <a:ea typeface="나눔고딕" pitchFamily="50" charset="-127"/>
                <a:cs typeface="나눔고딕" pitchFamily="50" charset="-127"/>
              </a:defRPr>
            </a:lvl2pPr>
            <a:lvl3pPr marL="0" indent="0" algn="just">
              <a:lnSpc>
                <a:spcPct val="150000"/>
              </a:lnSpc>
              <a:defRPr sz="1200">
                <a:latin typeface="+mn-lt"/>
                <a:ea typeface="나눔고딕" pitchFamily="50" charset="-127"/>
                <a:cs typeface="나눔고딕" pitchFamily="50" charset="-127"/>
              </a:defRPr>
            </a:lvl3pPr>
            <a:lvl4pPr marL="0" indent="0" algn="just">
              <a:lnSpc>
                <a:spcPct val="150000"/>
              </a:lnSpc>
              <a:defRPr sz="1100">
                <a:latin typeface="+mn-lt"/>
                <a:ea typeface="나눔고딕" pitchFamily="50" charset="-127"/>
                <a:cs typeface="나눔고딕" pitchFamily="50" charset="-127"/>
              </a:defRPr>
            </a:lvl4pPr>
            <a:lvl5pPr marL="0" indent="0" algn="just">
              <a:lnSpc>
                <a:spcPct val="150000"/>
              </a:lnSpc>
              <a:defRPr sz="1100">
                <a:latin typeface="+mn-lt"/>
                <a:ea typeface="나눔고딕" pitchFamily="50" charset="-127"/>
                <a:cs typeface="나눔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429396"/>
            <a:ext cx="21336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5C95BF-9DD7-4360-B27D-B82489417D1B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142844" y="63479"/>
            <a:ext cx="8215370" cy="365125"/>
          </a:xfrm>
        </p:spPr>
        <p:txBody>
          <a:bodyPr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직사각형 7"/>
          <p:cNvSpPr/>
          <p:nvPr userDrawn="1"/>
        </p:nvSpPr>
        <p:spPr>
          <a:xfrm flipV="1">
            <a:off x="0" y="454323"/>
            <a:ext cx="9144000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-32" y="1142984"/>
            <a:ext cx="9144000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5100610"/>
      </p:ext>
    </p:extLst>
  </p:cSld>
  <p:clrMapOvr>
    <a:masterClrMapping/>
  </p:clrMapOvr>
  <p:transition>
    <p:randomBar dir="vert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A34F15-FA3B-4EE3-808F-D1646805CB3C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16601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F5F435-AF05-4055-BE42-E36364BBEF30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489370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3CD3F5-8AB5-4914-B716-5DA72880B87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8309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4DA0-EBD2-4C4D-9254-67F9C98103F7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2019-01-21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tint val="75000"/>
                  </a:prstClr>
                </a:solidFill>
              </a:rPr>
              <a:t>Firewall controversy and Euclidean path integral approach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936FFD-0B95-445B-9406-6B43D4674128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625882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A58339-30F5-4A97-96F9-4B8852B92FA0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483300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1B92ED-B89A-44B2-B7CE-5939014D8EC0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401113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0AAB4F-09BB-4D5B-B09C-A5F0FF6C9CD8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711641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A606F7-0C8E-458C-8BA8-55FBCAFCD59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072813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7F8361-1181-4A5C-99A3-C9878BF21CA9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887542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 userDrawn="1"/>
        </p:nvSpPr>
        <p:spPr>
          <a:xfrm>
            <a:off x="-32" y="2000240"/>
            <a:ext cx="9144000" cy="1714512"/>
          </a:xfrm>
          <a:prstGeom prst="rect">
            <a:avLst/>
          </a:prstGeom>
          <a:solidFill>
            <a:schemeClr val="tx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71758"/>
          </a:xfrm>
        </p:spPr>
        <p:txBody>
          <a:bodyPr/>
          <a:lstStyle>
            <a:lvl1pPr marL="0" indent="0" algn="ctr">
              <a:lnSpc>
                <a:spcPct val="150000"/>
              </a:lnSpc>
              <a:buNone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98E09D-7C1D-48DD-934D-3F23E47F8C34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직사각형 6"/>
          <p:cNvSpPr/>
          <p:nvPr userDrawn="1"/>
        </p:nvSpPr>
        <p:spPr>
          <a:xfrm>
            <a:off x="-32" y="6429396"/>
            <a:ext cx="9144000" cy="428604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0" y="-24"/>
            <a:ext cx="9144000" cy="428628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0" y="428604"/>
            <a:ext cx="9144000" cy="714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0" y="1928802"/>
            <a:ext cx="9144000" cy="714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0" y="3714752"/>
            <a:ext cx="9144000" cy="714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21755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-24"/>
            <a:ext cx="9144000" cy="500066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32" y="6429396"/>
            <a:ext cx="9144000" cy="428604"/>
          </a:xfrm>
          <a:prstGeom prst="rect">
            <a:avLst/>
          </a:prstGeom>
          <a:solidFill>
            <a:schemeClr val="tx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-32" y="500042"/>
            <a:ext cx="9144000" cy="6429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500066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  <a:cs typeface="나눔고딕 ExtraBold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171844" y="1857364"/>
            <a:ext cx="5614998" cy="4357718"/>
          </a:xfrm>
        </p:spPr>
        <p:txBody>
          <a:bodyPr>
            <a:normAutofit/>
          </a:bodyPr>
          <a:lstStyle>
            <a:lvl1pPr marL="0" indent="252000" algn="just">
              <a:lnSpc>
                <a:spcPct val="150000"/>
              </a:lnSpc>
              <a:buFontTx/>
              <a:buNone/>
              <a:defRPr sz="1600">
                <a:latin typeface="+mn-lt"/>
                <a:ea typeface="나눔고딕" pitchFamily="50" charset="-127"/>
                <a:cs typeface="나눔고딕" pitchFamily="50" charset="-127"/>
              </a:defRPr>
            </a:lvl1pPr>
            <a:lvl2pPr marL="0" indent="0" algn="just">
              <a:lnSpc>
                <a:spcPct val="150000"/>
              </a:lnSpc>
              <a:defRPr sz="1400">
                <a:latin typeface="+mn-lt"/>
                <a:ea typeface="나눔고딕" pitchFamily="50" charset="-127"/>
                <a:cs typeface="나눔고딕" pitchFamily="50" charset="-127"/>
              </a:defRPr>
            </a:lvl2pPr>
            <a:lvl3pPr marL="0" indent="0" algn="just">
              <a:lnSpc>
                <a:spcPct val="150000"/>
              </a:lnSpc>
              <a:defRPr sz="1200">
                <a:latin typeface="+mn-lt"/>
                <a:ea typeface="나눔고딕" pitchFamily="50" charset="-127"/>
                <a:cs typeface="나눔고딕" pitchFamily="50" charset="-127"/>
              </a:defRPr>
            </a:lvl3pPr>
            <a:lvl4pPr marL="0" indent="0" algn="just">
              <a:lnSpc>
                <a:spcPct val="150000"/>
              </a:lnSpc>
              <a:defRPr sz="1100">
                <a:latin typeface="+mn-lt"/>
                <a:ea typeface="나눔고딕" pitchFamily="50" charset="-127"/>
                <a:cs typeface="나눔고딕" pitchFamily="50" charset="-127"/>
              </a:defRPr>
            </a:lvl4pPr>
            <a:lvl5pPr marL="0" indent="0" algn="just">
              <a:lnSpc>
                <a:spcPct val="150000"/>
              </a:lnSpc>
              <a:defRPr sz="1100">
                <a:latin typeface="+mn-lt"/>
                <a:ea typeface="나눔고딕" pitchFamily="50" charset="-127"/>
                <a:cs typeface="나눔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429396"/>
            <a:ext cx="21336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AB75DD-974E-463A-B26B-F14E74B09D86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142844" y="63479"/>
            <a:ext cx="8215370" cy="365125"/>
          </a:xfrm>
        </p:spPr>
        <p:txBody>
          <a:bodyPr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직사각형 7"/>
          <p:cNvSpPr/>
          <p:nvPr userDrawn="1"/>
        </p:nvSpPr>
        <p:spPr>
          <a:xfrm flipV="1">
            <a:off x="0" y="454323"/>
            <a:ext cx="9144000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-32" y="1142984"/>
            <a:ext cx="9144000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5921527"/>
      </p:ext>
    </p:extLst>
  </p:cSld>
  <p:clrMapOvr>
    <a:masterClrMapping/>
  </p:clrMapOvr>
  <p:transition>
    <p:randomBar dir="vert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EE0C5-BC39-4284-B20A-5B3719DBB72E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123400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339CB4-89E3-42B4-BEB4-3226D726C570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4489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276F-2C4B-4204-82EE-61B5966F13BE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2019-01-21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tint val="75000"/>
                  </a:prstClr>
                </a:solidFill>
              </a:rPr>
              <a:t>Firewall controversy and Euclidean path integral approach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B479FB-9C53-4004-A76B-53D2764ACDDE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782199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405C0E-7BDB-4F52-94BC-A4F1C1267536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728363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C6180F-D114-449A-81C7-D825C53E65C4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27491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210A5-409C-4F48-813C-4639ABD81CD1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957522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858E36-0418-4337-92D7-EA54BFEC41BE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791721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5892F9-54B1-47DF-8427-9AE2816AE077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662464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34659B-27CE-48D4-936C-3DDF1D4D46C3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333425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 userDrawn="1"/>
        </p:nvSpPr>
        <p:spPr>
          <a:xfrm>
            <a:off x="-32" y="2000240"/>
            <a:ext cx="9144000" cy="1714512"/>
          </a:xfrm>
          <a:prstGeom prst="rect">
            <a:avLst/>
          </a:prstGeom>
          <a:solidFill>
            <a:schemeClr val="tx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71758"/>
          </a:xfrm>
        </p:spPr>
        <p:txBody>
          <a:bodyPr/>
          <a:lstStyle>
            <a:lvl1pPr marL="0" indent="0" algn="ctr">
              <a:lnSpc>
                <a:spcPct val="150000"/>
              </a:lnSpc>
              <a:buNone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D99D5F-332C-4366-8958-106C44B7BB60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직사각형 6"/>
          <p:cNvSpPr/>
          <p:nvPr userDrawn="1"/>
        </p:nvSpPr>
        <p:spPr>
          <a:xfrm>
            <a:off x="-32" y="6429396"/>
            <a:ext cx="9144000" cy="428604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0" y="-24"/>
            <a:ext cx="9144000" cy="428628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0" y="428604"/>
            <a:ext cx="9144000" cy="714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0" y="1928802"/>
            <a:ext cx="9144000" cy="714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0" y="3714752"/>
            <a:ext cx="9144000" cy="714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780030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-24"/>
            <a:ext cx="9144000" cy="500066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32" y="6429396"/>
            <a:ext cx="9144000" cy="428604"/>
          </a:xfrm>
          <a:prstGeom prst="rect">
            <a:avLst/>
          </a:prstGeom>
          <a:solidFill>
            <a:schemeClr val="tx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-32" y="500042"/>
            <a:ext cx="9144000" cy="6429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500066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  <a:cs typeface="나눔고딕 ExtraBold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171844" y="1857364"/>
            <a:ext cx="5614998" cy="4357718"/>
          </a:xfrm>
        </p:spPr>
        <p:txBody>
          <a:bodyPr>
            <a:normAutofit/>
          </a:bodyPr>
          <a:lstStyle>
            <a:lvl1pPr marL="0" indent="252000" algn="just">
              <a:lnSpc>
                <a:spcPct val="150000"/>
              </a:lnSpc>
              <a:buFontTx/>
              <a:buNone/>
              <a:defRPr sz="1600">
                <a:latin typeface="+mn-lt"/>
                <a:ea typeface="나눔고딕" pitchFamily="50" charset="-127"/>
                <a:cs typeface="나눔고딕" pitchFamily="50" charset="-127"/>
              </a:defRPr>
            </a:lvl1pPr>
            <a:lvl2pPr marL="0" indent="0" algn="just">
              <a:lnSpc>
                <a:spcPct val="150000"/>
              </a:lnSpc>
              <a:defRPr sz="1400">
                <a:latin typeface="+mn-lt"/>
                <a:ea typeface="나눔고딕" pitchFamily="50" charset="-127"/>
                <a:cs typeface="나눔고딕" pitchFamily="50" charset="-127"/>
              </a:defRPr>
            </a:lvl2pPr>
            <a:lvl3pPr marL="0" indent="0" algn="just">
              <a:lnSpc>
                <a:spcPct val="150000"/>
              </a:lnSpc>
              <a:defRPr sz="1200">
                <a:latin typeface="+mn-lt"/>
                <a:ea typeface="나눔고딕" pitchFamily="50" charset="-127"/>
                <a:cs typeface="나눔고딕" pitchFamily="50" charset="-127"/>
              </a:defRPr>
            </a:lvl3pPr>
            <a:lvl4pPr marL="0" indent="0" algn="just">
              <a:lnSpc>
                <a:spcPct val="150000"/>
              </a:lnSpc>
              <a:defRPr sz="1100">
                <a:latin typeface="+mn-lt"/>
                <a:ea typeface="나눔고딕" pitchFamily="50" charset="-127"/>
                <a:cs typeface="나눔고딕" pitchFamily="50" charset="-127"/>
              </a:defRPr>
            </a:lvl4pPr>
            <a:lvl5pPr marL="0" indent="0" algn="just">
              <a:lnSpc>
                <a:spcPct val="150000"/>
              </a:lnSpc>
              <a:defRPr sz="1100">
                <a:latin typeface="+mn-lt"/>
                <a:ea typeface="나눔고딕" pitchFamily="50" charset="-127"/>
                <a:cs typeface="나눔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429396"/>
            <a:ext cx="21336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0CCB26-7953-41A9-AC3A-20C98B45EBE5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142844" y="63479"/>
            <a:ext cx="8215370" cy="365125"/>
          </a:xfrm>
        </p:spPr>
        <p:txBody>
          <a:bodyPr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직사각형 7"/>
          <p:cNvSpPr/>
          <p:nvPr userDrawn="1"/>
        </p:nvSpPr>
        <p:spPr>
          <a:xfrm flipV="1">
            <a:off x="0" y="454323"/>
            <a:ext cx="9144000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-32" y="1142984"/>
            <a:ext cx="9144000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9237029"/>
      </p:ext>
    </p:extLst>
  </p:cSld>
  <p:clrMapOvr>
    <a:masterClrMapping/>
  </p:clrMapOvr>
  <p:transition>
    <p:randomBar dir="vert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ACD361-D3A8-4769-A06E-9554854F50D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9146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45BA-BDE5-432A-85A9-C9C4B5510CC1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2019-01-21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tint val="75000"/>
                  </a:prstClr>
                </a:solidFill>
              </a:rPr>
              <a:t>Firewall controversy and Euclidean path integral approach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89D54C-815E-4B37-B28F-3E3275F73463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498706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9E7756-00E0-4D2C-850C-76587A164F70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201408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8D7297-78F2-4021-8A62-38AB51AD442C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844570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8201D6-832C-4DBE-A646-68E9AA647243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372426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4D5D53-AB86-455C-B0AA-3229DFAFE78A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126954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0B3ADC-1E65-458A-A419-DC91A1B7E62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049940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99D1CF-85D2-46B7-AEF2-97AD66D00DDD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150194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EF3A3-46D6-4CB4-B6F8-5216BE6C87DF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3558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37234-DC4C-495E-8BD2-1C3F78B1C73D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2019-01-21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tint val="75000"/>
                  </a:prstClr>
                </a:solidFill>
              </a:rPr>
              <a:t>Firewall controversy and Euclidean path integral approach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C71DF-C624-4BB2-9592-F248DEBB3E38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2019-01-21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tint val="75000"/>
                  </a:prstClr>
                </a:solidFill>
              </a:rPr>
              <a:t>Firewall controversy and Euclidean path integral approach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8229600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357422" y="1600200"/>
            <a:ext cx="632937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F17A0-AE54-46A4-BC3C-00D50DFFA5B8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2019-01-21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42844" y="0"/>
            <a:ext cx="8215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>
                <a:solidFill>
                  <a:prstClr val="black">
                    <a:tint val="75000"/>
                  </a:prstClr>
                </a:solidFill>
              </a:rPr>
              <a:t>Firewall controversy and Euclidean path integral approach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23DCB-2CA1-4F92-89EF-B6A5FDE7847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1" hangingPunct="1">
        <a:spcBef>
          <a:spcPct val="0"/>
        </a:spcBef>
        <a:buNone/>
        <a:defRPr sz="25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8229600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357422" y="1600200"/>
            <a:ext cx="632937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8266B-6099-4AD2-84B6-5B048965FC4F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2019-01-21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42844" y="0"/>
            <a:ext cx="8215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>
                <a:solidFill>
                  <a:prstClr val="black">
                    <a:tint val="75000"/>
                  </a:prstClr>
                </a:solidFill>
              </a:rPr>
              <a:t>Firewall controversy and Euclidean path integral approach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23DCB-2CA1-4F92-89EF-B6A5FDE7847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539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1" hangingPunct="1">
        <a:spcBef>
          <a:spcPct val="0"/>
        </a:spcBef>
        <a:buNone/>
        <a:defRPr sz="25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8229600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357422" y="1600200"/>
            <a:ext cx="632937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C8B108-3843-4727-9674-E5BA8ACC865B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42844" y="0"/>
            <a:ext cx="8215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6588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ctr" defTabSz="914400" rtl="0" eaLnBrk="1" latinLnBrk="1" hangingPunct="1">
        <a:spcBef>
          <a:spcPct val="0"/>
        </a:spcBef>
        <a:buNone/>
        <a:defRPr sz="25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8229600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357422" y="1600200"/>
            <a:ext cx="632937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7DDB91-B2F7-4C0F-82A4-A7541EFB6E96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42844" y="0"/>
            <a:ext cx="8215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3043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ctr" defTabSz="914400" rtl="0" eaLnBrk="1" latinLnBrk="1" hangingPunct="1">
        <a:spcBef>
          <a:spcPct val="0"/>
        </a:spcBef>
        <a:buNone/>
        <a:defRPr sz="25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8229600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357422" y="1600200"/>
            <a:ext cx="632937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652545-4F64-4F57-ABDE-45FDD9CEF084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42844" y="0"/>
            <a:ext cx="8215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6961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/>
  <p:txStyles>
    <p:titleStyle>
      <a:lvl1pPr algn="ctr" defTabSz="914400" rtl="0" eaLnBrk="1" latinLnBrk="1" hangingPunct="1">
        <a:spcBef>
          <a:spcPct val="0"/>
        </a:spcBef>
        <a:buNone/>
        <a:defRPr sz="25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8229600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357422" y="1600200"/>
            <a:ext cx="632937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FB5C4-D8EF-4F72-819C-1A71991D635B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42844" y="0"/>
            <a:ext cx="8215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3599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/>
  <p:txStyles>
    <p:titleStyle>
      <a:lvl1pPr algn="ctr" defTabSz="914400" rtl="0" eaLnBrk="1" latinLnBrk="1" hangingPunct="1">
        <a:spcBef>
          <a:spcPct val="0"/>
        </a:spcBef>
        <a:buNone/>
        <a:defRPr sz="25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8229600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357422" y="1600200"/>
            <a:ext cx="632937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21F694-6CCE-4D5E-B5B2-3D489672CA3B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42844" y="0"/>
            <a:ext cx="8215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Firewall controversy and Euclidean path integral approach</a:t>
            </a: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5852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/>
  <p:txStyles>
    <p:titleStyle>
      <a:lvl1pPr algn="ctr" defTabSz="914400" rtl="0" eaLnBrk="1" latinLnBrk="1" hangingPunct="1">
        <a:spcBef>
          <a:spcPct val="0"/>
        </a:spcBef>
        <a:buNone/>
        <a:defRPr sz="25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3" Type="http://schemas.openxmlformats.org/officeDocument/2006/relationships/image" Target="../media/image15.png"/><Relationship Id="rId7" Type="http://schemas.openxmlformats.org/officeDocument/2006/relationships/image" Target="../media/image150.png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png"/><Relationship Id="rId5" Type="http://schemas.openxmlformats.org/officeDocument/2006/relationships/image" Target="../media/image17.wmf"/><Relationship Id="rId4" Type="http://schemas.openxmlformats.org/officeDocument/2006/relationships/oleObject" Target="../embeddings/oleObject9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3" Type="http://schemas.openxmlformats.org/officeDocument/2006/relationships/image" Target="../media/image15.png"/><Relationship Id="rId7" Type="http://schemas.openxmlformats.org/officeDocument/2006/relationships/image" Target="../media/image170.png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40.png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0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16.bin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23.wmf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4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22.bin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24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26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1.wmf"/><Relationship Id="rId9" Type="http://schemas.openxmlformats.org/officeDocument/2006/relationships/oleObject" Target="../embeddings/oleObject26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32.bin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29.png"/><Relationship Id="rId1" Type="http://schemas.openxmlformats.org/officeDocument/2006/relationships/vmlDrawing" Target="../drawings/vmlDrawing8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8.bin"/><Relationship Id="rId15" Type="http://schemas.openxmlformats.org/officeDocument/2006/relationships/image" Target="../media/image28.png"/><Relationship Id="rId10" Type="http://schemas.openxmlformats.org/officeDocument/2006/relationships/image" Target="../media/image24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30.bin"/><Relationship Id="rId14" Type="http://schemas.openxmlformats.org/officeDocument/2006/relationships/image" Target="../media/image26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37.png"/><Relationship Id="rId4" Type="http://schemas.openxmlformats.org/officeDocument/2006/relationships/image" Target="../media/image32.png"/><Relationship Id="rId9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9" Type="http://schemas.openxmlformats.org/officeDocument/2006/relationships/image" Target="../media/image8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4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43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4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7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17" Type="http://schemas.openxmlformats.org/officeDocument/2006/relationships/oleObject" Target="../embeddings/oleObject7.bin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9.wmf"/><Relationship Id="rId20" Type="http://schemas.openxmlformats.org/officeDocument/2006/relationships/image" Target="../media/image10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image" Target="../media/image8.wmf"/><Relationship Id="rId10" Type="http://schemas.openxmlformats.org/officeDocument/2006/relationships/image" Target="../media/image4.wmf"/><Relationship Id="rId19" Type="http://schemas.openxmlformats.org/officeDocument/2006/relationships/image" Target="../media/image13.png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0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3" Type="http://schemas.openxmlformats.org/officeDocument/2006/relationships/image" Target="../media/image110.png"/><Relationship Id="rId7" Type="http://schemas.openxmlformats.org/officeDocument/2006/relationships/image" Target="../media/image51.emf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0.png"/><Relationship Id="rId4" Type="http://schemas.openxmlformats.org/officeDocument/2006/relationships/image" Target="../media/image12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7" Type="http://schemas.openxmlformats.org/officeDocument/2006/relationships/image" Target="../media/image12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0.png"/><Relationship Id="rId5" Type="http://schemas.openxmlformats.org/officeDocument/2006/relationships/image" Target="../media/image90.png"/><Relationship Id="rId4" Type="http://schemas.openxmlformats.org/officeDocument/2006/relationships/image" Target="../media/image110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140.png"/><Relationship Id="rId7" Type="http://schemas.openxmlformats.org/officeDocument/2006/relationships/image" Target="../media/image52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1.png"/><Relationship Id="rId5" Type="http://schemas.openxmlformats.org/officeDocument/2006/relationships/image" Target="../media/image110.png"/><Relationship Id="rId9" Type="http://schemas.openxmlformats.org/officeDocument/2006/relationships/image" Target="../media/image241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140.png"/><Relationship Id="rId7" Type="http://schemas.openxmlformats.org/officeDocument/2006/relationships/image" Target="../media/image52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1.png"/><Relationship Id="rId5" Type="http://schemas.openxmlformats.org/officeDocument/2006/relationships/image" Target="../media/image110.png"/><Relationship Id="rId9" Type="http://schemas.openxmlformats.org/officeDocument/2006/relationships/image" Target="../media/image24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170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6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2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71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2.png"/><Relationship Id="rId7" Type="http://schemas.openxmlformats.org/officeDocument/2006/relationships/image" Target="../media/image2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5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53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67544" y="2130425"/>
            <a:ext cx="8125029" cy="14700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b="1" dirty="0"/>
              <a:t>Firewall controversy and</a:t>
            </a:r>
            <a:br>
              <a:rPr lang="en-US" altLang="ko-KR" sz="2400" b="1" dirty="0"/>
            </a:br>
            <a:r>
              <a:rPr lang="en-US" altLang="ko-KR" sz="2400" b="1" dirty="0"/>
              <a:t>Euclidean path integral approach</a:t>
            </a:r>
            <a:endParaRPr lang="ko-KR" altLang="en-US" sz="900" b="1" dirty="0">
              <a:solidFill>
                <a:srgbClr val="FFC000"/>
              </a:solidFill>
              <a:effectLst/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4434832"/>
            <a:ext cx="6400800" cy="1780250"/>
          </a:xfrm>
        </p:spPr>
        <p:txBody>
          <a:bodyPr>
            <a:noAutofit/>
          </a:bodyPr>
          <a:lstStyle/>
          <a:p>
            <a:r>
              <a:rPr lang="en-US" altLang="ko-KR" sz="1600" dirty="0">
                <a:effectLst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Dong-</a:t>
            </a:r>
            <a:r>
              <a:rPr lang="en-US" altLang="ko-KR" sz="1600" dirty="0" err="1">
                <a:effectLst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han</a:t>
            </a:r>
            <a:r>
              <a:rPr lang="en-US" altLang="ko-KR" sz="1600" dirty="0">
                <a:effectLst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en-US" altLang="ko-KR" sz="1600" dirty="0" err="1">
                <a:effectLst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Yeom</a:t>
            </a:r>
            <a:endParaRPr lang="en-US" altLang="ko-KR" sz="1600" dirty="0">
              <a:effectLst/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r>
              <a:rPr lang="ko-KR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염동한</a:t>
            </a:r>
            <a:endParaRPr lang="en-US" altLang="ko-KR" sz="16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r>
              <a:rPr lang="en-US" altLang="ja-JP" sz="1600" dirty="0">
                <a:effectLst/>
                <a:latin typeface="나눔고딕 ExtraBold" panose="020D0904000000000000" pitchFamily="50" charset="-127"/>
                <a:ea typeface="나눔고딕 ExtraBold" panose="020D0904000000000000" pitchFamily="50" charset="-127"/>
                <a:sym typeface="Wingdings" pitchFamily="2" charset="2"/>
              </a:rPr>
              <a:t>Asia Pacific Center for Theoretical Physics</a:t>
            </a:r>
          </a:p>
          <a:p>
            <a:r>
              <a:rPr lang="ko-KR" alt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아시아태평양이론물리센터</a:t>
            </a:r>
            <a:endParaRPr lang="en-US" altLang="ja-JP" sz="16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ransition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400" dirty="0"/>
              <a:t>Then can there be a black hole formation?</a:t>
            </a:r>
          </a:p>
          <a:p>
            <a:endParaRPr lang="en-US" altLang="ko-KR" sz="1400" dirty="0"/>
          </a:p>
          <a:p>
            <a:r>
              <a:rPr lang="en-US" altLang="ko-KR" sz="1400" dirty="0"/>
              <a:t>There have been some suggestions that there is no formation of a true apparent horizon nor a singularity, e.g., Kawai-Matsuo-</a:t>
            </a:r>
            <a:r>
              <a:rPr lang="en-US" altLang="ko-KR" sz="1400" dirty="0" err="1"/>
              <a:t>Yokokura</a:t>
            </a:r>
            <a:r>
              <a:rPr lang="en-US" altLang="ko-KR" sz="1400" dirty="0"/>
              <a:t> model or </a:t>
            </a:r>
            <a:r>
              <a:rPr lang="en-US" altLang="ko-KR" sz="1400" dirty="0" err="1"/>
              <a:t>Baccetti</a:t>
            </a:r>
            <a:r>
              <a:rPr lang="en-US" altLang="ko-KR" sz="1400" dirty="0"/>
              <a:t>-Mann-</a:t>
            </a:r>
            <a:r>
              <a:rPr lang="en-US" altLang="ko-KR" sz="1400" dirty="0" err="1"/>
              <a:t>Terno</a:t>
            </a:r>
            <a:r>
              <a:rPr lang="en-US" altLang="ko-KR" sz="1400" dirty="0"/>
              <a:t> model.</a:t>
            </a:r>
          </a:p>
          <a:p>
            <a:r>
              <a:rPr lang="en-US" altLang="ko-KR" sz="1400" dirty="0"/>
              <a:t>However, after the detailed calculations, one can show that </a:t>
            </a:r>
            <a:r>
              <a:rPr lang="en-US" altLang="ko-KR" sz="1400" b="1" dirty="0">
                <a:solidFill>
                  <a:srgbClr val="FF0000"/>
                </a:solidFill>
              </a:rPr>
              <a:t>an apparent horizon as well as a singularity do form</a:t>
            </a:r>
            <a:r>
              <a:rPr lang="en-US" altLang="ko-KR" sz="1400" dirty="0"/>
              <a:t> </a:t>
            </a:r>
            <a:r>
              <a:rPr lang="en-US" altLang="ko-KR" sz="1400" b="1" dirty="0"/>
              <a:t>(Chen, Unruh, Wu and DY, 2018)</a:t>
            </a:r>
            <a:r>
              <a:rPr lang="en-US" altLang="ko-KR" sz="1400" dirty="0"/>
              <a:t>.</a:t>
            </a:r>
          </a:p>
          <a:p>
            <a:endParaRPr lang="en-US" altLang="ko-KR" sz="1400" dirty="0"/>
          </a:p>
          <a:p>
            <a:r>
              <a:rPr lang="en-US" altLang="ko-KR" sz="1400" dirty="0"/>
              <a:t>So, from the beginning, the physical ground of black hole complementarity was too poor.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7C3957-93BE-4922-9ABE-5D77B5C4952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4" name="제목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821644" cy="500066"/>
          </a:xfrm>
        </p:spPr>
        <p:txBody>
          <a:bodyPr>
            <a:noAutofit/>
          </a:bodyPr>
          <a:lstStyle/>
          <a:p>
            <a:r>
              <a:rPr lang="en-US" altLang="ko-KR" dirty="0"/>
              <a:t>Membrane</a:t>
            </a:r>
            <a:r>
              <a:rPr lang="ko-KR" altLang="en-US" dirty="0"/>
              <a:t> </a:t>
            </a:r>
            <a:r>
              <a:rPr lang="en-US" altLang="ko-KR" dirty="0"/>
              <a:t>paradigm/D-brane picture</a:t>
            </a:r>
            <a:r>
              <a:rPr lang="en-US" altLang="ko-KR" sz="1600" dirty="0">
                <a:solidFill>
                  <a:srgbClr val="EEECE1"/>
                </a:solidFill>
              </a:rPr>
              <a:t> (Thorne, Callan, Maldacena, …)</a:t>
            </a:r>
            <a:endParaRPr lang="ko-KR" altLang="en-US" dirty="0"/>
          </a:p>
        </p:txBody>
      </p:sp>
      <p:pic>
        <p:nvPicPr>
          <p:cNvPr id="10242" name="Picture 2" descr="http://inspirehep.net/record/1220270/files/general2.png">
            <a:extLst>
              <a:ext uri="{FF2B5EF4-FFF2-40B4-BE49-F238E27FC236}">
                <a16:creationId xmlns:a16="http://schemas.microsoft.com/office/drawing/2014/main" id="{10F65940-D5F8-4900-99CA-4F69A2821F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50"/>
          <a:stretch/>
        </p:blipFill>
        <p:spPr bwMode="auto">
          <a:xfrm>
            <a:off x="142844" y="3118168"/>
            <a:ext cx="2506241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20574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400" dirty="0"/>
              <a:t>The principle of black hole complementarity says that </a:t>
            </a:r>
            <a:r>
              <a:rPr lang="en-US" altLang="ko-KR" sz="1400" b="1" dirty="0"/>
              <a:t>no observer sees violation of natural laws</a:t>
            </a:r>
            <a:r>
              <a:rPr lang="en-US" altLang="ko-KR" sz="1400" dirty="0"/>
              <a:t>.</a:t>
            </a:r>
          </a:p>
          <a:p>
            <a:pPr marL="342900" indent="-342900">
              <a:buAutoNum type="arabicPeriod"/>
            </a:pPr>
            <a:r>
              <a:rPr lang="en-US" altLang="ko-KR" sz="1400" dirty="0"/>
              <a:t>For </a:t>
            </a:r>
            <a:r>
              <a:rPr lang="en-US" altLang="ko-KR" sz="1400" b="1" dirty="0"/>
              <a:t>in-falling observer</a:t>
            </a:r>
            <a:r>
              <a:rPr lang="en-US" altLang="ko-KR" sz="1400" dirty="0"/>
              <a:t>, general relativity is a good description.</a:t>
            </a:r>
          </a:p>
          <a:p>
            <a:pPr marL="342900" indent="-342900">
              <a:buAutoNum type="arabicPeriod"/>
            </a:pPr>
            <a:r>
              <a:rPr lang="en-US" altLang="ko-KR" sz="1400" dirty="0"/>
              <a:t>For </a:t>
            </a:r>
            <a:r>
              <a:rPr lang="en-US" altLang="ko-KR" sz="1400" b="1" dirty="0"/>
              <a:t>asymptotic observer</a:t>
            </a:r>
            <a:r>
              <a:rPr lang="en-US" altLang="ko-KR" sz="1400" dirty="0"/>
              <a:t>, unitary semi-classical (local) quantum field theory is a good description.</a:t>
            </a:r>
          </a:p>
          <a:p>
            <a:pPr marL="342900" indent="-342900">
              <a:buAutoNum type="arabicPeriod"/>
            </a:pPr>
            <a:r>
              <a:rPr lang="en-US" altLang="ko-KR" sz="1400" dirty="0"/>
              <a:t>Both observers are </a:t>
            </a:r>
            <a:r>
              <a:rPr lang="en-US" altLang="ko-KR" sz="1400" b="1" dirty="0"/>
              <a:t>complementary</a:t>
            </a:r>
            <a:r>
              <a:rPr lang="en-US" altLang="ko-KR" sz="1400" dirty="0"/>
              <a:t>: for any observer, </a:t>
            </a:r>
            <a:r>
              <a:rPr lang="en-US" altLang="ko-KR" sz="1400" dirty="0" err="1"/>
              <a:t>unitarity</a:t>
            </a:r>
            <a:r>
              <a:rPr lang="en-US" altLang="ko-KR" sz="1400" dirty="0"/>
              <a:t> of quantum mechanics and its consequences (e.g., no-cloning theorem) should be satisfied.</a:t>
            </a:r>
          </a:p>
          <a:p>
            <a:pPr indent="0"/>
            <a:endParaRPr lang="en-US" altLang="ko-KR" sz="1400" dirty="0"/>
          </a:p>
          <a:p>
            <a:pPr indent="0"/>
            <a:r>
              <a:rPr lang="en-US" altLang="ko-KR" sz="1400" b="1" dirty="0">
                <a:solidFill>
                  <a:srgbClr val="FF0000"/>
                </a:solidFill>
              </a:rPr>
              <a:t>    Are they consistent?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7C3957-93BE-4922-9ABE-5D77B5C4952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4" name="제목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500066"/>
          </a:xfrm>
        </p:spPr>
        <p:txBody>
          <a:bodyPr>
            <a:normAutofit/>
          </a:bodyPr>
          <a:lstStyle/>
          <a:p>
            <a:r>
              <a:rPr lang="en-US" altLang="ko-KR" dirty="0"/>
              <a:t>Black hole complementarity</a:t>
            </a:r>
            <a:r>
              <a:rPr lang="en-US" altLang="ko-KR" sz="1600" dirty="0">
                <a:solidFill>
                  <a:srgbClr val="EEECE1"/>
                </a:solidFill>
              </a:rPr>
              <a:t> (‘t </a:t>
            </a:r>
            <a:r>
              <a:rPr lang="en-US" altLang="ko-KR" sz="1600" dirty="0" err="1">
                <a:solidFill>
                  <a:srgbClr val="EEECE1"/>
                </a:solidFill>
              </a:rPr>
              <a:t>Hooft</a:t>
            </a:r>
            <a:r>
              <a:rPr lang="en-US" altLang="ko-KR" sz="1600" dirty="0">
                <a:solidFill>
                  <a:srgbClr val="EEECE1"/>
                </a:solidFill>
              </a:rPr>
              <a:t>, Susskind, …)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17883464"/>
      </p:ext>
    </p:extLst>
  </p:cSld>
  <p:clrMapOvr>
    <a:masterClrMapping/>
  </p:clrMapOvr>
  <p:transition>
    <p:randomBa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A5DD4-D781-4701-8B65-0CDB7A5CC760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8" name="직선 연결선 7"/>
          <p:cNvCxnSpPr/>
          <p:nvPr/>
        </p:nvCxnSpPr>
        <p:spPr>
          <a:xfrm flipV="1">
            <a:off x="776262" y="2566982"/>
            <a:ext cx="3848127" cy="3633812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 rot="10800000">
            <a:off x="785786" y="2571744"/>
            <a:ext cx="3848128" cy="3629051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자유형 15"/>
          <p:cNvSpPr/>
          <p:nvPr/>
        </p:nvSpPr>
        <p:spPr>
          <a:xfrm>
            <a:off x="1033438" y="2209791"/>
            <a:ext cx="3338518" cy="849314"/>
          </a:xfrm>
          <a:custGeom>
            <a:avLst/>
            <a:gdLst>
              <a:gd name="connsiteX0" fmla="*/ 0 w 2552700"/>
              <a:gd name="connsiteY0" fmla="*/ 0 h 635000"/>
              <a:gd name="connsiteX1" fmla="*/ 1190625 w 2552700"/>
              <a:gd name="connsiteY1" fmla="*/ 628650 h 635000"/>
              <a:gd name="connsiteX2" fmla="*/ 2552700 w 2552700"/>
              <a:gd name="connsiteY2" fmla="*/ 38100 h 63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52700" h="635000">
                <a:moveTo>
                  <a:pt x="0" y="0"/>
                </a:moveTo>
                <a:cubicBezTo>
                  <a:pt x="382587" y="311150"/>
                  <a:pt x="765175" y="622300"/>
                  <a:pt x="1190625" y="628650"/>
                </a:cubicBezTo>
                <a:cubicBezTo>
                  <a:pt x="1616075" y="635000"/>
                  <a:pt x="2084387" y="336550"/>
                  <a:pt x="2552700" y="38100"/>
                </a:cubicBezTo>
              </a:path>
            </a:pathLst>
          </a:custGeom>
          <a:ln w="50800" cmpd="dbl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23" name="구부러진 연결선 22"/>
          <p:cNvCxnSpPr/>
          <p:nvPr/>
        </p:nvCxnSpPr>
        <p:spPr>
          <a:xfrm flipV="1">
            <a:off x="3914770" y="2986084"/>
            <a:ext cx="642942" cy="500066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구부러진 연결선 27"/>
          <p:cNvCxnSpPr/>
          <p:nvPr/>
        </p:nvCxnSpPr>
        <p:spPr>
          <a:xfrm flipV="1">
            <a:off x="3857620" y="2928933"/>
            <a:ext cx="642942" cy="500066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자유형 31"/>
          <p:cNvSpPr/>
          <p:nvPr/>
        </p:nvSpPr>
        <p:spPr>
          <a:xfrm>
            <a:off x="642910" y="2214554"/>
            <a:ext cx="4786346" cy="1571635"/>
          </a:xfrm>
          <a:custGeom>
            <a:avLst/>
            <a:gdLst>
              <a:gd name="connsiteX0" fmla="*/ 0 w 4772025"/>
              <a:gd name="connsiteY0" fmla="*/ 0 h 601663"/>
              <a:gd name="connsiteX1" fmla="*/ 2009775 w 4772025"/>
              <a:gd name="connsiteY1" fmla="*/ 581025 h 601663"/>
              <a:gd name="connsiteX2" fmla="*/ 4772025 w 4772025"/>
              <a:gd name="connsiteY2" fmla="*/ 123825 h 601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2025" h="601663">
                <a:moveTo>
                  <a:pt x="0" y="0"/>
                </a:moveTo>
                <a:cubicBezTo>
                  <a:pt x="607219" y="280194"/>
                  <a:pt x="1214438" y="560388"/>
                  <a:pt x="2009775" y="581025"/>
                </a:cubicBezTo>
                <a:cubicBezTo>
                  <a:pt x="2805113" y="601663"/>
                  <a:pt x="3788569" y="362744"/>
                  <a:pt x="4772025" y="123825"/>
                </a:cubicBezTo>
              </a:path>
            </a:pathLst>
          </a:cu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67586" name="Picture 2" descr="C:\Users\Eroica\AppData\Local\Microsoft\Windows\Temporary Internet Files\Content.IE5\RRVX4BOH\MC90043627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4786322"/>
            <a:ext cx="271344" cy="271344"/>
          </a:xfrm>
          <a:prstGeom prst="rect">
            <a:avLst/>
          </a:prstGeom>
          <a:noFill/>
        </p:spPr>
      </p:pic>
      <p:pic>
        <p:nvPicPr>
          <p:cNvPr id="34" name="Picture 2" descr="C:\Users\Eroica\AppData\Local\Microsoft\Windows\Temporary Internet Files\Content.IE5\RRVX4BOH\MC90043627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7646" y="3124198"/>
            <a:ext cx="271344" cy="271344"/>
          </a:xfrm>
          <a:prstGeom prst="rect">
            <a:avLst/>
          </a:prstGeom>
          <a:noFill/>
        </p:spPr>
      </p:pic>
      <p:cxnSp>
        <p:nvCxnSpPr>
          <p:cNvPr id="36" name="직선 화살표 연결선 35"/>
          <p:cNvCxnSpPr/>
          <p:nvPr/>
        </p:nvCxnSpPr>
        <p:spPr>
          <a:xfrm rot="16200000" flipV="1">
            <a:off x="2124058" y="3724277"/>
            <a:ext cx="1714512" cy="571504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2" descr="C:\Users\Eroica\AppData\Local\Microsoft\Windows\Temporary Internet Files\Content.IE5\RRVX4BOH\MC90043627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187" y="3609976"/>
            <a:ext cx="271344" cy="271344"/>
          </a:xfrm>
          <a:prstGeom prst="rect">
            <a:avLst/>
          </a:prstGeom>
          <a:noFill/>
        </p:spPr>
      </p:pic>
      <p:sp>
        <p:nvSpPr>
          <p:cNvPr id="15" name="제목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500066"/>
          </a:xfrm>
        </p:spPr>
        <p:txBody>
          <a:bodyPr>
            <a:normAutofit/>
          </a:bodyPr>
          <a:lstStyle/>
          <a:p>
            <a:r>
              <a:rPr lang="en-US" altLang="ko-KR" dirty="0"/>
              <a:t>Duplication experiment </a:t>
            </a:r>
            <a:r>
              <a:rPr lang="en-US" altLang="ko-KR" sz="1600" dirty="0">
                <a:solidFill>
                  <a:srgbClr val="EEECE1"/>
                </a:solidFill>
              </a:rPr>
              <a:t>(Susskind and </a:t>
            </a:r>
            <a:r>
              <a:rPr lang="en-US" altLang="ko-KR" sz="1600" dirty="0" err="1">
                <a:solidFill>
                  <a:srgbClr val="EEECE1"/>
                </a:solidFill>
              </a:rPr>
              <a:t>Thorlacius</a:t>
            </a:r>
            <a:r>
              <a:rPr lang="en-US" altLang="ko-KR" sz="1600" dirty="0">
                <a:solidFill>
                  <a:srgbClr val="EEECE1"/>
                </a:solidFill>
              </a:rPr>
              <a:t>, 1994)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52325817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7.40741E-7 L -0.06303 -0.25208 " pathEditMode="relative" ptsTypes="AA">
                                      <p:cBhvr>
                                        <p:cTn id="25" dur="2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CB346E-1383-447E-A235-7763088F4DDB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8" name="직선 연결선 7"/>
          <p:cNvCxnSpPr/>
          <p:nvPr/>
        </p:nvCxnSpPr>
        <p:spPr>
          <a:xfrm flipV="1">
            <a:off x="776262" y="2566982"/>
            <a:ext cx="3848127" cy="3633812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 rot="10800000">
            <a:off x="785786" y="2571744"/>
            <a:ext cx="3848128" cy="3629051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자유형 15"/>
          <p:cNvSpPr/>
          <p:nvPr/>
        </p:nvSpPr>
        <p:spPr>
          <a:xfrm>
            <a:off x="1033438" y="2209791"/>
            <a:ext cx="3338518" cy="849314"/>
          </a:xfrm>
          <a:custGeom>
            <a:avLst/>
            <a:gdLst>
              <a:gd name="connsiteX0" fmla="*/ 0 w 2552700"/>
              <a:gd name="connsiteY0" fmla="*/ 0 h 635000"/>
              <a:gd name="connsiteX1" fmla="*/ 1190625 w 2552700"/>
              <a:gd name="connsiteY1" fmla="*/ 628650 h 635000"/>
              <a:gd name="connsiteX2" fmla="*/ 2552700 w 2552700"/>
              <a:gd name="connsiteY2" fmla="*/ 38100 h 63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52700" h="635000">
                <a:moveTo>
                  <a:pt x="0" y="0"/>
                </a:moveTo>
                <a:cubicBezTo>
                  <a:pt x="382587" y="311150"/>
                  <a:pt x="765175" y="622300"/>
                  <a:pt x="1190625" y="628650"/>
                </a:cubicBezTo>
                <a:cubicBezTo>
                  <a:pt x="1616075" y="635000"/>
                  <a:pt x="2084387" y="336550"/>
                  <a:pt x="2552700" y="38100"/>
                </a:cubicBezTo>
              </a:path>
            </a:pathLst>
          </a:custGeom>
          <a:ln w="50800" cmpd="dbl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23" name="구부러진 연결선 22"/>
          <p:cNvCxnSpPr/>
          <p:nvPr/>
        </p:nvCxnSpPr>
        <p:spPr>
          <a:xfrm flipV="1">
            <a:off x="3914770" y="2986084"/>
            <a:ext cx="642942" cy="500066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11" descr="C:\Users\Eroica\AppData\Local\Microsoft\Windows\Temporary Internet Files\Content.IE5\DR06BZ0U\MC90031912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3420000" flipH="1">
            <a:off x="4920171" y="4407976"/>
            <a:ext cx="526217" cy="434564"/>
          </a:xfrm>
          <a:prstGeom prst="rect">
            <a:avLst/>
          </a:prstGeom>
          <a:noFill/>
        </p:spPr>
      </p:pic>
      <p:cxnSp>
        <p:nvCxnSpPr>
          <p:cNvPr id="28" name="구부러진 연결선 27"/>
          <p:cNvCxnSpPr/>
          <p:nvPr/>
        </p:nvCxnSpPr>
        <p:spPr>
          <a:xfrm flipV="1">
            <a:off x="3857620" y="2928933"/>
            <a:ext cx="642942" cy="500066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2" descr="C:\Users\Eroica\AppData\Local\Microsoft\Windows\Temporary Internet Files\Content.IE5\RRVX4BOH\MC90043627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57646" y="3124198"/>
            <a:ext cx="271344" cy="271344"/>
          </a:xfrm>
          <a:prstGeom prst="rect">
            <a:avLst/>
          </a:prstGeom>
          <a:noFill/>
        </p:spPr>
      </p:pic>
      <p:cxnSp>
        <p:nvCxnSpPr>
          <p:cNvPr id="19" name="직선 화살표 연결선 18"/>
          <p:cNvCxnSpPr/>
          <p:nvPr/>
        </p:nvCxnSpPr>
        <p:spPr>
          <a:xfrm flipV="1">
            <a:off x="2909876" y="2714620"/>
            <a:ext cx="1090620" cy="10239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 descr="C:\Users\Eroica\AppData\Local\Microsoft\Windows\Temporary Internet Files\Content.IE5\RRVX4BOH\MC90043627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187" y="3609976"/>
            <a:ext cx="271344" cy="271344"/>
          </a:xfrm>
          <a:prstGeom prst="rect">
            <a:avLst/>
          </a:prstGeom>
          <a:noFill/>
        </p:spPr>
      </p:pic>
      <p:cxnSp>
        <p:nvCxnSpPr>
          <p:cNvPr id="25" name="직선 화살표 연결선 24"/>
          <p:cNvCxnSpPr/>
          <p:nvPr/>
        </p:nvCxnSpPr>
        <p:spPr>
          <a:xfrm rot="16200000" flipV="1">
            <a:off x="2124058" y="3724277"/>
            <a:ext cx="1714512" cy="571504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572000" y="2143116"/>
            <a:ext cx="1986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Information duplication?</a:t>
            </a:r>
          </a:p>
        </p:txBody>
      </p:sp>
      <p:graphicFrame>
        <p:nvGraphicFramePr>
          <p:cNvPr id="68611" name="Object 3"/>
          <p:cNvGraphicFramePr>
            <a:graphicFrameLocks noChangeAspect="1"/>
          </p:cNvGraphicFramePr>
          <p:nvPr/>
        </p:nvGraphicFramePr>
        <p:xfrm>
          <a:off x="4776788" y="2500313"/>
          <a:ext cx="1822450" cy="25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수식" r:id="rId5" imgW="1434960" imgH="203040" progId="Equation.3">
                  <p:embed/>
                </p:oleObj>
              </mc:Choice>
              <mc:Fallback>
                <p:oleObj name="수식" r:id="rId5" imgW="1434960" imgH="203040" progId="Equation.3">
                  <p:embed/>
                  <p:pic>
                    <p:nvPicPr>
                      <p:cNvPr id="6861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6788" y="2500313"/>
                        <a:ext cx="1822450" cy="257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제목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500066"/>
          </a:xfrm>
        </p:spPr>
        <p:txBody>
          <a:bodyPr>
            <a:normAutofit/>
          </a:bodyPr>
          <a:lstStyle/>
          <a:p>
            <a:r>
              <a:rPr lang="en-US" altLang="ko-KR" dirty="0"/>
              <a:t>Duplication experiment </a:t>
            </a:r>
            <a:r>
              <a:rPr lang="en-US" altLang="ko-KR" sz="1600" dirty="0">
                <a:solidFill>
                  <a:srgbClr val="EEECE1"/>
                </a:solidFill>
              </a:rPr>
              <a:t>(Susskind and </a:t>
            </a:r>
            <a:r>
              <a:rPr lang="en-US" altLang="ko-KR" sz="1600" dirty="0" err="1">
                <a:solidFill>
                  <a:srgbClr val="EEECE1"/>
                </a:solidFill>
              </a:rPr>
              <a:t>Thorlacius</a:t>
            </a:r>
            <a:r>
              <a:rPr lang="en-US" altLang="ko-KR" sz="1600" dirty="0">
                <a:solidFill>
                  <a:srgbClr val="EEECE1"/>
                </a:solidFill>
              </a:rPr>
              <a:t>, 1994)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6470215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44444E-6 C -0.01562 -0.07662 -0.03038 -0.15301 -0.04149 -0.19445 C -0.05278 -0.23565 -0.06007 -0.24213 -0.06684 -0.24792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0" y="-1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48148E-6 L 0.03368 -0.0592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0" y="-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42 -0.05856 L 0.0026 -0.1111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" y="-26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684 -0.24792 L -0.09826 -0.300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" y="-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81481E-6 L 0.13802 -0.17199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0" y="-8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1CE819-EECE-4124-AB6C-1DCD8EDD6579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8" name="직선 연결선 7"/>
          <p:cNvCxnSpPr/>
          <p:nvPr/>
        </p:nvCxnSpPr>
        <p:spPr>
          <a:xfrm flipV="1">
            <a:off x="776262" y="2566982"/>
            <a:ext cx="3848127" cy="3633812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 rot="10800000">
            <a:off x="785786" y="2571744"/>
            <a:ext cx="3848128" cy="3629051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자유형 15"/>
          <p:cNvSpPr/>
          <p:nvPr/>
        </p:nvSpPr>
        <p:spPr>
          <a:xfrm>
            <a:off x="1033438" y="2209791"/>
            <a:ext cx="3338518" cy="849314"/>
          </a:xfrm>
          <a:custGeom>
            <a:avLst/>
            <a:gdLst>
              <a:gd name="connsiteX0" fmla="*/ 0 w 2552700"/>
              <a:gd name="connsiteY0" fmla="*/ 0 h 635000"/>
              <a:gd name="connsiteX1" fmla="*/ 1190625 w 2552700"/>
              <a:gd name="connsiteY1" fmla="*/ 628650 h 635000"/>
              <a:gd name="connsiteX2" fmla="*/ 2552700 w 2552700"/>
              <a:gd name="connsiteY2" fmla="*/ 38100 h 63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52700" h="635000">
                <a:moveTo>
                  <a:pt x="0" y="0"/>
                </a:moveTo>
                <a:cubicBezTo>
                  <a:pt x="382587" y="311150"/>
                  <a:pt x="765175" y="622300"/>
                  <a:pt x="1190625" y="628650"/>
                </a:cubicBezTo>
                <a:cubicBezTo>
                  <a:pt x="1616075" y="635000"/>
                  <a:pt x="2084387" y="336550"/>
                  <a:pt x="2552700" y="38100"/>
                </a:cubicBezTo>
              </a:path>
            </a:pathLst>
          </a:custGeom>
          <a:ln w="50800" cmpd="dbl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23" name="구부러진 연결선 22"/>
          <p:cNvCxnSpPr/>
          <p:nvPr/>
        </p:nvCxnSpPr>
        <p:spPr>
          <a:xfrm flipV="1">
            <a:off x="3914770" y="2986084"/>
            <a:ext cx="642942" cy="500066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구부러진 연결선 27"/>
          <p:cNvCxnSpPr/>
          <p:nvPr/>
        </p:nvCxnSpPr>
        <p:spPr>
          <a:xfrm flipV="1">
            <a:off x="3857620" y="2928933"/>
            <a:ext cx="642942" cy="500066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2" descr="C:\Users\Eroica\AppData\Local\Microsoft\Windows\Temporary Internet Files\Content.IE5\RRVX4BOH\MC90043627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57646" y="3124198"/>
            <a:ext cx="271344" cy="271344"/>
          </a:xfrm>
          <a:prstGeom prst="rect">
            <a:avLst/>
          </a:prstGeom>
          <a:noFill/>
        </p:spPr>
      </p:pic>
      <p:pic>
        <p:nvPicPr>
          <p:cNvPr id="24" name="Picture 2" descr="C:\Users\Eroica\AppData\Local\Microsoft\Windows\Temporary Internet Files\Content.IE5\RRVX4BOH\MC90043627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187" y="3609976"/>
            <a:ext cx="271344" cy="271344"/>
          </a:xfrm>
          <a:prstGeom prst="rect">
            <a:avLst/>
          </a:prstGeom>
          <a:noFill/>
        </p:spPr>
      </p:pic>
      <p:cxnSp>
        <p:nvCxnSpPr>
          <p:cNvPr id="25" name="직선 화살표 연결선 24"/>
          <p:cNvCxnSpPr/>
          <p:nvPr/>
        </p:nvCxnSpPr>
        <p:spPr>
          <a:xfrm rot="16200000" flipV="1">
            <a:off x="2124058" y="3724277"/>
            <a:ext cx="1714512" cy="571504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/>
          <p:cNvCxnSpPr/>
          <p:nvPr/>
        </p:nvCxnSpPr>
        <p:spPr>
          <a:xfrm rot="16200000" flipH="1">
            <a:off x="3152765" y="3509963"/>
            <a:ext cx="214314" cy="214314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/>
          <p:nvPr/>
        </p:nvCxnSpPr>
        <p:spPr>
          <a:xfrm rot="5400000" flipH="1" flipV="1">
            <a:off x="3124190" y="3305174"/>
            <a:ext cx="1000132" cy="1000132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071934" y="3429000"/>
            <a:ext cx="18341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information retention time</a:t>
            </a:r>
          </a:p>
        </p:txBody>
      </p:sp>
      <p:graphicFrame>
        <p:nvGraphicFramePr>
          <p:cNvPr id="69636" name="Object 4"/>
          <p:cNvGraphicFramePr>
            <a:graphicFrameLocks noChangeAspect="1"/>
          </p:cNvGraphicFramePr>
          <p:nvPr/>
        </p:nvGraphicFramePr>
        <p:xfrm>
          <a:off x="3276591" y="3419475"/>
          <a:ext cx="222256" cy="207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수식" r:id="rId4" imgW="190440" imgH="177480" progId="Equation.3">
                  <p:embed/>
                </p:oleObj>
              </mc:Choice>
              <mc:Fallback>
                <p:oleObj name="수식" r:id="rId4" imgW="190440" imgH="177480" progId="Equation.3">
                  <p:embed/>
                  <p:pic>
                    <p:nvPicPr>
                      <p:cNvPr id="6963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591" y="3419475"/>
                        <a:ext cx="222256" cy="2072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1" name="직선 화살표 연결선 30"/>
          <p:cNvCxnSpPr/>
          <p:nvPr/>
        </p:nvCxnSpPr>
        <p:spPr>
          <a:xfrm flipV="1">
            <a:off x="2909876" y="2714620"/>
            <a:ext cx="1090620" cy="10239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제목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500066"/>
          </a:xfrm>
        </p:spPr>
        <p:txBody>
          <a:bodyPr>
            <a:normAutofit/>
          </a:bodyPr>
          <a:lstStyle/>
          <a:p>
            <a:r>
              <a:rPr lang="en-US" altLang="ko-KR" dirty="0"/>
              <a:t>Duplication experiment </a:t>
            </a:r>
            <a:r>
              <a:rPr lang="en-US" altLang="ko-KR" sz="1600" dirty="0">
                <a:solidFill>
                  <a:srgbClr val="EEECE1"/>
                </a:solidFill>
              </a:rPr>
              <a:t>(Susskind and </a:t>
            </a:r>
            <a:r>
              <a:rPr lang="en-US" altLang="ko-KR" sz="1600" dirty="0" err="1">
                <a:solidFill>
                  <a:srgbClr val="EEECE1"/>
                </a:solidFill>
              </a:rPr>
              <a:t>Thorlacius</a:t>
            </a:r>
            <a:r>
              <a:rPr lang="en-US" altLang="ko-KR" sz="1600" dirty="0">
                <a:solidFill>
                  <a:srgbClr val="EEECE1"/>
                </a:solidFill>
              </a:rPr>
              <a:t>, 1994)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052772" y="4509120"/>
                <a:ext cx="1705530" cy="4071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ko-KR" alt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∆</m:t>
                      </m:r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𝐸</m:t>
                      </m:r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 ~</m:t>
                      </m:r>
                      <m:sSup>
                        <m:sSup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 </m:t>
                          </m:r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𝑒</m:t>
                          </m:r>
                        </m:e>
                        <m:sup>
                          <m:sSup>
                            <m:sSupPr>
                              <m:ctrlP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cs typeface="+mn-cs"/>
                                </a:rPr>
                                <m:t>𝑀</m:t>
                              </m:r>
                            </m:e>
                            <m:sup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&gt;</m:t>
                      </m:r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𝑀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2772" y="4509120"/>
                <a:ext cx="1705530" cy="40716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034183" y="4010029"/>
                <a:ext cx="1888530" cy="5053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ko-KR" alt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∆</m:t>
                      </m:r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𝑡</m:t>
                      </m:r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 ~ </m:t>
                      </m:r>
                      <m:sSup>
                        <m:sSup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𝑒</m:t>
                          </m:r>
                        </m:e>
                        <m:sup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− </m:t>
                          </m:r>
                          <m:box>
                            <m:boxPr>
                              <m:ctrlP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kumimoji="0" lang="en-US" altLang="ko-K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ko-KR" alt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cs typeface="+mn-cs"/>
                                    </a:rPr>
                                    <m:t>𝜏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kumimoji="0" lang="en-US" altLang="ko-KR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US" altLang="ko-KR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/>
                                          <a:cs typeface="+mn-cs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kumimoji="0" lang="en-US" altLang="ko-KR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/>
                                          <a:cs typeface="+mn-cs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box>
                        </m:sup>
                      </m:sSup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~</m:t>
                      </m:r>
                      <m:sSup>
                        <m:sSupPr>
                          <m:ctrlP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𝑒</m:t>
                          </m:r>
                        </m:e>
                        <m:sup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−</m:t>
                          </m:r>
                          <m:sSup>
                            <m:sSupPr>
                              <m:ctrlP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cs typeface="+mn-cs"/>
                                </a:rPr>
                                <m:t>𝑀</m:t>
                              </m:r>
                            </m:e>
                            <m:sup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4183" y="4010029"/>
                <a:ext cx="1888530" cy="50539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4336693" y="3573016"/>
                <a:ext cx="11714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~ </m:t>
                      </m:r>
                      <m:r>
                        <a:rPr kumimoji="0" lang="ko-KR" alt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𝜏</m:t>
                      </m:r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 ~ </m:t>
                      </m:r>
                      <m:sSup>
                        <m:sSup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𝑀</m:t>
                          </m:r>
                        </m:e>
                        <m:sup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6693" y="3573016"/>
                <a:ext cx="1171411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>
          <a:xfrm>
            <a:off x="5872925" y="4878452"/>
            <a:ext cx="21611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Safety condition of duplication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7182" y="1588150"/>
            <a:ext cx="4076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Is a duplication experiment possible?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768167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" grpId="0"/>
      <p:bldP spid="26" grpId="0"/>
      <p:bldP spid="27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FD681B-24A3-4400-9A54-9F90B166F79E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500066"/>
          </a:xfrm>
        </p:spPr>
        <p:txBody>
          <a:bodyPr/>
          <a:lstStyle/>
          <a:p>
            <a:r>
              <a:rPr lang="en-US" altLang="ko-KR" dirty="0"/>
              <a:t>Scrambling time</a:t>
            </a:r>
            <a:endParaRPr lang="ko-KR" altLang="en-US" dirty="0"/>
          </a:p>
        </p:txBody>
      </p:sp>
      <p:pic>
        <p:nvPicPr>
          <p:cNvPr id="1126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3020" y="1340768"/>
            <a:ext cx="7291388" cy="5022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직선 연결선 23"/>
          <p:cNvCxnSpPr/>
          <p:nvPr/>
        </p:nvCxnSpPr>
        <p:spPr>
          <a:xfrm>
            <a:off x="2123728" y="5066134"/>
            <a:ext cx="568863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/>
          <p:nvPr/>
        </p:nvCxnSpPr>
        <p:spPr>
          <a:xfrm>
            <a:off x="1375073" y="5257775"/>
            <a:ext cx="158417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143895"/>
      </p:ext>
    </p:extLst>
  </p:cSld>
  <p:clrMapOvr>
    <a:masterClrMapping/>
  </p:clrMapOvr>
  <p:transition>
    <p:randomBa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86923B-5CAE-4A6E-B348-515FE10B053C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8" name="직선 연결선 7"/>
          <p:cNvCxnSpPr/>
          <p:nvPr/>
        </p:nvCxnSpPr>
        <p:spPr>
          <a:xfrm flipV="1">
            <a:off x="776262" y="2566982"/>
            <a:ext cx="3848127" cy="3633812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 rot="10800000">
            <a:off x="785786" y="2571744"/>
            <a:ext cx="3848128" cy="3629051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자유형 15"/>
          <p:cNvSpPr/>
          <p:nvPr/>
        </p:nvSpPr>
        <p:spPr>
          <a:xfrm>
            <a:off x="1033438" y="2209791"/>
            <a:ext cx="3338518" cy="849314"/>
          </a:xfrm>
          <a:custGeom>
            <a:avLst/>
            <a:gdLst>
              <a:gd name="connsiteX0" fmla="*/ 0 w 2552700"/>
              <a:gd name="connsiteY0" fmla="*/ 0 h 635000"/>
              <a:gd name="connsiteX1" fmla="*/ 1190625 w 2552700"/>
              <a:gd name="connsiteY1" fmla="*/ 628650 h 635000"/>
              <a:gd name="connsiteX2" fmla="*/ 2552700 w 2552700"/>
              <a:gd name="connsiteY2" fmla="*/ 38100 h 63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52700" h="635000">
                <a:moveTo>
                  <a:pt x="0" y="0"/>
                </a:moveTo>
                <a:cubicBezTo>
                  <a:pt x="382587" y="311150"/>
                  <a:pt x="765175" y="622300"/>
                  <a:pt x="1190625" y="628650"/>
                </a:cubicBezTo>
                <a:cubicBezTo>
                  <a:pt x="1616075" y="635000"/>
                  <a:pt x="2084387" y="336550"/>
                  <a:pt x="2552700" y="38100"/>
                </a:cubicBezTo>
              </a:path>
            </a:pathLst>
          </a:custGeom>
          <a:ln w="50800" cmpd="dbl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23" name="구부러진 연결선 22"/>
          <p:cNvCxnSpPr/>
          <p:nvPr/>
        </p:nvCxnSpPr>
        <p:spPr>
          <a:xfrm flipV="1">
            <a:off x="3914770" y="2986084"/>
            <a:ext cx="642942" cy="500066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구부러진 연결선 27"/>
          <p:cNvCxnSpPr/>
          <p:nvPr/>
        </p:nvCxnSpPr>
        <p:spPr>
          <a:xfrm flipV="1">
            <a:off x="3857620" y="2928933"/>
            <a:ext cx="642942" cy="500066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2" descr="C:\Users\Eroica\AppData\Local\Microsoft\Windows\Temporary Internet Files\Content.IE5\RRVX4BOH\MC90043627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57646" y="3124198"/>
            <a:ext cx="271344" cy="271344"/>
          </a:xfrm>
          <a:prstGeom prst="rect">
            <a:avLst/>
          </a:prstGeom>
          <a:noFill/>
        </p:spPr>
      </p:pic>
      <p:pic>
        <p:nvPicPr>
          <p:cNvPr id="24" name="Picture 2" descr="C:\Users\Eroica\AppData\Local\Microsoft\Windows\Temporary Internet Files\Content.IE5\RRVX4BOH\MC90043627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187" y="3609976"/>
            <a:ext cx="271344" cy="271344"/>
          </a:xfrm>
          <a:prstGeom prst="rect">
            <a:avLst/>
          </a:prstGeom>
          <a:noFill/>
        </p:spPr>
      </p:pic>
      <p:cxnSp>
        <p:nvCxnSpPr>
          <p:cNvPr id="25" name="직선 화살표 연결선 24"/>
          <p:cNvCxnSpPr/>
          <p:nvPr/>
        </p:nvCxnSpPr>
        <p:spPr>
          <a:xfrm rot="16200000" flipV="1">
            <a:off x="2124058" y="3724277"/>
            <a:ext cx="1714512" cy="571504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/>
          <p:cNvCxnSpPr/>
          <p:nvPr/>
        </p:nvCxnSpPr>
        <p:spPr>
          <a:xfrm rot="16200000" flipH="1">
            <a:off x="3152765" y="3509963"/>
            <a:ext cx="214314" cy="214314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/>
          <p:nvPr/>
        </p:nvCxnSpPr>
        <p:spPr>
          <a:xfrm rot="5400000" flipH="1" flipV="1">
            <a:off x="3124190" y="3305174"/>
            <a:ext cx="1000132" cy="1000132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402952" y="3429000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scrambling time</a:t>
            </a:r>
          </a:p>
        </p:txBody>
      </p:sp>
      <p:graphicFrame>
        <p:nvGraphicFramePr>
          <p:cNvPr id="69636" name="Object 4"/>
          <p:cNvGraphicFramePr>
            <a:graphicFrameLocks noChangeAspect="1"/>
          </p:cNvGraphicFramePr>
          <p:nvPr/>
        </p:nvGraphicFramePr>
        <p:xfrm>
          <a:off x="3276591" y="3419475"/>
          <a:ext cx="222256" cy="207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0" name="수식" r:id="rId4" imgW="190440" imgH="177480" progId="Equation.3">
                  <p:embed/>
                </p:oleObj>
              </mc:Choice>
              <mc:Fallback>
                <p:oleObj name="수식" r:id="rId4" imgW="190440" imgH="177480" progId="Equation.3">
                  <p:embed/>
                  <p:pic>
                    <p:nvPicPr>
                      <p:cNvPr id="6963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591" y="3419475"/>
                        <a:ext cx="222256" cy="2072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1" name="직선 화살표 연결선 30"/>
          <p:cNvCxnSpPr/>
          <p:nvPr/>
        </p:nvCxnSpPr>
        <p:spPr>
          <a:xfrm flipV="1">
            <a:off x="2909876" y="2714620"/>
            <a:ext cx="1090620" cy="10239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제목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500066"/>
          </a:xfrm>
        </p:spPr>
        <p:txBody>
          <a:bodyPr>
            <a:normAutofit/>
          </a:bodyPr>
          <a:lstStyle/>
          <a:p>
            <a:r>
              <a:rPr lang="en-US" altLang="ko-KR" dirty="0"/>
              <a:t>Duplication experiment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238657" y="4509120"/>
                <a:ext cx="15322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ko-KR" alt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∆</m:t>
                      </m:r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𝐸</m:t>
                      </m:r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 ~ </m:t>
                      </m:r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𝑀</m:t>
                      </m:r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≥</m:t>
                      </m:r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𝑀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8657" y="4509120"/>
                <a:ext cx="1532278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034183" y="4010029"/>
                <a:ext cx="1835502" cy="5053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ko-KR" alt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∆</m:t>
                      </m:r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𝑡</m:t>
                      </m:r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 ~ </m:t>
                      </m:r>
                      <m:sSup>
                        <m:sSup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𝑒</m:t>
                          </m:r>
                        </m:e>
                        <m:sup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− </m:t>
                          </m:r>
                          <m:box>
                            <m:boxPr>
                              <m:ctrlP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kumimoji="0" lang="en-US" altLang="ko-K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ko-KR" alt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cs typeface="+mn-cs"/>
                                    </a:rPr>
                                    <m:t>𝜏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kumimoji="0" lang="en-US" altLang="ko-KR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US" altLang="ko-KR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/>
                                          <a:cs typeface="+mn-cs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kumimoji="0" lang="en-US" altLang="ko-KR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/>
                                          <a:cs typeface="+mn-cs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box>
                        </m:sup>
                      </m:sSup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~1/</m:t>
                      </m:r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𝑀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4183" y="4010029"/>
                <a:ext cx="1835502" cy="50539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4187452" y="3573016"/>
                <a:ext cx="16419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~ </m:t>
                      </m:r>
                      <m:r>
                        <a:rPr kumimoji="0" lang="ko-KR" alt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𝜏</m:t>
                      </m:r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 ~ </m:t>
                      </m:r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𝑀</m:t>
                      </m:r>
                      <m:func>
                        <m:func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0" lang="en-US" altLang="ko-KR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log</m:t>
                          </m:r>
                        </m:fName>
                        <m:e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𝑀</m:t>
                          </m:r>
                        </m:e>
                      </m:func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7452" y="3573016"/>
                <a:ext cx="1641988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>
          <a:xfrm>
            <a:off x="6393093" y="4878452"/>
            <a:ext cx="11208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Marginally safe</a:t>
            </a:r>
          </a:p>
        </p:txBody>
      </p:sp>
      <p:sp>
        <p:nvSpPr>
          <p:cNvPr id="30" name="내용 개체 틀 2"/>
          <p:cNvSpPr>
            <a:spLocks noGrp="1"/>
          </p:cNvSpPr>
          <p:nvPr>
            <p:ph idx="1"/>
          </p:nvPr>
        </p:nvSpPr>
        <p:spPr>
          <a:xfrm>
            <a:off x="3421498" y="5269645"/>
            <a:ext cx="5614998" cy="111168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altLang="ko-KR" sz="1400" dirty="0"/>
              <a:t>No observer can see the duplication of information. Therefore, two observers are </a:t>
            </a:r>
            <a:r>
              <a:rPr lang="en-US" altLang="ko-KR" sz="1400" b="1" dirty="0"/>
              <a:t>complementary</a:t>
            </a:r>
            <a:r>
              <a:rPr lang="en-US" altLang="ko-KR" sz="1400" dirty="0"/>
              <a:t>. </a:t>
            </a:r>
            <a:r>
              <a:rPr lang="en-US" altLang="ko-KR" sz="1100" dirty="0"/>
              <a:t>(Susskind, </a:t>
            </a:r>
            <a:r>
              <a:rPr lang="en-US" altLang="ko-KR" sz="1100" dirty="0" err="1"/>
              <a:t>Thorlacius</a:t>
            </a:r>
            <a:r>
              <a:rPr lang="en-US" altLang="ko-KR" sz="1100" dirty="0"/>
              <a:t> and </a:t>
            </a:r>
            <a:r>
              <a:rPr lang="en-US" altLang="ko-KR" sz="1100" dirty="0" err="1"/>
              <a:t>Uglum</a:t>
            </a:r>
            <a:r>
              <a:rPr lang="en-US" altLang="ko-KR" sz="1100" dirty="0"/>
              <a:t>, 1993; Susskind and </a:t>
            </a:r>
            <a:r>
              <a:rPr lang="en-US" altLang="ko-KR" sz="1100" dirty="0" err="1"/>
              <a:t>Thorlacius</a:t>
            </a:r>
            <a:r>
              <a:rPr lang="en-US" altLang="ko-KR" sz="1100" dirty="0"/>
              <a:t>, 1994)</a:t>
            </a:r>
          </a:p>
        </p:txBody>
      </p:sp>
    </p:spTree>
    <p:extLst>
      <p:ext uri="{BB962C8B-B14F-4D97-AF65-F5344CB8AC3E}">
        <p14:creationId xmlns:p14="http://schemas.microsoft.com/office/powerpoint/2010/main" val="1192174995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uiExpand="1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Two</a:t>
            </a:r>
            <a:r>
              <a:rPr lang="ko-KR" altLang="en-US" dirty="0"/>
              <a:t> </a:t>
            </a:r>
            <a:r>
              <a:rPr lang="en-US" altLang="ko-KR" dirty="0"/>
              <a:t>arguments against black hole complementarity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>
                <a:effectLst/>
              </a:rPr>
              <a:t>Large N rescaling and AMPS arguments</a:t>
            </a:r>
            <a:endParaRPr lang="ko-KR" alt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72426371"/>
      </p:ext>
    </p:extLst>
  </p:cSld>
  <p:clrMapOvr>
    <a:masterClrMapping/>
  </p:clrMapOvr>
  <p:transition spd="slow">
    <p:randomBar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Large N rescaling </a:t>
            </a:r>
            <a:r>
              <a:rPr lang="en-US" altLang="ko-KR" sz="1600" dirty="0">
                <a:solidFill>
                  <a:srgbClr val="EEECE1"/>
                </a:solidFill>
              </a:rPr>
              <a:t>(DY and Zoe, 2011)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0863F-A44E-40BC-9A0A-1DA84630EAB6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8" name="직선 연결선 7"/>
          <p:cNvCxnSpPr/>
          <p:nvPr/>
        </p:nvCxnSpPr>
        <p:spPr>
          <a:xfrm>
            <a:off x="925488" y="2348880"/>
            <a:ext cx="252028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997496" y="2420888"/>
            <a:ext cx="2438747" cy="419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자유형 10"/>
          <p:cNvSpPr/>
          <p:nvPr/>
        </p:nvSpPr>
        <p:spPr>
          <a:xfrm>
            <a:off x="925487" y="2348880"/>
            <a:ext cx="2520281" cy="1719114"/>
          </a:xfrm>
          <a:custGeom>
            <a:avLst/>
            <a:gdLst>
              <a:gd name="connsiteX0" fmla="*/ 0 w 2552700"/>
              <a:gd name="connsiteY0" fmla="*/ 0 h 1697038"/>
              <a:gd name="connsiteX1" fmla="*/ 1800225 w 2552700"/>
              <a:gd name="connsiteY1" fmla="*/ 1695450 h 1697038"/>
              <a:gd name="connsiteX2" fmla="*/ 2552700 w 2552700"/>
              <a:gd name="connsiteY2" fmla="*/ 9525 h 1697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52700" h="1697038">
                <a:moveTo>
                  <a:pt x="0" y="0"/>
                </a:moveTo>
                <a:cubicBezTo>
                  <a:pt x="687387" y="846931"/>
                  <a:pt x="1374775" y="1693862"/>
                  <a:pt x="1800225" y="1695450"/>
                </a:cubicBezTo>
                <a:cubicBezTo>
                  <a:pt x="2225675" y="1697038"/>
                  <a:pt x="2389187" y="853281"/>
                  <a:pt x="2552700" y="9525"/>
                </a:cubicBezTo>
              </a:path>
            </a:pathLst>
          </a:cu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45568" y="1988840"/>
            <a:ext cx="1208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singularity</a:t>
            </a:r>
            <a:endParaRPr kumimoji="0" lang="ko-KR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65648" y="4089320"/>
            <a:ext cx="1869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apparent horizon</a:t>
            </a:r>
            <a:endParaRPr kumimoji="0" lang="ko-KR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16" name="직선 연결선 15"/>
          <p:cNvCxnSpPr>
            <a:stCxn id="11" idx="2"/>
          </p:cNvCxnSpPr>
          <p:nvPr/>
        </p:nvCxnSpPr>
        <p:spPr>
          <a:xfrm flipH="1">
            <a:off x="925488" y="2358529"/>
            <a:ext cx="2520280" cy="243862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-2640000">
            <a:off x="568506" y="3985927"/>
            <a:ext cx="15329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event horizon</a:t>
            </a:r>
            <a:endParaRPr kumimoji="0" lang="ko-KR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19" name="직선 화살표 연결선 18"/>
          <p:cNvCxnSpPr/>
          <p:nvPr/>
        </p:nvCxnSpPr>
        <p:spPr>
          <a:xfrm flipV="1">
            <a:off x="2653680" y="2865184"/>
            <a:ext cx="1512168" cy="150418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0354" name="Object 2"/>
          <p:cNvGraphicFramePr>
            <a:graphicFrameLocks noChangeAspect="1"/>
          </p:cNvGraphicFramePr>
          <p:nvPr/>
        </p:nvGraphicFramePr>
        <p:xfrm>
          <a:off x="3445768" y="3657272"/>
          <a:ext cx="838200" cy="25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4" name="수식" r:id="rId3" imgW="660240" imgH="203040" progId="Equation.3">
                  <p:embed/>
                </p:oleObj>
              </mc:Choice>
              <mc:Fallback>
                <p:oleObj name="수식" r:id="rId3" imgW="660240" imgH="203040" progId="Equation.3">
                  <p:embed/>
                  <p:pic>
                    <p:nvPicPr>
                      <p:cNvPr id="10035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5768" y="3657272"/>
                        <a:ext cx="838200" cy="257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직선 화살표 연결선 21"/>
          <p:cNvCxnSpPr/>
          <p:nvPr/>
        </p:nvCxnSpPr>
        <p:spPr>
          <a:xfrm rot="16200000" flipV="1">
            <a:off x="781472" y="2649160"/>
            <a:ext cx="1656184" cy="151216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0355" name="Object 3"/>
          <p:cNvGraphicFramePr>
            <a:graphicFrameLocks noChangeAspect="1"/>
          </p:cNvGraphicFramePr>
          <p:nvPr/>
        </p:nvGraphicFramePr>
        <p:xfrm>
          <a:off x="637456" y="3441248"/>
          <a:ext cx="822325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5" name="수식" r:id="rId5" imgW="647640" imgH="228600" progId="Equation.3">
                  <p:embed/>
                </p:oleObj>
              </mc:Choice>
              <mc:Fallback>
                <p:oleObj name="수식" r:id="rId5" imgW="647640" imgH="228600" progId="Equation.3">
                  <p:embed/>
                  <p:pic>
                    <p:nvPicPr>
                      <p:cNvPr id="10035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456" y="3441248"/>
                        <a:ext cx="822325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57" name="Object 5"/>
          <p:cNvGraphicFramePr>
            <a:graphicFrameLocks noChangeAspect="1"/>
          </p:cNvGraphicFramePr>
          <p:nvPr/>
        </p:nvGraphicFramePr>
        <p:xfrm>
          <a:off x="1866925" y="5365403"/>
          <a:ext cx="515937" cy="22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6" name="수식" r:id="rId7" imgW="406080" imgH="177480" progId="Equation.3">
                  <p:embed/>
                </p:oleObj>
              </mc:Choice>
              <mc:Fallback>
                <p:oleObj name="수식" r:id="rId7" imgW="406080" imgH="177480" progId="Equation.3">
                  <p:embed/>
                  <p:pic>
                    <p:nvPicPr>
                      <p:cNvPr id="10035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6925" y="5365403"/>
                        <a:ext cx="515937" cy="223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58" name="Object 6"/>
          <p:cNvGraphicFramePr>
            <a:graphicFrameLocks noChangeAspect="1"/>
          </p:cNvGraphicFramePr>
          <p:nvPr/>
        </p:nvGraphicFramePr>
        <p:xfrm>
          <a:off x="6105525" y="5365750"/>
          <a:ext cx="1162050" cy="22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7" name="수식" r:id="rId9" imgW="914400" imgH="177480" progId="Equation.3">
                  <p:embed/>
                </p:oleObj>
              </mc:Choice>
              <mc:Fallback>
                <p:oleObj name="수식" r:id="rId9" imgW="914400" imgH="177480" progId="Equation.3">
                  <p:embed/>
                  <p:pic>
                    <p:nvPicPr>
                      <p:cNvPr id="10035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5525" y="5365750"/>
                        <a:ext cx="1162050" cy="223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2"/>
          <p:cNvGraphicFramePr>
            <a:graphicFrameLocks noChangeAspect="1"/>
          </p:cNvGraphicFramePr>
          <p:nvPr/>
        </p:nvGraphicFramePr>
        <p:xfrm>
          <a:off x="7285038" y="3940175"/>
          <a:ext cx="88582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8" name="수식" r:id="rId11" imgW="698400" imgH="419040" progId="Equation.3">
                  <p:embed/>
                </p:oleObj>
              </mc:Choice>
              <mc:Fallback>
                <p:oleObj name="수식" r:id="rId11" imgW="698400" imgH="419040" progId="Equation.3">
                  <p:embed/>
                  <p:pic>
                    <p:nvPicPr>
                      <p:cNvPr id="3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5038" y="3940175"/>
                        <a:ext cx="885825" cy="530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직선 화살표 연결선 38"/>
          <p:cNvCxnSpPr/>
          <p:nvPr/>
        </p:nvCxnSpPr>
        <p:spPr>
          <a:xfrm rot="16200000" flipV="1">
            <a:off x="5004048" y="2649160"/>
            <a:ext cx="1656184" cy="151216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Object 3"/>
          <p:cNvGraphicFramePr>
            <a:graphicFrameLocks noChangeAspect="1"/>
          </p:cNvGraphicFramePr>
          <p:nvPr/>
        </p:nvGraphicFramePr>
        <p:xfrm>
          <a:off x="4860032" y="3441248"/>
          <a:ext cx="822325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9" name="수식" r:id="rId13" imgW="647640" imgH="228600" progId="Equation.3">
                  <p:embed/>
                </p:oleObj>
              </mc:Choice>
              <mc:Fallback>
                <p:oleObj name="수식" r:id="rId13" imgW="647640" imgH="228600" progId="Equation.3">
                  <p:embed/>
                  <p:pic>
                    <p:nvPicPr>
                      <p:cNvPr id="4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3441248"/>
                        <a:ext cx="822325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1" name="직선 연결선 40"/>
          <p:cNvCxnSpPr/>
          <p:nvPr/>
        </p:nvCxnSpPr>
        <p:spPr>
          <a:xfrm>
            <a:off x="5160764" y="2348880"/>
            <a:ext cx="129614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>
            <a:off x="5207372" y="2420888"/>
            <a:ext cx="129614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자유형 46"/>
          <p:cNvSpPr/>
          <p:nvPr/>
        </p:nvSpPr>
        <p:spPr>
          <a:xfrm>
            <a:off x="5148064" y="2348880"/>
            <a:ext cx="1835889" cy="1626782"/>
          </a:xfrm>
          <a:custGeom>
            <a:avLst/>
            <a:gdLst>
              <a:gd name="connsiteX0" fmla="*/ 0 w 1835889"/>
              <a:gd name="connsiteY0" fmla="*/ 0 h 1626782"/>
              <a:gd name="connsiteX1" fmla="*/ 1616149 w 1835889"/>
              <a:gd name="connsiteY1" fmla="*/ 1626782 h 1626782"/>
              <a:gd name="connsiteX2" fmla="*/ 1318438 w 1835889"/>
              <a:gd name="connsiteY2" fmla="*/ 0 h 1626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35889" h="1626782">
                <a:moveTo>
                  <a:pt x="0" y="0"/>
                </a:moveTo>
                <a:cubicBezTo>
                  <a:pt x="698204" y="813391"/>
                  <a:pt x="1396409" y="1626782"/>
                  <a:pt x="1616149" y="1626782"/>
                </a:cubicBezTo>
                <a:cubicBezTo>
                  <a:pt x="1835889" y="1626782"/>
                  <a:pt x="1577163" y="813391"/>
                  <a:pt x="1318438" y="0"/>
                </a:cubicBezTo>
              </a:path>
            </a:pathLst>
          </a:cu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54" name="직선 화살표 연결선 53"/>
          <p:cNvCxnSpPr/>
          <p:nvPr/>
        </p:nvCxnSpPr>
        <p:spPr>
          <a:xfrm flipV="1">
            <a:off x="6876256" y="3789040"/>
            <a:ext cx="576064" cy="568084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5879583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00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13" grpId="1"/>
      <p:bldP spid="14" grpId="0"/>
      <p:bldP spid="14" grpId="1"/>
      <p:bldP spid="18" grpId="0"/>
      <p:bldP spid="18" grpId="1"/>
      <p:bldP spid="4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Large N rescaling </a:t>
            </a:r>
            <a:r>
              <a:rPr lang="en-US" altLang="ko-KR" sz="1600" dirty="0">
                <a:solidFill>
                  <a:srgbClr val="EEECE1"/>
                </a:solidFill>
              </a:rPr>
              <a:t>(DY and Zoe, 2011)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1A731C-541C-43DB-988A-BDED56D1C399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8" name="직선 연결선 7"/>
          <p:cNvCxnSpPr/>
          <p:nvPr/>
        </p:nvCxnSpPr>
        <p:spPr>
          <a:xfrm>
            <a:off x="925488" y="2348880"/>
            <a:ext cx="252028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997496" y="2420888"/>
            <a:ext cx="2438747" cy="419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자유형 10"/>
          <p:cNvSpPr/>
          <p:nvPr/>
        </p:nvSpPr>
        <p:spPr>
          <a:xfrm>
            <a:off x="925487" y="2348880"/>
            <a:ext cx="2520281" cy="1719114"/>
          </a:xfrm>
          <a:custGeom>
            <a:avLst/>
            <a:gdLst>
              <a:gd name="connsiteX0" fmla="*/ 0 w 2552700"/>
              <a:gd name="connsiteY0" fmla="*/ 0 h 1697038"/>
              <a:gd name="connsiteX1" fmla="*/ 1800225 w 2552700"/>
              <a:gd name="connsiteY1" fmla="*/ 1695450 h 1697038"/>
              <a:gd name="connsiteX2" fmla="*/ 2552700 w 2552700"/>
              <a:gd name="connsiteY2" fmla="*/ 9525 h 1697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52700" h="1697038">
                <a:moveTo>
                  <a:pt x="0" y="0"/>
                </a:moveTo>
                <a:cubicBezTo>
                  <a:pt x="687387" y="846931"/>
                  <a:pt x="1374775" y="1693862"/>
                  <a:pt x="1800225" y="1695450"/>
                </a:cubicBezTo>
                <a:cubicBezTo>
                  <a:pt x="2225675" y="1697038"/>
                  <a:pt x="2389187" y="853281"/>
                  <a:pt x="2552700" y="9525"/>
                </a:cubicBezTo>
              </a:path>
            </a:pathLst>
          </a:cu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19" name="직선 화살표 연결선 18"/>
          <p:cNvCxnSpPr/>
          <p:nvPr/>
        </p:nvCxnSpPr>
        <p:spPr>
          <a:xfrm flipV="1">
            <a:off x="2653680" y="2865184"/>
            <a:ext cx="1512168" cy="150418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0354" name="Object 2"/>
          <p:cNvGraphicFramePr>
            <a:graphicFrameLocks noChangeAspect="1"/>
          </p:cNvGraphicFramePr>
          <p:nvPr/>
        </p:nvGraphicFramePr>
        <p:xfrm>
          <a:off x="3445768" y="3657272"/>
          <a:ext cx="838200" cy="25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8" name="수식" r:id="rId3" imgW="660240" imgH="203040" progId="Equation.3">
                  <p:embed/>
                </p:oleObj>
              </mc:Choice>
              <mc:Fallback>
                <p:oleObj name="수식" r:id="rId3" imgW="660240" imgH="203040" progId="Equation.3">
                  <p:embed/>
                  <p:pic>
                    <p:nvPicPr>
                      <p:cNvPr id="10035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5768" y="3657272"/>
                        <a:ext cx="838200" cy="257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직선 화살표 연결선 21"/>
          <p:cNvCxnSpPr/>
          <p:nvPr/>
        </p:nvCxnSpPr>
        <p:spPr>
          <a:xfrm rot="16200000" flipV="1">
            <a:off x="781472" y="2649160"/>
            <a:ext cx="1656184" cy="151216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0355" name="Object 3"/>
          <p:cNvGraphicFramePr>
            <a:graphicFrameLocks noChangeAspect="1"/>
          </p:cNvGraphicFramePr>
          <p:nvPr/>
        </p:nvGraphicFramePr>
        <p:xfrm>
          <a:off x="637456" y="3441248"/>
          <a:ext cx="822325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9" name="수식" r:id="rId5" imgW="647640" imgH="228600" progId="Equation.3">
                  <p:embed/>
                </p:oleObj>
              </mc:Choice>
              <mc:Fallback>
                <p:oleObj name="수식" r:id="rId5" imgW="647640" imgH="228600" progId="Equation.3">
                  <p:embed/>
                  <p:pic>
                    <p:nvPicPr>
                      <p:cNvPr id="10035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456" y="3441248"/>
                        <a:ext cx="822325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57" name="Object 5"/>
          <p:cNvGraphicFramePr>
            <a:graphicFrameLocks noChangeAspect="1"/>
          </p:cNvGraphicFramePr>
          <p:nvPr/>
        </p:nvGraphicFramePr>
        <p:xfrm>
          <a:off x="1866925" y="5365403"/>
          <a:ext cx="515937" cy="22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00" name="수식" r:id="rId7" imgW="406080" imgH="177480" progId="Equation.3">
                  <p:embed/>
                </p:oleObj>
              </mc:Choice>
              <mc:Fallback>
                <p:oleObj name="수식" r:id="rId7" imgW="406080" imgH="177480" progId="Equation.3">
                  <p:embed/>
                  <p:pic>
                    <p:nvPicPr>
                      <p:cNvPr id="10035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6925" y="5365403"/>
                        <a:ext cx="515937" cy="223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58" name="Object 6"/>
          <p:cNvGraphicFramePr>
            <a:graphicFrameLocks noChangeAspect="1"/>
          </p:cNvGraphicFramePr>
          <p:nvPr/>
        </p:nvGraphicFramePr>
        <p:xfrm>
          <a:off x="6105525" y="5365750"/>
          <a:ext cx="1162050" cy="22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01" name="수식" r:id="rId9" imgW="914400" imgH="177480" progId="Equation.3">
                  <p:embed/>
                </p:oleObj>
              </mc:Choice>
              <mc:Fallback>
                <p:oleObj name="수식" r:id="rId9" imgW="914400" imgH="177480" progId="Equation.3">
                  <p:embed/>
                  <p:pic>
                    <p:nvPicPr>
                      <p:cNvPr id="10035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5525" y="5365750"/>
                        <a:ext cx="1162050" cy="223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2"/>
          <p:cNvGraphicFramePr>
            <a:graphicFrameLocks noChangeAspect="1"/>
          </p:cNvGraphicFramePr>
          <p:nvPr/>
        </p:nvGraphicFramePr>
        <p:xfrm>
          <a:off x="7596336" y="3573016"/>
          <a:ext cx="1304925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02" name="수식" r:id="rId11" imgW="1028520" imgH="660240" progId="Equation.3">
                  <p:embed/>
                </p:oleObj>
              </mc:Choice>
              <mc:Fallback>
                <p:oleObj name="수식" r:id="rId11" imgW="1028520" imgH="660240" progId="Equation.3">
                  <p:embed/>
                  <p:pic>
                    <p:nvPicPr>
                      <p:cNvPr id="3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336" y="3573016"/>
                        <a:ext cx="1304925" cy="835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"/>
          <p:cNvGraphicFramePr>
            <a:graphicFrameLocks noChangeAspect="1"/>
          </p:cNvGraphicFramePr>
          <p:nvPr/>
        </p:nvGraphicFramePr>
        <p:xfrm>
          <a:off x="4644008" y="3356992"/>
          <a:ext cx="1112838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03" name="수식" r:id="rId13" imgW="876240" imgH="253800" progId="Equation.3">
                  <p:embed/>
                </p:oleObj>
              </mc:Choice>
              <mc:Fallback>
                <p:oleObj name="수식" r:id="rId13" imgW="876240" imgH="253800" progId="Equation.3">
                  <p:embed/>
                  <p:pic>
                    <p:nvPicPr>
                      <p:cNvPr id="4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3356992"/>
                        <a:ext cx="1112838" cy="320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직선 연결선 35"/>
          <p:cNvCxnSpPr/>
          <p:nvPr/>
        </p:nvCxnSpPr>
        <p:spPr>
          <a:xfrm>
            <a:off x="5153835" y="2348880"/>
            <a:ext cx="252028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/>
          <p:cNvCxnSpPr/>
          <p:nvPr/>
        </p:nvCxnSpPr>
        <p:spPr>
          <a:xfrm>
            <a:off x="5225843" y="2420888"/>
            <a:ext cx="2438747" cy="419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자유형 42"/>
          <p:cNvSpPr/>
          <p:nvPr/>
        </p:nvSpPr>
        <p:spPr>
          <a:xfrm>
            <a:off x="5153834" y="2348880"/>
            <a:ext cx="2520281" cy="1719114"/>
          </a:xfrm>
          <a:custGeom>
            <a:avLst/>
            <a:gdLst>
              <a:gd name="connsiteX0" fmla="*/ 0 w 2552700"/>
              <a:gd name="connsiteY0" fmla="*/ 0 h 1697038"/>
              <a:gd name="connsiteX1" fmla="*/ 1800225 w 2552700"/>
              <a:gd name="connsiteY1" fmla="*/ 1695450 h 1697038"/>
              <a:gd name="connsiteX2" fmla="*/ 2552700 w 2552700"/>
              <a:gd name="connsiteY2" fmla="*/ 9525 h 1697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52700" h="1697038">
                <a:moveTo>
                  <a:pt x="0" y="0"/>
                </a:moveTo>
                <a:cubicBezTo>
                  <a:pt x="687387" y="846931"/>
                  <a:pt x="1374775" y="1693862"/>
                  <a:pt x="1800225" y="1695450"/>
                </a:cubicBezTo>
                <a:cubicBezTo>
                  <a:pt x="2225675" y="1697038"/>
                  <a:pt x="2389187" y="853281"/>
                  <a:pt x="2552700" y="9525"/>
                </a:cubicBezTo>
              </a:path>
            </a:pathLst>
          </a:cu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4" name="직선 화살표 연결선 43"/>
          <p:cNvCxnSpPr/>
          <p:nvPr/>
        </p:nvCxnSpPr>
        <p:spPr>
          <a:xfrm flipV="1">
            <a:off x="6882027" y="2865184"/>
            <a:ext cx="1512168" cy="150418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화살표 연결선 45"/>
          <p:cNvCxnSpPr/>
          <p:nvPr/>
        </p:nvCxnSpPr>
        <p:spPr>
          <a:xfrm rot="16200000" flipV="1">
            <a:off x="5009819" y="2649160"/>
            <a:ext cx="1656184" cy="151216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5045204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67544" y="2130425"/>
            <a:ext cx="8125029" cy="14700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b="1" dirty="0"/>
              <a:t>Firewall controversy </a:t>
            </a:r>
            <a:r>
              <a:rPr lang="en-US" altLang="ko-KR" sz="2400" b="1" dirty="0">
                <a:solidFill>
                  <a:schemeClr val="bg2">
                    <a:lumMod val="25000"/>
                  </a:schemeClr>
                </a:solidFill>
              </a:rPr>
              <a:t>and</a:t>
            </a:r>
            <a:br>
              <a:rPr lang="en-US" altLang="ko-KR" sz="2400" b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altLang="ko-KR" sz="2400" b="1" dirty="0">
                <a:solidFill>
                  <a:schemeClr val="bg2">
                    <a:lumMod val="25000"/>
                  </a:schemeClr>
                </a:solidFill>
              </a:rPr>
              <a:t>Euclidean path integral approach</a:t>
            </a:r>
            <a:endParaRPr lang="ko-KR" altLang="en-US" sz="900" b="1" dirty="0">
              <a:solidFill>
                <a:schemeClr val="bg2">
                  <a:lumMod val="25000"/>
                </a:schemeClr>
              </a:solidFill>
              <a:effectLst/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4434832"/>
            <a:ext cx="6400800" cy="1780250"/>
          </a:xfrm>
        </p:spPr>
        <p:txBody>
          <a:bodyPr>
            <a:noAutofit/>
          </a:bodyPr>
          <a:lstStyle/>
          <a:p>
            <a:r>
              <a:rPr lang="en-US" altLang="ko-KR" sz="1600" dirty="0">
                <a:effectLst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Dong-</a:t>
            </a:r>
            <a:r>
              <a:rPr lang="en-US" altLang="ko-KR" sz="1600" dirty="0" err="1">
                <a:effectLst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han</a:t>
            </a:r>
            <a:r>
              <a:rPr lang="en-US" altLang="ko-KR" sz="1600" dirty="0">
                <a:effectLst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en-US" altLang="ko-KR" sz="1600" dirty="0" err="1">
                <a:effectLst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Yeom</a:t>
            </a:r>
            <a:endParaRPr lang="en-US" altLang="ko-KR" sz="1600" dirty="0">
              <a:effectLst/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r>
              <a:rPr lang="ko-KR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염동한</a:t>
            </a:r>
            <a:endParaRPr lang="en-US" altLang="ko-KR" sz="16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r>
              <a:rPr lang="en-US" altLang="ja-JP" sz="1600" dirty="0">
                <a:effectLst/>
                <a:latin typeface="나눔고딕 ExtraBold" panose="020D0904000000000000" pitchFamily="50" charset="-127"/>
                <a:ea typeface="나눔고딕 ExtraBold" panose="020D0904000000000000" pitchFamily="50" charset="-127"/>
                <a:sym typeface="Wingdings" pitchFamily="2" charset="2"/>
              </a:rPr>
              <a:t>Asia Pacific Center for Theoretical Physics</a:t>
            </a:r>
          </a:p>
          <a:p>
            <a:r>
              <a:rPr lang="ko-KR" alt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아시아태평양이론물리센터</a:t>
            </a:r>
            <a:endParaRPr lang="en-US" altLang="ja-JP" sz="16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21763256"/>
      </p:ext>
    </p:extLst>
  </p:cSld>
  <p:clrMapOvr>
    <a:masterClrMapping/>
  </p:clrMapOvr>
  <p:transition>
    <p:randomBar dir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Large N rescaling </a:t>
            </a:r>
            <a:r>
              <a:rPr lang="en-US" altLang="ko-KR" sz="1600" dirty="0">
                <a:solidFill>
                  <a:srgbClr val="EEECE1"/>
                </a:solidFill>
              </a:rPr>
              <a:t>(DY and Zoe, 2011)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C4A14D-7108-440D-9180-B526763359FE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3" name="그룹 22"/>
          <p:cNvGrpSpPr>
            <a:grpSpLocks noChangeAspect="1"/>
          </p:cNvGrpSpPr>
          <p:nvPr/>
        </p:nvGrpSpPr>
        <p:grpSpPr>
          <a:xfrm>
            <a:off x="925487" y="2348880"/>
            <a:ext cx="2520281" cy="1719114"/>
            <a:chOff x="925487" y="2348880"/>
            <a:chExt cx="2520281" cy="1719114"/>
          </a:xfrm>
        </p:grpSpPr>
        <p:cxnSp>
          <p:nvCxnSpPr>
            <p:cNvPr id="8" name="직선 연결선 7"/>
            <p:cNvCxnSpPr/>
            <p:nvPr/>
          </p:nvCxnSpPr>
          <p:spPr>
            <a:xfrm>
              <a:off x="925488" y="2348880"/>
              <a:ext cx="252028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>
              <a:off x="997496" y="2420888"/>
              <a:ext cx="2438747" cy="419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자유형 10"/>
            <p:cNvSpPr/>
            <p:nvPr/>
          </p:nvSpPr>
          <p:spPr>
            <a:xfrm>
              <a:off x="925487" y="2348880"/>
              <a:ext cx="2520281" cy="1719114"/>
            </a:xfrm>
            <a:custGeom>
              <a:avLst/>
              <a:gdLst>
                <a:gd name="connsiteX0" fmla="*/ 0 w 2552700"/>
                <a:gd name="connsiteY0" fmla="*/ 0 h 1697038"/>
                <a:gd name="connsiteX1" fmla="*/ 1800225 w 2552700"/>
                <a:gd name="connsiteY1" fmla="*/ 1695450 h 1697038"/>
                <a:gd name="connsiteX2" fmla="*/ 2552700 w 2552700"/>
                <a:gd name="connsiteY2" fmla="*/ 9525 h 1697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52700" h="1697038">
                  <a:moveTo>
                    <a:pt x="0" y="0"/>
                  </a:moveTo>
                  <a:cubicBezTo>
                    <a:pt x="687387" y="846931"/>
                    <a:pt x="1374775" y="1693862"/>
                    <a:pt x="1800225" y="1695450"/>
                  </a:cubicBezTo>
                  <a:cubicBezTo>
                    <a:pt x="2225675" y="1697038"/>
                    <a:pt x="2389187" y="853281"/>
                    <a:pt x="2552700" y="9525"/>
                  </a:cubicBezTo>
                </a:path>
              </a:pathLst>
            </a:cu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graphicFrame>
        <p:nvGraphicFramePr>
          <p:cNvPr id="100357" name="Object 5"/>
          <p:cNvGraphicFramePr>
            <a:graphicFrameLocks noChangeAspect="1"/>
          </p:cNvGraphicFramePr>
          <p:nvPr/>
        </p:nvGraphicFramePr>
        <p:xfrm>
          <a:off x="1866925" y="5365403"/>
          <a:ext cx="515937" cy="22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8" name="수식" r:id="rId3" imgW="406080" imgH="177480" progId="Equation.3">
                  <p:embed/>
                </p:oleObj>
              </mc:Choice>
              <mc:Fallback>
                <p:oleObj name="수식" r:id="rId3" imgW="406080" imgH="177480" progId="Equation.3">
                  <p:embed/>
                  <p:pic>
                    <p:nvPicPr>
                      <p:cNvPr id="10035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6925" y="5365403"/>
                        <a:ext cx="515937" cy="223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58" name="Object 6"/>
          <p:cNvGraphicFramePr>
            <a:graphicFrameLocks noChangeAspect="1"/>
          </p:cNvGraphicFramePr>
          <p:nvPr/>
        </p:nvGraphicFramePr>
        <p:xfrm>
          <a:off x="6105525" y="5365750"/>
          <a:ext cx="1162050" cy="22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9" name="수식" r:id="rId5" imgW="914400" imgH="177480" progId="Equation.3">
                  <p:embed/>
                </p:oleObj>
              </mc:Choice>
              <mc:Fallback>
                <p:oleObj name="수식" r:id="rId5" imgW="914400" imgH="177480" progId="Equation.3">
                  <p:embed/>
                  <p:pic>
                    <p:nvPicPr>
                      <p:cNvPr id="10035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5525" y="5365750"/>
                        <a:ext cx="1162050" cy="223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그룹 23"/>
          <p:cNvGrpSpPr>
            <a:grpSpLocks noChangeAspect="1"/>
          </p:cNvGrpSpPr>
          <p:nvPr/>
        </p:nvGrpSpPr>
        <p:grpSpPr>
          <a:xfrm>
            <a:off x="5153834" y="2348880"/>
            <a:ext cx="2520281" cy="1719114"/>
            <a:chOff x="5153834" y="2348880"/>
            <a:chExt cx="2520281" cy="1719114"/>
          </a:xfrm>
        </p:grpSpPr>
        <p:cxnSp>
          <p:nvCxnSpPr>
            <p:cNvPr id="36" name="직선 연결선 35"/>
            <p:cNvCxnSpPr/>
            <p:nvPr/>
          </p:nvCxnSpPr>
          <p:spPr>
            <a:xfrm>
              <a:off x="5153835" y="2348880"/>
              <a:ext cx="252028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연결선 36"/>
            <p:cNvCxnSpPr/>
            <p:nvPr/>
          </p:nvCxnSpPr>
          <p:spPr>
            <a:xfrm>
              <a:off x="5225843" y="2420888"/>
              <a:ext cx="2438747" cy="419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자유형 42"/>
            <p:cNvSpPr/>
            <p:nvPr/>
          </p:nvSpPr>
          <p:spPr>
            <a:xfrm>
              <a:off x="5153834" y="2348880"/>
              <a:ext cx="2520281" cy="1719114"/>
            </a:xfrm>
            <a:custGeom>
              <a:avLst/>
              <a:gdLst>
                <a:gd name="connsiteX0" fmla="*/ 0 w 2552700"/>
                <a:gd name="connsiteY0" fmla="*/ 0 h 1697038"/>
                <a:gd name="connsiteX1" fmla="*/ 1800225 w 2552700"/>
                <a:gd name="connsiteY1" fmla="*/ 1695450 h 1697038"/>
                <a:gd name="connsiteX2" fmla="*/ 2552700 w 2552700"/>
                <a:gd name="connsiteY2" fmla="*/ 9525 h 1697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52700" h="1697038">
                  <a:moveTo>
                    <a:pt x="0" y="0"/>
                  </a:moveTo>
                  <a:cubicBezTo>
                    <a:pt x="687387" y="846931"/>
                    <a:pt x="1374775" y="1693862"/>
                    <a:pt x="1800225" y="1695450"/>
                  </a:cubicBezTo>
                  <a:cubicBezTo>
                    <a:pt x="2225675" y="1697038"/>
                    <a:pt x="2389187" y="853281"/>
                    <a:pt x="2552700" y="9525"/>
                  </a:cubicBezTo>
                </a:path>
              </a:pathLst>
            </a:cu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25" name="그룹 24"/>
          <p:cNvGrpSpPr>
            <a:grpSpLocks noChangeAspect="1"/>
          </p:cNvGrpSpPr>
          <p:nvPr/>
        </p:nvGrpSpPr>
        <p:grpSpPr>
          <a:xfrm>
            <a:off x="899593" y="2348880"/>
            <a:ext cx="576064" cy="392940"/>
            <a:chOff x="925487" y="2348880"/>
            <a:chExt cx="2520281" cy="1719114"/>
          </a:xfrm>
        </p:grpSpPr>
        <p:cxnSp>
          <p:nvCxnSpPr>
            <p:cNvPr id="26" name="직선 연결선 25"/>
            <p:cNvCxnSpPr/>
            <p:nvPr/>
          </p:nvCxnSpPr>
          <p:spPr>
            <a:xfrm>
              <a:off x="925488" y="2348880"/>
              <a:ext cx="252028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/>
            <p:cNvCxnSpPr/>
            <p:nvPr/>
          </p:nvCxnSpPr>
          <p:spPr>
            <a:xfrm>
              <a:off x="997496" y="2420888"/>
              <a:ext cx="2438747" cy="419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자유형 27"/>
            <p:cNvSpPr/>
            <p:nvPr/>
          </p:nvSpPr>
          <p:spPr>
            <a:xfrm>
              <a:off x="925487" y="2348880"/>
              <a:ext cx="2520281" cy="1719114"/>
            </a:xfrm>
            <a:custGeom>
              <a:avLst/>
              <a:gdLst>
                <a:gd name="connsiteX0" fmla="*/ 0 w 2552700"/>
                <a:gd name="connsiteY0" fmla="*/ 0 h 1697038"/>
                <a:gd name="connsiteX1" fmla="*/ 1800225 w 2552700"/>
                <a:gd name="connsiteY1" fmla="*/ 1695450 h 1697038"/>
                <a:gd name="connsiteX2" fmla="*/ 2552700 w 2552700"/>
                <a:gd name="connsiteY2" fmla="*/ 9525 h 1697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52700" h="1697038">
                  <a:moveTo>
                    <a:pt x="0" y="0"/>
                  </a:moveTo>
                  <a:cubicBezTo>
                    <a:pt x="687387" y="846931"/>
                    <a:pt x="1374775" y="1693862"/>
                    <a:pt x="1800225" y="1695450"/>
                  </a:cubicBezTo>
                  <a:cubicBezTo>
                    <a:pt x="2225675" y="1697038"/>
                    <a:pt x="2389187" y="853281"/>
                    <a:pt x="2552700" y="9525"/>
                  </a:cubicBezTo>
                </a:path>
              </a:pathLst>
            </a:cu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29" name="그룹 28"/>
          <p:cNvGrpSpPr>
            <a:grpSpLocks noChangeAspect="1"/>
          </p:cNvGrpSpPr>
          <p:nvPr/>
        </p:nvGrpSpPr>
        <p:grpSpPr>
          <a:xfrm>
            <a:off x="2493551" y="1556792"/>
            <a:ext cx="6439541" cy="4392488"/>
            <a:chOff x="5153834" y="2348880"/>
            <a:chExt cx="2520281" cy="1719114"/>
          </a:xfrm>
        </p:grpSpPr>
        <p:cxnSp>
          <p:nvCxnSpPr>
            <p:cNvPr id="30" name="직선 연결선 29"/>
            <p:cNvCxnSpPr/>
            <p:nvPr/>
          </p:nvCxnSpPr>
          <p:spPr>
            <a:xfrm>
              <a:off x="5153835" y="2348880"/>
              <a:ext cx="252028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연결선 30"/>
            <p:cNvCxnSpPr/>
            <p:nvPr/>
          </p:nvCxnSpPr>
          <p:spPr>
            <a:xfrm>
              <a:off x="5225843" y="2420888"/>
              <a:ext cx="2438747" cy="419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자유형 31"/>
            <p:cNvSpPr/>
            <p:nvPr/>
          </p:nvSpPr>
          <p:spPr>
            <a:xfrm>
              <a:off x="5153834" y="2348880"/>
              <a:ext cx="2520281" cy="1719114"/>
            </a:xfrm>
            <a:custGeom>
              <a:avLst/>
              <a:gdLst>
                <a:gd name="connsiteX0" fmla="*/ 0 w 2552700"/>
                <a:gd name="connsiteY0" fmla="*/ 0 h 1697038"/>
                <a:gd name="connsiteX1" fmla="*/ 1800225 w 2552700"/>
                <a:gd name="connsiteY1" fmla="*/ 1695450 h 1697038"/>
                <a:gd name="connsiteX2" fmla="*/ 2552700 w 2552700"/>
                <a:gd name="connsiteY2" fmla="*/ 9525 h 1697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52700" h="1697038">
                  <a:moveTo>
                    <a:pt x="0" y="0"/>
                  </a:moveTo>
                  <a:cubicBezTo>
                    <a:pt x="687387" y="846931"/>
                    <a:pt x="1374775" y="1693862"/>
                    <a:pt x="1800225" y="1695450"/>
                  </a:cubicBezTo>
                  <a:cubicBezTo>
                    <a:pt x="2225675" y="1697038"/>
                    <a:pt x="2389187" y="853281"/>
                    <a:pt x="2552700" y="9525"/>
                  </a:cubicBezTo>
                </a:path>
              </a:pathLst>
            </a:cu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33" name="직선 화살표 연결선 32"/>
          <p:cNvCxnSpPr/>
          <p:nvPr/>
        </p:nvCxnSpPr>
        <p:spPr>
          <a:xfrm rot="16200000" flipH="1">
            <a:off x="1291531" y="2431521"/>
            <a:ext cx="142306" cy="142306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Object 4"/>
          <p:cNvGraphicFramePr>
            <a:graphicFrameLocks noChangeAspect="1"/>
          </p:cNvGraphicFramePr>
          <p:nvPr/>
        </p:nvGraphicFramePr>
        <p:xfrm>
          <a:off x="1411858" y="2492896"/>
          <a:ext cx="222256" cy="207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0" name="수식" r:id="rId7" imgW="190440" imgH="177480" progId="Equation.3">
                  <p:embed/>
                </p:oleObj>
              </mc:Choice>
              <mc:Fallback>
                <p:oleObj name="수식" r:id="rId7" imgW="190440" imgH="177480" progId="Equation.3">
                  <p:embed/>
                  <p:pic>
                    <p:nvPicPr>
                      <p:cNvPr id="3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1858" y="2492896"/>
                        <a:ext cx="222256" cy="2072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직선 화살표 연결선 38"/>
          <p:cNvCxnSpPr/>
          <p:nvPr/>
        </p:nvCxnSpPr>
        <p:spPr>
          <a:xfrm rot="16200000" flipH="1">
            <a:off x="7301776" y="2139383"/>
            <a:ext cx="781455" cy="768399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Object 4"/>
          <p:cNvGraphicFramePr>
            <a:graphicFrameLocks noChangeAspect="1"/>
          </p:cNvGraphicFramePr>
          <p:nvPr/>
        </p:nvGraphicFramePr>
        <p:xfrm>
          <a:off x="7884367" y="2132856"/>
          <a:ext cx="463281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1" name="수식" r:id="rId9" imgW="190440" imgH="177480" progId="Equation.3">
                  <p:embed/>
                </p:oleObj>
              </mc:Choice>
              <mc:Fallback>
                <p:oleObj name="수식" r:id="rId9" imgW="190440" imgH="177480" progId="Equation.3">
                  <p:embed/>
                  <p:pic>
                    <p:nvPicPr>
                      <p:cNvPr id="41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4367" y="2132856"/>
                        <a:ext cx="463281" cy="4320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2113372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Large N rescaling </a:t>
            </a:r>
            <a:r>
              <a:rPr lang="en-US" altLang="ko-KR" sz="1600" dirty="0">
                <a:solidFill>
                  <a:srgbClr val="EEECE1"/>
                </a:solidFill>
              </a:rPr>
              <a:t>(DY and Zoe, 2011)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FC4799-0DCE-4E1F-A4CE-B17E73D93E6B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8" name="직선 연결선 7"/>
          <p:cNvCxnSpPr/>
          <p:nvPr/>
        </p:nvCxnSpPr>
        <p:spPr>
          <a:xfrm>
            <a:off x="925488" y="2348880"/>
            <a:ext cx="252028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997496" y="2420888"/>
            <a:ext cx="2438747" cy="419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자유형 10"/>
          <p:cNvSpPr/>
          <p:nvPr/>
        </p:nvSpPr>
        <p:spPr>
          <a:xfrm>
            <a:off x="925487" y="2348880"/>
            <a:ext cx="2520281" cy="1719114"/>
          </a:xfrm>
          <a:custGeom>
            <a:avLst/>
            <a:gdLst>
              <a:gd name="connsiteX0" fmla="*/ 0 w 2552700"/>
              <a:gd name="connsiteY0" fmla="*/ 0 h 1697038"/>
              <a:gd name="connsiteX1" fmla="*/ 1800225 w 2552700"/>
              <a:gd name="connsiteY1" fmla="*/ 1695450 h 1697038"/>
              <a:gd name="connsiteX2" fmla="*/ 2552700 w 2552700"/>
              <a:gd name="connsiteY2" fmla="*/ 9525 h 1697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52700" h="1697038">
                <a:moveTo>
                  <a:pt x="0" y="0"/>
                </a:moveTo>
                <a:cubicBezTo>
                  <a:pt x="687387" y="846931"/>
                  <a:pt x="1374775" y="1693862"/>
                  <a:pt x="1800225" y="1695450"/>
                </a:cubicBezTo>
                <a:cubicBezTo>
                  <a:pt x="2225675" y="1697038"/>
                  <a:pt x="2389187" y="853281"/>
                  <a:pt x="2552700" y="9525"/>
                </a:cubicBezTo>
              </a:path>
            </a:pathLst>
          </a:cu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19" name="직선 화살표 연결선 18"/>
          <p:cNvCxnSpPr/>
          <p:nvPr/>
        </p:nvCxnSpPr>
        <p:spPr>
          <a:xfrm flipV="1">
            <a:off x="2653680" y="2865184"/>
            <a:ext cx="1512168" cy="150418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0354" name="Object 2"/>
          <p:cNvGraphicFramePr>
            <a:graphicFrameLocks noChangeAspect="1"/>
          </p:cNvGraphicFramePr>
          <p:nvPr/>
        </p:nvGraphicFramePr>
        <p:xfrm>
          <a:off x="3445768" y="3657272"/>
          <a:ext cx="838200" cy="25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6" name="수식" r:id="rId3" imgW="660240" imgH="203040" progId="Equation.3">
                  <p:embed/>
                </p:oleObj>
              </mc:Choice>
              <mc:Fallback>
                <p:oleObj name="수식" r:id="rId3" imgW="660240" imgH="203040" progId="Equation.3">
                  <p:embed/>
                  <p:pic>
                    <p:nvPicPr>
                      <p:cNvPr id="10035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5768" y="3657272"/>
                        <a:ext cx="838200" cy="257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직선 화살표 연결선 21"/>
          <p:cNvCxnSpPr/>
          <p:nvPr/>
        </p:nvCxnSpPr>
        <p:spPr>
          <a:xfrm rot="16200000" flipV="1">
            <a:off x="781472" y="2649160"/>
            <a:ext cx="1656184" cy="151216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0355" name="Object 3"/>
          <p:cNvGraphicFramePr>
            <a:graphicFrameLocks noChangeAspect="1"/>
          </p:cNvGraphicFramePr>
          <p:nvPr/>
        </p:nvGraphicFramePr>
        <p:xfrm>
          <a:off x="637456" y="3441248"/>
          <a:ext cx="822325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7" name="수식" r:id="rId5" imgW="647640" imgH="228600" progId="Equation.3">
                  <p:embed/>
                </p:oleObj>
              </mc:Choice>
              <mc:Fallback>
                <p:oleObj name="수식" r:id="rId5" imgW="647640" imgH="228600" progId="Equation.3">
                  <p:embed/>
                  <p:pic>
                    <p:nvPicPr>
                      <p:cNvPr id="10035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456" y="3441248"/>
                        <a:ext cx="822325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57" name="Object 5"/>
          <p:cNvGraphicFramePr>
            <a:graphicFrameLocks noChangeAspect="1"/>
          </p:cNvGraphicFramePr>
          <p:nvPr/>
        </p:nvGraphicFramePr>
        <p:xfrm>
          <a:off x="1866925" y="5365403"/>
          <a:ext cx="515937" cy="22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8" name="수식" r:id="rId7" imgW="406080" imgH="177480" progId="Equation.3">
                  <p:embed/>
                </p:oleObj>
              </mc:Choice>
              <mc:Fallback>
                <p:oleObj name="수식" r:id="rId7" imgW="406080" imgH="177480" progId="Equation.3">
                  <p:embed/>
                  <p:pic>
                    <p:nvPicPr>
                      <p:cNvPr id="10035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6925" y="5365403"/>
                        <a:ext cx="515937" cy="223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58" name="Object 6"/>
          <p:cNvGraphicFramePr>
            <a:graphicFrameLocks noChangeAspect="1"/>
          </p:cNvGraphicFramePr>
          <p:nvPr/>
        </p:nvGraphicFramePr>
        <p:xfrm>
          <a:off x="6105525" y="5365750"/>
          <a:ext cx="1162050" cy="22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9" name="수식" r:id="rId9" imgW="914400" imgH="177480" progId="Equation.3">
                  <p:embed/>
                </p:oleObj>
              </mc:Choice>
              <mc:Fallback>
                <p:oleObj name="수식" r:id="rId9" imgW="914400" imgH="177480" progId="Equation.3">
                  <p:embed/>
                  <p:pic>
                    <p:nvPicPr>
                      <p:cNvPr id="10035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5525" y="5365750"/>
                        <a:ext cx="1162050" cy="223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2"/>
          <p:cNvGraphicFramePr>
            <a:graphicFrameLocks noChangeAspect="1"/>
          </p:cNvGraphicFramePr>
          <p:nvPr/>
        </p:nvGraphicFramePr>
        <p:xfrm>
          <a:off x="7596336" y="3573016"/>
          <a:ext cx="1304925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0" name="수식" r:id="rId11" imgW="1028520" imgH="660240" progId="Equation.3">
                  <p:embed/>
                </p:oleObj>
              </mc:Choice>
              <mc:Fallback>
                <p:oleObj name="수식" r:id="rId11" imgW="1028520" imgH="660240" progId="Equation.3">
                  <p:embed/>
                  <p:pic>
                    <p:nvPicPr>
                      <p:cNvPr id="3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336" y="3573016"/>
                        <a:ext cx="1304925" cy="835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"/>
          <p:cNvGraphicFramePr>
            <a:graphicFrameLocks noChangeAspect="1"/>
          </p:cNvGraphicFramePr>
          <p:nvPr/>
        </p:nvGraphicFramePr>
        <p:xfrm>
          <a:off x="4644008" y="3356992"/>
          <a:ext cx="1112838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1" name="수식" r:id="rId13" imgW="876240" imgH="253800" progId="Equation.3">
                  <p:embed/>
                </p:oleObj>
              </mc:Choice>
              <mc:Fallback>
                <p:oleObj name="수식" r:id="rId13" imgW="876240" imgH="253800" progId="Equation.3">
                  <p:embed/>
                  <p:pic>
                    <p:nvPicPr>
                      <p:cNvPr id="4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3356992"/>
                        <a:ext cx="1112838" cy="320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직선 연결선 35"/>
          <p:cNvCxnSpPr/>
          <p:nvPr/>
        </p:nvCxnSpPr>
        <p:spPr>
          <a:xfrm>
            <a:off x="5153835" y="2348880"/>
            <a:ext cx="252028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/>
          <p:cNvCxnSpPr/>
          <p:nvPr/>
        </p:nvCxnSpPr>
        <p:spPr>
          <a:xfrm>
            <a:off x="5225843" y="2420888"/>
            <a:ext cx="2438747" cy="419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자유형 42"/>
          <p:cNvSpPr/>
          <p:nvPr/>
        </p:nvSpPr>
        <p:spPr>
          <a:xfrm>
            <a:off x="5153834" y="2348880"/>
            <a:ext cx="2520281" cy="1719114"/>
          </a:xfrm>
          <a:custGeom>
            <a:avLst/>
            <a:gdLst>
              <a:gd name="connsiteX0" fmla="*/ 0 w 2552700"/>
              <a:gd name="connsiteY0" fmla="*/ 0 h 1697038"/>
              <a:gd name="connsiteX1" fmla="*/ 1800225 w 2552700"/>
              <a:gd name="connsiteY1" fmla="*/ 1695450 h 1697038"/>
              <a:gd name="connsiteX2" fmla="*/ 2552700 w 2552700"/>
              <a:gd name="connsiteY2" fmla="*/ 9525 h 1697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52700" h="1697038">
                <a:moveTo>
                  <a:pt x="0" y="0"/>
                </a:moveTo>
                <a:cubicBezTo>
                  <a:pt x="687387" y="846931"/>
                  <a:pt x="1374775" y="1693862"/>
                  <a:pt x="1800225" y="1695450"/>
                </a:cubicBezTo>
                <a:cubicBezTo>
                  <a:pt x="2225675" y="1697038"/>
                  <a:pt x="2389187" y="853281"/>
                  <a:pt x="2552700" y="9525"/>
                </a:cubicBezTo>
              </a:path>
            </a:pathLst>
          </a:cu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4" name="직선 화살표 연결선 43"/>
          <p:cNvCxnSpPr/>
          <p:nvPr/>
        </p:nvCxnSpPr>
        <p:spPr>
          <a:xfrm flipV="1">
            <a:off x="6882027" y="2865184"/>
            <a:ext cx="1512168" cy="150418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화살표 연결선 45"/>
          <p:cNvCxnSpPr/>
          <p:nvPr/>
        </p:nvCxnSpPr>
        <p:spPr>
          <a:xfrm rot="16200000" flipV="1">
            <a:off x="5009819" y="2649160"/>
            <a:ext cx="1656184" cy="151216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432" name="Picture 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921309" y="4653136"/>
            <a:ext cx="16287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33" name="Picture 9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187624" y="4650184"/>
            <a:ext cx="22383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타원 23"/>
          <p:cNvSpPr/>
          <p:nvPr/>
        </p:nvSpPr>
        <p:spPr>
          <a:xfrm>
            <a:off x="6393466" y="4693245"/>
            <a:ext cx="442681" cy="453314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2328169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3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3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2E7A40-2DF3-47FD-94E2-292941014D04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500066"/>
          </a:xfrm>
        </p:spPr>
        <p:txBody>
          <a:bodyPr/>
          <a:lstStyle/>
          <a:p>
            <a:r>
              <a:rPr lang="en-US" altLang="ko-KR" dirty="0"/>
              <a:t>Application to black hole complementarity</a:t>
            </a:r>
            <a:endParaRPr lang="ko-KR" altLang="en-US" dirty="0"/>
          </a:p>
        </p:txBody>
      </p:sp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6726" y="2596803"/>
            <a:ext cx="16192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266141"/>
            <a:ext cx="12382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58171" y="3223609"/>
            <a:ext cx="13049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2491" y="4355471"/>
            <a:ext cx="11430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03997" y="4118181"/>
            <a:ext cx="50292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31989" y="4743987"/>
            <a:ext cx="22288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91721" y="5408879"/>
            <a:ext cx="10287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467544" y="1628800"/>
            <a:ext cx="4022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For the information retention time</a:t>
            </a:r>
            <a:endParaRPr kumimoji="0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79646">
                  <a:lumMod val="50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7544" y="3717032"/>
            <a:ext cx="283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For the scrambling time</a:t>
            </a:r>
            <a:endParaRPr kumimoji="0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79646">
                  <a:lumMod val="50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92542" y="2060848"/>
            <a:ext cx="16287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7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69393" y="2183598"/>
            <a:ext cx="7143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5207133" y="3234242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sym typeface="Wingdings" pitchFamily="2" charset="2"/>
              </a:rPr>
              <a:t>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31989" y="5507940"/>
            <a:ext cx="12382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5217766" y="5476041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sym typeface="Wingdings" pitchFamily="2" charset="2"/>
              </a:rPr>
              <a:t>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6268632" y="5408879"/>
            <a:ext cx="1274878" cy="453314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9017523"/>
      </p:ext>
    </p:extLst>
  </p:cSld>
  <p:clrMapOvr>
    <a:masterClrMapping/>
  </p:clrMapOvr>
  <p:transition>
    <p:randomBar dir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68AB8-13AB-4421-991C-3E342F49640E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제목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500066"/>
          </a:xfrm>
        </p:spPr>
        <p:txBody>
          <a:bodyPr/>
          <a:lstStyle/>
          <a:p>
            <a:r>
              <a:rPr lang="en-US" altLang="ko-KR" dirty="0"/>
              <a:t>So what?</a:t>
            </a:r>
            <a:endParaRPr lang="ko-KR" altLang="en-US" dirty="0"/>
          </a:p>
        </p:txBody>
      </p:sp>
      <p:sp>
        <p:nvSpPr>
          <p:cNvPr id="11" name="내용 개체 틀 2"/>
          <p:cNvSpPr>
            <a:spLocks noGrp="1"/>
          </p:cNvSpPr>
          <p:nvPr>
            <p:ph idx="1"/>
          </p:nvPr>
        </p:nvSpPr>
        <p:spPr>
          <a:xfrm>
            <a:off x="3171844" y="1857364"/>
            <a:ext cx="5614998" cy="4357718"/>
          </a:xfrm>
        </p:spPr>
        <p:txBody>
          <a:bodyPr>
            <a:noAutofit/>
          </a:bodyPr>
          <a:lstStyle/>
          <a:p>
            <a:r>
              <a:rPr lang="en-US" altLang="ko-KR" b="1" dirty="0"/>
              <a:t>Duplication of information is observable, if there are many scalar fields within the semi-classical limit.</a:t>
            </a:r>
          </a:p>
          <a:p>
            <a:r>
              <a:rPr lang="en-US" altLang="ko-KR" dirty="0"/>
              <a:t>Regarding the information retention time, the required scalar field is exponentially large. However, regarding the scrambling time, the required scalar field can be sufficiently reduced.</a:t>
            </a:r>
          </a:p>
          <a:p>
            <a:endParaRPr lang="en-US" altLang="ko-KR" dirty="0"/>
          </a:p>
          <a:p>
            <a:r>
              <a:rPr lang="en-US" altLang="ko-KR" dirty="0">
                <a:solidFill>
                  <a:srgbClr val="FF0000"/>
                </a:solidFill>
              </a:rPr>
              <a:t>Hence, black hole complementarity can be violated by duplication experiments.</a:t>
            </a:r>
          </a:p>
        </p:txBody>
      </p:sp>
    </p:spTree>
    <p:extLst>
      <p:ext uri="{BB962C8B-B14F-4D97-AF65-F5344CB8AC3E}">
        <p14:creationId xmlns:p14="http://schemas.microsoft.com/office/powerpoint/2010/main" val="102827915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AMPS arguments </a:t>
            </a:r>
            <a:r>
              <a:rPr lang="en-US" altLang="ko-KR" sz="1600" dirty="0">
                <a:solidFill>
                  <a:srgbClr val="EEECE1"/>
                </a:solidFill>
              </a:rPr>
              <a:t>(</a:t>
            </a:r>
            <a:r>
              <a:rPr lang="en-US" altLang="ko-KR" sz="1600" b="1" dirty="0" err="1">
                <a:solidFill>
                  <a:srgbClr val="EEECE1"/>
                </a:solidFill>
              </a:rPr>
              <a:t>Almheiri</a:t>
            </a:r>
            <a:r>
              <a:rPr lang="en-US" altLang="ko-KR" sz="1600" b="1" dirty="0">
                <a:solidFill>
                  <a:srgbClr val="EEECE1"/>
                </a:solidFill>
              </a:rPr>
              <a:t>, </a:t>
            </a:r>
            <a:r>
              <a:rPr lang="en-US" altLang="ko-KR" sz="1600" b="1" dirty="0" err="1">
                <a:solidFill>
                  <a:srgbClr val="EEECE1"/>
                </a:solidFill>
              </a:rPr>
              <a:t>Marolf</a:t>
            </a:r>
            <a:r>
              <a:rPr lang="en-US" altLang="ko-KR" sz="1600" b="1" dirty="0">
                <a:solidFill>
                  <a:srgbClr val="EEECE1"/>
                </a:solidFill>
              </a:rPr>
              <a:t>, </a:t>
            </a:r>
            <a:r>
              <a:rPr lang="en-US" altLang="ko-KR" sz="1600" b="1" dirty="0" err="1">
                <a:solidFill>
                  <a:srgbClr val="EEECE1"/>
                </a:solidFill>
              </a:rPr>
              <a:t>Polchinski</a:t>
            </a:r>
            <a:r>
              <a:rPr lang="en-US" altLang="ko-KR" sz="1600" b="1" dirty="0">
                <a:solidFill>
                  <a:srgbClr val="EEECE1"/>
                </a:solidFill>
              </a:rPr>
              <a:t> and Sully, 2012)</a:t>
            </a:r>
            <a:endParaRPr lang="ko-KR" altLang="en-US" sz="36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lumMod val="65000"/>
                    <a:lumOff val="35000"/>
                  </a:prstClr>
                </a:solidFill>
              </a:rPr>
              <a:t>Firewall controversy and Euclidean path integral approach</a:t>
            </a:r>
            <a:endParaRPr lang="ko-KR" alt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8D10-B7D9-4763-B7A3-A50730895FB3}" type="datetime1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t>2019-01-21</a:t>
            </a:fld>
            <a:endParaRPr lang="ko-KR" altLang="en-US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pPr/>
              <a:t>24</a:t>
            </a:fld>
            <a:endParaRPr lang="ko-KR" altLang="en-US">
              <a:solidFill>
                <a:srgbClr val="EEECE1">
                  <a:lumMod val="75000"/>
                </a:srgbClr>
              </a:solidFill>
            </a:endParaRPr>
          </a:p>
        </p:txBody>
      </p:sp>
      <p:pic>
        <p:nvPicPr>
          <p:cNvPr id="1054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69" y="1340768"/>
            <a:ext cx="4047583" cy="4926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718453" y="1444177"/>
                <a:ext cx="24166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𝐸𝐿</m:t>
                          </m:r>
                        </m:sub>
                      </m:sSub>
                      <m:r>
                        <a:rPr lang="en-US" altLang="ko-KR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𝐿𝐹</m:t>
                          </m:r>
                        </m:sub>
                      </m:sSub>
                      <m:r>
                        <a:rPr lang="en-US" altLang="ko-KR" b="0" i="1" smtClean="0">
                          <a:latin typeface="Cambria Math"/>
                        </a:rPr>
                        <m:t>≥</m:t>
                      </m:r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en-US" altLang="ko-KR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𝐸𝐿𝐹</m:t>
                          </m:r>
                        </m:sub>
                      </m:sSub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8453" y="1444177"/>
                <a:ext cx="2416624" cy="36933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6454757" y="1412776"/>
            <a:ext cx="1904880" cy="373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/>
              <a:t>strong </a:t>
            </a:r>
            <a:r>
              <a:rPr lang="en-US" altLang="ko-KR" sz="1400" b="1" dirty="0" err="1"/>
              <a:t>subadditivity</a:t>
            </a:r>
            <a:endParaRPr lang="ko-KR" altLang="en-US" sz="1400" b="1" dirty="0"/>
          </a:p>
        </p:txBody>
      </p:sp>
      <p:sp>
        <p:nvSpPr>
          <p:cNvPr id="22" name="TextBox 21"/>
          <p:cNvSpPr txBox="1"/>
          <p:nvPr/>
        </p:nvSpPr>
        <p:spPr>
          <a:xfrm rot="3120000">
            <a:off x="35163" y="5150182"/>
            <a:ext cx="2155270" cy="333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b="1" dirty="0"/>
              <a:t>information retention time</a:t>
            </a:r>
            <a:endParaRPr lang="ko-KR" altLang="en-US" sz="1200" b="1" dirty="0"/>
          </a:p>
        </p:txBody>
      </p:sp>
      <p:cxnSp>
        <p:nvCxnSpPr>
          <p:cNvPr id="25" name="직선 화살표 연결선 24"/>
          <p:cNvCxnSpPr/>
          <p:nvPr/>
        </p:nvCxnSpPr>
        <p:spPr>
          <a:xfrm flipV="1">
            <a:off x="1752490" y="4854265"/>
            <a:ext cx="288032" cy="50405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/>
          <p:cNvCxnSpPr/>
          <p:nvPr/>
        </p:nvCxnSpPr>
        <p:spPr>
          <a:xfrm flipV="1">
            <a:off x="2032954" y="4800615"/>
            <a:ext cx="288032" cy="50405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/>
          <p:nvPr/>
        </p:nvCxnSpPr>
        <p:spPr>
          <a:xfrm flipV="1">
            <a:off x="1705611" y="4581128"/>
            <a:ext cx="288032" cy="50405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633603" y="5327631"/>
            <a:ext cx="1138197" cy="333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C00000"/>
                </a:solidFill>
              </a:rPr>
              <a:t>earlier part E</a:t>
            </a:r>
            <a:endParaRPr lang="ko-KR" altLang="en-US" sz="1200" b="1" dirty="0">
              <a:solidFill>
                <a:srgbClr val="C00000"/>
              </a:solidFill>
            </a:endParaRPr>
          </a:p>
        </p:txBody>
      </p:sp>
      <p:sp>
        <p:nvSpPr>
          <p:cNvPr id="15" name="자유형 14"/>
          <p:cNvSpPr/>
          <p:nvPr/>
        </p:nvSpPr>
        <p:spPr>
          <a:xfrm>
            <a:off x="450376" y="1815152"/>
            <a:ext cx="2442949" cy="4230806"/>
          </a:xfrm>
          <a:custGeom>
            <a:avLst/>
            <a:gdLst>
              <a:gd name="connsiteX0" fmla="*/ 2442949 w 2442949"/>
              <a:gd name="connsiteY0" fmla="*/ 4230806 h 4230806"/>
              <a:gd name="connsiteX1" fmla="*/ 1719618 w 2442949"/>
              <a:gd name="connsiteY1" fmla="*/ 1460311 h 4230806"/>
              <a:gd name="connsiteX2" fmla="*/ 0 w 2442949"/>
              <a:gd name="connsiteY2" fmla="*/ 0 h 4230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42949" h="4230806">
                <a:moveTo>
                  <a:pt x="2442949" y="4230806"/>
                </a:moveTo>
                <a:cubicBezTo>
                  <a:pt x="2284862" y="3198125"/>
                  <a:pt x="2126776" y="2165445"/>
                  <a:pt x="1719618" y="1460311"/>
                </a:cubicBezTo>
                <a:cubicBezTo>
                  <a:pt x="1312460" y="755177"/>
                  <a:pt x="656230" y="377588"/>
                  <a:pt x="0" y="0"/>
                </a:cubicBezTo>
              </a:path>
            </a:pathLst>
          </a:custGeom>
          <a:noFill/>
          <a:ln w="50800"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직선 화살표 연결선 11"/>
          <p:cNvCxnSpPr/>
          <p:nvPr/>
        </p:nvCxnSpPr>
        <p:spPr>
          <a:xfrm flipV="1">
            <a:off x="1306511" y="3429000"/>
            <a:ext cx="288032" cy="504056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/>
          <p:nvPr/>
        </p:nvCxnSpPr>
        <p:spPr>
          <a:xfrm flipV="1">
            <a:off x="1586975" y="3375350"/>
            <a:ext cx="288032" cy="504056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/>
          <p:nvPr/>
        </p:nvCxnSpPr>
        <p:spPr>
          <a:xfrm flipV="1">
            <a:off x="1259632" y="3155863"/>
            <a:ext cx="288032" cy="504056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403648" y="3815463"/>
            <a:ext cx="1004442" cy="333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chemeClr val="accent2">
                    <a:lumMod val="50000"/>
                  </a:schemeClr>
                </a:solidFill>
              </a:rPr>
              <a:t>later part L</a:t>
            </a:r>
            <a:endParaRPr lang="ko-KR" altLang="en-US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30" name="직선 화살표 연결선 29"/>
          <p:cNvCxnSpPr/>
          <p:nvPr/>
        </p:nvCxnSpPr>
        <p:spPr>
          <a:xfrm flipH="1" flipV="1">
            <a:off x="428233" y="3068960"/>
            <a:ext cx="288032" cy="504056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/>
          <p:cNvCxnSpPr/>
          <p:nvPr/>
        </p:nvCxnSpPr>
        <p:spPr>
          <a:xfrm flipH="1" flipV="1">
            <a:off x="827584" y="2951686"/>
            <a:ext cx="288032" cy="504056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화살표 연결선 31"/>
          <p:cNvCxnSpPr/>
          <p:nvPr/>
        </p:nvCxnSpPr>
        <p:spPr>
          <a:xfrm flipH="1" flipV="1">
            <a:off x="500241" y="2732199"/>
            <a:ext cx="288032" cy="504056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-78813" y="3527431"/>
            <a:ext cx="1266437" cy="333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b="1" dirty="0" err="1">
                <a:solidFill>
                  <a:schemeClr val="accent6">
                    <a:lumMod val="50000"/>
                  </a:schemeClr>
                </a:solidFill>
              </a:rPr>
              <a:t>infalling</a:t>
            </a:r>
            <a:r>
              <a:rPr lang="en-US" altLang="ko-KR" sz="1200" b="1" dirty="0">
                <a:solidFill>
                  <a:schemeClr val="accent6">
                    <a:lumMod val="50000"/>
                  </a:schemeClr>
                </a:solidFill>
              </a:rPr>
              <a:t> part F</a:t>
            </a:r>
            <a:endParaRPr lang="ko-KR" altLang="en-US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308429" y="2650560"/>
                <a:ext cx="11274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𝐸𝐿</m:t>
                          </m:r>
                        </m:sub>
                      </m:sSub>
                      <m:r>
                        <a:rPr lang="en-US" altLang="ko-KR" b="0" i="1" smtClean="0"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𝐸</m:t>
                          </m:r>
                        </m:sub>
                      </m:sSub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8429" y="2650560"/>
                <a:ext cx="1127488" cy="369332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3347864" y="2996952"/>
                <a:ext cx="5165197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ko-KR" sz="1400" b="1" dirty="0"/>
                  <a:t>since after the half-way point, outside entropy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400" b="1" i="1" smtClean="0"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en-US" altLang="ko-KR" sz="1400" b="1" i="1" smtClean="0">
                            <a:latin typeface="Cambria Math"/>
                          </a:rPr>
                          <m:t>𝑬𝑳</m:t>
                        </m:r>
                      </m:sub>
                    </m:sSub>
                  </m:oMath>
                </a14:m>
                <a:r>
                  <a:rPr lang="en-US" altLang="ko-KR" sz="1400" b="1" dirty="0"/>
                  <a:t> should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sz="1400" b="1" dirty="0"/>
                  <a:t>decrease from its maximum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400" b="1" i="1" smtClean="0"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en-US" altLang="ko-KR" sz="1400" b="1" i="1" smtClean="0">
                            <a:latin typeface="Cambria Math"/>
                          </a:rPr>
                          <m:t>𝑬</m:t>
                        </m:r>
                      </m:sub>
                    </m:sSub>
                  </m:oMath>
                </a14:m>
                <a:r>
                  <a:rPr lang="en-US" altLang="ko-KR" sz="1400" b="1" dirty="0"/>
                  <a:t>.</a:t>
                </a: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2996952"/>
                <a:ext cx="5165197" cy="738664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236" b="-165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337750" y="1858811"/>
                <a:ext cx="31170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0" i="1" smtClean="0"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latin typeface="Cambria Math"/>
                                </a:rPr>
                                <m:t>𝐸</m:t>
                              </m:r>
                            </m:sub>
                          </m:sSub>
                          <m:r>
                            <a:rPr lang="en-US" altLang="ko-KR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0" i="1" smtClean="0"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latin typeface="Cambria Math"/>
                                </a:rPr>
                                <m:t>𝐿𝐹</m:t>
                              </m:r>
                            </m:sub>
                          </m:sSub>
                        </m:e>
                      </m:d>
                      <m:r>
                        <a:rPr lang="en-US" altLang="ko-KR" b="0" i="1" smtClean="0">
                          <a:latin typeface="Cambria Math"/>
                        </a:rPr>
                        <m:t>≤</m:t>
                      </m:r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𝐸𝐿𝐹</m:t>
                          </m:r>
                        </m:sub>
                      </m:sSub>
                      <m:r>
                        <a:rPr lang="en-US" altLang="ko-KR" b="0" i="1" smtClean="0">
                          <a:latin typeface="Cambria Math"/>
                        </a:rPr>
                        <m:t>≤</m:t>
                      </m:r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𝐸</m:t>
                          </m:r>
                        </m:sub>
                      </m:sSub>
                      <m:r>
                        <a:rPr lang="en-US" altLang="ko-KR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𝐿𝐹</m:t>
                          </m:r>
                        </m:sub>
                      </m:sSub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7750" y="1858811"/>
                <a:ext cx="3117007" cy="369332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/>
          <p:cNvSpPr txBox="1"/>
          <p:nvPr/>
        </p:nvSpPr>
        <p:spPr>
          <a:xfrm>
            <a:off x="6456248" y="1838136"/>
            <a:ext cx="1288623" cy="373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 err="1"/>
              <a:t>subadditivity</a:t>
            </a:r>
            <a:endParaRPr lang="ko-KR" altLang="en-US" sz="1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3389442" y="2388057"/>
            <a:ext cx="78681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/>
              <a:t>   First,</a:t>
            </a:r>
            <a:endParaRPr lang="ko-KR" altLang="en-US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4308429" y="4133676"/>
                <a:ext cx="10202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𝐿𝐹</m:t>
                          </m:r>
                        </m:sub>
                      </m:sSub>
                      <m:r>
                        <a:rPr lang="en-US" altLang="ko-KR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8429" y="4133676"/>
                <a:ext cx="1020216" cy="369332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/>
          <p:cNvSpPr txBox="1"/>
          <p:nvPr/>
        </p:nvSpPr>
        <p:spPr>
          <a:xfrm>
            <a:off x="3361512" y="3789040"/>
            <a:ext cx="3308021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/>
              <a:t>   Second,</a:t>
            </a:r>
          </a:p>
          <a:p>
            <a:pPr>
              <a:lnSpc>
                <a:spcPct val="150000"/>
              </a:lnSpc>
            </a:pPr>
            <a:endParaRPr lang="en-US" altLang="ko-KR" sz="1400" b="1" dirty="0"/>
          </a:p>
          <a:p>
            <a:pPr>
              <a:lnSpc>
                <a:spcPct val="150000"/>
              </a:lnSpc>
            </a:pPr>
            <a:r>
              <a:rPr lang="en-US" altLang="ko-KR" sz="1400" b="1" dirty="0"/>
              <a:t>since nothing happens for free-falls.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3363061" y="4941168"/>
                <a:ext cx="2125838" cy="4983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ko-KR" sz="1400" b="1" dirty="0">
                    <a:solidFill>
                      <a:srgbClr val="FF0000"/>
                    </a:solidFill>
                  </a:rPr>
                  <a:t>   In the end,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en-US" altLang="ko-KR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𝑳</m:t>
                        </m:r>
                      </m:sub>
                    </m:sSub>
                    <m:r>
                      <a:rPr lang="en-US" altLang="ko-KR" b="1" i="1" smtClean="0">
                        <a:solidFill>
                          <a:srgbClr val="FF0000"/>
                        </a:solidFill>
                        <a:latin typeface="Cambria Math"/>
                      </a:rPr>
                      <m:t>&lt;</m:t>
                    </m:r>
                    <m:r>
                      <a:rPr lang="en-US" altLang="ko-KR" b="1" i="1" smtClean="0">
                        <a:solidFill>
                          <a:srgbClr val="FF0000"/>
                        </a:solidFill>
                        <a:latin typeface="Cambria Math"/>
                      </a:rPr>
                      <m:t>𝟎</m:t>
                    </m:r>
                  </m:oMath>
                </a14:m>
                <a:r>
                  <a:rPr lang="en-US" altLang="ko-KR" sz="1400" b="1" dirty="0">
                    <a:solidFill>
                      <a:srgbClr val="FF0000"/>
                    </a:solidFill>
                  </a:rPr>
                  <a:t>?</a:t>
                </a:r>
                <a:endParaRPr lang="ko-KR" altLang="en-US" sz="1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3061" y="4941168"/>
                <a:ext cx="2125838" cy="498342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11" descr="C:\Users\Eroica\AppData\Local\Microsoft\Windows\Temporary Internet Files\Content.IE5\DR06BZ0U\MC900319126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2171041" y="4125818"/>
            <a:ext cx="913486" cy="7543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3456536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0" grpId="0"/>
      <p:bldP spid="22" grpId="0"/>
      <p:bldP spid="28" grpId="0"/>
      <p:bldP spid="15" grpId="0" animBg="1"/>
      <p:bldP spid="29" grpId="0"/>
      <p:bldP spid="33" grpId="0"/>
      <p:bldP spid="17" grpId="0" animBg="1"/>
      <p:bldP spid="37" grpId="0" animBg="1"/>
      <p:bldP spid="18" grpId="0" animBg="1"/>
      <p:bldP spid="39" grpId="0"/>
      <p:bldP spid="40" grpId="0"/>
      <p:bldP spid="34" grpId="0" animBg="1"/>
      <p:bldP spid="42" grpId="0"/>
      <p:bldP spid="4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Firewall controversy</a:t>
            </a:r>
            <a:endParaRPr lang="ko-KR" altLang="en-US" dirty="0"/>
          </a:p>
        </p:txBody>
      </p:sp>
      <p:sp>
        <p:nvSpPr>
          <p:cNvPr id="6" name="부제목 2">
            <a:extLst>
              <a:ext uri="{FF2B5EF4-FFF2-40B4-BE49-F238E27FC236}">
                <a16:creationId xmlns:a16="http://schemas.microsoft.com/office/drawing/2014/main" id="{DCBD328F-9DD6-4E50-BA45-B3084B49CA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35696" y="3886200"/>
            <a:ext cx="5432648" cy="2471758"/>
          </a:xfrm>
        </p:spPr>
        <p:txBody>
          <a:bodyPr/>
          <a:lstStyle/>
          <a:p>
            <a:r>
              <a:rPr lang="en-US" altLang="ko-KR" b="1" dirty="0">
                <a:effectLst/>
              </a:rPr>
              <a:t>Which natural law should we throw out?</a:t>
            </a:r>
          </a:p>
          <a:p>
            <a:pPr marL="457200" indent="-457200" algn="just">
              <a:buAutoNum type="arabicPeriod"/>
            </a:pPr>
            <a:r>
              <a:rPr lang="en-US" altLang="ko-KR" sz="1800" dirty="0">
                <a:effectLst/>
              </a:rPr>
              <a:t>General relativity</a:t>
            </a:r>
          </a:p>
          <a:p>
            <a:pPr marL="457200" indent="-457200" algn="just">
              <a:buAutoNum type="arabicPeriod"/>
            </a:pPr>
            <a:r>
              <a:rPr lang="en-US" altLang="ko-KR" sz="1800" dirty="0">
                <a:effectLst/>
              </a:rPr>
              <a:t>Quantum mechanics</a:t>
            </a:r>
          </a:p>
          <a:p>
            <a:pPr marL="457200" indent="-457200" algn="just">
              <a:buAutoNum type="arabicPeriod"/>
            </a:pPr>
            <a:r>
              <a:rPr lang="en-US" altLang="ko-KR" sz="1800" dirty="0" err="1">
                <a:effectLst/>
              </a:rPr>
              <a:t>Bekenstein</a:t>
            </a:r>
            <a:r>
              <a:rPr lang="en-US" altLang="ko-KR" sz="1800" dirty="0">
                <a:effectLst/>
              </a:rPr>
              <a:t>-Hawking formula</a:t>
            </a:r>
            <a:endParaRPr lang="ko-KR" altLang="en-US" sz="1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37181096"/>
      </p:ext>
    </p:extLst>
  </p:cSld>
  <p:clrMapOvr>
    <a:masterClrMapping/>
  </p:clrMapOvr>
  <p:transition spd="slow">
    <p:randomBar dir="vert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AMPS gave up GR: firewall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6B7EBA-638A-4660-980A-91AFF65C3640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2050" name="Picture 2" descr="black hole complementarity에 대한 이미지 검색결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52" y="1209658"/>
            <a:ext cx="3806572" cy="5073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473330"/>
      </p:ext>
    </p:extLst>
  </p:cSld>
  <p:clrMapOvr>
    <a:masterClrMapping/>
  </p:clrMapOvr>
  <p:transition>
    <p:randomBar dir="vert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If there is a firewall, it can be naked!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96101B-0DD1-42E4-884F-D71E4D8CCF9F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2"/>
          <a:srcRect l="4" r="51345"/>
          <a:stretch/>
        </p:blipFill>
        <p:spPr>
          <a:xfrm>
            <a:off x="2915816" y="1663913"/>
            <a:ext cx="2880000" cy="46454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7504" y="1346016"/>
            <a:ext cx="4536504" cy="73866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Hwang, Lee and DY, 2013; Kim, Lee and DY, 2013</a:t>
            </a:r>
          </a:p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Chen, Ong, Page, Sasaki and DY, 2016</a:t>
            </a: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2"/>
          <a:srcRect l="51087" r="-344"/>
          <a:stretch/>
        </p:blipFill>
        <p:spPr>
          <a:xfrm>
            <a:off x="6156176" y="1663913"/>
            <a:ext cx="2916000" cy="4645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070889"/>
      </p:ext>
    </p:extLst>
  </p:cSld>
  <p:clrMapOvr>
    <a:masterClrMapping/>
  </p:clrMapOvr>
  <p:transition>
    <p:randomBar dir="vert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Can we construct a firewall?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96101B-0DD1-42E4-884F-D71E4D8CCF9F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04" y="1366823"/>
            <a:ext cx="4536504" cy="6970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Embed to string-inspired model?</a:t>
            </a:r>
          </a:p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>
                <a:solidFill>
                  <a:srgbClr val="FF0000"/>
                </a:solidFill>
                <a:latin typeface="맑은 고딕"/>
                <a:ea typeface="맑은 고딕" panose="020B0503020000020004" pitchFamily="50" charset="-127"/>
              </a:rPr>
              <a:t>Kang and DY, 2019 (appear tomorrow)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BFA638B-19C6-47CF-B8AA-6047E6031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3239" y="2105365"/>
            <a:ext cx="3439800" cy="50600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34F74CFB-0563-4A4B-966D-F434DB2BAD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2852936"/>
            <a:ext cx="3131100" cy="4675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0307B3CB-E671-4727-91B0-9D7ACDFB1E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5614" y="3440264"/>
            <a:ext cx="3572100" cy="2365000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8CC3C332-2760-4576-9031-234A15E513E3}"/>
              </a:ext>
            </a:extLst>
          </p:cNvPr>
          <p:cNvSpPr/>
          <p:nvPr/>
        </p:nvSpPr>
        <p:spPr>
          <a:xfrm>
            <a:off x="2996616" y="2060848"/>
            <a:ext cx="3571900" cy="5715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8821208"/>
      </p:ext>
    </p:extLst>
  </p:cSld>
  <p:clrMapOvr>
    <a:masterClrMapping/>
  </p:clrMapOvr>
  <p:transition>
    <p:randomBar dir="vert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9FF4440E-1B2F-4B71-B6D8-500B74063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079" y="1344672"/>
            <a:ext cx="5909401" cy="4933500"/>
          </a:xfrm>
          <a:prstGeom prst="rect">
            <a:avLst/>
          </a:prstGeom>
        </p:spPr>
      </p:pic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96101B-0DD1-42E4-884F-D71E4D8CCF9F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04" y="1366823"/>
            <a:ext cx="4536504" cy="69705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Embed to string-inspired model?</a:t>
            </a:r>
          </a:p>
          <a:p>
            <a:pPr lvl="0" algn="just">
              <a:lnSpc>
                <a:spcPct val="150000"/>
              </a:lnSpc>
              <a:defRPr/>
            </a:pPr>
            <a:r>
              <a:rPr lang="en-US" altLang="ko-KR" sz="1400" b="1" dirty="0">
                <a:solidFill>
                  <a:srgbClr val="FF0000"/>
                </a:solidFill>
                <a:latin typeface="맑은 고딕"/>
                <a:ea typeface="맑은 고딕" panose="020B0503020000020004" pitchFamily="50" charset="-127"/>
              </a:rPr>
              <a:t>Kang and DY, </a:t>
            </a:r>
            <a:r>
              <a:rPr lang="en-US" altLang="ko-KR" sz="1400" b="1" dirty="0">
                <a:solidFill>
                  <a:srgbClr val="FF0000"/>
                </a:solidFill>
              </a:rPr>
              <a:t>2019 (appear tomorrow)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제목 1">
            <a:extLst>
              <a:ext uri="{FF2B5EF4-FFF2-40B4-BE49-F238E27FC236}">
                <a16:creationId xmlns:a16="http://schemas.microsoft.com/office/drawing/2014/main" id="{C4886226-E409-4717-A752-ED42A1E32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500066"/>
          </a:xfrm>
        </p:spPr>
        <p:txBody>
          <a:bodyPr>
            <a:normAutofit/>
          </a:bodyPr>
          <a:lstStyle/>
          <a:p>
            <a:r>
              <a:rPr lang="en-US" altLang="ko-KR" dirty="0"/>
              <a:t>Can we construct a firewall?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40534004"/>
      </p:ext>
    </p:extLst>
  </p:cSld>
  <p:clrMapOvr>
    <a:masterClrMapping/>
  </p:clrMapOvr>
  <p:transition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How can we define information of a black hole?</a:t>
            </a:r>
            <a:endParaRPr lang="ko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40A8603-D98A-4B2A-A73F-5F63807620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71758"/>
          </a:xfrm>
        </p:spPr>
        <p:txBody>
          <a:bodyPr/>
          <a:lstStyle/>
          <a:p>
            <a:r>
              <a:rPr lang="en-US" altLang="ko-KR" dirty="0">
                <a:effectLst/>
              </a:rPr>
              <a:t>Preliminaries</a:t>
            </a:r>
            <a:endParaRPr lang="ko-KR" alt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11311785"/>
      </p:ext>
    </p:extLst>
  </p:cSld>
  <p:clrMapOvr>
    <a:masterClrMapping/>
  </p:clrMapOvr>
  <p:transition spd="slow">
    <p:randomBar dir="vert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More on naked firewall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96101B-0DD1-42E4-884F-D71E4D8CCF9F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04" y="1400672"/>
            <a:ext cx="4536504" cy="1020216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Weak-coupling limit:</a:t>
            </a:r>
          </a:p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>
              <a:solidFill>
                <a:srgbClr val="FF0000"/>
              </a:solidFill>
              <a:latin typeface="맑은 고딕"/>
              <a:ea typeface="맑은 고딕" panose="020B0503020000020004" pitchFamily="50" charset="-127"/>
            </a:endParaRPr>
          </a:p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>
                <a:solidFill>
                  <a:srgbClr val="FF0000"/>
                </a:solidFill>
                <a:latin typeface="맑은 고딕"/>
                <a:ea typeface="맑은 고딕" panose="020B0503020000020004" pitchFamily="50" charset="-127"/>
              </a:rPr>
              <a:t>Manifestly, there is no interior.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545CD65-A219-4F70-A0FC-6557E1E88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6201" y="1507020"/>
            <a:ext cx="3263400" cy="477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349813"/>
      </p:ext>
    </p:extLst>
  </p:cSld>
  <p:clrMapOvr>
    <a:masterClrMapping/>
  </p:clrMapOvr>
  <p:transition>
    <p:randomBar dir="vert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More on naked firewall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96101B-0DD1-42E4-884F-D71E4D8CCF9F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04" y="1400672"/>
            <a:ext cx="4536504" cy="1020216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Strong-coupling limit:</a:t>
            </a:r>
          </a:p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>
              <a:solidFill>
                <a:srgbClr val="FF0000"/>
              </a:solidFill>
              <a:latin typeface="맑은 고딕"/>
              <a:ea typeface="맑은 고딕" panose="020B0503020000020004" pitchFamily="50" charset="-127"/>
            </a:endParaRPr>
          </a:p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>
                <a:solidFill>
                  <a:srgbClr val="FF0000"/>
                </a:solidFill>
                <a:latin typeface="맑은 고딕"/>
                <a:ea typeface="맑은 고딕" panose="020B0503020000020004" pitchFamily="50" charset="-127"/>
              </a:rPr>
              <a:t>Eventually, it rapidly disappears.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09135105-3F54-428D-B2D6-B072A61C35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1267644"/>
            <a:ext cx="2596353" cy="5043248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ABC0C8D5-78EE-4242-B465-DF88BAED53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712" y="2924944"/>
            <a:ext cx="3175200" cy="41800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C790FC8E-B74E-4282-AF37-E7ACCBD4FE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3717032"/>
            <a:ext cx="1852200" cy="407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A0317E2-D196-448C-B185-61F24A109A95}"/>
              </a:ext>
            </a:extLst>
          </p:cNvPr>
          <p:cNvSpPr txBox="1"/>
          <p:nvPr/>
        </p:nvSpPr>
        <p:spPr>
          <a:xfrm>
            <a:off x="593243" y="3356992"/>
            <a:ext cx="2223864" cy="37388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Condition for w = -1</a:t>
            </a:r>
            <a:endParaRPr kumimoji="0" lang="en-US" altLang="ko-KR" sz="1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ADDAFA-4ECC-469F-AA68-65C6501CC955}"/>
              </a:ext>
            </a:extLst>
          </p:cNvPr>
          <p:cNvSpPr txBox="1"/>
          <p:nvPr/>
        </p:nvSpPr>
        <p:spPr>
          <a:xfrm>
            <a:off x="593568" y="2564904"/>
            <a:ext cx="3402368" cy="37388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Junction equation for star-like interior</a:t>
            </a:r>
            <a:endParaRPr kumimoji="0" lang="en-US" altLang="ko-KR" sz="1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0FD51C47-5613-4006-B0D2-94B59AE35D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712" y="4302478"/>
            <a:ext cx="2912608" cy="18833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8734C49-36C9-4105-A646-2F2759AF011A}"/>
              </a:ext>
            </a:extLst>
          </p:cNvPr>
          <p:cNvSpPr txBox="1"/>
          <p:nvPr/>
        </p:nvSpPr>
        <p:spPr>
          <a:xfrm>
            <a:off x="1772072" y="5445224"/>
            <a:ext cx="2223864" cy="37388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stable region exists</a:t>
            </a:r>
            <a:endParaRPr kumimoji="0" lang="en-US" altLang="ko-KR" sz="1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9298217"/>
      </p:ext>
    </p:extLst>
  </p:cSld>
  <p:clrMapOvr>
    <a:masterClrMapping/>
  </p:clrMapOvr>
  <p:transition>
    <p:randomBar dir="vert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A bird’s-eye view for candidate resolutions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33750761"/>
      </p:ext>
    </p:extLst>
  </p:cSld>
  <p:clrMapOvr>
    <a:masterClrMapping/>
  </p:clrMapOvr>
  <p:transition spd="slow">
    <p:randomBar dir="vert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>
                <a:solidFill>
                  <a:srgbClr val="EEECE1"/>
                </a:solidFill>
              </a:rPr>
              <a:t>A bird’s-eye view </a:t>
            </a:r>
            <a:r>
              <a:rPr lang="en-US" altLang="ko-KR" sz="1600" dirty="0">
                <a:solidFill>
                  <a:srgbClr val="EEECE1"/>
                </a:solidFill>
              </a:rPr>
              <a:t>(from Chen, Ong and DY, 2014)</a:t>
            </a:r>
            <a:endParaRPr lang="ko-KR" altLang="en-US" sz="600" dirty="0">
              <a:solidFill>
                <a:schemeClr val="bg1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67F292-635A-44BE-BC67-85E0BA01A6B8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5"/>
            <a:ext cx="7200800" cy="480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0620894"/>
      </p:ext>
    </p:extLst>
  </p:cSld>
  <p:clrMapOvr>
    <a:masterClrMapping/>
  </p:clrMapOvr>
  <p:transition>
    <p:randomBar dir="vert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A bird’s-eye view: </a:t>
            </a:r>
            <a:r>
              <a:rPr lang="en-US" altLang="ko-KR" sz="2000" dirty="0"/>
              <a:t>Information loss vs. </a:t>
            </a:r>
            <a:r>
              <a:rPr lang="en-US" altLang="ko-KR" sz="2000" dirty="0" err="1"/>
              <a:t>unitarity</a:t>
            </a:r>
            <a:endParaRPr lang="ko-KR" altLang="en-US" sz="800" dirty="0">
              <a:solidFill>
                <a:schemeClr val="bg1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73BE74-AF26-46C8-8C1A-EDCF085E03AE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5"/>
            <a:ext cx="7200800" cy="480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66748" y="2285547"/>
            <a:ext cx="915635" cy="276999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Hawking, 1976</a:t>
            </a:r>
            <a:endParaRPr kumimoji="0" lang="ko-KR" alt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4617" y="2260742"/>
            <a:ext cx="1842171" cy="276999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Banks, </a:t>
            </a: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Peskin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and Susskind, 1984</a:t>
            </a:r>
            <a:endParaRPr kumimoji="0" lang="ko-KR" alt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3608" y="3079993"/>
            <a:ext cx="1712328" cy="276999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Maldacena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 1997; Witten, 1998</a:t>
            </a:r>
            <a:endParaRPr kumimoji="0" lang="ko-KR" alt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27584" y="3429000"/>
            <a:ext cx="7488832" cy="288032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827584" y="1268760"/>
            <a:ext cx="7488832" cy="864096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25375" y="2935977"/>
            <a:ext cx="1298753" cy="276999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Wald and Unruh, 1995</a:t>
            </a:r>
            <a:endParaRPr kumimoji="0" lang="ko-KR" alt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2227004"/>
      </p:ext>
    </p:extLst>
  </p:cSld>
  <p:clrMapOvr>
    <a:masterClrMapping/>
  </p:clrMapOvr>
  <p:transition>
    <p:randomBar dir="vert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>
                <a:solidFill>
                  <a:srgbClr val="EEECE1"/>
                </a:solidFill>
              </a:rPr>
              <a:t>A bird’s-eye view: </a:t>
            </a:r>
            <a:r>
              <a:rPr lang="en-US" altLang="ko-KR" sz="2000" dirty="0"/>
              <a:t>Black hole complementarity controversy</a:t>
            </a:r>
            <a:endParaRPr lang="ko-KR" altLang="en-US" sz="600" dirty="0">
              <a:solidFill>
                <a:schemeClr val="bg1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BB858B-397C-4563-910A-5A9CB1E19D98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5"/>
            <a:ext cx="7200800" cy="480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008146" y="3402529"/>
            <a:ext cx="2061783" cy="276999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Susskind, </a:t>
            </a: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Thorlacius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and </a:t>
            </a: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Uglum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 1993</a:t>
            </a:r>
            <a:endParaRPr kumimoji="0" lang="ko-KR" alt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18519" y="3230155"/>
            <a:ext cx="2367449" cy="461665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DY and Zoe, 2008; 2011</a:t>
            </a:r>
          </a:p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Almheiri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Marolf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Polchinski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and Sully, 2012</a:t>
            </a:r>
            <a:endParaRPr kumimoji="0" lang="ko-KR" alt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60318" y="3897959"/>
            <a:ext cx="724878" cy="276999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Page, 1993</a:t>
            </a:r>
            <a:endParaRPr kumimoji="0" lang="ko-KR" alt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827584" y="4653136"/>
            <a:ext cx="7488832" cy="1656184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827584" y="1268760"/>
            <a:ext cx="7488832" cy="1961395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98811" y="4182179"/>
            <a:ext cx="2318319" cy="830997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Almheiri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Marolf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Polchinski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and Sully, 2012</a:t>
            </a:r>
          </a:p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Hwang, Lee and DY, 2013</a:t>
            </a:r>
          </a:p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Kim, Lee and DY, 2013</a:t>
            </a:r>
          </a:p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Chen, Ong, Page, Sasaki and DY, 2015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14250" y="2330037"/>
            <a:ext cx="1965603" cy="1015663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Thorne (Membrane paradigm), 1986</a:t>
            </a:r>
          </a:p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‘t</a:t>
            </a:r>
            <a:r>
              <a:rPr kumimoji="0" lang="en-US" altLang="ko-KR" sz="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800" b="1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Hooft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 1990</a:t>
            </a:r>
          </a:p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Strominger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and </a:t>
            </a: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Vafa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 1995</a:t>
            </a:r>
          </a:p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Callan and </a:t>
            </a: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Maldacena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 1996</a:t>
            </a:r>
          </a:p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Polchinski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Preskill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 etc.</a:t>
            </a:r>
            <a:endParaRPr kumimoji="0" lang="ko-KR" alt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9323547"/>
      </p:ext>
    </p:extLst>
  </p:cSld>
  <p:clrMapOvr>
    <a:masterClrMapping/>
  </p:clrMapOvr>
  <p:transition>
    <p:randomBar dir="vert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>
                <a:solidFill>
                  <a:srgbClr val="EEECE1"/>
                </a:solidFill>
              </a:rPr>
              <a:t>A bird’s-eye view: </a:t>
            </a:r>
            <a:r>
              <a:rPr lang="en-US" altLang="ko-KR" sz="2000" dirty="0"/>
              <a:t>Remnant picture</a:t>
            </a:r>
            <a:endParaRPr lang="ko-KR" altLang="en-US" sz="600" dirty="0">
              <a:solidFill>
                <a:schemeClr val="bg1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DA4F89-0DFA-49FD-818E-C07D49CD2C2E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5"/>
            <a:ext cx="7200800" cy="480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827584" y="1268760"/>
            <a:ext cx="7488832" cy="3393002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70809" y="3946773"/>
            <a:ext cx="1744388" cy="830997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Adler, Chen and Santiago, 2001</a:t>
            </a:r>
          </a:p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Bardeen, 1968</a:t>
            </a:r>
          </a:p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Ashtekar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and </a:t>
            </a: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Bojowald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 2005</a:t>
            </a:r>
          </a:p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Farhi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Guth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and </a:t>
            </a: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Guven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 1989</a:t>
            </a:r>
            <a:endParaRPr kumimoji="0" lang="ko-KR" alt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56974" y="5885159"/>
            <a:ext cx="1718740" cy="461665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Horowitz and </a:t>
            </a: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Maldacena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 2003</a:t>
            </a:r>
          </a:p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Smolin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and Oppenheim, 2006</a:t>
            </a:r>
            <a:endParaRPr kumimoji="0" lang="ko-KR" alt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22277" y="5097078"/>
            <a:ext cx="1808508" cy="253211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Review: 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Chen, Ong and DY, 2014</a:t>
            </a:r>
            <a:endParaRPr kumimoji="0" lang="ko-KR" altLang="en-US" sz="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827584" y="5350288"/>
            <a:ext cx="2592288" cy="959031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1148002"/>
      </p:ext>
    </p:extLst>
  </p:cSld>
  <p:clrMapOvr>
    <a:masterClrMapping/>
  </p:clrMapOvr>
  <p:transition>
    <p:randomBar dir="vert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>
                <a:solidFill>
                  <a:srgbClr val="EEECE1"/>
                </a:solidFill>
              </a:rPr>
              <a:t>A bird’s-eye view</a:t>
            </a:r>
            <a:endParaRPr lang="ko-KR" altLang="en-US" sz="600" dirty="0">
              <a:solidFill>
                <a:schemeClr val="bg1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BBC521-27E7-40D5-BACE-D8349349B8AA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5"/>
            <a:ext cx="7200800" cy="480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827584" y="1268760"/>
            <a:ext cx="7488832" cy="432048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419872" y="5589240"/>
            <a:ext cx="4896544" cy="720079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87824" y="5442412"/>
            <a:ext cx="1869423" cy="461665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Maldacena</a:t>
            </a: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 2001; Hawking, 2005</a:t>
            </a:r>
          </a:p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Sasaki and DY, 2014</a:t>
            </a:r>
            <a:endParaRPr kumimoji="0" lang="ko-KR" altLang="en-US" sz="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7773283"/>
      </p:ext>
    </p:extLst>
  </p:cSld>
  <p:clrMapOvr>
    <a:masterClrMapping/>
  </p:clrMapOvr>
  <p:transition>
    <p:randomBar dir="vert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Euclidean path integral approach and the</a:t>
            </a:r>
            <a:br>
              <a:rPr lang="en-US" altLang="ko-KR" dirty="0"/>
            </a:br>
            <a:r>
              <a:rPr lang="en-US" altLang="ko-KR" dirty="0"/>
              <a:t>resolution of the information loss problem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71758"/>
          </a:xfrm>
        </p:spPr>
        <p:txBody>
          <a:bodyPr>
            <a:normAutofit/>
          </a:bodyPr>
          <a:lstStyle/>
          <a:p>
            <a:r>
              <a:rPr lang="en-US" altLang="ko-KR" sz="1600" dirty="0"/>
              <a:t>Maldacena, 2001; Hawking, 2005</a:t>
            </a:r>
          </a:p>
          <a:p>
            <a:r>
              <a:rPr lang="en-US" altLang="ko-KR" sz="1600" dirty="0">
                <a:solidFill>
                  <a:srgbClr val="FF0000"/>
                </a:solidFill>
              </a:rPr>
              <a:t>Sasaki and DY, 2014</a:t>
            </a:r>
          </a:p>
          <a:p>
            <a:r>
              <a:rPr lang="en-US" altLang="ko-KR" sz="1600" dirty="0">
                <a:solidFill>
                  <a:srgbClr val="FF0000"/>
                </a:solidFill>
              </a:rPr>
              <a:t>Lee, Lee and DY, 2015</a:t>
            </a:r>
          </a:p>
          <a:p>
            <a:r>
              <a:rPr lang="en-US" altLang="ko-KR" sz="1600" dirty="0">
                <a:solidFill>
                  <a:srgbClr val="FF0000"/>
                </a:solidFill>
              </a:rPr>
              <a:t>Chen, </a:t>
            </a:r>
            <a:r>
              <a:rPr lang="en-US" altLang="ko-KR" sz="1600" dirty="0" err="1">
                <a:solidFill>
                  <a:srgbClr val="FF0000"/>
                </a:solidFill>
              </a:rPr>
              <a:t>Domenech</a:t>
            </a:r>
            <a:r>
              <a:rPr lang="en-US" altLang="ko-KR" sz="1600" dirty="0">
                <a:solidFill>
                  <a:srgbClr val="FF0000"/>
                </a:solidFill>
              </a:rPr>
              <a:t>, Sasaki and DY, 2015; 2017</a:t>
            </a:r>
          </a:p>
          <a:p>
            <a:r>
              <a:rPr lang="en-US" altLang="ko-KR" sz="1600" dirty="0">
                <a:solidFill>
                  <a:srgbClr val="FF0000"/>
                </a:solidFill>
              </a:rPr>
              <a:t>Chen, Hu and DY, 2015</a:t>
            </a:r>
          </a:p>
        </p:txBody>
      </p:sp>
    </p:spTree>
    <p:extLst>
      <p:ext uri="{BB962C8B-B14F-4D97-AF65-F5344CB8AC3E}">
        <p14:creationId xmlns:p14="http://schemas.microsoft.com/office/powerpoint/2010/main" val="1595631024"/>
      </p:ext>
    </p:extLst>
  </p:cSld>
  <p:clrMapOvr>
    <a:masterClrMapping/>
  </p:clrMapOvr>
  <p:transition spd="slow">
    <p:randomBar dir="vert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Understanding information loss problem</a:t>
            </a:r>
            <a:endParaRPr lang="ko-KR" altLang="en-US" sz="1200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4AC7A-BD14-4DF6-AFB1-8E5181D68737}" type="datetime1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t>2019-01-21</a:t>
            </a:fld>
            <a:endParaRPr lang="ko-KR" altLang="en-US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lumMod val="65000"/>
                    <a:lumOff val="35000"/>
                  </a:prstClr>
                </a:solidFill>
              </a:rPr>
              <a:t>Firewall controversy and Euclidean path integral approach</a:t>
            </a:r>
            <a:endParaRPr lang="ko-KR" alt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pPr/>
              <a:t>39</a:t>
            </a:fld>
            <a:endParaRPr lang="ko-KR" altLang="en-US">
              <a:solidFill>
                <a:srgbClr val="EEECE1">
                  <a:lumMod val="75000"/>
                </a:srgbClr>
              </a:solidFill>
            </a:endParaRPr>
          </a:p>
        </p:txBody>
      </p:sp>
      <p:cxnSp>
        <p:nvCxnSpPr>
          <p:cNvPr id="7" name="직선 연결선 6"/>
          <p:cNvCxnSpPr/>
          <p:nvPr/>
        </p:nvCxnSpPr>
        <p:spPr>
          <a:xfrm flipV="1">
            <a:off x="4932040" y="3861048"/>
            <a:ext cx="2448272" cy="22322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121992" y="4941168"/>
                <a:ext cx="43120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𝒊</m:t>
                      </m:r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ko-KR" altLang="en-US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1992" y="4941168"/>
                <a:ext cx="431208" cy="55399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25942" y="1325330"/>
                <a:ext cx="3304815" cy="8490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</m:d>
                    <m:r>
                      <a:rPr lang="en-US" altLang="ko-KR" sz="24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e>
                          <m:sup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𝒋</m:t>
                            </m:r>
                          </m:sup>
                        </m:sSup>
                      </m:sub>
                      <m:sup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𝑫𝒈𝑫</m:t>
                        </m:r>
                        <m:r>
                          <a:rPr lang="ko-KR" altLang="en-US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𝝓</m:t>
                        </m:r>
                      </m:e>
                    </m:nary>
                    <m:sSup>
                      <m:sSupPr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sub>
                        </m:sSub>
                      </m:sup>
                    </m:sSup>
                  </m:oMath>
                </a14:m>
                <a:r>
                  <a:rPr lang="ko-KR" altLang="en-US" sz="2000" b="1" dirty="0">
                    <a:solidFill>
                      <a:prstClr val="black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942" y="1325330"/>
                <a:ext cx="3304815" cy="849015"/>
              </a:xfrm>
              <a:prstGeom prst="rect">
                <a:avLst/>
              </a:prstGeom>
              <a:blipFill rotWithShape="0">
                <a:blip r:embed="rId3"/>
                <a:stretch>
                  <a:fillRect l="-921" t="-48571" b="-12214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1006815"/>
      </p:ext>
    </p:extLst>
  </p:cSld>
  <p:clrMapOvr>
    <a:masterClrMapping/>
  </p:clrMapOvr>
  <p:transition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E9F7FE-1868-440B-BD04-A3330F19D480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타원 6"/>
          <p:cNvSpPr/>
          <p:nvPr/>
        </p:nvSpPr>
        <p:spPr>
          <a:xfrm>
            <a:off x="1162026" y="1928800"/>
            <a:ext cx="6929486" cy="428628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1662092" y="2643180"/>
            <a:ext cx="2214578" cy="185738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5" name="그룹 24"/>
          <p:cNvGrpSpPr/>
          <p:nvPr/>
        </p:nvGrpSpPr>
        <p:grpSpPr>
          <a:xfrm>
            <a:off x="3948108" y="1500172"/>
            <a:ext cx="1461750" cy="369332"/>
            <a:chOff x="3876670" y="1214422"/>
            <a:chExt cx="1461750" cy="369332"/>
          </a:xfrm>
        </p:grpSpPr>
        <p:graphicFrame>
          <p:nvGraphicFramePr>
            <p:cNvPr id="10" name="개체 9"/>
            <p:cNvGraphicFramePr>
              <a:graphicFrameLocks noChangeAspect="1"/>
            </p:cNvGraphicFramePr>
            <p:nvPr/>
          </p:nvGraphicFramePr>
          <p:xfrm>
            <a:off x="3876670" y="1314435"/>
            <a:ext cx="642942" cy="2281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0" name="수식" r:id="rId3" imgW="393480" imgH="139680" progId="Equation.3">
                    <p:embed/>
                  </p:oleObj>
                </mc:Choice>
                <mc:Fallback>
                  <p:oleObj name="수식" r:id="rId3" imgW="393480" imgH="139680" progId="Equation.3">
                    <p:embed/>
                    <p:pic>
                      <p:nvPicPr>
                        <p:cNvPr id="10" name="개체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76670" y="1314435"/>
                          <a:ext cx="642942" cy="22814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4552949" y="1214422"/>
              <a:ext cx="785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rPr>
                <a:t>states</a:t>
              </a: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graphicFrame>
        <p:nvGraphicFramePr>
          <p:cNvPr id="66565" name="Object 5"/>
          <p:cNvGraphicFramePr>
            <a:graphicFrameLocks noChangeAspect="1"/>
          </p:cNvGraphicFramePr>
          <p:nvPr/>
        </p:nvGraphicFramePr>
        <p:xfrm>
          <a:off x="6057915" y="3395663"/>
          <a:ext cx="1065213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" name="수식" r:id="rId5" imgW="825480" imgH="228600" progId="Equation.3">
                  <p:embed/>
                </p:oleObj>
              </mc:Choice>
              <mc:Fallback>
                <p:oleObj name="수식" r:id="rId5" imgW="825480" imgH="228600" progId="Equation.3">
                  <p:embed/>
                  <p:pic>
                    <p:nvPicPr>
                      <p:cNvPr id="6656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7915" y="3395663"/>
                        <a:ext cx="1065213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662620" y="2571742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B</a:t>
            </a:r>
            <a:endParaRPr kumimoji="0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90786" y="2786056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A</a:t>
            </a:r>
            <a:endParaRPr kumimoji="0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2324084" y="3128959"/>
            <a:ext cx="998195" cy="369332"/>
            <a:chOff x="2482837" y="3714752"/>
            <a:chExt cx="998195" cy="369332"/>
          </a:xfrm>
        </p:grpSpPr>
        <p:graphicFrame>
          <p:nvGraphicFramePr>
            <p:cNvPr id="22" name="개체 21"/>
            <p:cNvGraphicFramePr>
              <a:graphicFrameLocks noChangeAspect="1"/>
            </p:cNvGraphicFramePr>
            <p:nvPr/>
          </p:nvGraphicFramePr>
          <p:xfrm>
            <a:off x="2482837" y="3814763"/>
            <a:ext cx="207962" cy="22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2" name="수식" r:id="rId7" imgW="126720" imgH="139680" progId="Equation.3">
                    <p:embed/>
                  </p:oleObj>
                </mc:Choice>
                <mc:Fallback>
                  <p:oleObj name="수식" r:id="rId7" imgW="126720" imgH="139680" progId="Equation.3">
                    <p:embed/>
                    <p:pic>
                      <p:nvPicPr>
                        <p:cNvPr id="22" name="개체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82837" y="3814763"/>
                          <a:ext cx="207962" cy="228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TextBox 22"/>
            <p:cNvSpPr txBox="1"/>
            <p:nvPr/>
          </p:nvSpPr>
          <p:spPr>
            <a:xfrm>
              <a:off x="2695561" y="3714752"/>
              <a:ext cx="785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rPr>
                <a:t>states</a:t>
              </a: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5372106" y="2928934"/>
            <a:ext cx="1028362" cy="369332"/>
            <a:chOff x="2452670" y="3714752"/>
            <a:chExt cx="1028362" cy="369332"/>
          </a:xfrm>
        </p:grpSpPr>
        <p:graphicFrame>
          <p:nvGraphicFramePr>
            <p:cNvPr id="28" name="개체 27"/>
            <p:cNvGraphicFramePr>
              <a:graphicFrameLocks noChangeAspect="1"/>
            </p:cNvGraphicFramePr>
            <p:nvPr/>
          </p:nvGraphicFramePr>
          <p:xfrm>
            <a:off x="2452670" y="3814769"/>
            <a:ext cx="269875" cy="22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3" name="수식" r:id="rId9" imgW="164880" imgH="139680" progId="Equation.3">
                    <p:embed/>
                  </p:oleObj>
                </mc:Choice>
                <mc:Fallback>
                  <p:oleObj name="수식" r:id="rId9" imgW="164880" imgH="139680" progId="Equation.3">
                    <p:embed/>
                    <p:pic>
                      <p:nvPicPr>
                        <p:cNvPr id="28" name="개체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52670" y="3814769"/>
                          <a:ext cx="269875" cy="228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" name="TextBox 28"/>
            <p:cNvSpPr txBox="1"/>
            <p:nvPr/>
          </p:nvSpPr>
          <p:spPr>
            <a:xfrm>
              <a:off x="2695561" y="3714752"/>
              <a:ext cx="785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rPr>
                <a:t>states</a:t>
              </a: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graphicFrame>
        <p:nvGraphicFramePr>
          <p:cNvPr id="66568" name="Object 8"/>
          <p:cNvGraphicFramePr>
            <a:graphicFrameLocks noChangeAspect="1"/>
          </p:cNvGraphicFramePr>
          <p:nvPr/>
        </p:nvGraphicFramePr>
        <p:xfrm>
          <a:off x="6107133" y="4167193"/>
          <a:ext cx="1622425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4" name="수식" r:id="rId11" imgW="1257120" imgH="228600" progId="Equation.3">
                  <p:embed/>
                </p:oleObj>
              </mc:Choice>
              <mc:Fallback>
                <p:oleObj name="수식" r:id="rId11" imgW="1257120" imgH="228600" progId="Equation.3">
                  <p:embed/>
                  <p:pic>
                    <p:nvPicPr>
                      <p:cNvPr id="66568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7133" y="4167193"/>
                        <a:ext cx="1622425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9" name="Object 9"/>
          <p:cNvGraphicFramePr>
            <a:graphicFrameLocks noChangeAspect="1"/>
          </p:cNvGraphicFramePr>
          <p:nvPr/>
        </p:nvGraphicFramePr>
        <p:xfrm>
          <a:off x="6154758" y="3852864"/>
          <a:ext cx="900113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5" name="수식" r:id="rId13" imgW="698400" imgH="215640" progId="Equation.3">
                  <p:embed/>
                </p:oleObj>
              </mc:Choice>
              <mc:Fallback>
                <p:oleObj name="수식" r:id="rId13" imgW="698400" imgH="215640" progId="Equation.3">
                  <p:embed/>
                  <p:pic>
                    <p:nvPicPr>
                      <p:cNvPr id="66569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4758" y="3852864"/>
                        <a:ext cx="900113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6571" name="Picture 11" descr="C:\Users\Eroica\AppData\Local\Microsoft\Windows\Temporary Internet Files\Content.IE5\DR06BZ0U\MC900319126[1].wmf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flipH="1">
            <a:off x="4857752" y="3857628"/>
            <a:ext cx="913486" cy="754380"/>
          </a:xfrm>
          <a:prstGeom prst="rect">
            <a:avLst/>
          </a:prstGeom>
          <a:noFill/>
        </p:spPr>
      </p:pic>
      <p:pic>
        <p:nvPicPr>
          <p:cNvPr id="66572" name="Picture 12" descr="C:\Users\Eroica\AppData\Local\Microsoft\Windows\Temporary Internet Files\Content.IE5\DR06BZ0U\MC900331071[1].wmf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840000">
            <a:off x="3923608" y="2874765"/>
            <a:ext cx="792971" cy="485398"/>
          </a:xfrm>
          <a:prstGeom prst="rect">
            <a:avLst/>
          </a:prstGeom>
          <a:noFill/>
        </p:spPr>
      </p:pic>
      <p:pic>
        <p:nvPicPr>
          <p:cNvPr id="35" name="Picture 12" descr="C:\Users\Eroica\AppData\Local\Microsoft\Windows\Temporary Internet Files\Content.IE5\DR06BZ0U\MC900331071[1].wmf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2820000">
            <a:off x="3928086" y="3641791"/>
            <a:ext cx="792971" cy="485398"/>
          </a:xfrm>
          <a:prstGeom prst="rect">
            <a:avLst/>
          </a:prstGeom>
          <a:noFill/>
        </p:spPr>
      </p:pic>
      <p:pic>
        <p:nvPicPr>
          <p:cNvPr id="36" name="Picture 12" descr="C:\Users\Eroica\AppData\Local\Microsoft\Windows\Temporary Internet Files\Content.IE5\DR06BZ0U\MC900331071[1].wmf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3600000">
            <a:off x="3602860" y="4293957"/>
            <a:ext cx="792971" cy="485398"/>
          </a:xfrm>
          <a:prstGeom prst="rect">
            <a:avLst/>
          </a:prstGeom>
          <a:noFill/>
        </p:spPr>
      </p:pic>
      <p:graphicFrame>
        <p:nvGraphicFramePr>
          <p:cNvPr id="66573" name="Object 13"/>
          <p:cNvGraphicFramePr>
            <a:graphicFrameLocks noChangeAspect="1"/>
          </p:cNvGraphicFramePr>
          <p:nvPr/>
        </p:nvGraphicFramePr>
        <p:xfrm>
          <a:off x="1976419" y="3486151"/>
          <a:ext cx="1655763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6" name="수식" r:id="rId17" imgW="1282680" imgH="228600" progId="Equation.3">
                  <p:embed/>
                </p:oleObj>
              </mc:Choice>
              <mc:Fallback>
                <p:oleObj name="수식" r:id="rId17" imgW="1282680" imgH="228600" progId="Equation.3">
                  <p:embed/>
                  <p:pic>
                    <p:nvPicPr>
                      <p:cNvPr id="66573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6419" y="3486151"/>
                        <a:ext cx="1655763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타원 37"/>
          <p:cNvSpPr/>
          <p:nvPr/>
        </p:nvSpPr>
        <p:spPr>
          <a:xfrm>
            <a:off x="1662092" y="2643182"/>
            <a:ext cx="2214578" cy="1857388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500066"/>
          </a:xfrm>
        </p:spPr>
        <p:txBody>
          <a:bodyPr>
            <a:normAutofit/>
          </a:bodyPr>
          <a:lstStyle/>
          <a:p>
            <a:r>
              <a:rPr lang="en-US" altLang="ko-KR" dirty="0"/>
              <a:t>Preliminaries </a:t>
            </a:r>
            <a:r>
              <a:rPr lang="en-US" altLang="ko-KR" sz="1600" dirty="0"/>
              <a:t>(Page, 1993)</a:t>
            </a:r>
            <a:endParaRPr lang="ko-KR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477084" y="4797152"/>
                <a:ext cx="276732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𝐼</m:t>
                      </m:r>
                      <m:r>
                        <a:rPr kumimoji="0" lang="en-US" altLang="ko-KR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=</m:t>
                      </m:r>
                      <m:r>
                        <a:rPr kumimoji="0" lang="en-US" altLang="ko-KR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𝑆</m:t>
                      </m:r>
                      <m:d>
                        <m:dPr>
                          <m:ctrlPr>
                            <a:rPr kumimoji="0" lang="en-US" altLang="ko-KR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altLang="ko-KR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𝐵</m:t>
                          </m:r>
                        </m:e>
                      </m:d>
                      <m:r>
                        <a:rPr kumimoji="0" lang="en-US" altLang="ko-KR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−</m:t>
                      </m:r>
                      <m:r>
                        <a:rPr kumimoji="0" lang="en-US" altLang="ko-KR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𝑆</m:t>
                      </m:r>
                      <m:r>
                        <a:rPr kumimoji="0" lang="en-US" altLang="ko-KR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(</m:t>
                      </m:r>
                      <m:r>
                        <a:rPr kumimoji="0" lang="en-US" altLang="ko-KR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𝐵</m:t>
                      </m:r>
                      <m:r>
                        <a:rPr kumimoji="0" lang="en-US" altLang="ko-KR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|</m:t>
                      </m:r>
                      <m:r>
                        <a:rPr kumimoji="0" lang="en-US" altLang="ko-KR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𝐴</m:t>
                      </m:r>
                      <m:r>
                        <a:rPr kumimoji="0" lang="en-US" altLang="ko-KR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7084" y="4797152"/>
                <a:ext cx="2767324" cy="338554"/>
              </a:xfrm>
              <a:prstGeom prst="rect">
                <a:avLst/>
              </a:prstGeom>
              <a:blipFill rotWithShape="0">
                <a:blip r:embed="rId19"/>
                <a:stretch>
                  <a:fillRect b="-1454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내용 개체 틀 2">
                <a:extLst>
                  <a:ext uri="{FF2B5EF4-FFF2-40B4-BE49-F238E27FC236}">
                    <a16:creationId xmlns:a16="http://schemas.microsoft.com/office/drawing/2014/main" id="{73B4D009-F6A5-4A19-AC2B-C2D230981F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0" y="5410924"/>
                <a:ext cx="4464496" cy="754380"/>
              </a:xfrm>
              <a:solidFill>
                <a:schemeClr val="bg1">
                  <a:alpha val="70000"/>
                </a:schemeClr>
              </a:solidFill>
            </p:spPr>
            <p:txBody>
              <a:bodyPr>
                <a:normAutofit/>
              </a:bodyPr>
              <a:lstStyle/>
              <a:p>
                <a:r>
                  <a:rPr lang="en-US" altLang="ko-KR" sz="1400" dirty="0"/>
                  <a:t>If </a:t>
                </a:r>
                <a14:m>
                  <m:oMath xmlns:m="http://schemas.openxmlformats.org/officeDocument/2006/math">
                    <m:r>
                      <a:rPr lang="en-US" altLang="ko-KR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𝑰</m:t>
                    </m:r>
                    <m:r>
                      <a:rPr lang="en-US" altLang="ko-KR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altLang="ko-KR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altLang="ko-KR" sz="1400" dirty="0"/>
                  <a:t>, then one can </a:t>
                </a:r>
                <a:r>
                  <a:rPr lang="en-US" altLang="ko-KR" sz="1400" b="1" dirty="0"/>
                  <a:t>distinguish</a:t>
                </a:r>
                <a:r>
                  <a:rPr lang="en-US" altLang="ko-KR" sz="1400" dirty="0"/>
                  <a:t> the state from the thermal state. Hence, </a:t>
                </a:r>
                <a:r>
                  <a:rPr lang="en-US" altLang="ko-KR" sz="1400" b="1" dirty="0">
                    <a:solidFill>
                      <a:srgbClr val="FF0000"/>
                    </a:solidFill>
                  </a:rPr>
                  <a:t>information</a:t>
                </a:r>
                <a:r>
                  <a:rPr lang="en-US" altLang="ko-KR" sz="1400" dirty="0"/>
                  <a:t> is attached.</a:t>
                </a:r>
              </a:p>
            </p:txBody>
          </p:sp>
        </mc:Choice>
        <mc:Fallback>
          <p:sp>
            <p:nvSpPr>
              <p:cNvPr id="31" name="내용 개체 틀 2">
                <a:extLst>
                  <a:ext uri="{FF2B5EF4-FFF2-40B4-BE49-F238E27FC236}">
                    <a16:creationId xmlns:a16="http://schemas.microsoft.com/office/drawing/2014/main" id="{73B4D009-F6A5-4A19-AC2B-C2D230981F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0" y="5410924"/>
                <a:ext cx="4464496" cy="754380"/>
              </a:xfrm>
              <a:blipFill>
                <a:blip r:embed="rId20"/>
                <a:stretch>
                  <a:fillRect l="-410" r="-41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8080469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6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66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66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66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66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8" grpId="0"/>
      <p:bldP spid="19" grpId="0"/>
      <p:bldP spid="38" grpId="0" animBg="1"/>
      <p:bldP spid="9" grpId="0"/>
      <p:bldP spid="31" grpId="0" uiExpand="1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Understanding information loss problem</a:t>
            </a:r>
            <a:endParaRPr lang="ko-KR" altLang="en-US" sz="1200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F6EB-6EB5-4A6E-9DD4-4581326C412F}" type="datetime1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t>2019-01-21</a:t>
            </a:fld>
            <a:endParaRPr lang="ko-KR" altLang="en-US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lumMod val="65000"/>
                    <a:lumOff val="35000"/>
                  </a:prstClr>
                </a:solidFill>
              </a:rPr>
              <a:t>Firewall controversy and Euclidean path integral approach</a:t>
            </a:r>
            <a:endParaRPr lang="ko-KR" alt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pPr/>
              <a:t>40</a:t>
            </a:fld>
            <a:endParaRPr lang="ko-KR" altLang="en-US">
              <a:solidFill>
                <a:srgbClr val="EEECE1">
                  <a:lumMod val="75000"/>
                </a:srgb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121992" y="4941168"/>
                <a:ext cx="43120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𝒊</m:t>
                      </m:r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ko-KR" altLang="en-US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1992" y="4941168"/>
                <a:ext cx="431208" cy="55399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302221" y="1412776"/>
                <a:ext cx="637931" cy="5665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p>
                        <m:sSupPr>
                          <m:ctrlP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p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ko-KR" altLang="en-US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2221" y="1412776"/>
                <a:ext cx="637931" cy="56650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25942" y="1325775"/>
                <a:ext cx="3304815" cy="8490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</m:d>
                    <m:r>
                      <a:rPr lang="en-US" altLang="ko-KR" sz="24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e>
                          <m:sup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𝒋</m:t>
                            </m:r>
                          </m:sup>
                        </m:sSup>
                      </m:sub>
                      <m:sup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𝑫𝒈𝑫</m:t>
                        </m:r>
                        <m:r>
                          <a:rPr lang="ko-KR" altLang="en-US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𝝓</m:t>
                        </m:r>
                      </m:e>
                    </m:nary>
                    <m:sSup>
                      <m:sSupPr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sub>
                        </m:sSub>
                      </m:sup>
                    </m:sSup>
                  </m:oMath>
                </a14:m>
                <a:r>
                  <a:rPr lang="ko-KR" altLang="en-US" sz="2000" b="1" dirty="0">
                    <a:solidFill>
                      <a:prstClr val="black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942" y="1325775"/>
                <a:ext cx="3304815" cy="849015"/>
              </a:xfrm>
              <a:prstGeom prst="rect">
                <a:avLst/>
              </a:prstGeom>
              <a:blipFill rotWithShape="0">
                <a:blip r:embed="rId4"/>
                <a:stretch>
                  <a:fillRect l="-921" t="-48571" b="-12214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직선 연결선 13"/>
          <p:cNvCxnSpPr/>
          <p:nvPr/>
        </p:nvCxnSpPr>
        <p:spPr>
          <a:xfrm>
            <a:off x="4932040" y="1556792"/>
            <a:ext cx="0" cy="453650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flipH="1" flipV="1">
            <a:off x="4932040" y="1556792"/>
            <a:ext cx="2465364" cy="231790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 flipV="1">
            <a:off x="4932040" y="3861048"/>
            <a:ext cx="2448272" cy="22322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8264625"/>
      </p:ext>
    </p:extLst>
  </p:cSld>
  <p:clrMapOvr>
    <a:masterClrMapping/>
  </p:clrMapOvr>
  <p:transition>
    <p:randomBar dir="vert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직선 연결선 18"/>
          <p:cNvCxnSpPr/>
          <p:nvPr/>
        </p:nvCxnSpPr>
        <p:spPr>
          <a:xfrm>
            <a:off x="4932040" y="1556792"/>
            <a:ext cx="0" cy="453650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Understanding information loss problem</a:t>
            </a:r>
            <a:endParaRPr lang="ko-KR" altLang="en-US" sz="1200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B6F3-4155-42CC-8D6F-E33E28E8CBE3}" type="datetime1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t>2019-01-21</a:t>
            </a:fld>
            <a:endParaRPr lang="ko-KR" altLang="en-US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lumMod val="65000"/>
                    <a:lumOff val="35000"/>
                  </a:prstClr>
                </a:solidFill>
              </a:rPr>
              <a:t>Firewall controversy and Euclidean path integral approach</a:t>
            </a:r>
            <a:endParaRPr lang="ko-KR" alt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pPr/>
              <a:t>41</a:t>
            </a:fld>
            <a:endParaRPr lang="ko-KR" altLang="en-US">
              <a:solidFill>
                <a:srgbClr val="EEECE1">
                  <a:lumMod val="75000"/>
                </a:srgb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121992" y="4941168"/>
                <a:ext cx="43120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𝒊</m:t>
                      </m:r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ko-KR" altLang="en-US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1992" y="4941168"/>
                <a:ext cx="431208" cy="55399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549600" y="1407546"/>
                <a:ext cx="591444" cy="5681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p>
                        <m:sSupPr>
                          <m:ctrlP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p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sup>
                      </m:sSup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ko-KR" altLang="en-US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9600" y="1407546"/>
                <a:ext cx="591444" cy="56816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6012344" y="1196752"/>
            <a:ext cx="388248" cy="454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b="1" dirty="0">
                <a:solidFill>
                  <a:srgbClr val="EEECE1">
                    <a:lumMod val="75000"/>
                  </a:srgbClr>
                </a:solidFill>
              </a:rPr>
              <a:t>…</a:t>
            </a:r>
            <a:endParaRPr lang="ko-KR" altLang="en-US" b="1" dirty="0">
              <a:solidFill>
                <a:srgbClr val="EEECE1">
                  <a:lumMod val="75000"/>
                </a:srgb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7092280" y="1628800"/>
                <a:ext cx="1440160" cy="9432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600" b="1" i="1" smtClean="0">
                          <a:solidFill>
                            <a:srgbClr val="EEECE1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 |</m:t>
                      </m:r>
                      <m:r>
                        <a:rPr lang="en-US" altLang="ko-KR" sz="1600" b="1" i="1" smtClean="0">
                          <a:solidFill>
                            <a:srgbClr val="EEECE1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US" altLang="ko-KR" sz="1600" b="1" i="1" smtClean="0">
                          <a:solidFill>
                            <a:srgbClr val="EEECE1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⟩=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ko-KR" sz="1600" b="1" i="1" smtClean="0">
                              <a:solidFill>
                                <a:srgbClr val="EEECE1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ko-KR" sz="1600" b="1" i="1" smtClean="0">
                              <a:solidFill>
                                <a:srgbClr val="EEECE1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altLang="ko-KR" sz="1600" b="1" i="1" smtClean="0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600" b="1" i="1" smtClean="0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altLang="ko-KR" sz="1600" b="1" i="1" smtClean="0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b>
                          </m:sSub>
                          <m:r>
                            <a:rPr lang="en-US" altLang="ko-KR" sz="1600" b="1" i="1" smtClean="0">
                              <a:solidFill>
                                <a:srgbClr val="EEECE1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p>
                            <m:sSupPr>
                              <m:ctrlPr>
                                <a:rPr lang="en-US" altLang="ko-KR" sz="1600" b="1" i="1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1600" b="1" i="1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p>
                              <m:r>
                                <a:rPr lang="en-US" altLang="ko-KR" sz="1600" b="1" i="1" smtClean="0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p>
                          </m:sSup>
                          <m:r>
                            <a:rPr lang="en-US" altLang="ko-KR" sz="1600" b="1" i="1">
                              <a:solidFill>
                                <a:srgbClr val="EEECE1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⟩</m:t>
                          </m:r>
                        </m:e>
                      </m:nary>
                    </m:oMath>
                  </m:oMathPara>
                </a14:m>
                <a:endParaRPr lang="ko-KR" altLang="en-US" sz="3200" b="1" dirty="0">
                  <a:solidFill>
                    <a:srgbClr val="EEECE1">
                      <a:lumMod val="50000"/>
                    </a:srgbClr>
                  </a:solidFill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1628800"/>
                <a:ext cx="1440160" cy="94327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325942" y="1325775"/>
                <a:ext cx="3304815" cy="9702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</m:d>
                    <m:r>
                      <a:rPr lang="en-US" altLang="ko-KR" sz="24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e>
                          <m:sup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𝒋</m:t>
                            </m:r>
                          </m:sup>
                        </m:sSup>
                      </m:sub>
                      <m:sup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𝑫𝒈𝑫</m:t>
                        </m:r>
                        <m:r>
                          <a:rPr lang="ko-KR" altLang="en-US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𝝓</m:t>
                        </m:r>
                      </m:e>
                    </m:nary>
                    <m:sSup>
                      <m:sSupPr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sub>
                        </m:sSub>
                      </m:sup>
                    </m:sSup>
                  </m:oMath>
                </a14:m>
                <a:r>
                  <a:rPr lang="ko-KR" altLang="en-US" sz="2000" b="1" dirty="0">
                    <a:solidFill>
                      <a:prstClr val="black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942" y="1325775"/>
                <a:ext cx="3304815" cy="970266"/>
              </a:xfrm>
              <a:prstGeom prst="rect">
                <a:avLst/>
              </a:prstGeom>
              <a:blipFill rotWithShape="0">
                <a:blip r:embed="rId6"/>
                <a:stretch>
                  <a:fillRect l="-921" t="-42500" b="-9437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직선 연결선 6"/>
          <p:cNvCxnSpPr/>
          <p:nvPr/>
        </p:nvCxnSpPr>
        <p:spPr>
          <a:xfrm flipV="1">
            <a:off x="4932040" y="3861048"/>
            <a:ext cx="2448272" cy="22322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/>
          <p:nvPr/>
        </p:nvCxnSpPr>
        <p:spPr>
          <a:xfrm flipH="1">
            <a:off x="6012344" y="1421229"/>
            <a:ext cx="306434" cy="115084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/>
          <p:cNvCxnSpPr/>
          <p:nvPr/>
        </p:nvCxnSpPr>
        <p:spPr>
          <a:xfrm flipH="1">
            <a:off x="5749478" y="1441911"/>
            <a:ext cx="181050" cy="86183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 flipH="1">
            <a:off x="5659967" y="1429682"/>
            <a:ext cx="129738" cy="778972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 flipH="1">
            <a:off x="5508104" y="1412776"/>
            <a:ext cx="113086" cy="72008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그림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3847398"/>
            <a:ext cx="1219019" cy="2411252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991606" y="5871817"/>
            <a:ext cx="1992020" cy="333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200" b="1" dirty="0" err="1">
                <a:solidFill>
                  <a:prstClr val="black"/>
                </a:solidFill>
              </a:rPr>
              <a:t>Hartle</a:t>
            </a:r>
            <a:r>
              <a:rPr lang="en-US" altLang="ko-KR" sz="1200" b="1" dirty="0">
                <a:solidFill>
                  <a:prstClr val="black"/>
                </a:solidFill>
              </a:rPr>
              <a:t> and </a:t>
            </a:r>
            <a:r>
              <a:rPr lang="en-US" altLang="ko-KR" sz="1200" b="1" dirty="0" err="1">
                <a:solidFill>
                  <a:prstClr val="black"/>
                </a:solidFill>
              </a:rPr>
              <a:t>Hertog</a:t>
            </a:r>
            <a:r>
              <a:rPr lang="en-US" altLang="ko-KR" sz="1200" b="1" dirty="0">
                <a:solidFill>
                  <a:prstClr val="black"/>
                </a:solidFill>
              </a:rPr>
              <a:t>, 2015</a:t>
            </a:r>
            <a:endParaRPr lang="ko-KR" altLang="en-US" sz="1200" b="1" dirty="0">
              <a:solidFill>
                <a:prstClr val="black"/>
              </a:solidFill>
            </a:endParaRPr>
          </a:p>
        </p:txBody>
      </p:sp>
      <p:cxnSp>
        <p:nvCxnSpPr>
          <p:cNvPr id="20" name="직선 연결선 19"/>
          <p:cNvCxnSpPr>
            <a:endCxn id="12" idx="0"/>
          </p:cNvCxnSpPr>
          <p:nvPr/>
        </p:nvCxnSpPr>
        <p:spPr>
          <a:xfrm flipH="1" flipV="1">
            <a:off x="5621187" y="1412776"/>
            <a:ext cx="1776222" cy="2434622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 flipH="1" flipV="1">
            <a:off x="5940152" y="1423898"/>
            <a:ext cx="1457252" cy="24235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 flipH="1" flipV="1">
            <a:off x="5796136" y="1412776"/>
            <a:ext cx="1601268" cy="2448272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flipH="1" flipV="1">
            <a:off x="6328400" y="1412776"/>
            <a:ext cx="1069004" cy="244827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flipH="1" flipV="1">
            <a:off x="4932040" y="1556792"/>
            <a:ext cx="2465364" cy="231790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302221" y="1412776"/>
                <a:ext cx="637932" cy="5665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p>
                        <m:sSupPr>
                          <m:ctrlP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p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ko-KR" altLang="en-US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2221" y="1412776"/>
                <a:ext cx="637932" cy="56650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0206811"/>
      </p:ext>
    </p:extLst>
  </p:cSld>
  <p:clrMapOvr>
    <a:masterClrMapping/>
  </p:clrMapOvr>
  <p:transition>
    <p:randomBar dir="vert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직선 연결선 30"/>
          <p:cNvCxnSpPr/>
          <p:nvPr/>
        </p:nvCxnSpPr>
        <p:spPr>
          <a:xfrm flipH="1">
            <a:off x="5508104" y="1412776"/>
            <a:ext cx="113086" cy="72008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/>
          <p:cNvCxnSpPr/>
          <p:nvPr/>
        </p:nvCxnSpPr>
        <p:spPr>
          <a:xfrm flipH="1">
            <a:off x="5659967" y="1429682"/>
            <a:ext cx="129738" cy="778972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 flipH="1">
            <a:off x="5749478" y="1441911"/>
            <a:ext cx="181050" cy="86183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 flipH="1">
            <a:off x="6012344" y="1421229"/>
            <a:ext cx="306434" cy="115084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Understanding information loss problem</a:t>
            </a:r>
            <a:endParaRPr lang="ko-KR" altLang="en-US" sz="1200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E7E21-2387-4E9C-9F4E-EEFCE8766A27}" type="datetime1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t>2019-01-21</a:t>
            </a:fld>
            <a:endParaRPr lang="ko-KR" altLang="en-US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lumMod val="65000"/>
                    <a:lumOff val="35000"/>
                  </a:prstClr>
                </a:solidFill>
              </a:rPr>
              <a:t>Firewall controversy and Euclidean path integral approach</a:t>
            </a:r>
            <a:endParaRPr lang="ko-KR" alt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pPr/>
              <a:t>42</a:t>
            </a:fld>
            <a:endParaRPr lang="ko-KR" altLang="en-US">
              <a:solidFill>
                <a:srgbClr val="EEECE1">
                  <a:lumMod val="75000"/>
                </a:srgb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121992" y="4941168"/>
                <a:ext cx="43120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𝒊</m:t>
                      </m:r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ko-KR" altLang="en-US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1992" y="4941168"/>
                <a:ext cx="431208" cy="55399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직선 연결선 12"/>
          <p:cNvCxnSpPr/>
          <p:nvPr/>
        </p:nvCxnSpPr>
        <p:spPr>
          <a:xfrm flipH="1" flipV="1">
            <a:off x="5796136" y="1412776"/>
            <a:ext cx="1601268" cy="2448272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549600" y="1407546"/>
                <a:ext cx="591444" cy="5681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p>
                        <m:sSupPr>
                          <m:ctrlP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p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sup>
                      </m:sSup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ko-KR" altLang="en-US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9600" y="1407546"/>
                <a:ext cx="591444" cy="56816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6012344" y="1196752"/>
            <a:ext cx="388248" cy="454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b="1" dirty="0">
                <a:solidFill>
                  <a:srgbClr val="EEECE1">
                    <a:lumMod val="75000"/>
                  </a:srgbClr>
                </a:solidFill>
              </a:rPr>
              <a:t>…</a:t>
            </a:r>
            <a:endParaRPr lang="ko-KR" altLang="en-US" b="1" dirty="0">
              <a:solidFill>
                <a:srgbClr val="EEECE1">
                  <a:lumMod val="75000"/>
                </a:srgbClr>
              </a:solidFill>
            </a:endParaRPr>
          </a:p>
        </p:txBody>
      </p:sp>
      <p:cxnSp>
        <p:nvCxnSpPr>
          <p:cNvPr id="20" name="직선 연결선 19"/>
          <p:cNvCxnSpPr>
            <a:endCxn id="12" idx="0"/>
          </p:cNvCxnSpPr>
          <p:nvPr/>
        </p:nvCxnSpPr>
        <p:spPr>
          <a:xfrm flipH="1" flipV="1">
            <a:off x="5621187" y="1412776"/>
            <a:ext cx="1776222" cy="2434622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 flipH="1" flipV="1">
            <a:off x="5940152" y="1423898"/>
            <a:ext cx="1457252" cy="24235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flipH="1" flipV="1">
            <a:off x="6328400" y="1412776"/>
            <a:ext cx="1069004" cy="244827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302221" y="1412776"/>
                <a:ext cx="637932" cy="5665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p>
                        <m:sSupPr>
                          <m:ctrlP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p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ko-KR" altLang="en-US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2221" y="1412776"/>
                <a:ext cx="637932" cy="56650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25942" y="1325775"/>
                <a:ext cx="3304815" cy="9702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</m:d>
                    <m:r>
                      <a:rPr lang="en-US" altLang="ko-KR" sz="24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e>
                          <m:sup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𝒋</m:t>
                            </m:r>
                          </m:sup>
                        </m:sSup>
                      </m:sub>
                      <m:sup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𝑫𝒈𝑫</m:t>
                        </m:r>
                        <m:r>
                          <a:rPr lang="ko-KR" altLang="en-US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𝝓</m:t>
                        </m:r>
                      </m:e>
                    </m:nary>
                    <m:sSup>
                      <m:sSupPr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sub>
                        </m:sSub>
                      </m:sup>
                    </m:sSup>
                  </m:oMath>
                </a14:m>
                <a:r>
                  <a:rPr lang="ko-KR" altLang="en-US" sz="2000" b="1" dirty="0">
                    <a:solidFill>
                      <a:prstClr val="black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942" y="1325775"/>
                <a:ext cx="3304815" cy="970266"/>
              </a:xfrm>
              <a:prstGeom prst="rect">
                <a:avLst/>
              </a:prstGeom>
              <a:blipFill rotWithShape="0">
                <a:blip r:embed="rId6"/>
                <a:stretch>
                  <a:fillRect l="-921" t="-42500" b="-9437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092280" y="1628800"/>
                <a:ext cx="1440160" cy="9432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600" b="1" i="1" smtClean="0">
                          <a:solidFill>
                            <a:srgbClr val="EEECE1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 |</m:t>
                      </m:r>
                      <m:r>
                        <a:rPr lang="en-US" altLang="ko-KR" sz="1600" b="1" i="1" smtClean="0">
                          <a:solidFill>
                            <a:srgbClr val="EEECE1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US" altLang="ko-KR" sz="1600" b="1" i="1" smtClean="0">
                          <a:solidFill>
                            <a:srgbClr val="EEECE1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⟩=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ko-KR" sz="1600" b="1" i="1" smtClean="0">
                              <a:solidFill>
                                <a:srgbClr val="EEECE1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ko-KR" sz="1600" b="1" i="1" smtClean="0">
                              <a:solidFill>
                                <a:srgbClr val="EEECE1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altLang="ko-KR" sz="1600" b="1" i="1" smtClean="0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600" b="1" i="1" smtClean="0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altLang="ko-KR" sz="1600" b="1" i="1" smtClean="0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b>
                          </m:sSub>
                          <m:r>
                            <a:rPr lang="en-US" altLang="ko-KR" sz="1600" b="1" i="1" smtClean="0">
                              <a:solidFill>
                                <a:srgbClr val="EEECE1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p>
                            <m:sSupPr>
                              <m:ctrlPr>
                                <a:rPr lang="en-US" altLang="ko-KR" sz="1600" b="1" i="1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1600" b="1" i="1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p>
                              <m:r>
                                <a:rPr lang="en-US" altLang="ko-KR" sz="1600" b="1" i="1" smtClean="0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p>
                          </m:sSup>
                          <m:r>
                            <a:rPr lang="en-US" altLang="ko-KR" sz="1600" b="1" i="1">
                              <a:solidFill>
                                <a:srgbClr val="EEECE1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⟩</m:t>
                          </m:r>
                        </m:e>
                      </m:nary>
                    </m:oMath>
                  </m:oMathPara>
                </a14:m>
                <a:endParaRPr lang="ko-KR" altLang="en-US" sz="3200" b="1" dirty="0">
                  <a:solidFill>
                    <a:srgbClr val="EEECE1">
                      <a:lumMod val="50000"/>
                    </a:srgbClr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1628800"/>
                <a:ext cx="1440160" cy="94327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직선 연결선 6"/>
          <p:cNvCxnSpPr/>
          <p:nvPr/>
        </p:nvCxnSpPr>
        <p:spPr>
          <a:xfrm flipV="1">
            <a:off x="4932040" y="3861048"/>
            <a:ext cx="2448272" cy="22322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flipH="1" flipV="1">
            <a:off x="4932040" y="1556792"/>
            <a:ext cx="2465364" cy="231790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타원 3"/>
          <p:cNvSpPr/>
          <p:nvPr/>
        </p:nvSpPr>
        <p:spPr>
          <a:xfrm>
            <a:off x="4535269" y="1556792"/>
            <a:ext cx="744963" cy="453650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098548"/>
      </p:ext>
    </p:extLst>
  </p:cSld>
  <p:clrMapOvr>
    <a:masterClrMapping/>
  </p:clrMapOvr>
  <p:transition>
    <p:randomBar dir="vert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직선 연결선 29"/>
          <p:cNvCxnSpPr/>
          <p:nvPr/>
        </p:nvCxnSpPr>
        <p:spPr>
          <a:xfrm flipH="1">
            <a:off x="5508104" y="1412776"/>
            <a:ext cx="113086" cy="72008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/>
          <p:nvPr/>
        </p:nvCxnSpPr>
        <p:spPr>
          <a:xfrm flipH="1">
            <a:off x="5659967" y="1429682"/>
            <a:ext cx="129738" cy="778972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/>
          <p:cNvCxnSpPr/>
          <p:nvPr/>
        </p:nvCxnSpPr>
        <p:spPr>
          <a:xfrm flipH="1">
            <a:off x="5749478" y="1441911"/>
            <a:ext cx="181050" cy="86183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 flipH="1">
            <a:off x="6012344" y="1421229"/>
            <a:ext cx="306434" cy="115084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자유형 21"/>
          <p:cNvSpPr/>
          <p:nvPr/>
        </p:nvSpPr>
        <p:spPr>
          <a:xfrm>
            <a:off x="4926844" y="3109497"/>
            <a:ext cx="2449773" cy="1476150"/>
          </a:xfrm>
          <a:custGeom>
            <a:avLst/>
            <a:gdLst>
              <a:gd name="connsiteX0" fmla="*/ 302400 w 2752173"/>
              <a:gd name="connsiteY0" fmla="*/ 16111 h 1506180"/>
              <a:gd name="connsiteX1" fmla="*/ 309224 w 2752173"/>
              <a:gd name="connsiteY1" fmla="*/ 1490069 h 1506180"/>
              <a:gd name="connsiteX2" fmla="*/ 2752173 w 2752173"/>
              <a:gd name="connsiteY2" fmla="*/ 753090 h 1506180"/>
              <a:gd name="connsiteX3" fmla="*/ 302400 w 2752173"/>
              <a:gd name="connsiteY3" fmla="*/ 16111 h 1506180"/>
              <a:gd name="connsiteX0" fmla="*/ 177459 w 2627232"/>
              <a:gd name="connsiteY0" fmla="*/ 76392 h 1566461"/>
              <a:gd name="connsiteX1" fmla="*/ 184283 w 2627232"/>
              <a:gd name="connsiteY1" fmla="*/ 1550350 h 1566461"/>
              <a:gd name="connsiteX2" fmla="*/ 2627232 w 2627232"/>
              <a:gd name="connsiteY2" fmla="*/ 813371 h 1566461"/>
              <a:gd name="connsiteX3" fmla="*/ 177459 w 2627232"/>
              <a:gd name="connsiteY3" fmla="*/ 76392 h 1566461"/>
              <a:gd name="connsiteX0" fmla="*/ 1653 w 2451426"/>
              <a:gd name="connsiteY0" fmla="*/ 76392 h 1566461"/>
              <a:gd name="connsiteX1" fmla="*/ 8477 w 2451426"/>
              <a:gd name="connsiteY1" fmla="*/ 1550350 h 1566461"/>
              <a:gd name="connsiteX2" fmla="*/ 2451426 w 2451426"/>
              <a:gd name="connsiteY2" fmla="*/ 813371 h 1566461"/>
              <a:gd name="connsiteX3" fmla="*/ 1653 w 2451426"/>
              <a:gd name="connsiteY3" fmla="*/ 76392 h 1566461"/>
              <a:gd name="connsiteX0" fmla="*/ 37920 w 2487693"/>
              <a:gd name="connsiteY0" fmla="*/ 71747 h 1561816"/>
              <a:gd name="connsiteX1" fmla="*/ 44744 w 2487693"/>
              <a:gd name="connsiteY1" fmla="*/ 1545705 h 1561816"/>
              <a:gd name="connsiteX2" fmla="*/ 2487693 w 2487693"/>
              <a:gd name="connsiteY2" fmla="*/ 808726 h 1561816"/>
              <a:gd name="connsiteX3" fmla="*/ 37920 w 2487693"/>
              <a:gd name="connsiteY3" fmla="*/ 71747 h 1561816"/>
              <a:gd name="connsiteX0" fmla="*/ 4618 w 2454391"/>
              <a:gd name="connsiteY0" fmla="*/ 64898 h 1554967"/>
              <a:gd name="connsiteX1" fmla="*/ 11442 w 2454391"/>
              <a:gd name="connsiteY1" fmla="*/ 1538856 h 1554967"/>
              <a:gd name="connsiteX2" fmla="*/ 2454391 w 2454391"/>
              <a:gd name="connsiteY2" fmla="*/ 801877 h 1554967"/>
              <a:gd name="connsiteX3" fmla="*/ 4618 w 2454391"/>
              <a:gd name="connsiteY3" fmla="*/ 64898 h 1554967"/>
              <a:gd name="connsiteX0" fmla="*/ 4618 w 2455464"/>
              <a:gd name="connsiteY0" fmla="*/ 68801 h 1560332"/>
              <a:gd name="connsiteX1" fmla="*/ 11442 w 2455464"/>
              <a:gd name="connsiteY1" fmla="*/ 1542759 h 1560332"/>
              <a:gd name="connsiteX2" fmla="*/ 2454391 w 2455464"/>
              <a:gd name="connsiteY2" fmla="*/ 805780 h 1560332"/>
              <a:gd name="connsiteX3" fmla="*/ 4618 w 2455464"/>
              <a:gd name="connsiteY3" fmla="*/ 68801 h 1560332"/>
              <a:gd name="connsiteX0" fmla="*/ 4618 w 2471163"/>
              <a:gd name="connsiteY0" fmla="*/ 61752 h 1550704"/>
              <a:gd name="connsiteX1" fmla="*/ 11442 w 2471163"/>
              <a:gd name="connsiteY1" fmla="*/ 1535710 h 1550704"/>
              <a:gd name="connsiteX2" fmla="*/ 2454391 w 2471163"/>
              <a:gd name="connsiteY2" fmla="*/ 798731 h 1550704"/>
              <a:gd name="connsiteX3" fmla="*/ 4618 w 2471163"/>
              <a:gd name="connsiteY3" fmla="*/ 61752 h 1550704"/>
              <a:gd name="connsiteX0" fmla="*/ 4618 w 2456965"/>
              <a:gd name="connsiteY0" fmla="*/ 59571 h 1547778"/>
              <a:gd name="connsiteX1" fmla="*/ 11442 w 2456965"/>
              <a:gd name="connsiteY1" fmla="*/ 1533529 h 1547778"/>
              <a:gd name="connsiteX2" fmla="*/ 2454391 w 2456965"/>
              <a:gd name="connsiteY2" fmla="*/ 796550 h 1547778"/>
              <a:gd name="connsiteX3" fmla="*/ 4618 w 2456965"/>
              <a:gd name="connsiteY3" fmla="*/ 59571 h 1547778"/>
              <a:gd name="connsiteX0" fmla="*/ 25 w 2452352"/>
              <a:gd name="connsiteY0" fmla="*/ 61714 h 1549921"/>
              <a:gd name="connsiteX1" fmla="*/ 6849 w 2452352"/>
              <a:gd name="connsiteY1" fmla="*/ 1535672 h 1549921"/>
              <a:gd name="connsiteX2" fmla="*/ 2449798 w 2452352"/>
              <a:gd name="connsiteY2" fmla="*/ 798693 h 1549921"/>
              <a:gd name="connsiteX3" fmla="*/ 25 w 2452352"/>
              <a:gd name="connsiteY3" fmla="*/ 61714 h 1549921"/>
              <a:gd name="connsiteX0" fmla="*/ 2 w 2452336"/>
              <a:gd name="connsiteY0" fmla="*/ 63876 h 1552083"/>
              <a:gd name="connsiteX1" fmla="*/ 6826 w 2452336"/>
              <a:gd name="connsiteY1" fmla="*/ 1537834 h 1552083"/>
              <a:gd name="connsiteX2" fmla="*/ 2449775 w 2452336"/>
              <a:gd name="connsiteY2" fmla="*/ 800855 h 1552083"/>
              <a:gd name="connsiteX3" fmla="*/ 2 w 2452336"/>
              <a:gd name="connsiteY3" fmla="*/ 63876 h 1552083"/>
              <a:gd name="connsiteX0" fmla="*/ 2 w 2452336"/>
              <a:gd name="connsiteY0" fmla="*/ 63876 h 1552083"/>
              <a:gd name="connsiteX1" fmla="*/ 6826 w 2452336"/>
              <a:gd name="connsiteY1" fmla="*/ 1537834 h 1552083"/>
              <a:gd name="connsiteX2" fmla="*/ 2449775 w 2452336"/>
              <a:gd name="connsiteY2" fmla="*/ 800855 h 1552083"/>
              <a:gd name="connsiteX3" fmla="*/ 2 w 2452336"/>
              <a:gd name="connsiteY3" fmla="*/ 63876 h 1552083"/>
              <a:gd name="connsiteX0" fmla="*/ 95537 w 2548103"/>
              <a:gd name="connsiteY0" fmla="*/ 30 h 1488237"/>
              <a:gd name="connsiteX1" fmla="*/ 102361 w 2548103"/>
              <a:gd name="connsiteY1" fmla="*/ 1473988 h 1488237"/>
              <a:gd name="connsiteX2" fmla="*/ 2545310 w 2548103"/>
              <a:gd name="connsiteY2" fmla="*/ 737009 h 1488237"/>
              <a:gd name="connsiteX3" fmla="*/ 95537 w 2548103"/>
              <a:gd name="connsiteY3" fmla="*/ 30 h 1488237"/>
              <a:gd name="connsiteX0" fmla="*/ 80375 w 2532902"/>
              <a:gd name="connsiteY0" fmla="*/ 12899 h 1501106"/>
              <a:gd name="connsiteX1" fmla="*/ 87199 w 2532902"/>
              <a:gd name="connsiteY1" fmla="*/ 1486857 h 1501106"/>
              <a:gd name="connsiteX2" fmla="*/ 2530148 w 2532902"/>
              <a:gd name="connsiteY2" fmla="*/ 749878 h 1501106"/>
              <a:gd name="connsiteX3" fmla="*/ 80375 w 2532902"/>
              <a:gd name="connsiteY3" fmla="*/ 12899 h 1501106"/>
              <a:gd name="connsiteX0" fmla="*/ 80375 w 2532902"/>
              <a:gd name="connsiteY0" fmla="*/ 12899 h 1501106"/>
              <a:gd name="connsiteX1" fmla="*/ 87199 w 2532902"/>
              <a:gd name="connsiteY1" fmla="*/ 1486857 h 1501106"/>
              <a:gd name="connsiteX2" fmla="*/ 2530148 w 2532902"/>
              <a:gd name="connsiteY2" fmla="*/ 749878 h 1501106"/>
              <a:gd name="connsiteX3" fmla="*/ 80375 w 2532902"/>
              <a:gd name="connsiteY3" fmla="*/ 12899 h 1501106"/>
              <a:gd name="connsiteX0" fmla="*/ 0 w 2452527"/>
              <a:gd name="connsiteY0" fmla="*/ 12899 h 1501106"/>
              <a:gd name="connsiteX1" fmla="*/ 6824 w 2452527"/>
              <a:gd name="connsiteY1" fmla="*/ 1486857 h 1501106"/>
              <a:gd name="connsiteX2" fmla="*/ 2449773 w 2452527"/>
              <a:gd name="connsiteY2" fmla="*/ 749878 h 1501106"/>
              <a:gd name="connsiteX3" fmla="*/ 0 w 2452527"/>
              <a:gd name="connsiteY3" fmla="*/ 12899 h 1501106"/>
              <a:gd name="connsiteX0" fmla="*/ 0 w 2453047"/>
              <a:gd name="connsiteY0" fmla="*/ 15647 h 1503854"/>
              <a:gd name="connsiteX1" fmla="*/ 6824 w 2453047"/>
              <a:gd name="connsiteY1" fmla="*/ 1489605 h 1503854"/>
              <a:gd name="connsiteX2" fmla="*/ 2449773 w 2453047"/>
              <a:gd name="connsiteY2" fmla="*/ 752626 h 1503854"/>
              <a:gd name="connsiteX3" fmla="*/ 0 w 2453047"/>
              <a:gd name="connsiteY3" fmla="*/ 15647 h 1503854"/>
              <a:gd name="connsiteX0" fmla="*/ 0 w 2453047"/>
              <a:gd name="connsiteY0" fmla="*/ 15647 h 1503854"/>
              <a:gd name="connsiteX1" fmla="*/ 6824 w 2453047"/>
              <a:gd name="connsiteY1" fmla="*/ 1489605 h 1503854"/>
              <a:gd name="connsiteX2" fmla="*/ 2449773 w 2453047"/>
              <a:gd name="connsiteY2" fmla="*/ 752626 h 1503854"/>
              <a:gd name="connsiteX3" fmla="*/ 0 w 2453047"/>
              <a:gd name="connsiteY3" fmla="*/ 15647 h 1503854"/>
              <a:gd name="connsiteX0" fmla="*/ 0 w 2449773"/>
              <a:gd name="connsiteY0" fmla="*/ 17340 h 1505547"/>
              <a:gd name="connsiteX1" fmla="*/ 6824 w 2449773"/>
              <a:gd name="connsiteY1" fmla="*/ 1491298 h 1505547"/>
              <a:gd name="connsiteX2" fmla="*/ 2449773 w 2449773"/>
              <a:gd name="connsiteY2" fmla="*/ 754319 h 1505547"/>
              <a:gd name="connsiteX3" fmla="*/ 0 w 2449773"/>
              <a:gd name="connsiteY3" fmla="*/ 17340 h 1505547"/>
              <a:gd name="connsiteX0" fmla="*/ 0 w 2449773"/>
              <a:gd name="connsiteY0" fmla="*/ 17340 h 1506832"/>
              <a:gd name="connsiteX1" fmla="*/ 6824 w 2449773"/>
              <a:gd name="connsiteY1" fmla="*/ 1491298 h 1506832"/>
              <a:gd name="connsiteX2" fmla="*/ 2449773 w 2449773"/>
              <a:gd name="connsiteY2" fmla="*/ 754319 h 1506832"/>
              <a:gd name="connsiteX3" fmla="*/ 0 w 2449773"/>
              <a:gd name="connsiteY3" fmla="*/ 17340 h 1506832"/>
              <a:gd name="connsiteX0" fmla="*/ 0 w 2449773"/>
              <a:gd name="connsiteY0" fmla="*/ 17340 h 1491298"/>
              <a:gd name="connsiteX1" fmla="*/ 6824 w 2449773"/>
              <a:gd name="connsiteY1" fmla="*/ 1491298 h 1491298"/>
              <a:gd name="connsiteX2" fmla="*/ 2449773 w 2449773"/>
              <a:gd name="connsiteY2" fmla="*/ 754319 h 1491298"/>
              <a:gd name="connsiteX3" fmla="*/ 0 w 2449773"/>
              <a:gd name="connsiteY3" fmla="*/ 17340 h 1491298"/>
              <a:gd name="connsiteX0" fmla="*/ 0 w 2449773"/>
              <a:gd name="connsiteY0" fmla="*/ 2192 h 1476150"/>
              <a:gd name="connsiteX1" fmla="*/ 6824 w 2449773"/>
              <a:gd name="connsiteY1" fmla="*/ 1476150 h 1476150"/>
              <a:gd name="connsiteX2" fmla="*/ 2449773 w 2449773"/>
              <a:gd name="connsiteY2" fmla="*/ 739171 h 1476150"/>
              <a:gd name="connsiteX3" fmla="*/ 0 w 2449773"/>
              <a:gd name="connsiteY3" fmla="*/ 2192 h 1476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9773" h="1476150">
                <a:moveTo>
                  <a:pt x="0" y="2192"/>
                </a:moveTo>
                <a:cubicBezTo>
                  <a:pt x="2276" y="220558"/>
                  <a:pt x="1138" y="1175899"/>
                  <a:pt x="6824" y="1476150"/>
                </a:cubicBezTo>
                <a:cubicBezTo>
                  <a:pt x="1302223" y="1448854"/>
                  <a:pt x="2287138" y="959810"/>
                  <a:pt x="2449773" y="739171"/>
                </a:cubicBezTo>
                <a:cubicBezTo>
                  <a:pt x="2230272" y="504884"/>
                  <a:pt x="1205551" y="-38754"/>
                  <a:pt x="0" y="2192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1" name="자유형 20"/>
          <p:cNvSpPr/>
          <p:nvPr/>
        </p:nvSpPr>
        <p:spPr>
          <a:xfrm>
            <a:off x="4933950" y="3105150"/>
            <a:ext cx="2447925" cy="733425"/>
          </a:xfrm>
          <a:custGeom>
            <a:avLst/>
            <a:gdLst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47925" h="733425">
                <a:moveTo>
                  <a:pt x="0" y="0"/>
                </a:moveTo>
                <a:cubicBezTo>
                  <a:pt x="1520825" y="34925"/>
                  <a:pt x="1993900" y="450850"/>
                  <a:pt x="2447925" y="733425"/>
                </a:cubicBezTo>
              </a:path>
            </a:pathLst>
          </a:cu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자유형 23"/>
          <p:cNvSpPr/>
          <p:nvPr/>
        </p:nvSpPr>
        <p:spPr>
          <a:xfrm flipV="1">
            <a:off x="4932040" y="3847703"/>
            <a:ext cx="2447925" cy="733425"/>
          </a:xfrm>
          <a:custGeom>
            <a:avLst/>
            <a:gdLst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47925" h="733425">
                <a:moveTo>
                  <a:pt x="0" y="0"/>
                </a:moveTo>
                <a:cubicBezTo>
                  <a:pt x="1520825" y="34925"/>
                  <a:pt x="1993900" y="450850"/>
                  <a:pt x="2447925" y="733425"/>
                </a:cubicBezTo>
              </a:path>
            </a:pathLst>
          </a:cu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Understanding information loss problem</a:t>
            </a:r>
            <a:endParaRPr lang="ko-KR" altLang="en-US" sz="1200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7180-A6EE-4174-855C-F62EF430AB68}" type="datetime1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t>2019-01-21</a:t>
            </a:fld>
            <a:endParaRPr lang="ko-KR" altLang="en-US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lumMod val="65000"/>
                    <a:lumOff val="35000"/>
                  </a:prstClr>
                </a:solidFill>
              </a:rPr>
              <a:t>Firewall controversy and Euclidean path integral approach</a:t>
            </a:r>
            <a:endParaRPr lang="ko-KR" alt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pPr/>
              <a:t>43</a:t>
            </a:fld>
            <a:endParaRPr lang="ko-KR" altLang="en-US">
              <a:solidFill>
                <a:srgbClr val="EEECE1">
                  <a:lumMod val="75000"/>
                </a:srgb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3528" y="1214422"/>
                <a:ext cx="3693319" cy="10696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e>
                        <m: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</m:d>
                    <m:r>
                      <a:rPr lang="en-US" altLang="ko-KR" sz="24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nary>
                      <m:naryPr>
                        <m:chr m:val="∑"/>
                        <m:ctrlP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</m:t>
                        </m:r>
                        <m: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e>
                          <m:sup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𝒋</m:t>
                            </m:r>
                          </m:sup>
                        </m:sSup>
                      </m:sub>
                      <m:sup>
                        <m: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p>
                      <m:e>
                        <m:sSup>
                          <m:sSupPr>
                            <m:ctrlPr>
                              <a:rPr lang="en-US" altLang="ko-KR" sz="24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altLang="ko-KR" sz="24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ko-KR" sz="2400" b="1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sz="2400" b="1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𝑺</m:t>
                                </m:r>
                              </m:e>
                              <m:sub>
                                <m:r>
                                  <a:rPr lang="en-US" altLang="ko-KR" sz="2400" b="1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</m:sub>
                              <m:sup>
                                <m:r>
                                  <a:rPr lang="en-US" altLang="ko-KR" sz="2400" b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𝐨𝐧</m:t>
                                </m:r>
                                <m:r>
                                  <a:rPr lang="en-US" altLang="ko-KR" sz="2400" b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altLang="ko-KR" sz="2400" b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𝐬𝐡𝐞𝐥𝐥</m:t>
                                </m:r>
                              </m:sup>
                            </m:sSubSup>
                          </m:sup>
                        </m:sSup>
                      </m:e>
                    </m:nary>
                  </m:oMath>
                </a14:m>
                <a:r>
                  <a:rPr lang="en-US" altLang="ko-KR" b="1" dirty="0">
                    <a:solidFill>
                      <a:prstClr val="black"/>
                    </a:solidFill>
                  </a:rPr>
                  <a:t> 	</a:t>
                </a:r>
                <a:endParaRPr lang="ko-KR" altLang="en-US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214422"/>
                <a:ext cx="3693319" cy="10696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직선 연결선 6"/>
          <p:cNvCxnSpPr/>
          <p:nvPr/>
        </p:nvCxnSpPr>
        <p:spPr>
          <a:xfrm flipV="1">
            <a:off x="4932040" y="3861048"/>
            <a:ext cx="2448272" cy="22322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121992" y="4941168"/>
                <a:ext cx="43120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𝒊</m:t>
                      </m:r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ko-KR" altLang="en-US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1992" y="4941168"/>
                <a:ext cx="431208" cy="55399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직선 연결선 12"/>
          <p:cNvCxnSpPr/>
          <p:nvPr/>
        </p:nvCxnSpPr>
        <p:spPr>
          <a:xfrm flipH="1" flipV="1">
            <a:off x="5796136" y="1412776"/>
            <a:ext cx="1601268" cy="2448272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549600" y="1407546"/>
                <a:ext cx="591444" cy="5681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p>
                        <m:sSupPr>
                          <m:ctrlP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p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sup>
                      </m:sSup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ko-KR" altLang="en-US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9600" y="1407546"/>
                <a:ext cx="591444" cy="56816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6012344" y="1196752"/>
            <a:ext cx="388248" cy="454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b="1" dirty="0">
                <a:solidFill>
                  <a:srgbClr val="EEECE1">
                    <a:lumMod val="75000"/>
                  </a:srgbClr>
                </a:solidFill>
              </a:rPr>
              <a:t>…</a:t>
            </a:r>
            <a:endParaRPr lang="ko-KR" altLang="en-US" b="1" dirty="0">
              <a:solidFill>
                <a:srgbClr val="EEECE1">
                  <a:lumMod val="75000"/>
                </a:srgbClr>
              </a:solidFill>
            </a:endParaRPr>
          </a:p>
        </p:txBody>
      </p:sp>
      <p:cxnSp>
        <p:nvCxnSpPr>
          <p:cNvPr id="20" name="직선 연결선 19"/>
          <p:cNvCxnSpPr>
            <a:endCxn id="12" idx="0"/>
          </p:cNvCxnSpPr>
          <p:nvPr/>
        </p:nvCxnSpPr>
        <p:spPr>
          <a:xfrm flipH="1" flipV="1">
            <a:off x="5621187" y="1412776"/>
            <a:ext cx="1776222" cy="2434622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 flipH="1" flipV="1">
            <a:off x="5940152" y="1423898"/>
            <a:ext cx="1457252" cy="24235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flipH="1" flipV="1">
            <a:off x="6328400" y="1412776"/>
            <a:ext cx="1069004" cy="244827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302221" y="1412776"/>
                <a:ext cx="637932" cy="5665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p>
                        <m:sSupPr>
                          <m:ctrlP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p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ko-KR" altLang="en-US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2221" y="1412776"/>
                <a:ext cx="637932" cy="56650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직선 연결선 14"/>
          <p:cNvCxnSpPr/>
          <p:nvPr/>
        </p:nvCxnSpPr>
        <p:spPr>
          <a:xfrm>
            <a:off x="4932040" y="1556792"/>
            <a:ext cx="0" cy="453650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076056" y="3597080"/>
            <a:ext cx="995785" cy="373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400" b="1" dirty="0">
                <a:solidFill>
                  <a:srgbClr val="F79646">
                    <a:lumMod val="50000"/>
                  </a:srgbClr>
                </a:solidFill>
              </a:rPr>
              <a:t>Euclidean</a:t>
            </a:r>
            <a:endParaRPr lang="ko-KR" altLang="en-US" sz="1400" b="1" dirty="0">
              <a:solidFill>
                <a:srgbClr val="F79646">
                  <a:lumMod val="50000"/>
                </a:srgb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52176" y="4639291"/>
            <a:ext cx="1076641" cy="373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Lorentzian</a:t>
            </a:r>
            <a:endParaRPr lang="ko-KR" altLang="en-US" sz="1400" b="1" dirty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55471" y="2623067"/>
            <a:ext cx="1076641" cy="373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Lorentzian</a:t>
            </a:r>
            <a:endParaRPr lang="ko-KR" altLang="en-US" sz="1400" b="1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7092280" y="1628800"/>
                <a:ext cx="1440160" cy="9432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600" b="1" i="1" smtClean="0">
                          <a:solidFill>
                            <a:srgbClr val="EEECE1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 |</m:t>
                      </m:r>
                      <m:r>
                        <a:rPr lang="en-US" altLang="ko-KR" sz="1600" b="1" i="1" smtClean="0">
                          <a:solidFill>
                            <a:srgbClr val="EEECE1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US" altLang="ko-KR" sz="1600" b="1" i="1" smtClean="0">
                          <a:solidFill>
                            <a:srgbClr val="EEECE1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⟩=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ko-KR" sz="1600" b="1" i="1" smtClean="0">
                              <a:solidFill>
                                <a:srgbClr val="EEECE1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ko-KR" sz="1600" b="1" i="1" smtClean="0">
                              <a:solidFill>
                                <a:srgbClr val="EEECE1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altLang="ko-KR" sz="1600" b="1" i="1" smtClean="0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600" b="1" i="1" smtClean="0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altLang="ko-KR" sz="1600" b="1" i="1" smtClean="0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b>
                          </m:sSub>
                          <m:r>
                            <a:rPr lang="en-US" altLang="ko-KR" sz="1600" b="1" i="1" smtClean="0">
                              <a:solidFill>
                                <a:srgbClr val="EEECE1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p>
                            <m:sSupPr>
                              <m:ctrlPr>
                                <a:rPr lang="en-US" altLang="ko-KR" sz="1600" b="1" i="1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1600" b="1" i="1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p>
                              <m:r>
                                <a:rPr lang="en-US" altLang="ko-KR" sz="1600" b="1" i="1" smtClean="0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p>
                          </m:sSup>
                          <m:r>
                            <a:rPr lang="en-US" altLang="ko-KR" sz="1600" b="1" i="1">
                              <a:solidFill>
                                <a:srgbClr val="EEECE1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⟩</m:t>
                          </m:r>
                        </m:e>
                      </m:nary>
                    </m:oMath>
                  </m:oMathPara>
                </a14:m>
                <a:endParaRPr lang="ko-KR" altLang="en-US" sz="3200" b="1" dirty="0">
                  <a:solidFill>
                    <a:srgbClr val="EEECE1">
                      <a:lumMod val="50000"/>
                    </a:srgbClr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1628800"/>
                <a:ext cx="1440160" cy="94327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직선 연결선 10"/>
          <p:cNvCxnSpPr/>
          <p:nvPr/>
        </p:nvCxnSpPr>
        <p:spPr>
          <a:xfrm flipH="1" flipV="1">
            <a:off x="4932040" y="1556792"/>
            <a:ext cx="2465364" cy="231790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8156534"/>
      </p:ext>
    </p:extLst>
  </p:cSld>
  <p:clrMapOvr>
    <a:masterClrMapping/>
  </p:clrMapOvr>
  <p:transition>
    <p:randomBar dir="vert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7092280" y="1628800"/>
                <a:ext cx="1440160" cy="9432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600" b="1" i="1" smtClean="0">
                          <a:solidFill>
                            <a:srgbClr val="EEECE1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 |</m:t>
                      </m:r>
                      <m:r>
                        <a:rPr lang="en-US" altLang="ko-KR" sz="1600" b="1" i="1" smtClean="0">
                          <a:solidFill>
                            <a:srgbClr val="EEECE1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US" altLang="ko-KR" sz="1600" b="1" i="1" smtClean="0">
                          <a:solidFill>
                            <a:srgbClr val="EEECE1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⟩=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ko-KR" sz="1600" b="1" i="1" smtClean="0">
                              <a:solidFill>
                                <a:srgbClr val="EEECE1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ko-KR" sz="1600" b="1" i="1" smtClean="0">
                              <a:solidFill>
                                <a:srgbClr val="EEECE1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altLang="ko-KR" sz="1600" b="1" i="1" smtClean="0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600" b="1" i="1" smtClean="0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altLang="ko-KR" sz="1600" b="1" i="1" smtClean="0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b>
                          </m:sSub>
                          <m:r>
                            <a:rPr lang="en-US" altLang="ko-KR" sz="1600" b="1" i="1" smtClean="0">
                              <a:solidFill>
                                <a:srgbClr val="EEECE1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p>
                            <m:sSupPr>
                              <m:ctrlPr>
                                <a:rPr lang="en-US" altLang="ko-KR" sz="1600" b="1" i="1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1600" b="1" i="1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p>
                              <m:r>
                                <a:rPr lang="en-US" altLang="ko-KR" sz="1600" b="1" i="1" smtClean="0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p>
                          </m:sSup>
                          <m:r>
                            <a:rPr lang="en-US" altLang="ko-KR" sz="1600" b="1" i="1">
                              <a:solidFill>
                                <a:srgbClr val="EEECE1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⟩</m:t>
                          </m:r>
                        </m:e>
                      </m:nary>
                    </m:oMath>
                  </m:oMathPara>
                </a14:m>
                <a:endParaRPr lang="ko-KR" altLang="en-US" sz="3200" b="1" dirty="0">
                  <a:solidFill>
                    <a:srgbClr val="EEECE1">
                      <a:lumMod val="50000"/>
                    </a:srgbClr>
                  </a:solidFill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1628800"/>
                <a:ext cx="1440160" cy="94327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자유형 21"/>
          <p:cNvSpPr/>
          <p:nvPr/>
        </p:nvSpPr>
        <p:spPr>
          <a:xfrm>
            <a:off x="4926844" y="3109497"/>
            <a:ext cx="2449773" cy="1476150"/>
          </a:xfrm>
          <a:custGeom>
            <a:avLst/>
            <a:gdLst>
              <a:gd name="connsiteX0" fmla="*/ 302400 w 2752173"/>
              <a:gd name="connsiteY0" fmla="*/ 16111 h 1506180"/>
              <a:gd name="connsiteX1" fmla="*/ 309224 w 2752173"/>
              <a:gd name="connsiteY1" fmla="*/ 1490069 h 1506180"/>
              <a:gd name="connsiteX2" fmla="*/ 2752173 w 2752173"/>
              <a:gd name="connsiteY2" fmla="*/ 753090 h 1506180"/>
              <a:gd name="connsiteX3" fmla="*/ 302400 w 2752173"/>
              <a:gd name="connsiteY3" fmla="*/ 16111 h 1506180"/>
              <a:gd name="connsiteX0" fmla="*/ 177459 w 2627232"/>
              <a:gd name="connsiteY0" fmla="*/ 76392 h 1566461"/>
              <a:gd name="connsiteX1" fmla="*/ 184283 w 2627232"/>
              <a:gd name="connsiteY1" fmla="*/ 1550350 h 1566461"/>
              <a:gd name="connsiteX2" fmla="*/ 2627232 w 2627232"/>
              <a:gd name="connsiteY2" fmla="*/ 813371 h 1566461"/>
              <a:gd name="connsiteX3" fmla="*/ 177459 w 2627232"/>
              <a:gd name="connsiteY3" fmla="*/ 76392 h 1566461"/>
              <a:gd name="connsiteX0" fmla="*/ 1653 w 2451426"/>
              <a:gd name="connsiteY0" fmla="*/ 76392 h 1566461"/>
              <a:gd name="connsiteX1" fmla="*/ 8477 w 2451426"/>
              <a:gd name="connsiteY1" fmla="*/ 1550350 h 1566461"/>
              <a:gd name="connsiteX2" fmla="*/ 2451426 w 2451426"/>
              <a:gd name="connsiteY2" fmla="*/ 813371 h 1566461"/>
              <a:gd name="connsiteX3" fmla="*/ 1653 w 2451426"/>
              <a:gd name="connsiteY3" fmla="*/ 76392 h 1566461"/>
              <a:gd name="connsiteX0" fmla="*/ 37920 w 2487693"/>
              <a:gd name="connsiteY0" fmla="*/ 71747 h 1561816"/>
              <a:gd name="connsiteX1" fmla="*/ 44744 w 2487693"/>
              <a:gd name="connsiteY1" fmla="*/ 1545705 h 1561816"/>
              <a:gd name="connsiteX2" fmla="*/ 2487693 w 2487693"/>
              <a:gd name="connsiteY2" fmla="*/ 808726 h 1561816"/>
              <a:gd name="connsiteX3" fmla="*/ 37920 w 2487693"/>
              <a:gd name="connsiteY3" fmla="*/ 71747 h 1561816"/>
              <a:gd name="connsiteX0" fmla="*/ 4618 w 2454391"/>
              <a:gd name="connsiteY0" fmla="*/ 64898 h 1554967"/>
              <a:gd name="connsiteX1" fmla="*/ 11442 w 2454391"/>
              <a:gd name="connsiteY1" fmla="*/ 1538856 h 1554967"/>
              <a:gd name="connsiteX2" fmla="*/ 2454391 w 2454391"/>
              <a:gd name="connsiteY2" fmla="*/ 801877 h 1554967"/>
              <a:gd name="connsiteX3" fmla="*/ 4618 w 2454391"/>
              <a:gd name="connsiteY3" fmla="*/ 64898 h 1554967"/>
              <a:gd name="connsiteX0" fmla="*/ 4618 w 2455464"/>
              <a:gd name="connsiteY0" fmla="*/ 68801 h 1560332"/>
              <a:gd name="connsiteX1" fmla="*/ 11442 w 2455464"/>
              <a:gd name="connsiteY1" fmla="*/ 1542759 h 1560332"/>
              <a:gd name="connsiteX2" fmla="*/ 2454391 w 2455464"/>
              <a:gd name="connsiteY2" fmla="*/ 805780 h 1560332"/>
              <a:gd name="connsiteX3" fmla="*/ 4618 w 2455464"/>
              <a:gd name="connsiteY3" fmla="*/ 68801 h 1560332"/>
              <a:gd name="connsiteX0" fmla="*/ 4618 w 2471163"/>
              <a:gd name="connsiteY0" fmla="*/ 61752 h 1550704"/>
              <a:gd name="connsiteX1" fmla="*/ 11442 w 2471163"/>
              <a:gd name="connsiteY1" fmla="*/ 1535710 h 1550704"/>
              <a:gd name="connsiteX2" fmla="*/ 2454391 w 2471163"/>
              <a:gd name="connsiteY2" fmla="*/ 798731 h 1550704"/>
              <a:gd name="connsiteX3" fmla="*/ 4618 w 2471163"/>
              <a:gd name="connsiteY3" fmla="*/ 61752 h 1550704"/>
              <a:gd name="connsiteX0" fmla="*/ 4618 w 2456965"/>
              <a:gd name="connsiteY0" fmla="*/ 59571 h 1547778"/>
              <a:gd name="connsiteX1" fmla="*/ 11442 w 2456965"/>
              <a:gd name="connsiteY1" fmla="*/ 1533529 h 1547778"/>
              <a:gd name="connsiteX2" fmla="*/ 2454391 w 2456965"/>
              <a:gd name="connsiteY2" fmla="*/ 796550 h 1547778"/>
              <a:gd name="connsiteX3" fmla="*/ 4618 w 2456965"/>
              <a:gd name="connsiteY3" fmla="*/ 59571 h 1547778"/>
              <a:gd name="connsiteX0" fmla="*/ 25 w 2452352"/>
              <a:gd name="connsiteY0" fmla="*/ 61714 h 1549921"/>
              <a:gd name="connsiteX1" fmla="*/ 6849 w 2452352"/>
              <a:gd name="connsiteY1" fmla="*/ 1535672 h 1549921"/>
              <a:gd name="connsiteX2" fmla="*/ 2449798 w 2452352"/>
              <a:gd name="connsiteY2" fmla="*/ 798693 h 1549921"/>
              <a:gd name="connsiteX3" fmla="*/ 25 w 2452352"/>
              <a:gd name="connsiteY3" fmla="*/ 61714 h 1549921"/>
              <a:gd name="connsiteX0" fmla="*/ 2 w 2452336"/>
              <a:gd name="connsiteY0" fmla="*/ 63876 h 1552083"/>
              <a:gd name="connsiteX1" fmla="*/ 6826 w 2452336"/>
              <a:gd name="connsiteY1" fmla="*/ 1537834 h 1552083"/>
              <a:gd name="connsiteX2" fmla="*/ 2449775 w 2452336"/>
              <a:gd name="connsiteY2" fmla="*/ 800855 h 1552083"/>
              <a:gd name="connsiteX3" fmla="*/ 2 w 2452336"/>
              <a:gd name="connsiteY3" fmla="*/ 63876 h 1552083"/>
              <a:gd name="connsiteX0" fmla="*/ 2 w 2452336"/>
              <a:gd name="connsiteY0" fmla="*/ 63876 h 1552083"/>
              <a:gd name="connsiteX1" fmla="*/ 6826 w 2452336"/>
              <a:gd name="connsiteY1" fmla="*/ 1537834 h 1552083"/>
              <a:gd name="connsiteX2" fmla="*/ 2449775 w 2452336"/>
              <a:gd name="connsiteY2" fmla="*/ 800855 h 1552083"/>
              <a:gd name="connsiteX3" fmla="*/ 2 w 2452336"/>
              <a:gd name="connsiteY3" fmla="*/ 63876 h 1552083"/>
              <a:gd name="connsiteX0" fmla="*/ 95537 w 2548103"/>
              <a:gd name="connsiteY0" fmla="*/ 30 h 1488237"/>
              <a:gd name="connsiteX1" fmla="*/ 102361 w 2548103"/>
              <a:gd name="connsiteY1" fmla="*/ 1473988 h 1488237"/>
              <a:gd name="connsiteX2" fmla="*/ 2545310 w 2548103"/>
              <a:gd name="connsiteY2" fmla="*/ 737009 h 1488237"/>
              <a:gd name="connsiteX3" fmla="*/ 95537 w 2548103"/>
              <a:gd name="connsiteY3" fmla="*/ 30 h 1488237"/>
              <a:gd name="connsiteX0" fmla="*/ 80375 w 2532902"/>
              <a:gd name="connsiteY0" fmla="*/ 12899 h 1501106"/>
              <a:gd name="connsiteX1" fmla="*/ 87199 w 2532902"/>
              <a:gd name="connsiteY1" fmla="*/ 1486857 h 1501106"/>
              <a:gd name="connsiteX2" fmla="*/ 2530148 w 2532902"/>
              <a:gd name="connsiteY2" fmla="*/ 749878 h 1501106"/>
              <a:gd name="connsiteX3" fmla="*/ 80375 w 2532902"/>
              <a:gd name="connsiteY3" fmla="*/ 12899 h 1501106"/>
              <a:gd name="connsiteX0" fmla="*/ 80375 w 2532902"/>
              <a:gd name="connsiteY0" fmla="*/ 12899 h 1501106"/>
              <a:gd name="connsiteX1" fmla="*/ 87199 w 2532902"/>
              <a:gd name="connsiteY1" fmla="*/ 1486857 h 1501106"/>
              <a:gd name="connsiteX2" fmla="*/ 2530148 w 2532902"/>
              <a:gd name="connsiteY2" fmla="*/ 749878 h 1501106"/>
              <a:gd name="connsiteX3" fmla="*/ 80375 w 2532902"/>
              <a:gd name="connsiteY3" fmla="*/ 12899 h 1501106"/>
              <a:gd name="connsiteX0" fmla="*/ 0 w 2452527"/>
              <a:gd name="connsiteY0" fmla="*/ 12899 h 1501106"/>
              <a:gd name="connsiteX1" fmla="*/ 6824 w 2452527"/>
              <a:gd name="connsiteY1" fmla="*/ 1486857 h 1501106"/>
              <a:gd name="connsiteX2" fmla="*/ 2449773 w 2452527"/>
              <a:gd name="connsiteY2" fmla="*/ 749878 h 1501106"/>
              <a:gd name="connsiteX3" fmla="*/ 0 w 2452527"/>
              <a:gd name="connsiteY3" fmla="*/ 12899 h 1501106"/>
              <a:gd name="connsiteX0" fmla="*/ 0 w 2453047"/>
              <a:gd name="connsiteY0" fmla="*/ 15647 h 1503854"/>
              <a:gd name="connsiteX1" fmla="*/ 6824 w 2453047"/>
              <a:gd name="connsiteY1" fmla="*/ 1489605 h 1503854"/>
              <a:gd name="connsiteX2" fmla="*/ 2449773 w 2453047"/>
              <a:gd name="connsiteY2" fmla="*/ 752626 h 1503854"/>
              <a:gd name="connsiteX3" fmla="*/ 0 w 2453047"/>
              <a:gd name="connsiteY3" fmla="*/ 15647 h 1503854"/>
              <a:gd name="connsiteX0" fmla="*/ 0 w 2453047"/>
              <a:gd name="connsiteY0" fmla="*/ 15647 h 1503854"/>
              <a:gd name="connsiteX1" fmla="*/ 6824 w 2453047"/>
              <a:gd name="connsiteY1" fmla="*/ 1489605 h 1503854"/>
              <a:gd name="connsiteX2" fmla="*/ 2449773 w 2453047"/>
              <a:gd name="connsiteY2" fmla="*/ 752626 h 1503854"/>
              <a:gd name="connsiteX3" fmla="*/ 0 w 2453047"/>
              <a:gd name="connsiteY3" fmla="*/ 15647 h 1503854"/>
              <a:gd name="connsiteX0" fmla="*/ 0 w 2449773"/>
              <a:gd name="connsiteY0" fmla="*/ 17340 h 1505547"/>
              <a:gd name="connsiteX1" fmla="*/ 6824 w 2449773"/>
              <a:gd name="connsiteY1" fmla="*/ 1491298 h 1505547"/>
              <a:gd name="connsiteX2" fmla="*/ 2449773 w 2449773"/>
              <a:gd name="connsiteY2" fmla="*/ 754319 h 1505547"/>
              <a:gd name="connsiteX3" fmla="*/ 0 w 2449773"/>
              <a:gd name="connsiteY3" fmla="*/ 17340 h 1505547"/>
              <a:gd name="connsiteX0" fmla="*/ 0 w 2449773"/>
              <a:gd name="connsiteY0" fmla="*/ 17340 h 1506832"/>
              <a:gd name="connsiteX1" fmla="*/ 6824 w 2449773"/>
              <a:gd name="connsiteY1" fmla="*/ 1491298 h 1506832"/>
              <a:gd name="connsiteX2" fmla="*/ 2449773 w 2449773"/>
              <a:gd name="connsiteY2" fmla="*/ 754319 h 1506832"/>
              <a:gd name="connsiteX3" fmla="*/ 0 w 2449773"/>
              <a:gd name="connsiteY3" fmla="*/ 17340 h 1506832"/>
              <a:gd name="connsiteX0" fmla="*/ 0 w 2449773"/>
              <a:gd name="connsiteY0" fmla="*/ 17340 h 1491298"/>
              <a:gd name="connsiteX1" fmla="*/ 6824 w 2449773"/>
              <a:gd name="connsiteY1" fmla="*/ 1491298 h 1491298"/>
              <a:gd name="connsiteX2" fmla="*/ 2449773 w 2449773"/>
              <a:gd name="connsiteY2" fmla="*/ 754319 h 1491298"/>
              <a:gd name="connsiteX3" fmla="*/ 0 w 2449773"/>
              <a:gd name="connsiteY3" fmla="*/ 17340 h 1491298"/>
              <a:gd name="connsiteX0" fmla="*/ 0 w 2449773"/>
              <a:gd name="connsiteY0" fmla="*/ 2192 h 1476150"/>
              <a:gd name="connsiteX1" fmla="*/ 6824 w 2449773"/>
              <a:gd name="connsiteY1" fmla="*/ 1476150 h 1476150"/>
              <a:gd name="connsiteX2" fmla="*/ 2449773 w 2449773"/>
              <a:gd name="connsiteY2" fmla="*/ 739171 h 1476150"/>
              <a:gd name="connsiteX3" fmla="*/ 0 w 2449773"/>
              <a:gd name="connsiteY3" fmla="*/ 2192 h 1476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9773" h="1476150">
                <a:moveTo>
                  <a:pt x="0" y="2192"/>
                </a:moveTo>
                <a:cubicBezTo>
                  <a:pt x="2276" y="220558"/>
                  <a:pt x="1138" y="1175899"/>
                  <a:pt x="6824" y="1476150"/>
                </a:cubicBezTo>
                <a:cubicBezTo>
                  <a:pt x="1302223" y="1448854"/>
                  <a:pt x="2287138" y="959810"/>
                  <a:pt x="2449773" y="739171"/>
                </a:cubicBezTo>
                <a:cubicBezTo>
                  <a:pt x="2230272" y="504884"/>
                  <a:pt x="1205551" y="-38754"/>
                  <a:pt x="0" y="2192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1" name="자유형 20"/>
          <p:cNvSpPr/>
          <p:nvPr/>
        </p:nvSpPr>
        <p:spPr>
          <a:xfrm>
            <a:off x="4933950" y="3105150"/>
            <a:ext cx="2447925" cy="733425"/>
          </a:xfrm>
          <a:custGeom>
            <a:avLst/>
            <a:gdLst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47925" h="733425">
                <a:moveTo>
                  <a:pt x="0" y="0"/>
                </a:moveTo>
                <a:cubicBezTo>
                  <a:pt x="1520825" y="34925"/>
                  <a:pt x="1993900" y="450850"/>
                  <a:pt x="2447925" y="733425"/>
                </a:cubicBezTo>
              </a:path>
            </a:pathLst>
          </a:cu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자유형 23"/>
          <p:cNvSpPr/>
          <p:nvPr/>
        </p:nvSpPr>
        <p:spPr>
          <a:xfrm flipV="1">
            <a:off x="4932040" y="3847703"/>
            <a:ext cx="2447925" cy="733425"/>
          </a:xfrm>
          <a:custGeom>
            <a:avLst/>
            <a:gdLst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47925" h="733425">
                <a:moveTo>
                  <a:pt x="0" y="0"/>
                </a:moveTo>
                <a:cubicBezTo>
                  <a:pt x="1520825" y="34925"/>
                  <a:pt x="1993900" y="450850"/>
                  <a:pt x="2447925" y="733425"/>
                </a:cubicBezTo>
              </a:path>
            </a:pathLst>
          </a:cu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Understanding information loss problem</a:t>
            </a:r>
            <a:endParaRPr lang="ko-KR" altLang="en-US" sz="1200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62691-69BF-43D7-A617-2B2CD1574909}" type="datetime1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t>2019-01-21</a:t>
            </a:fld>
            <a:endParaRPr lang="ko-KR" altLang="en-US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lumMod val="65000"/>
                    <a:lumOff val="35000"/>
                  </a:prstClr>
                </a:solidFill>
              </a:rPr>
              <a:t>Firewall controversy and Euclidean path integral approach</a:t>
            </a:r>
            <a:endParaRPr lang="ko-KR" alt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pPr/>
              <a:t>44</a:t>
            </a:fld>
            <a:endParaRPr lang="ko-KR" altLang="en-US">
              <a:solidFill>
                <a:srgbClr val="EEECE1">
                  <a:lumMod val="75000"/>
                </a:srgb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3528" y="1214422"/>
                <a:ext cx="3693319" cy="10696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e>
                        <m: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</m:d>
                    <m:r>
                      <a:rPr lang="en-US" altLang="ko-KR" sz="24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nary>
                      <m:naryPr>
                        <m:chr m:val="∑"/>
                        <m:ctrlP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</m:t>
                        </m:r>
                        <m: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e>
                          <m:sup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𝒋</m:t>
                            </m:r>
                          </m:sup>
                        </m:sSup>
                      </m:sub>
                      <m:sup>
                        <m: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p>
                      <m:e>
                        <m:sSup>
                          <m:sSupPr>
                            <m:ctrlPr>
                              <a:rPr lang="en-US" altLang="ko-KR" sz="24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altLang="ko-KR" sz="24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ko-KR" sz="2400" b="1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sz="2400" b="1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𝑺</m:t>
                                </m:r>
                              </m:e>
                              <m:sub>
                                <m:r>
                                  <a:rPr lang="en-US" altLang="ko-KR" sz="2400" b="1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</m:sub>
                              <m:sup>
                                <m:r>
                                  <a:rPr lang="en-US" altLang="ko-KR" sz="2400" b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𝐨𝐧</m:t>
                                </m:r>
                                <m:r>
                                  <a:rPr lang="en-US" altLang="ko-KR" sz="2400" b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altLang="ko-KR" sz="2400" b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𝐬𝐡𝐞𝐥𝐥</m:t>
                                </m:r>
                              </m:sup>
                            </m:sSubSup>
                          </m:sup>
                        </m:sSup>
                      </m:e>
                    </m:nary>
                  </m:oMath>
                </a14:m>
                <a:r>
                  <a:rPr lang="en-US" altLang="ko-KR" b="1" dirty="0">
                    <a:solidFill>
                      <a:prstClr val="black"/>
                    </a:solidFill>
                  </a:rPr>
                  <a:t> 	</a:t>
                </a:r>
                <a:endParaRPr lang="ko-KR" altLang="en-US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214422"/>
                <a:ext cx="3693319" cy="10696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549600" y="1407546"/>
                <a:ext cx="591444" cy="5681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p>
                        <m:sSupPr>
                          <m:ctrlP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p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sup>
                      </m:sSup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ko-KR" altLang="en-US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9600" y="1407546"/>
                <a:ext cx="591444" cy="56816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6012344" y="1196752"/>
            <a:ext cx="388248" cy="454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b="1" dirty="0">
                <a:solidFill>
                  <a:srgbClr val="EEECE1">
                    <a:lumMod val="75000"/>
                  </a:srgbClr>
                </a:solidFill>
              </a:rPr>
              <a:t>…</a:t>
            </a:r>
            <a:endParaRPr lang="ko-KR" altLang="en-US" b="1" dirty="0">
              <a:solidFill>
                <a:srgbClr val="EEECE1">
                  <a:lumMod val="75000"/>
                </a:srgbClr>
              </a:solidFill>
            </a:endParaRPr>
          </a:p>
        </p:txBody>
      </p:sp>
      <p:cxnSp>
        <p:nvCxnSpPr>
          <p:cNvPr id="20" name="직선 연결선 19"/>
          <p:cNvCxnSpPr>
            <a:endCxn id="12" idx="0"/>
          </p:cNvCxnSpPr>
          <p:nvPr/>
        </p:nvCxnSpPr>
        <p:spPr>
          <a:xfrm flipH="1" flipV="1">
            <a:off x="5621187" y="1412776"/>
            <a:ext cx="1776222" cy="2434622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 flipH="1" flipV="1">
            <a:off x="5940152" y="1423898"/>
            <a:ext cx="1457252" cy="24235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flipH="1" flipV="1">
            <a:off x="6328400" y="1412776"/>
            <a:ext cx="1069004" cy="244827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flipH="1" flipV="1">
            <a:off x="4932040" y="1556792"/>
            <a:ext cx="2465364" cy="231790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302221" y="1412776"/>
                <a:ext cx="637932" cy="5665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p>
                        <m:sSupPr>
                          <m:ctrlP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p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ko-KR" altLang="en-US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2221" y="1412776"/>
                <a:ext cx="637932" cy="56650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직선 연결선 14"/>
          <p:cNvCxnSpPr/>
          <p:nvPr/>
        </p:nvCxnSpPr>
        <p:spPr>
          <a:xfrm>
            <a:off x="4932040" y="1556792"/>
            <a:ext cx="0" cy="453650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076056" y="3597080"/>
            <a:ext cx="995785" cy="373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400" b="1" dirty="0">
                <a:solidFill>
                  <a:srgbClr val="F79646">
                    <a:lumMod val="50000"/>
                  </a:srgbClr>
                </a:solidFill>
              </a:rPr>
              <a:t>Euclidean</a:t>
            </a:r>
            <a:endParaRPr lang="ko-KR" altLang="en-US" sz="1400" b="1" dirty="0">
              <a:solidFill>
                <a:srgbClr val="F79646">
                  <a:lumMod val="50000"/>
                </a:srgb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52176" y="4639291"/>
            <a:ext cx="1076641" cy="373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Lorentzian</a:t>
            </a:r>
            <a:endParaRPr lang="ko-KR" altLang="en-US" sz="1400" b="1" dirty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55471" y="2623067"/>
            <a:ext cx="1076641" cy="373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Lorentzian</a:t>
            </a:r>
            <a:endParaRPr lang="ko-KR" altLang="en-US" sz="1400" b="1" dirty="0">
              <a:solidFill>
                <a:prstClr val="black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860032" y="1214423"/>
            <a:ext cx="3672408" cy="5094898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13" name="직선 연결선 12"/>
          <p:cNvCxnSpPr/>
          <p:nvPr/>
        </p:nvCxnSpPr>
        <p:spPr>
          <a:xfrm flipH="1" flipV="1">
            <a:off x="5796136" y="1412776"/>
            <a:ext cx="1601268" cy="244827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40697" y="2348880"/>
            <a:ext cx="3975319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If there is a </a:t>
            </a:r>
            <a:r>
              <a:rPr lang="en-US" altLang="ko-KR" sz="1400" b="1" dirty="0">
                <a:solidFill>
                  <a:srgbClr val="FF0000"/>
                </a:solidFill>
              </a:rPr>
              <a:t>trivial geometry</a:t>
            </a:r>
            <a:r>
              <a:rPr lang="en-US" altLang="ko-KR" sz="1400" b="1" dirty="0">
                <a:solidFill>
                  <a:prstClr val="black"/>
                </a:solidFill>
              </a:rPr>
              <a:t>,</a:t>
            </a:r>
          </a:p>
          <a:p>
            <a:pPr algn="just">
              <a:lnSpc>
                <a:spcPct val="15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then every correlations will be recovered by</a:t>
            </a:r>
          </a:p>
          <a:p>
            <a:pPr algn="just">
              <a:lnSpc>
                <a:spcPct val="15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the geometry.</a:t>
            </a:r>
          </a:p>
          <a:p>
            <a:pPr algn="just">
              <a:lnSpc>
                <a:spcPct val="150000"/>
              </a:lnSpc>
            </a:pPr>
            <a:endParaRPr lang="en-US" altLang="ko-KR" sz="1400" b="1" dirty="0">
              <a:solidFill>
                <a:prstClr val="black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400" b="1" dirty="0">
                <a:solidFill>
                  <a:srgbClr val="FF0000"/>
                </a:solidFill>
              </a:rPr>
              <a:t>Information exists in the wave function.</a:t>
            </a: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00154" y="5276389"/>
            <a:ext cx="26574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8650" y="5813584"/>
            <a:ext cx="39433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타원 31"/>
          <p:cNvSpPr/>
          <p:nvPr/>
        </p:nvSpPr>
        <p:spPr>
          <a:xfrm>
            <a:off x="2613848" y="5821365"/>
            <a:ext cx="500066" cy="5273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33" name="타원 32"/>
          <p:cNvSpPr/>
          <p:nvPr/>
        </p:nvSpPr>
        <p:spPr>
          <a:xfrm>
            <a:off x="3420048" y="5829615"/>
            <a:ext cx="500066" cy="5273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cxnSp>
        <p:nvCxnSpPr>
          <p:cNvPr id="35" name="직선 연결선 34"/>
          <p:cNvCxnSpPr/>
          <p:nvPr/>
        </p:nvCxnSpPr>
        <p:spPr>
          <a:xfrm flipH="1">
            <a:off x="4943335" y="1449033"/>
            <a:ext cx="829161" cy="464426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 flipV="1">
            <a:off x="4932040" y="3874698"/>
            <a:ext cx="2444577" cy="22185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121992" y="4941168"/>
                <a:ext cx="43120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𝒊</m:t>
                      </m:r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ko-KR" altLang="en-US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1992" y="4941168"/>
                <a:ext cx="431208" cy="55399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0957823"/>
      </p:ext>
    </p:extLst>
  </p:cSld>
  <p:clrMapOvr>
    <a:masterClrMapping/>
  </p:clrMapOvr>
  <p:transition>
    <p:randomBar dir="vert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7092280" y="1628800"/>
                <a:ext cx="1440160" cy="9432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600" b="1" i="1" smtClean="0">
                          <a:solidFill>
                            <a:srgbClr val="EEECE1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 |</m:t>
                      </m:r>
                      <m:r>
                        <a:rPr lang="en-US" altLang="ko-KR" sz="1600" b="1" i="1" smtClean="0">
                          <a:solidFill>
                            <a:srgbClr val="EEECE1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US" altLang="ko-KR" sz="1600" b="1" i="1" smtClean="0">
                          <a:solidFill>
                            <a:srgbClr val="EEECE1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⟩=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ko-KR" sz="1600" b="1" i="1" smtClean="0">
                              <a:solidFill>
                                <a:srgbClr val="EEECE1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ko-KR" sz="1600" b="1" i="1" smtClean="0">
                              <a:solidFill>
                                <a:srgbClr val="EEECE1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altLang="ko-KR" sz="1600" b="1" i="1" smtClean="0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600" b="1" i="1" smtClean="0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altLang="ko-KR" sz="1600" b="1" i="1" smtClean="0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b>
                          </m:sSub>
                          <m:r>
                            <a:rPr lang="en-US" altLang="ko-KR" sz="1600" b="1" i="1" smtClean="0">
                              <a:solidFill>
                                <a:srgbClr val="EEECE1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p>
                            <m:sSupPr>
                              <m:ctrlPr>
                                <a:rPr lang="en-US" altLang="ko-KR" sz="1600" b="1" i="1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1600" b="1" i="1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p>
                              <m:r>
                                <a:rPr lang="en-US" altLang="ko-KR" sz="1600" b="1" i="1" smtClean="0">
                                  <a:solidFill>
                                    <a:srgbClr val="EEECE1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p>
                          </m:sSup>
                          <m:r>
                            <a:rPr lang="en-US" altLang="ko-KR" sz="1600" b="1" i="1">
                              <a:solidFill>
                                <a:srgbClr val="EEECE1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⟩</m:t>
                          </m:r>
                        </m:e>
                      </m:nary>
                    </m:oMath>
                  </m:oMathPara>
                </a14:m>
                <a:endParaRPr lang="ko-KR" altLang="en-US" sz="3200" b="1" dirty="0">
                  <a:solidFill>
                    <a:srgbClr val="EEECE1">
                      <a:lumMod val="50000"/>
                    </a:srgbClr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1628800"/>
                <a:ext cx="1440160" cy="94327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자유형 21"/>
          <p:cNvSpPr/>
          <p:nvPr/>
        </p:nvSpPr>
        <p:spPr>
          <a:xfrm>
            <a:off x="4926844" y="3109497"/>
            <a:ext cx="2449773" cy="1476150"/>
          </a:xfrm>
          <a:custGeom>
            <a:avLst/>
            <a:gdLst>
              <a:gd name="connsiteX0" fmla="*/ 302400 w 2752173"/>
              <a:gd name="connsiteY0" fmla="*/ 16111 h 1506180"/>
              <a:gd name="connsiteX1" fmla="*/ 309224 w 2752173"/>
              <a:gd name="connsiteY1" fmla="*/ 1490069 h 1506180"/>
              <a:gd name="connsiteX2" fmla="*/ 2752173 w 2752173"/>
              <a:gd name="connsiteY2" fmla="*/ 753090 h 1506180"/>
              <a:gd name="connsiteX3" fmla="*/ 302400 w 2752173"/>
              <a:gd name="connsiteY3" fmla="*/ 16111 h 1506180"/>
              <a:gd name="connsiteX0" fmla="*/ 177459 w 2627232"/>
              <a:gd name="connsiteY0" fmla="*/ 76392 h 1566461"/>
              <a:gd name="connsiteX1" fmla="*/ 184283 w 2627232"/>
              <a:gd name="connsiteY1" fmla="*/ 1550350 h 1566461"/>
              <a:gd name="connsiteX2" fmla="*/ 2627232 w 2627232"/>
              <a:gd name="connsiteY2" fmla="*/ 813371 h 1566461"/>
              <a:gd name="connsiteX3" fmla="*/ 177459 w 2627232"/>
              <a:gd name="connsiteY3" fmla="*/ 76392 h 1566461"/>
              <a:gd name="connsiteX0" fmla="*/ 1653 w 2451426"/>
              <a:gd name="connsiteY0" fmla="*/ 76392 h 1566461"/>
              <a:gd name="connsiteX1" fmla="*/ 8477 w 2451426"/>
              <a:gd name="connsiteY1" fmla="*/ 1550350 h 1566461"/>
              <a:gd name="connsiteX2" fmla="*/ 2451426 w 2451426"/>
              <a:gd name="connsiteY2" fmla="*/ 813371 h 1566461"/>
              <a:gd name="connsiteX3" fmla="*/ 1653 w 2451426"/>
              <a:gd name="connsiteY3" fmla="*/ 76392 h 1566461"/>
              <a:gd name="connsiteX0" fmla="*/ 37920 w 2487693"/>
              <a:gd name="connsiteY0" fmla="*/ 71747 h 1561816"/>
              <a:gd name="connsiteX1" fmla="*/ 44744 w 2487693"/>
              <a:gd name="connsiteY1" fmla="*/ 1545705 h 1561816"/>
              <a:gd name="connsiteX2" fmla="*/ 2487693 w 2487693"/>
              <a:gd name="connsiteY2" fmla="*/ 808726 h 1561816"/>
              <a:gd name="connsiteX3" fmla="*/ 37920 w 2487693"/>
              <a:gd name="connsiteY3" fmla="*/ 71747 h 1561816"/>
              <a:gd name="connsiteX0" fmla="*/ 4618 w 2454391"/>
              <a:gd name="connsiteY0" fmla="*/ 64898 h 1554967"/>
              <a:gd name="connsiteX1" fmla="*/ 11442 w 2454391"/>
              <a:gd name="connsiteY1" fmla="*/ 1538856 h 1554967"/>
              <a:gd name="connsiteX2" fmla="*/ 2454391 w 2454391"/>
              <a:gd name="connsiteY2" fmla="*/ 801877 h 1554967"/>
              <a:gd name="connsiteX3" fmla="*/ 4618 w 2454391"/>
              <a:gd name="connsiteY3" fmla="*/ 64898 h 1554967"/>
              <a:gd name="connsiteX0" fmla="*/ 4618 w 2455464"/>
              <a:gd name="connsiteY0" fmla="*/ 68801 h 1560332"/>
              <a:gd name="connsiteX1" fmla="*/ 11442 w 2455464"/>
              <a:gd name="connsiteY1" fmla="*/ 1542759 h 1560332"/>
              <a:gd name="connsiteX2" fmla="*/ 2454391 w 2455464"/>
              <a:gd name="connsiteY2" fmla="*/ 805780 h 1560332"/>
              <a:gd name="connsiteX3" fmla="*/ 4618 w 2455464"/>
              <a:gd name="connsiteY3" fmla="*/ 68801 h 1560332"/>
              <a:gd name="connsiteX0" fmla="*/ 4618 w 2471163"/>
              <a:gd name="connsiteY0" fmla="*/ 61752 h 1550704"/>
              <a:gd name="connsiteX1" fmla="*/ 11442 w 2471163"/>
              <a:gd name="connsiteY1" fmla="*/ 1535710 h 1550704"/>
              <a:gd name="connsiteX2" fmla="*/ 2454391 w 2471163"/>
              <a:gd name="connsiteY2" fmla="*/ 798731 h 1550704"/>
              <a:gd name="connsiteX3" fmla="*/ 4618 w 2471163"/>
              <a:gd name="connsiteY3" fmla="*/ 61752 h 1550704"/>
              <a:gd name="connsiteX0" fmla="*/ 4618 w 2456965"/>
              <a:gd name="connsiteY0" fmla="*/ 59571 h 1547778"/>
              <a:gd name="connsiteX1" fmla="*/ 11442 w 2456965"/>
              <a:gd name="connsiteY1" fmla="*/ 1533529 h 1547778"/>
              <a:gd name="connsiteX2" fmla="*/ 2454391 w 2456965"/>
              <a:gd name="connsiteY2" fmla="*/ 796550 h 1547778"/>
              <a:gd name="connsiteX3" fmla="*/ 4618 w 2456965"/>
              <a:gd name="connsiteY3" fmla="*/ 59571 h 1547778"/>
              <a:gd name="connsiteX0" fmla="*/ 25 w 2452352"/>
              <a:gd name="connsiteY0" fmla="*/ 61714 h 1549921"/>
              <a:gd name="connsiteX1" fmla="*/ 6849 w 2452352"/>
              <a:gd name="connsiteY1" fmla="*/ 1535672 h 1549921"/>
              <a:gd name="connsiteX2" fmla="*/ 2449798 w 2452352"/>
              <a:gd name="connsiteY2" fmla="*/ 798693 h 1549921"/>
              <a:gd name="connsiteX3" fmla="*/ 25 w 2452352"/>
              <a:gd name="connsiteY3" fmla="*/ 61714 h 1549921"/>
              <a:gd name="connsiteX0" fmla="*/ 2 w 2452336"/>
              <a:gd name="connsiteY0" fmla="*/ 63876 h 1552083"/>
              <a:gd name="connsiteX1" fmla="*/ 6826 w 2452336"/>
              <a:gd name="connsiteY1" fmla="*/ 1537834 h 1552083"/>
              <a:gd name="connsiteX2" fmla="*/ 2449775 w 2452336"/>
              <a:gd name="connsiteY2" fmla="*/ 800855 h 1552083"/>
              <a:gd name="connsiteX3" fmla="*/ 2 w 2452336"/>
              <a:gd name="connsiteY3" fmla="*/ 63876 h 1552083"/>
              <a:gd name="connsiteX0" fmla="*/ 2 w 2452336"/>
              <a:gd name="connsiteY0" fmla="*/ 63876 h 1552083"/>
              <a:gd name="connsiteX1" fmla="*/ 6826 w 2452336"/>
              <a:gd name="connsiteY1" fmla="*/ 1537834 h 1552083"/>
              <a:gd name="connsiteX2" fmla="*/ 2449775 w 2452336"/>
              <a:gd name="connsiteY2" fmla="*/ 800855 h 1552083"/>
              <a:gd name="connsiteX3" fmla="*/ 2 w 2452336"/>
              <a:gd name="connsiteY3" fmla="*/ 63876 h 1552083"/>
              <a:gd name="connsiteX0" fmla="*/ 95537 w 2548103"/>
              <a:gd name="connsiteY0" fmla="*/ 30 h 1488237"/>
              <a:gd name="connsiteX1" fmla="*/ 102361 w 2548103"/>
              <a:gd name="connsiteY1" fmla="*/ 1473988 h 1488237"/>
              <a:gd name="connsiteX2" fmla="*/ 2545310 w 2548103"/>
              <a:gd name="connsiteY2" fmla="*/ 737009 h 1488237"/>
              <a:gd name="connsiteX3" fmla="*/ 95537 w 2548103"/>
              <a:gd name="connsiteY3" fmla="*/ 30 h 1488237"/>
              <a:gd name="connsiteX0" fmla="*/ 80375 w 2532902"/>
              <a:gd name="connsiteY0" fmla="*/ 12899 h 1501106"/>
              <a:gd name="connsiteX1" fmla="*/ 87199 w 2532902"/>
              <a:gd name="connsiteY1" fmla="*/ 1486857 h 1501106"/>
              <a:gd name="connsiteX2" fmla="*/ 2530148 w 2532902"/>
              <a:gd name="connsiteY2" fmla="*/ 749878 h 1501106"/>
              <a:gd name="connsiteX3" fmla="*/ 80375 w 2532902"/>
              <a:gd name="connsiteY3" fmla="*/ 12899 h 1501106"/>
              <a:gd name="connsiteX0" fmla="*/ 80375 w 2532902"/>
              <a:gd name="connsiteY0" fmla="*/ 12899 h 1501106"/>
              <a:gd name="connsiteX1" fmla="*/ 87199 w 2532902"/>
              <a:gd name="connsiteY1" fmla="*/ 1486857 h 1501106"/>
              <a:gd name="connsiteX2" fmla="*/ 2530148 w 2532902"/>
              <a:gd name="connsiteY2" fmla="*/ 749878 h 1501106"/>
              <a:gd name="connsiteX3" fmla="*/ 80375 w 2532902"/>
              <a:gd name="connsiteY3" fmla="*/ 12899 h 1501106"/>
              <a:gd name="connsiteX0" fmla="*/ 0 w 2452527"/>
              <a:gd name="connsiteY0" fmla="*/ 12899 h 1501106"/>
              <a:gd name="connsiteX1" fmla="*/ 6824 w 2452527"/>
              <a:gd name="connsiteY1" fmla="*/ 1486857 h 1501106"/>
              <a:gd name="connsiteX2" fmla="*/ 2449773 w 2452527"/>
              <a:gd name="connsiteY2" fmla="*/ 749878 h 1501106"/>
              <a:gd name="connsiteX3" fmla="*/ 0 w 2452527"/>
              <a:gd name="connsiteY3" fmla="*/ 12899 h 1501106"/>
              <a:gd name="connsiteX0" fmla="*/ 0 w 2453047"/>
              <a:gd name="connsiteY0" fmla="*/ 15647 h 1503854"/>
              <a:gd name="connsiteX1" fmla="*/ 6824 w 2453047"/>
              <a:gd name="connsiteY1" fmla="*/ 1489605 h 1503854"/>
              <a:gd name="connsiteX2" fmla="*/ 2449773 w 2453047"/>
              <a:gd name="connsiteY2" fmla="*/ 752626 h 1503854"/>
              <a:gd name="connsiteX3" fmla="*/ 0 w 2453047"/>
              <a:gd name="connsiteY3" fmla="*/ 15647 h 1503854"/>
              <a:gd name="connsiteX0" fmla="*/ 0 w 2453047"/>
              <a:gd name="connsiteY0" fmla="*/ 15647 h 1503854"/>
              <a:gd name="connsiteX1" fmla="*/ 6824 w 2453047"/>
              <a:gd name="connsiteY1" fmla="*/ 1489605 h 1503854"/>
              <a:gd name="connsiteX2" fmla="*/ 2449773 w 2453047"/>
              <a:gd name="connsiteY2" fmla="*/ 752626 h 1503854"/>
              <a:gd name="connsiteX3" fmla="*/ 0 w 2453047"/>
              <a:gd name="connsiteY3" fmla="*/ 15647 h 1503854"/>
              <a:gd name="connsiteX0" fmla="*/ 0 w 2449773"/>
              <a:gd name="connsiteY0" fmla="*/ 17340 h 1505547"/>
              <a:gd name="connsiteX1" fmla="*/ 6824 w 2449773"/>
              <a:gd name="connsiteY1" fmla="*/ 1491298 h 1505547"/>
              <a:gd name="connsiteX2" fmla="*/ 2449773 w 2449773"/>
              <a:gd name="connsiteY2" fmla="*/ 754319 h 1505547"/>
              <a:gd name="connsiteX3" fmla="*/ 0 w 2449773"/>
              <a:gd name="connsiteY3" fmla="*/ 17340 h 1505547"/>
              <a:gd name="connsiteX0" fmla="*/ 0 w 2449773"/>
              <a:gd name="connsiteY0" fmla="*/ 17340 h 1506832"/>
              <a:gd name="connsiteX1" fmla="*/ 6824 w 2449773"/>
              <a:gd name="connsiteY1" fmla="*/ 1491298 h 1506832"/>
              <a:gd name="connsiteX2" fmla="*/ 2449773 w 2449773"/>
              <a:gd name="connsiteY2" fmla="*/ 754319 h 1506832"/>
              <a:gd name="connsiteX3" fmla="*/ 0 w 2449773"/>
              <a:gd name="connsiteY3" fmla="*/ 17340 h 1506832"/>
              <a:gd name="connsiteX0" fmla="*/ 0 w 2449773"/>
              <a:gd name="connsiteY0" fmla="*/ 17340 h 1491298"/>
              <a:gd name="connsiteX1" fmla="*/ 6824 w 2449773"/>
              <a:gd name="connsiteY1" fmla="*/ 1491298 h 1491298"/>
              <a:gd name="connsiteX2" fmla="*/ 2449773 w 2449773"/>
              <a:gd name="connsiteY2" fmla="*/ 754319 h 1491298"/>
              <a:gd name="connsiteX3" fmla="*/ 0 w 2449773"/>
              <a:gd name="connsiteY3" fmla="*/ 17340 h 1491298"/>
              <a:gd name="connsiteX0" fmla="*/ 0 w 2449773"/>
              <a:gd name="connsiteY0" fmla="*/ 2192 h 1476150"/>
              <a:gd name="connsiteX1" fmla="*/ 6824 w 2449773"/>
              <a:gd name="connsiteY1" fmla="*/ 1476150 h 1476150"/>
              <a:gd name="connsiteX2" fmla="*/ 2449773 w 2449773"/>
              <a:gd name="connsiteY2" fmla="*/ 739171 h 1476150"/>
              <a:gd name="connsiteX3" fmla="*/ 0 w 2449773"/>
              <a:gd name="connsiteY3" fmla="*/ 2192 h 1476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9773" h="1476150">
                <a:moveTo>
                  <a:pt x="0" y="2192"/>
                </a:moveTo>
                <a:cubicBezTo>
                  <a:pt x="2276" y="220558"/>
                  <a:pt x="1138" y="1175899"/>
                  <a:pt x="6824" y="1476150"/>
                </a:cubicBezTo>
                <a:cubicBezTo>
                  <a:pt x="1302223" y="1448854"/>
                  <a:pt x="2287138" y="959810"/>
                  <a:pt x="2449773" y="739171"/>
                </a:cubicBezTo>
                <a:cubicBezTo>
                  <a:pt x="2230272" y="504884"/>
                  <a:pt x="1205551" y="-38754"/>
                  <a:pt x="0" y="2192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1" name="자유형 20"/>
          <p:cNvSpPr/>
          <p:nvPr/>
        </p:nvSpPr>
        <p:spPr>
          <a:xfrm>
            <a:off x="4933950" y="3105150"/>
            <a:ext cx="2447925" cy="733425"/>
          </a:xfrm>
          <a:custGeom>
            <a:avLst/>
            <a:gdLst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47925" h="733425">
                <a:moveTo>
                  <a:pt x="0" y="0"/>
                </a:moveTo>
                <a:cubicBezTo>
                  <a:pt x="1520825" y="34925"/>
                  <a:pt x="1993900" y="450850"/>
                  <a:pt x="2447925" y="733425"/>
                </a:cubicBezTo>
              </a:path>
            </a:pathLst>
          </a:cu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자유형 23"/>
          <p:cNvSpPr/>
          <p:nvPr/>
        </p:nvSpPr>
        <p:spPr>
          <a:xfrm flipV="1">
            <a:off x="4932040" y="3847703"/>
            <a:ext cx="2447925" cy="733425"/>
          </a:xfrm>
          <a:custGeom>
            <a:avLst/>
            <a:gdLst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  <a:gd name="connsiteX0" fmla="*/ 0 w 2447925"/>
              <a:gd name="connsiteY0" fmla="*/ 0 h 733425"/>
              <a:gd name="connsiteX1" fmla="*/ 2447925 w 2447925"/>
              <a:gd name="connsiteY1" fmla="*/ 733425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47925" h="733425">
                <a:moveTo>
                  <a:pt x="0" y="0"/>
                </a:moveTo>
                <a:cubicBezTo>
                  <a:pt x="1520825" y="34925"/>
                  <a:pt x="1993900" y="450850"/>
                  <a:pt x="2447925" y="733425"/>
                </a:cubicBezTo>
              </a:path>
            </a:pathLst>
          </a:cu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Understanding information loss problem</a:t>
            </a:r>
            <a:endParaRPr lang="ko-KR" altLang="en-US" sz="1200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4978-BD2E-4E47-95D6-C6B33F3E503C}" type="datetime1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t>2019-01-21</a:t>
            </a:fld>
            <a:endParaRPr lang="ko-KR" altLang="en-US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lumMod val="65000"/>
                    <a:lumOff val="35000"/>
                  </a:prstClr>
                </a:solidFill>
              </a:rPr>
              <a:t>Firewall controversy and Euclidean path integral approach</a:t>
            </a:r>
            <a:endParaRPr lang="ko-KR" alt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pPr/>
              <a:t>45</a:t>
            </a:fld>
            <a:endParaRPr lang="ko-KR" altLang="en-US">
              <a:solidFill>
                <a:srgbClr val="EEECE1">
                  <a:lumMod val="75000"/>
                </a:srgb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3528" y="1214422"/>
                <a:ext cx="3693319" cy="10696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e>
                        <m: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</m:d>
                    <m:r>
                      <a:rPr lang="en-US" altLang="ko-KR" sz="24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nary>
                      <m:naryPr>
                        <m:chr m:val="∑"/>
                        <m:ctrlP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</m:t>
                        </m:r>
                        <m: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e>
                          <m:sup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𝒋</m:t>
                            </m:r>
                          </m:sup>
                        </m:sSup>
                      </m:sub>
                      <m:sup>
                        <m: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p>
                      <m:e>
                        <m:sSup>
                          <m:sSupPr>
                            <m:ctrlPr>
                              <a:rPr lang="en-US" altLang="ko-KR" sz="24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altLang="ko-KR" sz="24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ko-KR" sz="2400" b="1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sz="2400" b="1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𝑺</m:t>
                                </m:r>
                              </m:e>
                              <m:sub>
                                <m:r>
                                  <a:rPr lang="en-US" altLang="ko-KR" sz="2400" b="1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</m:sub>
                              <m:sup>
                                <m:r>
                                  <a:rPr lang="en-US" altLang="ko-KR" sz="2400" b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𝐨𝐧</m:t>
                                </m:r>
                                <m:r>
                                  <a:rPr lang="en-US" altLang="ko-KR" sz="2400" b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altLang="ko-KR" sz="2400" b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𝐬𝐡𝐞𝐥𝐥</m:t>
                                </m:r>
                              </m:sup>
                            </m:sSubSup>
                          </m:sup>
                        </m:sSup>
                      </m:e>
                    </m:nary>
                  </m:oMath>
                </a14:m>
                <a:r>
                  <a:rPr lang="en-US" altLang="ko-KR" b="1" dirty="0">
                    <a:solidFill>
                      <a:prstClr val="black"/>
                    </a:solidFill>
                  </a:rPr>
                  <a:t> 	</a:t>
                </a:r>
                <a:endParaRPr lang="ko-KR" altLang="en-US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214422"/>
                <a:ext cx="3693319" cy="10696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549600" y="1407546"/>
                <a:ext cx="591444" cy="5681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p>
                        <m:sSupPr>
                          <m:ctrlP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p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sup>
                      </m:sSup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ko-KR" altLang="en-US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9600" y="1407546"/>
                <a:ext cx="591444" cy="56816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6012344" y="1196752"/>
            <a:ext cx="388248" cy="454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b="1" dirty="0">
                <a:solidFill>
                  <a:srgbClr val="EEECE1">
                    <a:lumMod val="75000"/>
                  </a:srgbClr>
                </a:solidFill>
              </a:rPr>
              <a:t>…</a:t>
            </a:r>
            <a:endParaRPr lang="ko-KR" altLang="en-US" b="1" dirty="0">
              <a:solidFill>
                <a:srgbClr val="EEECE1">
                  <a:lumMod val="75000"/>
                </a:srgbClr>
              </a:solidFill>
            </a:endParaRPr>
          </a:p>
        </p:txBody>
      </p:sp>
      <p:cxnSp>
        <p:nvCxnSpPr>
          <p:cNvPr id="20" name="직선 연결선 19"/>
          <p:cNvCxnSpPr>
            <a:endCxn id="12" idx="0"/>
          </p:cNvCxnSpPr>
          <p:nvPr/>
        </p:nvCxnSpPr>
        <p:spPr>
          <a:xfrm flipH="1" flipV="1">
            <a:off x="5621187" y="1412776"/>
            <a:ext cx="1776222" cy="2434622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 flipH="1" flipV="1">
            <a:off x="5940152" y="1423898"/>
            <a:ext cx="1457252" cy="24235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flipH="1" flipV="1">
            <a:off x="6328400" y="1412776"/>
            <a:ext cx="1069004" cy="244827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flipH="1" flipV="1">
            <a:off x="4932040" y="1556792"/>
            <a:ext cx="2465364" cy="231790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302221" y="1412776"/>
                <a:ext cx="637932" cy="5665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p>
                        <m:sSupPr>
                          <m:ctrlP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p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ko-KR" altLang="en-US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2221" y="1412776"/>
                <a:ext cx="637932" cy="56650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직선 연결선 14"/>
          <p:cNvCxnSpPr/>
          <p:nvPr/>
        </p:nvCxnSpPr>
        <p:spPr>
          <a:xfrm>
            <a:off x="4932040" y="1556792"/>
            <a:ext cx="0" cy="453650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076056" y="3597080"/>
            <a:ext cx="995785" cy="373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400" b="1" dirty="0">
                <a:solidFill>
                  <a:srgbClr val="F79646">
                    <a:lumMod val="50000"/>
                  </a:srgbClr>
                </a:solidFill>
              </a:rPr>
              <a:t>Euclidean</a:t>
            </a:r>
            <a:endParaRPr lang="ko-KR" altLang="en-US" sz="1400" b="1" dirty="0">
              <a:solidFill>
                <a:srgbClr val="F79646">
                  <a:lumMod val="50000"/>
                </a:srgb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52176" y="4639291"/>
            <a:ext cx="1076641" cy="373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Lorentzian</a:t>
            </a:r>
            <a:endParaRPr lang="ko-KR" altLang="en-US" sz="1400" b="1" dirty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55471" y="2623067"/>
            <a:ext cx="1076641" cy="373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Lorentzian</a:t>
            </a:r>
            <a:endParaRPr lang="ko-KR" altLang="en-US" sz="1400" b="1" dirty="0">
              <a:solidFill>
                <a:prstClr val="black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860032" y="1214423"/>
            <a:ext cx="3672408" cy="5094898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13" name="직선 연결선 12"/>
          <p:cNvCxnSpPr/>
          <p:nvPr/>
        </p:nvCxnSpPr>
        <p:spPr>
          <a:xfrm flipH="1" flipV="1">
            <a:off x="5796136" y="1412776"/>
            <a:ext cx="1601268" cy="244827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40697" y="2348880"/>
            <a:ext cx="397531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If there is a </a:t>
            </a:r>
            <a:r>
              <a:rPr lang="en-US" altLang="ko-KR" sz="1400" b="1" dirty="0">
                <a:solidFill>
                  <a:srgbClr val="FF0000"/>
                </a:solidFill>
              </a:rPr>
              <a:t>trivial geometry</a:t>
            </a:r>
            <a:r>
              <a:rPr lang="en-US" altLang="ko-KR" sz="1400" b="1" dirty="0">
                <a:solidFill>
                  <a:prstClr val="black"/>
                </a:solidFill>
              </a:rPr>
              <a:t>,</a:t>
            </a:r>
          </a:p>
          <a:p>
            <a:pPr algn="just">
              <a:lnSpc>
                <a:spcPct val="15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then every correlations will be recovered by</a:t>
            </a:r>
          </a:p>
          <a:p>
            <a:pPr algn="just">
              <a:lnSpc>
                <a:spcPct val="15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the geometry.</a:t>
            </a:r>
          </a:p>
          <a:p>
            <a:pPr algn="just">
              <a:lnSpc>
                <a:spcPct val="150000"/>
              </a:lnSpc>
            </a:pPr>
            <a:endParaRPr lang="en-US" altLang="ko-KR" sz="1400" b="1" dirty="0">
              <a:solidFill>
                <a:prstClr val="black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400" b="1" dirty="0">
                <a:solidFill>
                  <a:srgbClr val="FF0000"/>
                </a:solidFill>
              </a:rPr>
              <a:t>Information exists in the wave function.</a:t>
            </a:r>
          </a:p>
          <a:p>
            <a:pPr algn="just">
              <a:lnSpc>
                <a:spcPct val="150000"/>
              </a:lnSpc>
            </a:pPr>
            <a:endParaRPr lang="en-US" altLang="ko-KR" sz="1400" b="1" dirty="0">
              <a:solidFill>
                <a:prstClr val="black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The asymptotic observer should </a:t>
            </a:r>
            <a:r>
              <a:rPr lang="en-US" altLang="ko-KR" sz="1400" b="1" dirty="0">
                <a:solidFill>
                  <a:srgbClr val="FF0000"/>
                </a:solidFill>
              </a:rPr>
              <a:t>superpose</a:t>
            </a:r>
          </a:p>
          <a:p>
            <a:pPr algn="just">
              <a:lnSpc>
                <a:spcPct val="15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geometries: </a:t>
            </a:r>
            <a:r>
              <a:rPr lang="en-US" altLang="ko-KR" sz="1400" b="1" dirty="0">
                <a:solidFill>
                  <a:srgbClr val="C0504D">
                    <a:lumMod val="75000"/>
                  </a:srgbClr>
                </a:solidFill>
              </a:rPr>
              <a:t>GR may not be satisfied.</a:t>
            </a: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00154" y="5276389"/>
            <a:ext cx="26574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8650" y="5813584"/>
            <a:ext cx="39433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타원 31"/>
          <p:cNvSpPr/>
          <p:nvPr/>
        </p:nvSpPr>
        <p:spPr>
          <a:xfrm>
            <a:off x="1245984" y="5230907"/>
            <a:ext cx="500066" cy="5273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cxnSp>
        <p:nvCxnSpPr>
          <p:cNvPr id="34" name="직선 연결선 33"/>
          <p:cNvCxnSpPr/>
          <p:nvPr/>
        </p:nvCxnSpPr>
        <p:spPr>
          <a:xfrm flipH="1">
            <a:off x="4943335" y="1449033"/>
            <a:ext cx="829161" cy="464426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 flipV="1">
            <a:off x="4932040" y="3861048"/>
            <a:ext cx="2448272" cy="22322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121992" y="4941168"/>
                <a:ext cx="43120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𝒊</m:t>
                      </m:r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ko-KR" altLang="en-US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1992" y="4941168"/>
                <a:ext cx="431208" cy="55399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1553105"/>
      </p:ext>
    </p:extLst>
  </p:cSld>
  <p:clrMapOvr>
    <a:masterClrMapping/>
  </p:clrMapOvr>
  <p:transition>
    <p:randomBar dir="vert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자유형 3"/>
          <p:cNvSpPr/>
          <p:nvPr/>
        </p:nvSpPr>
        <p:spPr>
          <a:xfrm>
            <a:off x="4922561" y="3511375"/>
            <a:ext cx="357785" cy="2552995"/>
          </a:xfrm>
          <a:custGeom>
            <a:avLst/>
            <a:gdLst>
              <a:gd name="connsiteX0" fmla="*/ 21371 w 228413"/>
              <a:gd name="connsiteY0" fmla="*/ 2859136 h 2859136"/>
              <a:gd name="connsiteX1" fmla="*/ 29998 w 228413"/>
              <a:gd name="connsiteY1" fmla="*/ 314343 h 2859136"/>
              <a:gd name="connsiteX2" fmla="*/ 228405 w 228413"/>
              <a:gd name="connsiteY2" fmla="*/ 322970 h 2859136"/>
              <a:gd name="connsiteX3" fmla="*/ 21371 w 228413"/>
              <a:gd name="connsiteY3" fmla="*/ 2859136 h 2859136"/>
              <a:gd name="connsiteX0" fmla="*/ 21371 w 228413"/>
              <a:gd name="connsiteY0" fmla="*/ 2728655 h 2728655"/>
              <a:gd name="connsiteX1" fmla="*/ 29998 w 228413"/>
              <a:gd name="connsiteY1" fmla="*/ 183862 h 2728655"/>
              <a:gd name="connsiteX2" fmla="*/ 228405 w 228413"/>
              <a:gd name="connsiteY2" fmla="*/ 192489 h 2728655"/>
              <a:gd name="connsiteX3" fmla="*/ 21371 w 228413"/>
              <a:gd name="connsiteY3" fmla="*/ 2728655 h 2728655"/>
              <a:gd name="connsiteX0" fmla="*/ 21371 w 229625"/>
              <a:gd name="connsiteY0" fmla="*/ 2651390 h 2651390"/>
              <a:gd name="connsiteX1" fmla="*/ 29998 w 229625"/>
              <a:gd name="connsiteY1" fmla="*/ 106597 h 2651390"/>
              <a:gd name="connsiteX2" fmla="*/ 228405 w 229625"/>
              <a:gd name="connsiteY2" fmla="*/ 115224 h 2651390"/>
              <a:gd name="connsiteX3" fmla="*/ 21371 w 229625"/>
              <a:gd name="connsiteY3" fmla="*/ 2651390 h 2651390"/>
              <a:gd name="connsiteX0" fmla="*/ 21371 w 229625"/>
              <a:gd name="connsiteY0" fmla="*/ 2651390 h 2651390"/>
              <a:gd name="connsiteX1" fmla="*/ 29998 w 229625"/>
              <a:gd name="connsiteY1" fmla="*/ 106597 h 2651390"/>
              <a:gd name="connsiteX2" fmla="*/ 228405 w 229625"/>
              <a:gd name="connsiteY2" fmla="*/ 115224 h 2651390"/>
              <a:gd name="connsiteX3" fmla="*/ 21371 w 229625"/>
              <a:gd name="connsiteY3" fmla="*/ 2651390 h 2651390"/>
              <a:gd name="connsiteX0" fmla="*/ 21371 w 229625"/>
              <a:gd name="connsiteY0" fmla="*/ 2546070 h 2546070"/>
              <a:gd name="connsiteX1" fmla="*/ 29998 w 229625"/>
              <a:gd name="connsiteY1" fmla="*/ 1277 h 2546070"/>
              <a:gd name="connsiteX2" fmla="*/ 228405 w 229625"/>
              <a:gd name="connsiteY2" fmla="*/ 9904 h 2546070"/>
              <a:gd name="connsiteX3" fmla="*/ 21371 w 229625"/>
              <a:gd name="connsiteY3" fmla="*/ 2546070 h 2546070"/>
              <a:gd name="connsiteX0" fmla="*/ 22534 w 247540"/>
              <a:gd name="connsiteY0" fmla="*/ 2557003 h 2557003"/>
              <a:gd name="connsiteX1" fmla="*/ 31161 w 247540"/>
              <a:gd name="connsiteY1" fmla="*/ 12210 h 2557003"/>
              <a:gd name="connsiteX2" fmla="*/ 246398 w 247540"/>
              <a:gd name="connsiteY2" fmla="*/ 4008 h 2557003"/>
              <a:gd name="connsiteX3" fmla="*/ 22534 w 247540"/>
              <a:gd name="connsiteY3" fmla="*/ 2557003 h 2557003"/>
              <a:gd name="connsiteX0" fmla="*/ 22534 w 247540"/>
              <a:gd name="connsiteY0" fmla="*/ 2552995 h 2552995"/>
              <a:gd name="connsiteX1" fmla="*/ 31161 w 247540"/>
              <a:gd name="connsiteY1" fmla="*/ 8202 h 2552995"/>
              <a:gd name="connsiteX2" fmla="*/ 246398 w 247540"/>
              <a:gd name="connsiteY2" fmla="*/ 0 h 2552995"/>
              <a:gd name="connsiteX3" fmla="*/ 22534 w 247540"/>
              <a:gd name="connsiteY3" fmla="*/ 2552995 h 2552995"/>
              <a:gd name="connsiteX0" fmla="*/ 22534 w 368571"/>
              <a:gd name="connsiteY0" fmla="*/ 2552995 h 2552995"/>
              <a:gd name="connsiteX1" fmla="*/ 31161 w 368571"/>
              <a:gd name="connsiteY1" fmla="*/ 8202 h 2552995"/>
              <a:gd name="connsiteX2" fmla="*/ 246398 w 368571"/>
              <a:gd name="connsiteY2" fmla="*/ 0 h 2552995"/>
              <a:gd name="connsiteX3" fmla="*/ 22534 w 368571"/>
              <a:gd name="connsiteY3" fmla="*/ 2552995 h 2552995"/>
              <a:gd name="connsiteX0" fmla="*/ 22534 w 368571"/>
              <a:gd name="connsiteY0" fmla="*/ 2552995 h 2552995"/>
              <a:gd name="connsiteX1" fmla="*/ 31161 w 368571"/>
              <a:gd name="connsiteY1" fmla="*/ 8202 h 2552995"/>
              <a:gd name="connsiteX2" fmla="*/ 246398 w 368571"/>
              <a:gd name="connsiteY2" fmla="*/ 0 h 2552995"/>
              <a:gd name="connsiteX3" fmla="*/ 22534 w 368571"/>
              <a:gd name="connsiteY3" fmla="*/ 2552995 h 2552995"/>
              <a:gd name="connsiteX0" fmla="*/ 11748 w 357785"/>
              <a:gd name="connsiteY0" fmla="*/ 2552995 h 2552995"/>
              <a:gd name="connsiteX1" fmla="*/ 20375 w 357785"/>
              <a:gd name="connsiteY1" fmla="*/ 8202 h 2552995"/>
              <a:gd name="connsiteX2" fmla="*/ 235612 w 357785"/>
              <a:gd name="connsiteY2" fmla="*/ 0 h 2552995"/>
              <a:gd name="connsiteX3" fmla="*/ 11748 w 357785"/>
              <a:gd name="connsiteY3" fmla="*/ 2552995 h 2552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785" h="2552995">
                <a:moveTo>
                  <a:pt x="11748" y="2552995"/>
                </a:moveTo>
                <a:cubicBezTo>
                  <a:pt x="3924" y="2374848"/>
                  <a:pt x="-14131" y="430896"/>
                  <a:pt x="20375" y="8202"/>
                </a:cubicBezTo>
                <a:cubicBezTo>
                  <a:pt x="144638" y="6244"/>
                  <a:pt x="121978" y="4947"/>
                  <a:pt x="235612" y="0"/>
                </a:cubicBezTo>
                <a:cubicBezTo>
                  <a:pt x="596078" y="898232"/>
                  <a:pt x="47621" y="2551628"/>
                  <a:pt x="11748" y="2552995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Understanding information loss problem</a:t>
            </a:r>
            <a:endParaRPr lang="ko-KR" altLang="en-US" sz="1200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8CA0-FC86-4FD0-98D1-DE9A37E0FA7D}" type="datetime1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t>2019-01-21</a:t>
            </a:fld>
            <a:endParaRPr lang="ko-KR" altLang="en-US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lumMod val="65000"/>
                    <a:lumOff val="35000"/>
                  </a:prstClr>
                </a:solidFill>
              </a:rPr>
              <a:t>Firewall controversy and Euclidean path integral approach</a:t>
            </a:r>
            <a:endParaRPr lang="ko-KR" alt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pPr/>
              <a:t>46</a:t>
            </a:fld>
            <a:endParaRPr lang="ko-KR" altLang="en-US">
              <a:solidFill>
                <a:srgbClr val="EEECE1">
                  <a:lumMod val="75000"/>
                </a:srgb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3528" y="1214422"/>
                <a:ext cx="3693319" cy="10696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e>
                        <m: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</m:d>
                    <m:r>
                      <a:rPr lang="en-US" altLang="ko-KR" sz="24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nary>
                      <m:naryPr>
                        <m:chr m:val="∑"/>
                        <m:ctrlP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</m:t>
                        </m:r>
                        <m: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e>
                          <m:sup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𝒋</m:t>
                            </m:r>
                          </m:sup>
                        </m:sSup>
                      </m:sub>
                      <m:sup>
                        <m: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p>
                      <m:e>
                        <m:sSup>
                          <m:sSupPr>
                            <m:ctrlPr>
                              <a:rPr lang="en-US" altLang="ko-KR" sz="24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altLang="ko-KR" sz="24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ko-KR" sz="2400" b="1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sz="2400" b="1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𝑺</m:t>
                                </m:r>
                              </m:e>
                              <m:sub>
                                <m:r>
                                  <a:rPr lang="en-US" altLang="ko-KR" sz="2400" b="1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</m:sub>
                              <m:sup>
                                <m:r>
                                  <a:rPr lang="en-US" altLang="ko-KR" sz="2400" b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𝐨𝐧</m:t>
                                </m:r>
                                <m:r>
                                  <a:rPr lang="en-US" altLang="ko-KR" sz="2400" b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altLang="ko-KR" sz="2400" b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𝐬𝐡𝐞𝐥𝐥</m:t>
                                </m:r>
                              </m:sup>
                            </m:sSubSup>
                          </m:sup>
                        </m:sSup>
                      </m:e>
                    </m:nary>
                  </m:oMath>
                </a14:m>
                <a:r>
                  <a:rPr lang="en-US" altLang="ko-KR" b="1" dirty="0">
                    <a:solidFill>
                      <a:prstClr val="black"/>
                    </a:solidFill>
                  </a:rPr>
                  <a:t> 	</a:t>
                </a:r>
                <a:endParaRPr lang="ko-KR" altLang="en-US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214422"/>
                <a:ext cx="3693319" cy="10696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직선 연결선 6"/>
          <p:cNvCxnSpPr/>
          <p:nvPr/>
        </p:nvCxnSpPr>
        <p:spPr>
          <a:xfrm flipV="1">
            <a:off x="4932040" y="3861048"/>
            <a:ext cx="2448272" cy="22322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121992" y="4941168"/>
                <a:ext cx="43120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𝒊</m:t>
                      </m:r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ko-KR" altLang="en-US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1992" y="4941168"/>
                <a:ext cx="431208" cy="55399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직선 연결선 10"/>
          <p:cNvCxnSpPr/>
          <p:nvPr/>
        </p:nvCxnSpPr>
        <p:spPr>
          <a:xfrm flipH="1" flipV="1">
            <a:off x="5724128" y="2267846"/>
            <a:ext cx="1673276" cy="16068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796136" y="1854386"/>
                <a:ext cx="637932" cy="5665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p>
                        <m:sSupPr>
                          <m:ctrlP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p>
                          <m:r>
                            <a:rPr lang="en-US" altLang="ko-KR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n-US" altLang="ko-KR" sz="24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ko-KR" altLang="en-US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1854386"/>
                <a:ext cx="637932" cy="56650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직선 연결선 14"/>
          <p:cNvCxnSpPr/>
          <p:nvPr/>
        </p:nvCxnSpPr>
        <p:spPr>
          <a:xfrm>
            <a:off x="4932039" y="3465870"/>
            <a:ext cx="1" cy="2627426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36546" y="2348880"/>
            <a:ext cx="3808158" cy="1800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If one follows only </a:t>
            </a:r>
            <a:r>
              <a:rPr lang="en-US" altLang="ko-KR" sz="1400" b="1" dirty="0">
                <a:solidFill>
                  <a:srgbClr val="FF0000"/>
                </a:solidFill>
              </a:rPr>
              <a:t>one dominant history</a:t>
            </a:r>
            <a:r>
              <a:rPr lang="en-US" altLang="ko-KR" sz="1400" b="1" dirty="0">
                <a:solidFill>
                  <a:prstClr val="black"/>
                </a:solidFill>
              </a:rPr>
              <a:t>,</a:t>
            </a:r>
          </a:p>
          <a:p>
            <a:pPr algn="just">
              <a:lnSpc>
                <a:spcPct val="15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then information cannot be recovered,</a:t>
            </a:r>
          </a:p>
          <a:p>
            <a:pPr algn="just">
              <a:lnSpc>
                <a:spcPct val="15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though </a:t>
            </a:r>
            <a:r>
              <a:rPr lang="en-US" altLang="ko-KR" sz="1400" b="1" dirty="0">
                <a:solidFill>
                  <a:srgbClr val="C00000"/>
                </a:solidFill>
              </a:rPr>
              <a:t>GR and local QFT can be satisfied</a:t>
            </a:r>
            <a:r>
              <a:rPr lang="en-US" altLang="ko-KR" sz="1400" b="1" dirty="0">
                <a:solidFill>
                  <a:prstClr val="black"/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n-US" altLang="ko-KR" sz="1400" b="1" dirty="0">
              <a:solidFill>
                <a:srgbClr val="C0504D">
                  <a:lumMod val="75000"/>
                </a:srgb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600" b="1" dirty="0">
                <a:solidFill>
                  <a:prstClr val="black"/>
                </a:solidFill>
              </a:rPr>
              <a:t>“Effective loss of information”</a:t>
            </a:r>
          </a:p>
        </p:txBody>
      </p:sp>
      <p:cxnSp>
        <p:nvCxnSpPr>
          <p:cNvPr id="30" name="직선 연결선 29"/>
          <p:cNvCxnSpPr/>
          <p:nvPr/>
        </p:nvCxnSpPr>
        <p:spPr>
          <a:xfrm>
            <a:off x="5724128" y="2267846"/>
            <a:ext cx="0" cy="1241583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/>
          <p:nvPr/>
        </p:nvCxnSpPr>
        <p:spPr>
          <a:xfrm>
            <a:off x="4932040" y="3501008"/>
            <a:ext cx="792088" cy="0"/>
          </a:xfrm>
          <a:prstGeom prst="line">
            <a:avLst/>
          </a:prstGeom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>
            <a:off x="4932040" y="3465870"/>
            <a:ext cx="792088" cy="0"/>
          </a:xfrm>
          <a:prstGeom prst="line">
            <a:avLst/>
          </a:prstGeom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 flipH="1">
            <a:off x="4932038" y="3496738"/>
            <a:ext cx="792089" cy="76044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00154" y="5276389"/>
            <a:ext cx="26574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0" y="5813584"/>
            <a:ext cx="39433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" name="타원 51"/>
          <p:cNvSpPr/>
          <p:nvPr/>
        </p:nvSpPr>
        <p:spPr>
          <a:xfrm>
            <a:off x="2158782" y="5242848"/>
            <a:ext cx="500066" cy="5273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53" name="타원 52"/>
          <p:cNvSpPr/>
          <p:nvPr/>
        </p:nvSpPr>
        <p:spPr>
          <a:xfrm>
            <a:off x="1610014" y="5829615"/>
            <a:ext cx="500066" cy="5273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809133"/>
      </p:ext>
    </p:extLst>
  </p:cSld>
  <p:clrMapOvr>
    <a:masterClrMapping/>
  </p:clrMapOvr>
  <p:transition>
    <p:randomBar dir="vert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Maldacena</a:t>
            </a:r>
            <a:r>
              <a:rPr lang="en-US" altLang="ko-KR" dirty="0"/>
              <a:t> argument, revisited </a:t>
            </a:r>
            <a:r>
              <a:rPr lang="en-US" altLang="ko-KR" sz="1200" dirty="0"/>
              <a:t>(</a:t>
            </a:r>
            <a:r>
              <a:rPr lang="en-US" altLang="ko-KR" sz="1200" dirty="0" err="1"/>
              <a:t>Maldacena</a:t>
            </a:r>
            <a:r>
              <a:rPr lang="en-US" altLang="ko-KR" sz="1200" dirty="0"/>
              <a:t>, 2001)</a:t>
            </a:r>
            <a:endParaRPr lang="ko-KR" alt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005478" y="2611933"/>
            <a:ext cx="1480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err="1">
                <a:solidFill>
                  <a:prstClr val="black"/>
                </a:solidFill>
              </a:rPr>
              <a:t>AdS</a:t>
            </a:r>
            <a:r>
              <a:rPr lang="en-US" altLang="ko-KR" b="1" dirty="0">
                <a:solidFill>
                  <a:prstClr val="black"/>
                </a:solidFill>
              </a:rPr>
              <a:t> </a:t>
            </a:r>
            <a:r>
              <a:rPr lang="en-US" altLang="ko-KR" sz="1400" b="1" dirty="0">
                <a:solidFill>
                  <a:prstClr val="black"/>
                </a:solidFill>
              </a:rPr>
              <a:t>(in-state)</a:t>
            </a:r>
            <a:endParaRPr lang="ko-KR" altLang="en-US" sz="1400" b="1" dirty="0">
              <a:solidFill>
                <a:prstClr val="black"/>
              </a:solidFill>
            </a:endParaRPr>
          </a:p>
        </p:txBody>
      </p:sp>
      <p:sp>
        <p:nvSpPr>
          <p:cNvPr id="11" name="자유형 10"/>
          <p:cNvSpPr/>
          <p:nvPr/>
        </p:nvSpPr>
        <p:spPr>
          <a:xfrm>
            <a:off x="2267744" y="2091105"/>
            <a:ext cx="4560560" cy="556260"/>
          </a:xfrm>
          <a:custGeom>
            <a:avLst/>
            <a:gdLst>
              <a:gd name="connsiteX0" fmla="*/ 0 w 3840480"/>
              <a:gd name="connsiteY0" fmla="*/ 556260 h 556260"/>
              <a:gd name="connsiteX1" fmla="*/ 1856232 w 3840480"/>
              <a:gd name="connsiteY1" fmla="*/ 7620 h 556260"/>
              <a:gd name="connsiteX2" fmla="*/ 3840480 w 3840480"/>
              <a:gd name="connsiteY2" fmla="*/ 510540 h 55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40480" h="556260">
                <a:moveTo>
                  <a:pt x="0" y="556260"/>
                </a:moveTo>
                <a:cubicBezTo>
                  <a:pt x="608076" y="285750"/>
                  <a:pt x="1216152" y="15240"/>
                  <a:pt x="1856232" y="7620"/>
                </a:cubicBezTo>
                <a:cubicBezTo>
                  <a:pt x="2496312" y="0"/>
                  <a:pt x="3168396" y="255270"/>
                  <a:pt x="3840480" y="510540"/>
                </a:cubicBezTo>
              </a:path>
            </a:pathLst>
          </a:cu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94110" y="2611933"/>
            <a:ext cx="160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err="1">
                <a:solidFill>
                  <a:prstClr val="black"/>
                </a:solidFill>
              </a:rPr>
              <a:t>AdS</a:t>
            </a:r>
            <a:r>
              <a:rPr lang="en-US" altLang="ko-KR" b="1" dirty="0">
                <a:solidFill>
                  <a:prstClr val="black"/>
                </a:solidFill>
              </a:rPr>
              <a:t> </a:t>
            </a:r>
            <a:r>
              <a:rPr lang="en-US" altLang="ko-KR" sz="1400" b="1" dirty="0">
                <a:solidFill>
                  <a:prstClr val="black"/>
                </a:solidFill>
              </a:rPr>
              <a:t>(out-state)</a:t>
            </a:r>
            <a:endParaRPr lang="ko-KR" altLang="en-US" sz="1400" b="1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83349" y="1772816"/>
            <a:ext cx="1063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prstClr val="black"/>
                </a:solidFill>
              </a:rPr>
              <a:t>black hole</a:t>
            </a:r>
            <a:endParaRPr lang="ko-KR" altLang="en-US" sz="1100" b="1" dirty="0">
              <a:solidFill>
                <a:prstClr val="black"/>
              </a:solidFill>
            </a:endParaRPr>
          </a:p>
        </p:txBody>
      </p:sp>
      <p:sp>
        <p:nvSpPr>
          <p:cNvPr id="14" name="자유형 13"/>
          <p:cNvSpPr/>
          <p:nvPr/>
        </p:nvSpPr>
        <p:spPr>
          <a:xfrm flipV="1">
            <a:off x="2267744" y="2964493"/>
            <a:ext cx="4560560" cy="556260"/>
          </a:xfrm>
          <a:custGeom>
            <a:avLst/>
            <a:gdLst>
              <a:gd name="connsiteX0" fmla="*/ 0 w 3840480"/>
              <a:gd name="connsiteY0" fmla="*/ 556260 h 556260"/>
              <a:gd name="connsiteX1" fmla="*/ 1856232 w 3840480"/>
              <a:gd name="connsiteY1" fmla="*/ 7620 h 556260"/>
              <a:gd name="connsiteX2" fmla="*/ 3840480 w 3840480"/>
              <a:gd name="connsiteY2" fmla="*/ 510540 h 55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40480" h="556260">
                <a:moveTo>
                  <a:pt x="0" y="556260"/>
                </a:moveTo>
                <a:cubicBezTo>
                  <a:pt x="608076" y="285750"/>
                  <a:pt x="1216152" y="15240"/>
                  <a:pt x="1856232" y="7620"/>
                </a:cubicBezTo>
                <a:cubicBezTo>
                  <a:pt x="2496312" y="0"/>
                  <a:pt x="3168396" y="255270"/>
                  <a:pt x="3840480" y="510540"/>
                </a:cubicBezTo>
              </a:path>
            </a:pathLst>
          </a:cu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21196" y="3515911"/>
            <a:ext cx="667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rgbClr val="FF0000"/>
                </a:solidFill>
              </a:rPr>
              <a:t>trivial</a:t>
            </a:r>
            <a:endParaRPr lang="ko-KR" altLang="en-US" sz="1100" b="1" dirty="0">
              <a:solidFill>
                <a:srgbClr val="FF0000"/>
              </a:solidFill>
            </a:endParaRPr>
          </a:p>
        </p:txBody>
      </p:sp>
      <p:pic>
        <p:nvPicPr>
          <p:cNvPr id="157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36919" y="2143457"/>
            <a:ext cx="432817" cy="310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7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1206" y="3216513"/>
            <a:ext cx="443962" cy="270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3F544-FFFD-4C9C-86E1-8FEA95DC5E3F}" type="datetime1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t>2019-01-21</a:t>
            </a:fld>
            <a:endParaRPr lang="ko-KR" altLang="en-US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lumMod val="65000"/>
                    <a:lumOff val="35000"/>
                  </a:prstClr>
                </a:solidFill>
              </a:rPr>
              <a:t>Firewall controversy and Euclidean path integral approach</a:t>
            </a:r>
            <a:endParaRPr lang="ko-KR" alt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pPr/>
              <a:t>47</a:t>
            </a:fld>
            <a:endParaRPr lang="ko-KR" altLang="en-US">
              <a:solidFill>
                <a:srgbClr val="EEECE1">
                  <a:lumMod val="75000"/>
                </a:srgbClr>
              </a:solidFill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8163" y="4500339"/>
            <a:ext cx="806767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직선 연결선 21"/>
          <p:cNvCxnSpPr/>
          <p:nvPr/>
        </p:nvCxnSpPr>
        <p:spPr>
          <a:xfrm flipV="1">
            <a:off x="3653323" y="4669038"/>
            <a:ext cx="3806948" cy="1464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>
            <a:off x="3159272" y="5391504"/>
            <a:ext cx="432048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289410" y="5805264"/>
            <a:ext cx="1459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prstClr val="black"/>
                </a:solidFill>
              </a:rPr>
              <a:t>Hawking, 2005</a:t>
            </a:r>
            <a:endParaRPr lang="ko-KR" altLang="en-US" sz="11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287545"/>
      </p:ext>
    </p:extLst>
  </p:cSld>
  <p:clrMapOvr>
    <a:masterClrMapping/>
  </p:clrMapOvr>
  <p:transition>
    <p:randomBar dir="vert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Example: True vacuum bubble in </a:t>
            </a:r>
            <a:r>
              <a:rPr lang="en-US" altLang="ko-KR" dirty="0" err="1"/>
              <a:t>AdS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6659" y="2214561"/>
            <a:ext cx="38481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2859" y="3952887"/>
            <a:ext cx="33623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90909" y="4643453"/>
            <a:ext cx="43529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직사각형 11"/>
          <p:cNvSpPr/>
          <p:nvPr/>
        </p:nvSpPr>
        <p:spPr>
          <a:xfrm>
            <a:off x="3681421" y="3857635"/>
            <a:ext cx="3571900" cy="5715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88745" y="3973215"/>
            <a:ext cx="1968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junction equation: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61845" y="2746627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outside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32108" y="3277187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inside: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26879" y="5143519"/>
            <a:ext cx="20170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effective potential: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8822" y="1500174"/>
            <a:ext cx="5210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Let us consider the true vacuum bubble in </a:t>
            </a: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AdS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.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5C94DA-9F24-4420-BEAD-F67324D192F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0879878"/>
      </p:ext>
    </p:extLst>
  </p:cSld>
  <p:clrMapOvr>
    <a:masterClrMapping/>
  </p:clrMapOvr>
  <p:transition>
    <p:randomBar dir="vert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Example: True vacuum bubble in </a:t>
            </a:r>
            <a:r>
              <a:rPr lang="en-US" altLang="ko-KR" dirty="0" err="1"/>
              <a:t>AdS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68822" y="1404638"/>
            <a:ext cx="57474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For given      ,   ,  and           ,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there exists      such that         allows a 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bouncing solution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,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even for a large 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(hence, eternal)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 black hole in </a:t>
            </a: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AdS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5689" y="1887862"/>
            <a:ext cx="219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1918" y="1866606"/>
            <a:ext cx="4095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38550" y="2776555"/>
            <a:ext cx="470535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88363" y="1528174"/>
            <a:ext cx="25717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19344" y="1527470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34630" y="1516614"/>
            <a:ext cx="6953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타원 2"/>
          <p:cNvSpPr/>
          <p:nvPr/>
        </p:nvSpPr>
        <p:spPr>
          <a:xfrm>
            <a:off x="6660232" y="4077072"/>
            <a:ext cx="216024" cy="216024"/>
          </a:xfrm>
          <a:prstGeom prst="ellipse">
            <a:avLst/>
          </a:prstGeom>
          <a:solidFill>
            <a:srgbClr val="FFC000">
              <a:alpha val="6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DA2612-22DB-4234-84C8-03C782E29D55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바닥글 개체 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8992394"/>
      </p:ext>
    </p:extLst>
  </p:cSld>
  <p:clrMapOvr>
    <a:masterClrMapping/>
  </p:clrMapOvr>
  <p:transition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/>
          <a:srcRect t="2043" r="2143"/>
          <a:stretch>
            <a:fillRect/>
          </a:stretch>
        </p:blipFill>
        <p:spPr bwMode="auto">
          <a:xfrm>
            <a:off x="251520" y="1524586"/>
            <a:ext cx="4392488" cy="4613147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4644008" y="4665676"/>
                <a:ext cx="4392488" cy="1499628"/>
              </a:xfrm>
            </p:spPr>
            <p:txBody>
              <a:bodyPr>
                <a:normAutofit/>
              </a:bodyPr>
              <a:lstStyle/>
              <a:p>
                <a:r>
                  <a:rPr lang="en-US" altLang="ko-KR" sz="1400" dirty="0"/>
                  <a:t>If </a:t>
                </a:r>
                <a14:m>
                  <m:oMath xmlns:m="http://schemas.openxmlformats.org/officeDocument/2006/math">
                    <m:r>
                      <a:rPr lang="en-US" altLang="ko-KR" sz="1400" b="1" i="1" smtClean="0">
                        <a:solidFill>
                          <a:srgbClr val="FF0000"/>
                        </a:solidFill>
                        <a:latin typeface="Cambria Math"/>
                      </a:rPr>
                      <m:t>𝑺</m:t>
                    </m:r>
                    <m:r>
                      <a:rPr lang="en-US" altLang="ko-KR" sz="1400" b="1" i="1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r>
                      <a:rPr lang="en-US" altLang="ko-KR" sz="1400" b="1" i="1" smtClean="0">
                        <a:solidFill>
                          <a:srgbClr val="FF0000"/>
                        </a:solidFill>
                        <a:latin typeface="Cambria Math"/>
                      </a:rPr>
                      <m:t>𝑨</m:t>
                    </m:r>
                    <m:r>
                      <a:rPr lang="en-US" altLang="ko-KR" sz="1400" b="1" i="1" smtClean="0">
                        <a:solidFill>
                          <a:srgbClr val="FF0000"/>
                        </a:solidFill>
                        <a:latin typeface="Cambria Math"/>
                      </a:rPr>
                      <m:t>)∝</m:t>
                    </m:r>
                  </m:oMath>
                </a14:m>
                <a:r>
                  <a:rPr lang="en-US" altLang="ko-KR" sz="1400" b="1" dirty="0">
                    <a:solidFill>
                      <a:srgbClr val="FF0000"/>
                    </a:solidFill>
                  </a:rPr>
                  <a:t> Area</a:t>
                </a:r>
                <a:r>
                  <a:rPr lang="en-US" altLang="ko-KR" sz="1400" dirty="0"/>
                  <a:t>, then information will come out when the initial area decreases to its half value. This time is called the </a:t>
                </a:r>
                <a:r>
                  <a:rPr lang="en-US" altLang="ko-KR" sz="1400" b="1" dirty="0"/>
                  <a:t>information retention time</a:t>
                </a:r>
                <a:r>
                  <a:rPr lang="en-US" altLang="ko-KR" sz="1400" dirty="0"/>
                  <a:t>.</a:t>
                </a:r>
              </a:p>
            </p:txBody>
          </p:sp>
        </mc:Choice>
        <mc:Fallback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44008" y="4665676"/>
                <a:ext cx="4392488" cy="1499628"/>
              </a:xfrm>
              <a:blipFill>
                <a:blip r:embed="rId3"/>
                <a:stretch>
                  <a:fillRect l="-417" r="-41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11399-A9EB-41EB-AF9C-44487C906375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4" name="제목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500066"/>
          </a:xfrm>
        </p:spPr>
        <p:txBody>
          <a:bodyPr>
            <a:normAutofit/>
          </a:bodyPr>
          <a:lstStyle/>
          <a:p>
            <a:r>
              <a:rPr lang="en-US" altLang="ko-KR" dirty="0"/>
              <a:t>Page’s argument </a:t>
            </a:r>
            <a:r>
              <a:rPr lang="en-US" altLang="ko-KR" sz="1600" dirty="0">
                <a:solidFill>
                  <a:srgbClr val="EEECE1"/>
                </a:solidFill>
              </a:rPr>
              <a:t>(Page, 1993)</a:t>
            </a:r>
            <a:endParaRPr lang="ko-KR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923928" y="2132856"/>
                <a:ext cx="27673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𝑰</m:t>
                      </m:r>
                      <m:r>
                        <a:rPr kumimoji="0" lang="en-US" altLang="ko-KR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=</m:t>
                      </m:r>
                      <m:r>
                        <a:rPr kumimoji="0" lang="en-US" altLang="ko-KR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𝑺</m:t>
                      </m:r>
                      <m:d>
                        <m:dPr>
                          <m:ctrlPr>
                            <a:rPr kumimoji="0" lang="en-US" altLang="ko-KR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altLang="ko-KR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𝑩</m:t>
                          </m:r>
                        </m:e>
                      </m:d>
                      <m:r>
                        <a:rPr kumimoji="0" lang="en-US" altLang="ko-KR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−</m:t>
                      </m:r>
                      <m:r>
                        <a:rPr kumimoji="0" lang="en-US" altLang="ko-KR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𝑺</m:t>
                      </m:r>
                      <m:r>
                        <a:rPr kumimoji="0" lang="en-US" altLang="ko-KR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(</m:t>
                      </m:r>
                      <m:r>
                        <a:rPr kumimoji="0" lang="en-US" altLang="ko-KR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𝑩</m:t>
                      </m:r>
                      <m:r>
                        <a:rPr kumimoji="0" lang="en-US" altLang="ko-KR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|</m:t>
                      </m:r>
                      <m:r>
                        <a:rPr kumimoji="0" lang="en-US" altLang="ko-KR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𝑨</m:t>
                      </m:r>
                      <m:r>
                        <a:rPr kumimoji="0" lang="en-US" altLang="ko-KR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0" lang="ko-KR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2132856"/>
                <a:ext cx="2767324" cy="369332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652120" y="2742019"/>
                <a:ext cx="1592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𝑆</m:t>
                      </m:r>
                      <m:d>
                        <m:d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𝐵</m:t>
                          </m:r>
                        </m:e>
                      </m:d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=</m:t>
                      </m:r>
                      <m:func>
                        <m:func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0" lang="en-US" altLang="ko-KR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log</m:t>
                          </m:r>
                        </m:fName>
                        <m:e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𝑚</m:t>
                          </m:r>
                        </m:e>
                      </m:func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2742019"/>
                <a:ext cx="1592424" cy="369332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436096" y="3086295"/>
                <a:ext cx="2875659" cy="8485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𝑆</m:t>
                      </m:r>
                      <m:d>
                        <m:d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𝐵</m:t>
                          </m:r>
                        </m:e>
                        <m:e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𝐴</m:t>
                          </m:r>
                        </m:e>
                      </m:d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𝑘</m:t>
                          </m:r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=</m:t>
                          </m:r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𝑛</m:t>
                          </m:r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+1</m:t>
                          </m:r>
                        </m:sub>
                        <m:sup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𝑚𝑛</m:t>
                          </m:r>
                        </m:sup>
                        <m:e>
                          <m:f>
                            <m:fPr>
                              <m:ctrlP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cs typeface="+mn-cs"/>
                                </a:rPr>
                                <m:t>1</m:t>
                              </m:r>
                            </m:num>
                            <m:den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cs typeface="+mn-cs"/>
                                </a:rPr>
                                <m:t>𝑘</m:t>
                              </m:r>
                            </m:den>
                          </m:f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−</m:t>
                          </m:r>
                          <m:f>
                            <m:fPr>
                              <m:ctrlP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cs typeface="+mn-cs"/>
                                </a:rPr>
                                <m:t>𝑚</m:t>
                              </m:r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cs typeface="+mn-cs"/>
                                </a:rPr>
                                <m:t>−1</m:t>
                              </m:r>
                            </m:num>
                            <m:den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cs typeface="+mn-cs"/>
                                </a:rPr>
                                <m:t>2</m:t>
                              </m:r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cs typeface="+mn-cs"/>
                                </a:rPr>
                                <m:t>𝑛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3086295"/>
                <a:ext cx="2875659" cy="848502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직선 연결선 4"/>
          <p:cNvCxnSpPr/>
          <p:nvPr/>
        </p:nvCxnSpPr>
        <p:spPr>
          <a:xfrm flipV="1">
            <a:off x="539552" y="1524586"/>
            <a:ext cx="4104456" cy="406465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530926" y="1556792"/>
            <a:ext cx="4104456" cy="406465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748054" y="1556792"/>
                <a:ext cx="67993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𝑆</m:t>
                      </m:r>
                      <m:r>
                        <a:rPr kumimoji="0" lang="en-US" altLang="ko-KR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(</m:t>
                      </m:r>
                      <m:r>
                        <a:rPr kumimoji="0" lang="en-US" altLang="ko-KR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𝐵</m:t>
                      </m:r>
                      <m:r>
                        <a:rPr kumimoji="0" lang="en-US" altLang="ko-KR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8054" y="1556792"/>
                <a:ext cx="679930" cy="338554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742443" y="1556792"/>
                <a:ext cx="220028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ko-KR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𝑆</m:t>
                    </m:r>
                    <m:r>
                      <a:rPr kumimoji="0" lang="en-US" altLang="ko-KR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(</m:t>
                    </m:r>
                    <m:r>
                      <a:rPr kumimoji="0" lang="en-US" altLang="ko-KR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𝐴</m:t>
                    </m:r>
                    <m:r>
                      <a:rPr kumimoji="0" lang="en-US" altLang="ko-KR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)</m:t>
                    </m:r>
                  </m:oMath>
                </a14:m>
                <a:r>
                  <a:rPr kumimoji="0" lang="en-US" altLang="ko-K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= </a:t>
                </a:r>
                <a:r>
                  <a:rPr kumimoji="0" lang="en-US" altLang="ko-KR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black hole entropy</a:t>
                </a:r>
                <a:endPara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443" y="1556792"/>
                <a:ext cx="2200282" cy="338554"/>
              </a:xfrm>
              <a:prstGeom prst="rect">
                <a:avLst/>
              </a:prstGeom>
              <a:blipFill rotWithShape="1">
                <a:blip r:embed="rId8" cstate="print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직선 연결선 17"/>
          <p:cNvCxnSpPr/>
          <p:nvPr/>
        </p:nvCxnSpPr>
        <p:spPr>
          <a:xfrm>
            <a:off x="2579905" y="2975785"/>
            <a:ext cx="0" cy="267358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자유형 18"/>
          <p:cNvSpPr/>
          <p:nvPr/>
        </p:nvSpPr>
        <p:spPr>
          <a:xfrm>
            <a:off x="560268" y="3828842"/>
            <a:ext cx="4061361" cy="1823780"/>
          </a:xfrm>
          <a:custGeom>
            <a:avLst/>
            <a:gdLst>
              <a:gd name="connsiteX0" fmla="*/ 0 w 4061361"/>
              <a:gd name="connsiteY0" fmla="*/ 1698202 h 1733828"/>
              <a:gd name="connsiteX1" fmla="*/ 2030680 w 4061361"/>
              <a:gd name="connsiteY1" fmla="*/ 30 h 1733828"/>
              <a:gd name="connsiteX2" fmla="*/ 4061361 w 4061361"/>
              <a:gd name="connsiteY2" fmla="*/ 1733828 h 1733828"/>
              <a:gd name="connsiteX0" fmla="*/ 0 w 4061361"/>
              <a:gd name="connsiteY0" fmla="*/ 1698200 h 1733826"/>
              <a:gd name="connsiteX1" fmla="*/ 2030680 w 4061361"/>
              <a:gd name="connsiteY1" fmla="*/ 28 h 1733826"/>
              <a:gd name="connsiteX2" fmla="*/ 4061361 w 4061361"/>
              <a:gd name="connsiteY2" fmla="*/ 1733826 h 1733826"/>
              <a:gd name="connsiteX0" fmla="*/ 0 w 4061361"/>
              <a:gd name="connsiteY0" fmla="*/ 1698200 h 1733826"/>
              <a:gd name="connsiteX1" fmla="*/ 2030680 w 4061361"/>
              <a:gd name="connsiteY1" fmla="*/ 28 h 1733826"/>
              <a:gd name="connsiteX2" fmla="*/ 4061361 w 4061361"/>
              <a:gd name="connsiteY2" fmla="*/ 1733826 h 1733826"/>
              <a:gd name="connsiteX0" fmla="*/ 0 w 4061361"/>
              <a:gd name="connsiteY0" fmla="*/ 1698200 h 1733826"/>
              <a:gd name="connsiteX1" fmla="*/ 2030680 w 4061361"/>
              <a:gd name="connsiteY1" fmla="*/ 28 h 1733826"/>
              <a:gd name="connsiteX2" fmla="*/ 4061361 w 4061361"/>
              <a:gd name="connsiteY2" fmla="*/ 1733826 h 1733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61361" h="1733826">
                <a:moveTo>
                  <a:pt x="0" y="1698200"/>
                </a:moveTo>
                <a:cubicBezTo>
                  <a:pt x="843147" y="947878"/>
                  <a:pt x="1741975" y="-5910"/>
                  <a:pt x="2030680" y="28"/>
                </a:cubicBezTo>
                <a:cubicBezTo>
                  <a:pt x="2319385" y="5966"/>
                  <a:pt x="3237818" y="993064"/>
                  <a:pt x="4061361" y="1733826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0" name="자유형 19"/>
          <p:cNvSpPr/>
          <p:nvPr/>
        </p:nvSpPr>
        <p:spPr>
          <a:xfrm>
            <a:off x="543464" y="1561381"/>
            <a:ext cx="4054415" cy="4092466"/>
          </a:xfrm>
          <a:custGeom>
            <a:avLst/>
            <a:gdLst>
              <a:gd name="connsiteX0" fmla="*/ 0 w 4054415"/>
              <a:gd name="connsiteY0" fmla="*/ 4080294 h 4382194"/>
              <a:gd name="connsiteX1" fmla="*/ 2035834 w 4054415"/>
              <a:gd name="connsiteY1" fmla="*/ 3959525 h 4382194"/>
              <a:gd name="connsiteX2" fmla="*/ 4054415 w 4054415"/>
              <a:gd name="connsiteY2" fmla="*/ 0 h 4382194"/>
              <a:gd name="connsiteX0" fmla="*/ 0 w 4054415"/>
              <a:gd name="connsiteY0" fmla="*/ 4080294 h 4297563"/>
              <a:gd name="connsiteX1" fmla="*/ 2035834 w 4054415"/>
              <a:gd name="connsiteY1" fmla="*/ 3959525 h 4297563"/>
              <a:gd name="connsiteX2" fmla="*/ 4054415 w 4054415"/>
              <a:gd name="connsiteY2" fmla="*/ 0 h 4297563"/>
              <a:gd name="connsiteX0" fmla="*/ 0 w 4054415"/>
              <a:gd name="connsiteY0" fmla="*/ 4080294 h 4084870"/>
              <a:gd name="connsiteX1" fmla="*/ 2035834 w 4054415"/>
              <a:gd name="connsiteY1" fmla="*/ 3959525 h 4084870"/>
              <a:gd name="connsiteX2" fmla="*/ 4054415 w 4054415"/>
              <a:gd name="connsiteY2" fmla="*/ 0 h 4084870"/>
              <a:gd name="connsiteX0" fmla="*/ 0 w 4054415"/>
              <a:gd name="connsiteY0" fmla="*/ 4080294 h 4084870"/>
              <a:gd name="connsiteX1" fmla="*/ 2035834 w 4054415"/>
              <a:gd name="connsiteY1" fmla="*/ 3959525 h 4084870"/>
              <a:gd name="connsiteX2" fmla="*/ 4054415 w 4054415"/>
              <a:gd name="connsiteY2" fmla="*/ 0 h 4084870"/>
              <a:gd name="connsiteX0" fmla="*/ 0 w 4054415"/>
              <a:gd name="connsiteY0" fmla="*/ 4080294 h 4080980"/>
              <a:gd name="connsiteX1" fmla="*/ 2027208 w 4054415"/>
              <a:gd name="connsiteY1" fmla="*/ 3925019 h 4080980"/>
              <a:gd name="connsiteX2" fmla="*/ 4054415 w 4054415"/>
              <a:gd name="connsiteY2" fmla="*/ 0 h 4080980"/>
              <a:gd name="connsiteX0" fmla="*/ 0 w 4054415"/>
              <a:gd name="connsiteY0" fmla="*/ 4080294 h 4084069"/>
              <a:gd name="connsiteX1" fmla="*/ 2027208 w 4054415"/>
              <a:gd name="connsiteY1" fmla="*/ 3925019 h 4084069"/>
              <a:gd name="connsiteX2" fmla="*/ 4054415 w 4054415"/>
              <a:gd name="connsiteY2" fmla="*/ 0 h 4084069"/>
              <a:gd name="connsiteX0" fmla="*/ 0 w 4054415"/>
              <a:gd name="connsiteY0" fmla="*/ 4080294 h 4084069"/>
              <a:gd name="connsiteX1" fmla="*/ 2027208 w 4054415"/>
              <a:gd name="connsiteY1" fmla="*/ 3925019 h 4084069"/>
              <a:gd name="connsiteX2" fmla="*/ 4054415 w 4054415"/>
              <a:gd name="connsiteY2" fmla="*/ 0 h 4084069"/>
              <a:gd name="connsiteX0" fmla="*/ 0 w 4054415"/>
              <a:gd name="connsiteY0" fmla="*/ 4080294 h 4092466"/>
              <a:gd name="connsiteX1" fmla="*/ 2027208 w 4054415"/>
              <a:gd name="connsiteY1" fmla="*/ 3925019 h 4092466"/>
              <a:gd name="connsiteX2" fmla="*/ 4054415 w 4054415"/>
              <a:gd name="connsiteY2" fmla="*/ 0 h 409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54415" h="4092466">
                <a:moveTo>
                  <a:pt x="0" y="4080294"/>
                </a:moveTo>
                <a:cubicBezTo>
                  <a:pt x="800819" y="4083889"/>
                  <a:pt x="1781895" y="4151463"/>
                  <a:pt x="2027208" y="3925019"/>
                </a:cubicBezTo>
                <a:cubicBezTo>
                  <a:pt x="2339196" y="3612850"/>
                  <a:pt x="3313981" y="1553474"/>
                  <a:pt x="4054415" y="0"/>
                </a:cubicBezTo>
              </a:path>
            </a:pathLst>
          </a:custGeom>
          <a:noFill/>
          <a:ln w="508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08104" y="3862789"/>
            <a:ext cx="354616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(For a pure and random system,</a:t>
            </a:r>
          </a:p>
          <a:p>
            <a:pPr marL="0" marR="0" lvl="0" indent="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conjectured by Page, 1993; proven by Sen, 1996.)</a:t>
            </a:r>
          </a:p>
        </p:txBody>
      </p:sp>
      <p:cxnSp>
        <p:nvCxnSpPr>
          <p:cNvPr id="11" name="직선 연결선 10"/>
          <p:cNvCxnSpPr/>
          <p:nvPr/>
        </p:nvCxnSpPr>
        <p:spPr>
          <a:xfrm flipV="1">
            <a:off x="530926" y="1561382"/>
            <a:ext cx="4090703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1259632" y="1196752"/>
                <a:ext cx="27781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ko-KR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𝑆</m:t>
                    </m:r>
                    <m:d>
                      <m:dPr>
                        <m:ctrlPr>
                          <a:rPr kumimoji="0" lang="en-US" altLang="ko-KR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US" altLang="ko-KR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𝐴</m:t>
                        </m:r>
                        <m:r>
                          <a:rPr kumimoji="0" lang="en-US" altLang="ko-KR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∪</m:t>
                        </m:r>
                        <m:r>
                          <a:rPr kumimoji="0" lang="en-US" altLang="ko-KR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𝐵</m:t>
                        </m:r>
                      </m:e>
                    </m:d>
                    <m:r>
                      <a:rPr kumimoji="0" lang="en-US" altLang="ko-KR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=</m:t>
                    </m:r>
                    <m:func>
                      <m:funcPr>
                        <m:ctrlPr>
                          <a:rPr kumimoji="0" lang="en-US" altLang="ko-KR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altLang="ko-KR" sz="16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log</m:t>
                        </m:r>
                      </m:fName>
                      <m:e>
                        <m:r>
                          <a:rPr kumimoji="0" lang="en-US" altLang="ko-KR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𝑁</m:t>
                        </m:r>
                      </m:e>
                    </m:func>
                  </m:oMath>
                </a14:m>
                <a:r>
                  <a:rPr kumimoji="0" lang="ko-KR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en-US" altLang="ko-K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= constant</a:t>
                </a:r>
                <a:endPara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1196752"/>
                <a:ext cx="2778133" cy="338554"/>
              </a:xfrm>
              <a:prstGeom prst="rect">
                <a:avLst/>
              </a:prstGeom>
              <a:blipFill rotWithShape="1">
                <a:blip r:embed="rId9" cstate="print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97357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 animBg="1"/>
      <p:bldP spid="7" grpId="0" animBg="1"/>
      <p:bldP spid="8" grpId="0" animBg="1"/>
      <p:bldP spid="10" grpId="0" animBg="1"/>
      <p:bldP spid="16" grpId="0" animBg="1"/>
      <p:bldP spid="19" grpId="0" animBg="1"/>
      <p:bldP spid="20" grpId="0" animBg="1"/>
      <p:bldP spid="21" grpId="0"/>
      <p:bldP spid="2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Classical trajectories</a:t>
            </a:r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8918" y="1268760"/>
            <a:ext cx="6575450" cy="2286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6064" y="3725770"/>
            <a:ext cx="6598304" cy="23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7DC7E8-9F69-48A0-82F5-D68F5B406BE8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203688"/>
      </p:ext>
    </p:extLst>
  </p:cSld>
  <p:clrMapOvr>
    <a:masterClrMapping/>
  </p:clrMapOvr>
  <p:transition>
    <p:randomBar dir="vert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943" y="1628800"/>
            <a:ext cx="644842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Power of non-</a:t>
            </a:r>
            <a:r>
              <a:rPr lang="en-US" altLang="ko-KR" dirty="0" err="1"/>
              <a:t>perturbative</a:t>
            </a:r>
            <a:r>
              <a:rPr lang="en-US" altLang="ko-KR" dirty="0"/>
              <a:t> effects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39606" y="4892967"/>
            <a:ext cx="38186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Fischler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-Morgan-</a:t>
            </a:r>
            <a:r>
              <a:rPr kumimoji="1" lang="en-US" altLang="ja-JP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Polchinski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 tunneling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(non-</a:t>
            </a:r>
            <a:r>
              <a:rPr kumimoji="1" lang="en-US" altLang="ja-JP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perturbative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 process)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toward trivial topology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0100" y="2000240"/>
            <a:ext cx="2541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Semi-classical geometry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2FC751-DACF-4B1D-A385-7D43A37379A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0127918"/>
      </p:ext>
    </p:extLst>
  </p:cSld>
  <p:clrMapOvr>
    <a:masterClrMapping/>
  </p:clrMapOvr>
  <p:transition>
    <p:randomBar dir="vert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943" y="1628800"/>
            <a:ext cx="644842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Power of non-</a:t>
            </a:r>
            <a:r>
              <a:rPr lang="en-US" altLang="ko-KR" dirty="0" err="1"/>
              <a:t>perturbative</a:t>
            </a:r>
            <a:r>
              <a:rPr lang="en-US" altLang="ko-KR" dirty="0"/>
              <a:t> effects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91880" y="3284984"/>
            <a:ext cx="1728192" cy="1656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23928" y="1710928"/>
            <a:ext cx="1728192" cy="1656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5157192"/>
            <a:ext cx="26574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5694387"/>
            <a:ext cx="39433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>
          <a:xfrm>
            <a:off x="575177" y="1628800"/>
            <a:ext cx="4102213" cy="78483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Semi-classical observer (non-unitary)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GR and QFT hold, the most probable history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맑은 고딕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4228388" y="5111710"/>
            <a:ext cx="500066" cy="5273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7" name="직선 화살표 연결선 26"/>
          <p:cNvCxnSpPr>
            <a:stCxn id="24" idx="1"/>
          </p:cNvCxnSpPr>
          <p:nvPr/>
        </p:nvCxnSpPr>
        <p:spPr>
          <a:xfrm flipH="1" flipV="1">
            <a:off x="2800576" y="4429133"/>
            <a:ext cx="1501045" cy="75980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타원 27"/>
          <p:cNvSpPr/>
          <p:nvPr/>
        </p:nvSpPr>
        <p:spPr>
          <a:xfrm>
            <a:off x="5076056" y="5110003"/>
            <a:ext cx="500066" cy="5273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3696029" y="5734963"/>
            <a:ext cx="500066" cy="5273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4716016" y="5733256"/>
            <a:ext cx="500066" cy="5273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2" name="직선 화살표 연결선 31"/>
          <p:cNvCxnSpPr/>
          <p:nvPr/>
        </p:nvCxnSpPr>
        <p:spPr>
          <a:xfrm flipH="1" flipV="1">
            <a:off x="2428861" y="4826747"/>
            <a:ext cx="1322277" cy="98166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/>
          <p:nvPr/>
        </p:nvCxnSpPr>
        <p:spPr>
          <a:xfrm flipV="1">
            <a:off x="5148064" y="4826747"/>
            <a:ext cx="1152128" cy="98166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화살표 연결선 38"/>
          <p:cNvCxnSpPr/>
          <p:nvPr/>
        </p:nvCxnSpPr>
        <p:spPr>
          <a:xfrm flipV="1">
            <a:off x="5391394" y="4500567"/>
            <a:ext cx="692774" cy="63951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BDA7BE-ACD8-495F-AEB2-87E77D087D8F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0311019"/>
      </p:ext>
    </p:extLst>
  </p:cSld>
  <p:clrMapOvr>
    <a:masterClrMapping/>
  </p:clrMapOvr>
  <p:transition>
    <p:randomBar dir="vert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943" y="1628800"/>
            <a:ext cx="644842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Power of non-</a:t>
            </a:r>
            <a:r>
              <a:rPr lang="en-US" altLang="ko-KR" dirty="0" err="1"/>
              <a:t>perturbative</a:t>
            </a:r>
            <a:r>
              <a:rPr lang="en-US" altLang="ko-KR" dirty="0"/>
              <a:t> effects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91880" y="3284984"/>
            <a:ext cx="1728192" cy="1656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23928" y="1710928"/>
            <a:ext cx="1728192" cy="1656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5157192"/>
            <a:ext cx="26574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5694387"/>
            <a:ext cx="39433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타원 15"/>
          <p:cNvSpPr/>
          <p:nvPr/>
        </p:nvSpPr>
        <p:spPr>
          <a:xfrm>
            <a:off x="3214678" y="5008811"/>
            <a:ext cx="714380" cy="7143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2643174" y="5628379"/>
            <a:ext cx="714380" cy="7143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1472" y="1628800"/>
            <a:ext cx="4275594" cy="74321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Unitary observer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Doesn’t have to satisfy GR: 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/>
                <a:ea typeface="ＭＳ Ｐゴシック" panose="020B0600070205080204" pitchFamily="34" charset="-128"/>
                <a:cs typeface="+mn-cs"/>
              </a:rPr>
              <a:t>firewall phenomena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맑은 고딕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512CCD-1965-4DC0-8D90-90E5CA2F52AF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3877347"/>
      </p:ext>
    </p:extLst>
  </p:cSld>
  <p:clrMapOvr>
    <a:masterClrMapping/>
  </p:clrMapOvr>
  <p:transition>
    <p:randomBar dir="vert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Comments and future aspects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ko-KR" sz="1400" dirty="0"/>
              <a:t>One can show that very </a:t>
            </a:r>
            <a:r>
              <a:rPr lang="en-US" altLang="ko-KR" sz="1400" b="1" dirty="0">
                <a:solidFill>
                  <a:srgbClr val="FF0000"/>
                </a:solidFill>
              </a:rPr>
              <a:t>generically</a:t>
            </a:r>
            <a:r>
              <a:rPr lang="en-US" altLang="ko-KR" sz="1400" dirty="0"/>
              <a:t> there exists an instanton toward the trivial geometry (Chen, Sasaki and DY, 2018).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ko-KR" sz="1400" dirty="0"/>
              <a:t>One needs to check whether this is </a:t>
            </a:r>
            <a:r>
              <a:rPr lang="en-US" altLang="ko-KR" sz="1400" b="1" dirty="0"/>
              <a:t>enough</a:t>
            </a:r>
            <a:r>
              <a:rPr lang="en-US" altLang="ko-KR" sz="1400" dirty="0"/>
              <a:t> to explain the information loss problem or not.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ko-KR" sz="1400" dirty="0"/>
              <a:t>The nature of </a:t>
            </a:r>
            <a:r>
              <a:rPr lang="en-US" altLang="ko-KR" sz="1400" b="1" dirty="0"/>
              <a:t>dynamical spherical symmetric instantons </a:t>
            </a:r>
            <a:r>
              <a:rPr lang="en-US" altLang="ko-KR" sz="1400" dirty="0"/>
              <a:t>needs to be investigated further.</a:t>
            </a:r>
            <a:endParaRPr lang="ko-KR" altLang="en-US" sz="14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44EF6-928E-4B5E-A409-5288D008366D}" type="datetime1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t>2019-01-21</a:t>
            </a:fld>
            <a:endParaRPr lang="ko-KR" altLang="en-US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>
                <a:solidFill>
                  <a:prstClr val="black">
                    <a:lumMod val="65000"/>
                    <a:lumOff val="35000"/>
                  </a:prstClr>
                </a:solidFill>
              </a:rPr>
              <a:t>Firewall controversy and Euclidean path integral approach</a:t>
            </a:r>
            <a:endParaRPr lang="ko-KR" alt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3DCB-2CA1-4F92-89EF-B6A5FDE78475}" type="slidenum">
              <a:rPr lang="ko-KR" altLang="en-US" smtClean="0">
                <a:solidFill>
                  <a:srgbClr val="EEECE1">
                    <a:lumMod val="75000"/>
                  </a:srgbClr>
                </a:solidFill>
              </a:rPr>
              <a:pPr/>
              <a:t>54</a:t>
            </a:fld>
            <a:endParaRPr lang="ko-KR" altLang="en-US">
              <a:solidFill>
                <a:srgbClr val="EEECE1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286399"/>
      </p:ext>
    </p:extLst>
  </p:cSld>
  <p:clrMapOvr>
    <a:masterClrMapping/>
  </p:clrMapOvr>
  <p:transition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400" dirty="0"/>
              <a:t>Let us assume that </a:t>
            </a:r>
            <a:r>
              <a:rPr lang="en-US" altLang="ko-KR" sz="1400" b="1" dirty="0"/>
              <a:t>general relativity</a:t>
            </a:r>
            <a:r>
              <a:rPr lang="en-US" altLang="ko-KR" sz="1400" dirty="0"/>
              <a:t> and </a:t>
            </a:r>
            <a:r>
              <a:rPr lang="en-US" altLang="ko-KR" sz="1400" b="1" dirty="0"/>
              <a:t>quantum mechanics </a:t>
            </a:r>
            <a:r>
              <a:rPr lang="en-US" altLang="ko-KR" sz="1400" dirty="0"/>
              <a:t>are all true. Also, we assume that the </a:t>
            </a:r>
            <a:r>
              <a:rPr lang="en-US" altLang="ko-KR" sz="1400" b="1" dirty="0"/>
              <a:t>black hole area is proportional to the Boltzmann entropy</a:t>
            </a:r>
            <a:r>
              <a:rPr lang="en-US" altLang="ko-KR" sz="1400" dirty="0"/>
              <a:t>.</a:t>
            </a:r>
          </a:p>
          <a:p>
            <a:endParaRPr lang="en-US" altLang="ko-KR" sz="7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ko-KR" sz="1400" dirty="0"/>
              <a:t>According to the Page argument, after the information retention time, information should come out. Around the information retention time, the black hole is still large enough. Hence, </a:t>
            </a:r>
            <a:r>
              <a:rPr lang="en-US" altLang="ko-KR" sz="1400" dirty="0">
                <a:solidFill>
                  <a:srgbClr val="FF0000"/>
                </a:solidFill>
              </a:rPr>
              <a:t>Hawking radiation should carry information</a:t>
            </a:r>
            <a:r>
              <a:rPr lang="en-US" altLang="ko-KR" sz="1400" dirty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ko-KR" sz="1400" dirty="0"/>
              <a:t>However, according to Hawking’s calculation, the </a:t>
            </a:r>
            <a:r>
              <a:rPr lang="en-US" altLang="ko-KR" sz="1400" dirty="0">
                <a:solidFill>
                  <a:srgbClr val="FF0000"/>
                </a:solidFill>
              </a:rPr>
              <a:t>radiation from the black hole is totally thermal</a:t>
            </a:r>
            <a:r>
              <a:rPr lang="en-US" altLang="ko-KR" sz="1400" dirty="0"/>
              <a:t>.</a:t>
            </a:r>
          </a:p>
          <a:p>
            <a:endParaRPr lang="en-US" altLang="ko-KR" sz="700" dirty="0"/>
          </a:p>
          <a:p>
            <a:r>
              <a:rPr lang="en-US" altLang="ko-KR" sz="1400" b="1" dirty="0"/>
              <a:t>How can we reconcile this tension</a:t>
            </a:r>
            <a:r>
              <a:rPr lang="en-US" altLang="ko-KR" sz="1400" dirty="0"/>
              <a:t>?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7C3957-93BE-4922-9ABE-5D77B5C4952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4" name="제목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500066"/>
          </a:xfrm>
        </p:spPr>
        <p:txBody>
          <a:bodyPr>
            <a:normAutofit/>
          </a:bodyPr>
          <a:lstStyle/>
          <a:p>
            <a:r>
              <a:rPr lang="en-US" altLang="ko-KR" sz="1800" dirty="0"/>
              <a:t>(Reformulated) </a:t>
            </a:r>
            <a:r>
              <a:rPr lang="en-US" altLang="ko-KR" dirty="0"/>
              <a:t>information loss problem</a:t>
            </a:r>
            <a:r>
              <a:rPr lang="en-US" altLang="ko-KR" sz="1600" dirty="0">
                <a:solidFill>
                  <a:srgbClr val="EEECE1"/>
                </a:solidFill>
              </a:rPr>
              <a:t> (Hawking, 1976)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408561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Speculations toward black hole complementarity</a:t>
            </a:r>
            <a:endParaRPr lang="ko-KR" altLang="en-US" dirty="0"/>
          </a:p>
        </p:txBody>
      </p:sp>
      <p:sp>
        <p:nvSpPr>
          <p:cNvPr id="6" name="부제목 2">
            <a:extLst>
              <a:ext uri="{FF2B5EF4-FFF2-40B4-BE49-F238E27FC236}">
                <a16:creationId xmlns:a16="http://schemas.microsoft.com/office/drawing/2014/main" id="{CFDE7642-393B-4F42-9485-0C455C0899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71758"/>
          </a:xfrm>
        </p:spPr>
        <p:txBody>
          <a:bodyPr/>
          <a:lstStyle/>
          <a:p>
            <a:r>
              <a:rPr lang="en-US" altLang="ko-KR" dirty="0">
                <a:effectLst/>
              </a:rPr>
              <a:t>Let’s believe that </a:t>
            </a:r>
            <a:r>
              <a:rPr lang="en-US" altLang="ko-KR" b="1" dirty="0">
                <a:effectLst/>
              </a:rPr>
              <a:t>everybody was right</a:t>
            </a:r>
            <a:r>
              <a:rPr lang="en-US" altLang="ko-KR" dirty="0">
                <a:effectLst/>
              </a:rPr>
              <a:t>.</a:t>
            </a:r>
            <a:endParaRPr lang="ko-KR" alt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33387700"/>
      </p:ext>
    </p:extLst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400" dirty="0"/>
              <a:t>The principle of black hole complementarity says that </a:t>
            </a:r>
            <a:r>
              <a:rPr lang="en-US" altLang="ko-KR" sz="1400" b="1" dirty="0"/>
              <a:t>no observer sees violation of natural laws</a:t>
            </a:r>
            <a:r>
              <a:rPr lang="en-US" altLang="ko-KR" sz="1400" dirty="0"/>
              <a:t>.</a:t>
            </a:r>
          </a:p>
          <a:p>
            <a:pPr marL="342900" indent="-342900">
              <a:buAutoNum type="arabicPeriod"/>
            </a:pPr>
            <a:r>
              <a:rPr lang="en-US" altLang="ko-KR" sz="1400" dirty="0"/>
              <a:t>For </a:t>
            </a:r>
            <a:r>
              <a:rPr lang="en-US" altLang="ko-KR" sz="1400" b="1" dirty="0"/>
              <a:t>in-falling observer</a:t>
            </a:r>
            <a:r>
              <a:rPr lang="en-US" altLang="ko-KR" sz="1400" dirty="0"/>
              <a:t>, </a:t>
            </a:r>
            <a:r>
              <a:rPr lang="en-US" altLang="ko-KR" sz="1400" dirty="0">
                <a:solidFill>
                  <a:srgbClr val="FF0000"/>
                </a:solidFill>
              </a:rPr>
              <a:t>general relativity</a:t>
            </a:r>
            <a:r>
              <a:rPr lang="en-US" altLang="ko-KR" sz="1400" dirty="0"/>
              <a:t> is a good description.</a:t>
            </a:r>
          </a:p>
          <a:p>
            <a:pPr marL="342900" indent="-342900">
              <a:buAutoNum type="arabicPeriod"/>
            </a:pPr>
            <a:r>
              <a:rPr lang="en-US" altLang="ko-KR" sz="1400" dirty="0"/>
              <a:t>For </a:t>
            </a:r>
            <a:r>
              <a:rPr lang="en-US" altLang="ko-KR" sz="1400" b="1" dirty="0"/>
              <a:t>asymptotic observer</a:t>
            </a:r>
            <a:r>
              <a:rPr lang="en-US" altLang="ko-KR" sz="1400" dirty="0"/>
              <a:t>, </a:t>
            </a:r>
            <a:r>
              <a:rPr lang="en-US" altLang="ko-KR" sz="1400" dirty="0">
                <a:solidFill>
                  <a:srgbClr val="FF0000"/>
                </a:solidFill>
              </a:rPr>
              <a:t>unitary semi-classical (local) quantum field theory</a:t>
            </a:r>
            <a:r>
              <a:rPr lang="en-US" altLang="ko-KR" sz="1400" dirty="0"/>
              <a:t> is a good description.</a:t>
            </a:r>
          </a:p>
          <a:p>
            <a:pPr marL="342900" indent="-342900">
              <a:buAutoNum type="arabicPeriod"/>
            </a:pPr>
            <a:r>
              <a:rPr lang="en-US" altLang="ko-KR" sz="1400" dirty="0"/>
              <a:t>Both observers are </a:t>
            </a:r>
            <a:r>
              <a:rPr lang="en-US" altLang="ko-KR" sz="1400" b="1" dirty="0"/>
              <a:t>complementary</a:t>
            </a:r>
            <a:r>
              <a:rPr lang="en-US" altLang="ko-KR" sz="1400" dirty="0"/>
              <a:t>: for any observer, unitarity of quantum mechanics and its consequences (e.g., no-cloning theorem) should be satisfied.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7C3957-93BE-4922-9ABE-5D77B5C4952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4" name="제목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500066"/>
          </a:xfrm>
        </p:spPr>
        <p:txBody>
          <a:bodyPr>
            <a:normAutofit/>
          </a:bodyPr>
          <a:lstStyle/>
          <a:p>
            <a:r>
              <a:rPr lang="en-US" altLang="ko-KR" dirty="0"/>
              <a:t>Black hole complementarity</a:t>
            </a:r>
            <a:r>
              <a:rPr lang="en-US" altLang="ko-KR" sz="1600" dirty="0">
                <a:solidFill>
                  <a:srgbClr val="EEECE1"/>
                </a:solidFill>
              </a:rPr>
              <a:t> (‘t </a:t>
            </a:r>
            <a:r>
              <a:rPr lang="en-US" altLang="ko-KR" sz="1600" dirty="0" err="1">
                <a:solidFill>
                  <a:srgbClr val="EEECE1"/>
                </a:solidFill>
              </a:rPr>
              <a:t>Hooft</a:t>
            </a:r>
            <a:r>
              <a:rPr lang="en-US" altLang="ko-KR" sz="1600" dirty="0">
                <a:solidFill>
                  <a:srgbClr val="EEECE1"/>
                </a:solidFill>
              </a:rPr>
              <a:t>, Susskind, …)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39524968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400" dirty="0"/>
              <a:t>One strong motivation of black hole complementarity was the </a:t>
            </a:r>
            <a:r>
              <a:rPr lang="en-US" altLang="ko-KR" sz="1400" b="1" dirty="0"/>
              <a:t>membrane paradigm</a:t>
            </a:r>
            <a:r>
              <a:rPr lang="en-US" altLang="ko-KR" sz="1400" dirty="0"/>
              <a:t>.</a:t>
            </a:r>
          </a:p>
          <a:p>
            <a:endParaRPr lang="en-US" altLang="ko-KR" sz="1400" dirty="0"/>
          </a:p>
          <a:p>
            <a:r>
              <a:rPr lang="en-US" altLang="ko-KR" sz="1400" dirty="0"/>
              <a:t>Since it takes the infinite coordinate time to cross the event horizon, one may interpret that the outside observer never sees that the infalling matter crosses the horizon.</a:t>
            </a:r>
          </a:p>
          <a:p>
            <a:r>
              <a:rPr lang="en-US" altLang="ko-KR" sz="1400" dirty="0"/>
              <a:t>The infalling matter are attached by the </a:t>
            </a:r>
            <a:r>
              <a:rPr lang="en-US" altLang="ko-KR" sz="1400" b="1" dirty="0"/>
              <a:t>stretched horizon </a:t>
            </a:r>
            <a:r>
              <a:rPr lang="en-US" altLang="ko-KR" sz="1400" dirty="0"/>
              <a:t>outside the event horizon. This picture is consistent with the </a:t>
            </a:r>
            <a:r>
              <a:rPr lang="en-US" altLang="ko-KR" sz="1400" b="1" dirty="0"/>
              <a:t>D-brane picture</a:t>
            </a:r>
            <a:r>
              <a:rPr lang="en-US" altLang="ko-KR" sz="1400" dirty="0"/>
              <a:t>, where the interior of the black hole is identified to the D-branes which wrap the horizon.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  <a:cs typeface="Leelawadee" pitchFamily="34" charset="-34"/>
              </a:rPr>
              <a:t>Firewall controversy and Euclidean path integral approach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  <a:cs typeface="Leelawadee" pitchFamily="34" charset="-34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7C3957-93BE-4922-9ABE-5D77B5C4952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2019-01-21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423DCB-2CA1-4F92-89EF-B6A5FDE78475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75000"/>
                  </a:srgb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75000"/>
                </a:srgb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4" name="제목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893652" cy="500066"/>
          </a:xfrm>
        </p:spPr>
        <p:txBody>
          <a:bodyPr>
            <a:noAutofit/>
          </a:bodyPr>
          <a:lstStyle/>
          <a:p>
            <a:r>
              <a:rPr lang="en-US" altLang="ko-KR" dirty="0"/>
              <a:t>Membrane</a:t>
            </a:r>
            <a:r>
              <a:rPr lang="ko-KR" altLang="en-US" dirty="0"/>
              <a:t> </a:t>
            </a:r>
            <a:r>
              <a:rPr lang="en-US" altLang="ko-KR" dirty="0"/>
              <a:t>paradigm/D-brane picture</a:t>
            </a:r>
            <a:r>
              <a:rPr lang="en-US" altLang="ko-KR" sz="1600" dirty="0">
                <a:solidFill>
                  <a:srgbClr val="EEECE1"/>
                </a:solidFill>
              </a:rPr>
              <a:t> (Thorne, Callan, Maldacena, …)</a:t>
            </a:r>
            <a:endParaRPr lang="ko-KR" altLang="en-US" dirty="0"/>
          </a:p>
        </p:txBody>
      </p:sp>
      <p:pic>
        <p:nvPicPr>
          <p:cNvPr id="9218" name="Picture 2" descr="membrane paradigmì ëí ì´ë¯¸ì§ ê²ìê²°ê³¼">
            <a:extLst>
              <a:ext uri="{FF2B5EF4-FFF2-40B4-BE49-F238E27FC236}">
                <a16:creationId xmlns:a16="http://schemas.microsoft.com/office/drawing/2014/main" id="{F2DB7650-8E61-48E8-A782-73355D6BBD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62" y="2553801"/>
            <a:ext cx="2450875" cy="3672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292177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</a:spPr>
      <a:bodyPr wrap="none" rtlCol="0">
        <a:spAutoFit/>
      </a:bodyPr>
      <a:lstStyle>
        <a:defPPr algn="just">
          <a:lnSpc>
            <a:spcPct val="150000"/>
          </a:lnSpc>
          <a:defRPr b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</a:spPr>
      <a:bodyPr wrap="none" rtlCol="0">
        <a:spAutoFit/>
      </a:bodyPr>
      <a:lstStyle>
        <a:defPPr algn="just">
          <a:lnSpc>
            <a:spcPct val="150000"/>
          </a:lnSpc>
          <a:defRPr b="1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3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</a:spPr>
      <a:bodyPr wrap="none" rtlCol="0">
        <a:spAutoFit/>
      </a:bodyPr>
      <a:lstStyle>
        <a:defPPr algn="just">
          <a:lnSpc>
            <a:spcPct val="150000"/>
          </a:lnSpc>
          <a:defRPr b="1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5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</a:spPr>
      <a:bodyPr wrap="none" rtlCol="0">
        <a:spAutoFit/>
      </a:bodyPr>
      <a:lstStyle>
        <a:defPPr algn="just">
          <a:lnSpc>
            <a:spcPct val="150000"/>
          </a:lnSpc>
          <a:defRPr b="1"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6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</a:spPr>
      <a:bodyPr wrap="none" rtlCol="0">
        <a:spAutoFit/>
      </a:bodyPr>
      <a:lstStyle>
        <a:defPPr algn="just">
          <a:lnSpc>
            <a:spcPct val="150000"/>
          </a:lnSpc>
          <a:defRPr b="1" dirty="0" smtClean="0"/>
        </a:defPPr>
      </a:lstStyle>
    </a:txDef>
  </a:objectDefaults>
  <a:extraClrSchemeLst/>
</a:theme>
</file>

<file path=ppt/theme/theme7.xml><?xml version="1.0" encoding="utf-8"?>
<a:theme xmlns:a="http://schemas.openxmlformats.org/drawingml/2006/main" name="7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</a:spPr>
      <a:bodyPr wrap="none" rtlCol="0">
        <a:spAutoFit/>
      </a:bodyPr>
      <a:lstStyle>
        <a:defPPr algn="just">
          <a:lnSpc>
            <a:spcPct val="150000"/>
          </a:lnSpc>
          <a:defRPr b="1" dirty="0" smtClean="0"/>
        </a:defPPr>
      </a:lstStyle>
    </a:txDef>
  </a:objectDefaults>
  <a:extraClrSchemeLst/>
</a:theme>
</file>

<file path=ppt/theme/theme8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13302</TotalTime>
  <Words>2245</Words>
  <Application>Microsoft Office PowerPoint</Application>
  <PresentationFormat>화면 슬라이드 쇼(4:3)</PresentationFormat>
  <Paragraphs>428</Paragraphs>
  <Slides>54</Slides>
  <Notes>2</Notes>
  <HiddenSlides>0</HiddenSlides>
  <MMClips>0</MMClips>
  <ScaleCrop>false</ScaleCrop>
  <HeadingPairs>
    <vt:vector size="8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7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54</vt:i4>
      </vt:variant>
    </vt:vector>
  </HeadingPairs>
  <TitlesOfParts>
    <vt:vector size="68" baseType="lpstr">
      <vt:lpstr>나눔고딕</vt:lpstr>
      <vt:lpstr>나눔고딕 ExtraBold</vt:lpstr>
      <vt:lpstr>맑은 고딕</vt:lpstr>
      <vt:lpstr>Arial</vt:lpstr>
      <vt:lpstr>Cambria Math</vt:lpstr>
      <vt:lpstr>Wingdings</vt:lpstr>
      <vt:lpstr>1_Office 테마</vt:lpstr>
      <vt:lpstr>2_Office 테마</vt:lpstr>
      <vt:lpstr>3_Office 테마</vt:lpstr>
      <vt:lpstr>4_Office 테마</vt:lpstr>
      <vt:lpstr>5_Office 테마</vt:lpstr>
      <vt:lpstr>6_Office 테마</vt:lpstr>
      <vt:lpstr>7_Office 테마</vt:lpstr>
      <vt:lpstr>수식</vt:lpstr>
      <vt:lpstr>Firewall controversy and Euclidean path integral approach</vt:lpstr>
      <vt:lpstr>Firewall controversy and Euclidean path integral approach</vt:lpstr>
      <vt:lpstr>How can we define information of a black hole?</vt:lpstr>
      <vt:lpstr>Preliminaries (Page, 1993)</vt:lpstr>
      <vt:lpstr>Page’s argument (Page, 1993)</vt:lpstr>
      <vt:lpstr>(Reformulated) information loss problem (Hawking, 1976)</vt:lpstr>
      <vt:lpstr>Speculations toward black hole complementarity</vt:lpstr>
      <vt:lpstr>Black hole complementarity (‘t Hooft, Susskind, …)</vt:lpstr>
      <vt:lpstr>Membrane paradigm/D-brane picture (Thorne, Callan, Maldacena, …)</vt:lpstr>
      <vt:lpstr>Membrane paradigm/D-brane picture (Thorne, Callan, Maldacena, …)</vt:lpstr>
      <vt:lpstr>Black hole complementarity (‘t Hooft, Susskind, …)</vt:lpstr>
      <vt:lpstr>Duplication experiment (Susskind and Thorlacius, 1994)</vt:lpstr>
      <vt:lpstr>Duplication experiment (Susskind and Thorlacius, 1994)</vt:lpstr>
      <vt:lpstr>Duplication experiment (Susskind and Thorlacius, 1994)</vt:lpstr>
      <vt:lpstr>Scrambling time</vt:lpstr>
      <vt:lpstr>Duplication experiment</vt:lpstr>
      <vt:lpstr>Two arguments against black hole complementarity</vt:lpstr>
      <vt:lpstr>Large N rescaling (DY and Zoe, 2011)</vt:lpstr>
      <vt:lpstr>Large N rescaling (DY and Zoe, 2011)</vt:lpstr>
      <vt:lpstr>Large N rescaling (DY and Zoe, 2011)</vt:lpstr>
      <vt:lpstr>Large N rescaling (DY and Zoe, 2011)</vt:lpstr>
      <vt:lpstr>Application to black hole complementarity</vt:lpstr>
      <vt:lpstr>So what?</vt:lpstr>
      <vt:lpstr>AMPS arguments (Almheiri, Marolf, Polchinski and Sully, 2012)</vt:lpstr>
      <vt:lpstr>Firewall controversy</vt:lpstr>
      <vt:lpstr>AMPS gave up GR: firewall</vt:lpstr>
      <vt:lpstr>If there is a firewall, it can be naked!</vt:lpstr>
      <vt:lpstr>Can we construct a firewall?</vt:lpstr>
      <vt:lpstr>Can we construct a firewall?</vt:lpstr>
      <vt:lpstr>More on naked firewall</vt:lpstr>
      <vt:lpstr>More on naked firewall</vt:lpstr>
      <vt:lpstr>A bird’s-eye view for candidate resolutions</vt:lpstr>
      <vt:lpstr>A bird’s-eye view (from Chen, Ong and DY, 2014)</vt:lpstr>
      <vt:lpstr>A bird’s-eye view: Information loss vs. unitarity</vt:lpstr>
      <vt:lpstr>A bird’s-eye view: Black hole complementarity controversy</vt:lpstr>
      <vt:lpstr>A bird’s-eye view: Remnant picture</vt:lpstr>
      <vt:lpstr>A bird’s-eye view</vt:lpstr>
      <vt:lpstr>Euclidean path integral approach and the resolution of the information loss problem</vt:lpstr>
      <vt:lpstr>Understanding information loss problem</vt:lpstr>
      <vt:lpstr>Understanding information loss problem</vt:lpstr>
      <vt:lpstr>Understanding information loss problem</vt:lpstr>
      <vt:lpstr>Understanding information loss problem</vt:lpstr>
      <vt:lpstr>Understanding information loss problem</vt:lpstr>
      <vt:lpstr>Understanding information loss problem</vt:lpstr>
      <vt:lpstr>Understanding information loss problem</vt:lpstr>
      <vt:lpstr>Understanding information loss problem</vt:lpstr>
      <vt:lpstr>Maldacena argument, revisited (Maldacena, 2001)</vt:lpstr>
      <vt:lpstr>Example: True vacuum bubble in AdS</vt:lpstr>
      <vt:lpstr>Example: True vacuum bubble in AdS</vt:lpstr>
      <vt:lpstr>Classical trajectories</vt:lpstr>
      <vt:lpstr>Power of non-perturbative effects</vt:lpstr>
      <vt:lpstr>Power of non-perturbative effects</vt:lpstr>
      <vt:lpstr>Power of non-perturbative effects</vt:lpstr>
      <vt:lpstr>Comments and future aspects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Black hole complementarity controversy Firewall or not?</dc:title>
  <dc:creator>Eroica</dc:creator>
  <cp:lastModifiedBy>D Yeom</cp:lastModifiedBy>
  <cp:revision>949</cp:revision>
  <dcterms:created xsi:type="dcterms:W3CDTF">2010-04-02T07:51:22Z</dcterms:created>
  <dcterms:modified xsi:type="dcterms:W3CDTF">2019-01-21T20:36:12Z</dcterms:modified>
</cp:coreProperties>
</file>