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94" r:id="rId1"/>
    <p:sldMasterId id="2147484006" r:id="rId2"/>
  </p:sldMasterIdLst>
  <p:notesMasterIdLst>
    <p:notesMasterId r:id="rId19"/>
  </p:notesMasterIdLst>
  <p:handoutMasterIdLst>
    <p:handoutMasterId r:id="rId20"/>
  </p:handoutMasterIdLst>
  <p:sldIdLst>
    <p:sldId id="522" r:id="rId3"/>
    <p:sldId id="474" r:id="rId4"/>
    <p:sldId id="543" r:id="rId5"/>
    <p:sldId id="544" r:id="rId6"/>
    <p:sldId id="545" r:id="rId7"/>
    <p:sldId id="553" r:id="rId8"/>
    <p:sldId id="547" r:id="rId9"/>
    <p:sldId id="548" r:id="rId10"/>
    <p:sldId id="549" r:id="rId11"/>
    <p:sldId id="550" r:id="rId12"/>
    <p:sldId id="555" r:id="rId13"/>
    <p:sldId id="546" r:id="rId14"/>
    <p:sldId id="551" r:id="rId15"/>
    <p:sldId id="528" r:id="rId16"/>
    <p:sldId id="552" r:id="rId17"/>
    <p:sldId id="494" r:id="rId18"/>
  </p:sldIdLst>
  <p:sldSz cx="9144000" cy="6858000" type="screen4x3"/>
  <p:notesSz cx="9928225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990000"/>
    <a:srgbClr val="0000FF"/>
    <a:srgbClr val="669900"/>
    <a:srgbClr val="009900"/>
    <a:srgbClr val="99CC00"/>
    <a:srgbClr val="FF9933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1" autoAdjust="0"/>
    <p:restoredTop sz="94080" autoAdjust="0"/>
  </p:normalViewPr>
  <p:slideViewPr>
    <p:cSldViewPr snapToGrid="0">
      <p:cViewPr varScale="1">
        <p:scale>
          <a:sx n="81" d="100"/>
          <a:sy n="81" d="100"/>
        </p:scale>
        <p:origin x="820" y="108"/>
      </p:cViewPr>
      <p:guideLst>
        <p:guide orient="horz" pos="2205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498" y="-6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260199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none" lIns="91376" tIns="45688" rIns="91376" bIns="45688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07373" y="1"/>
            <a:ext cx="437193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none" lIns="91376" tIns="45688" rIns="91376" bIns="45688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8589"/>
            <a:ext cx="4260199" cy="314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non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07373" y="6478589"/>
            <a:ext cx="4371930" cy="314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non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76E001F-3C0B-437C-A396-6235A668FF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0268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1699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527" y="1"/>
            <a:ext cx="430169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4828" y="3228976"/>
            <a:ext cx="727857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951"/>
            <a:ext cx="4301699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527" y="6457951"/>
            <a:ext cx="430169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53D7B09-8192-44EA-881D-14B2114AB2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905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宋体" charset="0"/>
      </a:defRPr>
    </a:lvl1pPr>
    <a:lvl2pPr marL="381000" indent="-9207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2pPr>
    <a:lvl3pPr marL="669925" indent="-9842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3pPr>
    <a:lvl4pPr marL="952500" indent="-9207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4pPr>
    <a:lvl5pPr marL="1241425" indent="-9842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E92B7-0882-48A0-95C5-39A8371B447B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7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3D7B09-8192-44EA-881D-14B2114AB280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892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652E756-CFBE-4DB4-9769-AC8800052947}" type="datetimeFigureOut">
              <a:rPr lang="zh-CN" altLang="en-US" smtClean="0"/>
              <a:t>2018/11/3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AE203A2-D78F-4469-96D9-FE4450EF57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62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5" name="矩形 14"/>
          <p:cNvSpPr/>
          <p:nvPr/>
        </p:nvSpPr>
        <p:spPr>
          <a:xfrm>
            <a:off x="8314346" y="0"/>
            <a:ext cx="829653" cy="76470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altLang="zh-CN" dirty="0" smtClean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554" y="193960"/>
            <a:ext cx="547792" cy="35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70704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652E756-CFBE-4DB4-9769-AC8800052947}" type="datetimeFigureOut">
              <a:rPr lang="zh-CN" altLang="en-US" smtClean="0"/>
              <a:t>2018/11/3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FED418A-7734-444A-88B1-9238DC02EC62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36665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652E756-CFBE-4DB4-9769-AC8800052947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2018/11/3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E203A2-D78F-4469-96D9-FE4450EF57D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00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r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 userDrawn="1"/>
        </p:nvSpPr>
        <p:spPr>
          <a:xfrm>
            <a:off x="8352148" y="182086"/>
            <a:ext cx="79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1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932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-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1" name="TextBox 15"/>
          <p:cNvSpPr txBox="1"/>
          <p:nvPr userDrawn="1"/>
        </p:nvSpPr>
        <p:spPr>
          <a:xfrm>
            <a:off x="8352148" y="182086"/>
            <a:ext cx="79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1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99233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2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95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2-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2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07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3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218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3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37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4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456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r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352148" y="182086"/>
            <a:ext cx="79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1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8850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离页连接符 7"/>
          <p:cNvSpPr/>
          <p:nvPr userDrawn="1"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4</a:t>
            </a:r>
            <a:endParaRPr lang="zh-CN" altLang="en-US" sz="1400" dirty="0">
              <a:solidFill>
                <a:prstClr val="white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8314346" y="0"/>
            <a:ext cx="829653" cy="76470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 dirty="0" smtClean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554" y="193960"/>
            <a:ext cx="547792" cy="35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35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652E756-CFBE-4DB4-9769-AC8800052947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2018/11/3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E203A2-D78F-4469-96D9-FE4450EF57D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1085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rt-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352148" y="182086"/>
            <a:ext cx="79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1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84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r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2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48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rt2-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2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30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3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108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3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3169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4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28650" y="1128118"/>
            <a:ext cx="7886700" cy="5190795"/>
          </a:xfrm>
        </p:spPr>
        <p:txBody>
          <a:bodyPr/>
          <a:lstStyle>
            <a:lvl1pPr marL="228600" indent="-228600">
              <a:lnSpc>
                <a:spcPct val="110000"/>
              </a:lnSpc>
              <a:buFont typeface="Wingdings" panose="05000000000000000000" pitchFamily="2" charset="2"/>
              <a:buChar char="n"/>
              <a:defRPr sz="2400" b="1">
                <a:solidFill>
                  <a:srgbClr val="071F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9121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流程图: 离页连接符 7"/>
          <p:cNvSpPr/>
          <p:nvPr/>
        </p:nvSpPr>
        <p:spPr>
          <a:xfrm>
            <a:off x="8352148" y="627537"/>
            <a:ext cx="791852" cy="560241"/>
          </a:xfrm>
          <a:prstGeom prst="flowChartOffpageConnector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496" y="698083"/>
            <a:ext cx="547792" cy="35948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52148" y="-28281"/>
            <a:ext cx="791852" cy="62753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8285467" y="182086"/>
            <a:ext cx="92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Part</a:t>
            </a:r>
            <a:r>
              <a:rPr lang="en-US" altLang="zh-CN" sz="1400" baseline="0" dirty="0" smtClean="0">
                <a:solidFill>
                  <a:srgbClr val="071F65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4</a:t>
            </a:r>
            <a:endParaRPr lang="zh-CN" altLang="en-US" sz="1400" b="0" dirty="0">
              <a:solidFill>
                <a:schemeClr val="bg1"/>
              </a:solidFill>
              <a:latin typeface="Arial Black" panose="020B0A04020102020204" pitchFamily="34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2980" y="182085"/>
            <a:ext cx="7859456" cy="5826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2086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8" name="矩形 7"/>
          <p:cNvSpPr/>
          <p:nvPr/>
        </p:nvSpPr>
        <p:spPr>
          <a:xfrm>
            <a:off x="8581878" y="6534676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r" defTabSz="914400" rtl="0" eaLnBrk="1" latinLnBrk="0" hangingPunct="1"/>
            <a:fld id="{AAE203A2-D78F-4469-96D9-FE4450EF57DC}" type="slidenum">
              <a:rPr lang="zh-CN" altLang="en-US" sz="1200" kern="1200" cap="all" smtClean="0">
                <a:solidFill>
                  <a:srgbClr val="C0C5C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algn="r" defTabSz="914400" rtl="0" eaLnBrk="1" latinLnBrk="0" hangingPunct="1"/>
              <a:t>‹#›</a:t>
            </a:fld>
            <a:endParaRPr lang="zh-CN" altLang="en-US" sz="1200" kern="1200" cap="all" dirty="0">
              <a:solidFill>
                <a:srgbClr val="C0C5C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Group 12"/>
          <p:cNvGrpSpPr>
            <a:grpSpLocks/>
          </p:cNvGrpSpPr>
          <p:nvPr userDrawn="1"/>
        </p:nvGrpSpPr>
        <p:grpSpPr bwMode="auto">
          <a:xfrm>
            <a:off x="0" y="-5205413"/>
            <a:ext cx="9144000" cy="0"/>
            <a:chOff x="0" y="3976"/>
            <a:chExt cx="5760" cy="1"/>
          </a:xfrm>
        </p:grpSpPr>
        <p:sp>
          <p:nvSpPr>
            <p:cNvPr id="9" name="Line 13"/>
            <p:cNvSpPr>
              <a:spLocks noChangeShapeType="1"/>
            </p:cNvSpPr>
            <p:nvPr userDrawn="1"/>
          </p:nvSpPr>
          <p:spPr bwMode="auto">
            <a:xfrm>
              <a:off x="0" y="3977"/>
              <a:ext cx="1435" cy="0"/>
            </a:xfrm>
            <a:prstGeom prst="line">
              <a:avLst/>
            </a:prstGeom>
            <a:noFill/>
            <a:ln w="88900">
              <a:solidFill>
                <a:srgbClr val="33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0" name="Line 15"/>
            <p:cNvSpPr>
              <a:spLocks noChangeShapeType="1"/>
            </p:cNvSpPr>
            <p:nvPr userDrawn="1"/>
          </p:nvSpPr>
          <p:spPr bwMode="auto">
            <a:xfrm flipV="1">
              <a:off x="0" y="3976"/>
              <a:ext cx="5760" cy="0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176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6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6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6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6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6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8581878" y="6534676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AAE203A2-D78F-4469-96D9-FE4450EF57DC}" type="slidenum">
              <a:rPr lang="zh-CN" altLang="en-US" sz="1200" cap="all" smtClean="0">
                <a:solidFill>
                  <a:srgbClr val="C0C5CE"/>
                </a:solidFill>
                <a:ea typeface="宋体" panose="02010600030101010101" pitchFamily="2" charset="-122"/>
                <a:cs typeface="Arial" panose="020B0604020202020204" pitchFamily="34" charset="0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200" cap="all" dirty="0">
              <a:solidFill>
                <a:srgbClr val="C0C5C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76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hep.ac.cn/event/7418/event.ics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-144219"/>
            <a:ext cx="9144000" cy="3516337"/>
            <a:chOff x="-184826" y="773634"/>
            <a:chExt cx="9317714" cy="3887080"/>
          </a:xfrm>
        </p:grpSpPr>
        <p:pic>
          <p:nvPicPr>
            <p:cNvPr id="10" name="Picture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84826" y="773634"/>
              <a:ext cx="9317714" cy="3633164"/>
            </a:xfrm>
            <a:prstGeom prst="rect">
              <a:avLst/>
            </a:prstGeom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0773" y="933059"/>
              <a:ext cx="2033810" cy="1525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831" y="2170065"/>
              <a:ext cx="2222444" cy="1478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4" name="Picture 1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8760" y="1143214"/>
              <a:ext cx="2317322" cy="121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395" y="2240701"/>
              <a:ext cx="1522405" cy="111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6" name="TextBox 7"/>
            <p:cNvSpPr txBox="1"/>
            <p:nvPr/>
          </p:nvSpPr>
          <p:spPr>
            <a:xfrm>
              <a:off x="2753708" y="1593819"/>
              <a:ext cx="8611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FF00"/>
                  </a:solidFill>
                </a:rPr>
                <a:t>~700 MB/s</a:t>
              </a: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7677845" y="4406798"/>
              <a:ext cx="7489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FF00"/>
                  </a:solidFill>
                </a:rPr>
                <a:t>~10 GB/s</a:t>
              </a:r>
            </a:p>
          </p:txBody>
        </p:sp>
        <p:sp>
          <p:nvSpPr>
            <p:cNvPr id="18" name="TextBox 14"/>
            <p:cNvSpPr txBox="1"/>
            <p:nvPr/>
          </p:nvSpPr>
          <p:spPr>
            <a:xfrm>
              <a:off x="6295434" y="1391802"/>
              <a:ext cx="6735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FF00"/>
                  </a:solidFill>
                </a:rPr>
                <a:t>&gt;1 GB/s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0" y="3130222"/>
            <a:ext cx="9144000" cy="3151989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F6D265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8413" y="3094471"/>
            <a:ext cx="8518984" cy="256387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357" y="4499474"/>
            <a:ext cx="841258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Xiaomei</a:t>
            </a:r>
            <a:r>
              <a:rPr lang="en-US" altLang="zh-CN" sz="1600" dirty="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Zhang</a:t>
            </a:r>
            <a:endParaRPr lang="en-US" altLang="zh-CN" sz="1600" dirty="0" smtClean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algn="ctr" eaLnBrk="1" fontAlgn="auto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Institute of High Energy Physics</a:t>
            </a:r>
            <a:endParaRPr lang="en-US" altLang="zh-CN" sz="1600" dirty="0" smtClean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algn="ctr" eaLnBrk="1" fontAlgn="auto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November 8, </a:t>
            </a:r>
            <a:r>
              <a:rPr lang="en-US" altLang="zh-CN" sz="1600" dirty="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0" y="3444176"/>
            <a:ext cx="9144000" cy="983241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IHEP with HSF</a:t>
            </a:r>
            <a:endParaRPr lang="zh-CN" altLang="zh-CN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CEPC software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392980" y="999422"/>
            <a:ext cx="8356882" cy="335974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CEPC software is still in its early stage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Would like to benefit efforts from HL_LHC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Common infrastructure and tools</a:t>
            </a:r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Currently interested in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Future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oftware framework, Gaudi?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Geometry description, DD4HEP?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Packaging tool</a:t>
            </a:r>
            <a:endParaRPr lang="en-US" altLang="zh-CN" sz="2400" dirty="0"/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endParaRPr lang="en-US" altLang="zh-CN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673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for software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392980" y="999422"/>
            <a:ext cx="8356882" cy="335974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Generally speaking, Framework, Data Analysis, Reconstruction, Simulation, packaging tools are all what we are interested in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But different experiments have different focuses because of man power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Ways of joining from IHEP side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Closely combined with what experiments need</a:t>
            </a:r>
          </a:p>
          <a:p>
            <a:pPr marL="1087650" lvl="3" indent="-230400">
              <a:buClr>
                <a:srgbClr val="002060"/>
              </a:buClr>
              <a:buSzPct val="100000"/>
              <a:defRPr/>
            </a:pPr>
            <a:r>
              <a:rPr lang="en-US" altLang="zh-CN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Eg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. Parallelism to solve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uon problem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Closely combined with the funding supported</a:t>
            </a:r>
          </a:p>
          <a:p>
            <a:pPr marL="1087650" lvl="3" indent="-230400">
              <a:buClr>
                <a:srgbClr val="002060"/>
              </a:buClr>
              <a:buSzPct val="100000"/>
              <a:defRPr/>
            </a:pPr>
            <a:r>
              <a:rPr lang="en-US" altLang="zh-CN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Eg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. NFS and CAS supports HPC, ML applications in HEP</a:t>
            </a:r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Software group in IHEP are keen to join, but need time to eventually fit in the working mode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start from one or two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points, </a:t>
            </a:r>
            <a:r>
              <a:rPr lang="en-US" altLang="zh-CN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eg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. CEPC work on DD4HEP</a:t>
            </a:r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Workshop and tutorial in IHEP or China can be a good way to deepen the cooperation</a:t>
            </a:r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55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IHEP Distributed Computing (1)</a:t>
            </a:r>
            <a:endParaRPr lang="zh-CN" altLang="en-US" dirty="0"/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282848" y="1139333"/>
            <a:ext cx="8720137" cy="5006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defRPr kumimoji="1" sz="2400">
                <a:solidFill>
                  <a:schemeClr val="tx1"/>
                </a:solidFill>
                <a:latin typeface="+mn-lt"/>
                <a:ea typeface="宋体" charset="0"/>
                <a:cs typeface="宋体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+mn-lt"/>
                <a:ea typeface="宋体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宋体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¡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IHEP distributed computing is built in 2014 for BESIII, then</a:t>
            </a:r>
            <a:r>
              <a:rPr kumimoji="1" lang="en-US" altLang="zh-CN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 JUNO and CEPC</a:t>
            </a:r>
            <a:endParaRPr kumimoji="1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Integrate resources from collaborations and commercial resources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With very limited manpower (1~3</a:t>
            </a:r>
            <a:r>
              <a:rPr kumimoji="1" lang="en-US" altLang="zh-CN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 people)</a:t>
            </a:r>
            <a:r>
              <a:rPr kumimoji="1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, make things as easy as possible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Adopt DIRAC as WMS, simple and flexible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Simple </a:t>
            </a: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computing model, a</a:t>
            </a:r>
            <a:r>
              <a:rPr kumimoji="1" lang="en-US" altLang="zh-CN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llow</a:t>
            </a: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 sites to join just as clusters,</a:t>
            </a:r>
            <a:r>
              <a:rPr kumimoji="1" lang="en-US" altLang="zh-CN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 one big data center……</a:t>
            </a:r>
            <a:endParaRPr kumimoji="1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Anyway, just  “easy” grid</a:t>
            </a:r>
            <a:endParaRPr kumimoji="1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1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Good cooperation with DIRAC community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Join DIRAC consortium in 2016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Benefit a lot from DIRAC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1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charset="0"/>
              </a:rPr>
              <a:t>Join the efforts on common need</a:t>
            </a:r>
            <a:endParaRPr kumimoji="1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23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IHEP Distributed Computing (2)</a:t>
            </a:r>
            <a:endParaRPr lang="zh-CN" altLang="en-US" dirty="0"/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22262" y="1296988"/>
            <a:ext cx="8720137" cy="5006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defRPr kumimoji="1" sz="2400">
                <a:solidFill>
                  <a:schemeClr val="tx1"/>
                </a:solidFill>
                <a:latin typeface="+mn-lt"/>
                <a:ea typeface="宋体" charset="0"/>
                <a:cs typeface="宋体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+mn-lt"/>
                <a:ea typeface="宋体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宋体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¡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altLang="zh-CN" kern="0" dirty="0">
                <a:solidFill>
                  <a:srgbClr val="000000"/>
                </a:solidFill>
                <a:latin typeface="Arial"/>
              </a:rPr>
              <a:t>Recent efforts </a:t>
            </a: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and cooperation with DIRAC</a:t>
            </a:r>
            <a:endParaRPr lang="en-US" altLang="zh-CN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3333CC"/>
              </a:buClr>
            </a:pPr>
            <a:r>
              <a:rPr lang="en-US" altLang="zh-CN" sz="2400" kern="0" dirty="0">
                <a:solidFill>
                  <a:srgbClr val="000000"/>
                </a:solidFill>
                <a:latin typeface="Arial"/>
              </a:rPr>
              <a:t>Become a common infrastructure for multi-experiments</a:t>
            </a:r>
          </a:p>
          <a:p>
            <a:pPr lvl="2">
              <a:buClr>
                <a:srgbClr val="00CC99"/>
              </a:buClr>
            </a:pP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Work have been done on WMS and file catalog</a:t>
            </a:r>
          </a:p>
          <a:p>
            <a:pPr lvl="2">
              <a:buClr>
                <a:srgbClr val="00CC99"/>
              </a:buClr>
            </a:pP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Need more efforts on condition database, bookkeeping, monitoring, data 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transfer, production system……</a:t>
            </a:r>
            <a:endParaRPr lang="en-US" altLang="zh-CN" sz="2000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3333CC"/>
              </a:buClr>
            </a:pPr>
            <a:r>
              <a:rPr lang="en-US" altLang="zh-CN" sz="2400" kern="0" dirty="0">
                <a:solidFill>
                  <a:srgbClr val="000000"/>
                </a:solidFill>
                <a:latin typeface="Arial"/>
              </a:rPr>
              <a:t>Integrate more available resources</a:t>
            </a:r>
          </a:p>
          <a:p>
            <a:pPr lvl="2">
              <a:buClr>
                <a:srgbClr val="00CC99"/>
              </a:buClr>
            </a:pP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Done with Cloud, Cluster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……</a:t>
            </a:r>
          </a:p>
          <a:p>
            <a:pPr lvl="2">
              <a:buClr>
                <a:srgbClr val="00CC99"/>
              </a:buClr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and also consider HPC</a:t>
            </a:r>
            <a:endParaRPr lang="en-US" altLang="zh-CN" sz="2000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3333CC"/>
              </a:buClr>
            </a:pPr>
            <a:r>
              <a:rPr lang="en-US" altLang="zh-CN" sz="2400" kern="0" dirty="0" smtClean="0">
                <a:solidFill>
                  <a:srgbClr val="000000"/>
                </a:solidFill>
                <a:latin typeface="Arial"/>
              </a:rPr>
              <a:t>Multi-core </a:t>
            </a:r>
            <a:r>
              <a:rPr lang="en-US" altLang="zh-CN" sz="2400" kern="0" dirty="0">
                <a:solidFill>
                  <a:srgbClr val="000000"/>
                </a:solidFill>
                <a:latin typeface="Arial"/>
              </a:rPr>
              <a:t>supports for parallelized experiment software</a:t>
            </a:r>
          </a:p>
          <a:p>
            <a:pPr lvl="2">
              <a:buClr>
                <a:srgbClr val="00CC99"/>
              </a:buClr>
            </a:pP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Efficiency need to be further study with real use 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cases</a:t>
            </a:r>
            <a:endParaRPr lang="en-US" altLang="zh-CN" sz="20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0962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Network and Cyber Security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130629" y="949498"/>
            <a:ext cx="9013371" cy="213417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Cooperation on network and cyber security</a:t>
            </a:r>
            <a:endParaRPr lang="en-US" altLang="zh-CN" sz="2000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85800" lvl="1">
              <a:lnSpc>
                <a:spcPct val="110000"/>
              </a:lnSpc>
              <a:buClrTx/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/>
              <a:t>Join LHCONE in 2018</a:t>
            </a:r>
            <a:endParaRPr lang="en-US" altLang="zh-CN" sz="1800" dirty="0"/>
          </a:p>
          <a:p>
            <a:pPr marL="685800" lvl="1">
              <a:lnSpc>
                <a:spcPct val="110000"/>
              </a:lnSpc>
              <a:buClrTx/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/>
              <a:t>IHEP </a:t>
            </a:r>
            <a:r>
              <a:rPr lang="en-US" altLang="zh-CN" sz="1800" dirty="0"/>
              <a:t>established the Chinese cyber security federation in June </a:t>
            </a:r>
            <a:r>
              <a:rPr lang="en-US" altLang="zh-CN" sz="1800" dirty="0" smtClean="0"/>
              <a:t>2016</a:t>
            </a:r>
            <a:endParaRPr lang="en-US" altLang="zh-CN" sz="1800" dirty="0"/>
          </a:p>
          <a:p>
            <a:pPr marL="685800" lvl="1">
              <a:lnSpc>
                <a:spcPct val="110000"/>
              </a:lnSpc>
              <a:buClrTx/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/>
              <a:t>Held the workshop on Cyber Security for HEP since 2017, sharing </a:t>
            </a:r>
            <a:r>
              <a:rPr lang="en-US" altLang="zh-CN" sz="1800" dirty="0"/>
              <a:t>the workflow, experiences and knowledge on WLCG security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222" y="3291079"/>
            <a:ext cx="4500729" cy="2805032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/>
        </p:nvSpPr>
        <p:spPr bwMode="auto">
          <a:xfrm>
            <a:off x="130629" y="3268462"/>
            <a:ext cx="4256545" cy="321985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Foreseeable further collaboration</a:t>
            </a:r>
          </a:p>
          <a:p>
            <a:pPr marL="685800" lvl="1">
              <a:lnSpc>
                <a:spcPct val="110000"/>
              </a:lnSpc>
              <a:buClrTx/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zh-CN" sz="1600" dirty="0" smtClean="0"/>
              <a:t>Establish </a:t>
            </a:r>
            <a:r>
              <a:rPr lang="en-US" altLang="zh-CN" sz="1600" dirty="0"/>
              <a:t>more comprehensive and practical </a:t>
            </a:r>
            <a:r>
              <a:rPr lang="en-US" altLang="zh-CN" sz="1600" dirty="0" smtClean="0"/>
              <a:t>solution </a:t>
            </a:r>
            <a:r>
              <a:rPr lang="en-US" altLang="zh-CN" sz="1600" dirty="0"/>
              <a:t>in </a:t>
            </a:r>
            <a:r>
              <a:rPr lang="en-US" altLang="zh-CN" sz="1600" dirty="0" smtClean="0"/>
              <a:t>cyber </a:t>
            </a:r>
            <a:r>
              <a:rPr lang="en-US" altLang="zh-CN" sz="1600" dirty="0"/>
              <a:t>security</a:t>
            </a:r>
          </a:p>
          <a:p>
            <a:pPr marL="685800" lvl="1">
              <a:lnSpc>
                <a:spcPct val="110000"/>
              </a:lnSpc>
              <a:buClrTx/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zh-CN" sz="1600" dirty="0"/>
              <a:t>Research on the new network </a:t>
            </a:r>
            <a:r>
              <a:rPr lang="en-US" altLang="zh-CN" sz="1600" dirty="0" smtClean="0"/>
              <a:t>technologies</a:t>
            </a:r>
            <a:endParaRPr lang="en-US" altLang="zh-CN" sz="1600" dirty="0"/>
          </a:p>
        </p:txBody>
      </p:sp>
      <p:pic>
        <p:nvPicPr>
          <p:cNvPr id="1034" name="Picture 10" descr="iCal expo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0325"/>
            <a:ext cx="15240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7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50554"/>
            <a:ext cx="8284780" cy="582619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Summary for Distributed Computing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274966" y="1076271"/>
            <a:ext cx="8720137" cy="5006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defRPr kumimoji="1" sz="2400">
                <a:solidFill>
                  <a:schemeClr val="tx1"/>
                </a:solidFill>
                <a:latin typeface="+mn-lt"/>
                <a:ea typeface="宋体" charset="0"/>
                <a:cs typeface="宋体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+mn-lt"/>
                <a:ea typeface="宋体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宋体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¡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kumimoji="1" sz="1600">
                <a:solidFill>
                  <a:schemeClr val="tx1"/>
                </a:solidFill>
                <a:latin typeface="+mn-lt"/>
                <a:ea typeface="宋体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3333CC"/>
              </a:buClr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Future experiment CEPC plans to use distributed computing as main way to organize resources</a:t>
            </a:r>
          </a:p>
          <a:p>
            <a:pPr>
              <a:buClr>
                <a:srgbClr val="3333CC"/>
              </a:buClr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It is important for us to follow WLCG working group on evolution </a:t>
            </a: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of 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Scientific </a:t>
            </a:r>
            <a:r>
              <a:rPr lang="en-US" altLang="zh-CN" sz="2000" kern="0" dirty="0">
                <a:solidFill>
                  <a:srgbClr val="000000"/>
                </a:solidFill>
                <a:latin typeface="Arial"/>
              </a:rPr>
              <a:t>Computing Infrastructure for </a:t>
            </a: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HEP, AAI, security, data management, etc.</a:t>
            </a:r>
            <a:endParaRPr lang="en-US" altLang="zh-CN" sz="2000" kern="0" dirty="0">
              <a:solidFill>
                <a:srgbClr val="000000"/>
              </a:solidFill>
              <a:latin typeface="Arial"/>
            </a:endParaRPr>
          </a:p>
          <a:p>
            <a:pPr>
              <a:buClr>
                <a:srgbClr val="3333CC"/>
              </a:buClr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With limited power, could start as one of test points for WLCG new solutions in Asia</a:t>
            </a:r>
            <a:endParaRPr lang="en-US" altLang="zh-CN" sz="2000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3333CC"/>
              </a:buClr>
            </a:pPr>
            <a:r>
              <a:rPr lang="en-US" altLang="zh-CN" kern="0" dirty="0">
                <a:solidFill>
                  <a:srgbClr val="000000"/>
                </a:solidFill>
                <a:latin typeface="Arial"/>
              </a:rPr>
              <a:t>Could </a:t>
            </a:r>
            <a:r>
              <a:rPr lang="en-US" altLang="zh-CN" kern="0" dirty="0">
                <a:solidFill>
                  <a:srgbClr val="000000"/>
                </a:solidFill>
                <a:latin typeface="Arial"/>
              </a:rPr>
              <a:t>have more contributions and involve in developments if group and funding grew</a:t>
            </a:r>
          </a:p>
          <a:p>
            <a:pPr>
              <a:buClr>
                <a:srgbClr val="3333CC"/>
              </a:buClr>
            </a:pPr>
            <a:r>
              <a:rPr lang="en-US" altLang="zh-CN" sz="2000" kern="0" dirty="0" smtClean="0">
                <a:solidFill>
                  <a:srgbClr val="000000"/>
                </a:solidFill>
                <a:latin typeface="Arial"/>
              </a:rPr>
              <a:t>Currently pay attention to the DOMA and AAI working group</a:t>
            </a:r>
          </a:p>
          <a:p>
            <a:pPr lvl="1">
              <a:buClr>
                <a:srgbClr val="3333CC"/>
              </a:buClr>
            </a:pP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Common data </a:t>
            </a:r>
            <a:r>
              <a:rPr lang="en-US" altLang="zh-CN" kern="0" dirty="0">
                <a:solidFill>
                  <a:srgbClr val="000000"/>
                </a:solidFill>
                <a:latin typeface="Arial"/>
              </a:rPr>
              <a:t>federation, data transfer, data </a:t>
            </a: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management solutions</a:t>
            </a:r>
            <a:endParaRPr lang="en-US" altLang="zh-CN" kern="0" dirty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3333CC"/>
              </a:buClr>
            </a:pP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Interested in joining AAI federation </a:t>
            </a:r>
          </a:p>
          <a:p>
            <a:pPr lvl="1">
              <a:buClr>
                <a:srgbClr val="3333CC"/>
              </a:buClr>
            </a:pPr>
            <a:r>
              <a:rPr lang="en-US" altLang="zh-CN" kern="0" dirty="0" smtClean="0">
                <a:solidFill>
                  <a:srgbClr val="000000"/>
                </a:solidFill>
                <a:latin typeface="Arial"/>
              </a:rPr>
              <a:t>Meeting mostly in US and Europe time zone, not easy to join, one difficult part</a:t>
            </a:r>
          </a:p>
        </p:txBody>
      </p:sp>
    </p:spTree>
    <p:extLst>
      <p:ext uri="{BB962C8B-B14F-4D97-AF65-F5344CB8AC3E}">
        <p14:creationId xmlns:p14="http://schemas.microsoft.com/office/powerpoint/2010/main" val="2127012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内容占位符 2"/>
          <p:cNvSpPr>
            <a:spLocks noGrp="1"/>
          </p:cNvSpPr>
          <p:nvPr/>
        </p:nvSpPr>
        <p:spPr bwMode="auto">
          <a:xfrm>
            <a:off x="130629" y="1128409"/>
            <a:ext cx="9013371" cy="5190198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dirty="0"/>
              <a:t>IHEP </a:t>
            </a:r>
            <a:r>
              <a:rPr lang="en-US" altLang="zh-CN" dirty="0" smtClean="0"/>
              <a:t>software and computing group are interested in joining HSF working groups</a:t>
            </a:r>
          </a:p>
          <a:p>
            <a:pPr lvl="1"/>
            <a:r>
              <a:rPr lang="en-US" altLang="zh-CN" dirty="0" smtClean="0"/>
              <a:t>Our experiments share common concerns as LHC </a:t>
            </a:r>
            <a:endParaRPr lang="en-US" altLang="zh-CN" dirty="0"/>
          </a:p>
          <a:p>
            <a:r>
              <a:rPr lang="en-US" altLang="zh-CN" dirty="0" smtClean="0"/>
              <a:t>Already have some involvements, but not so much</a:t>
            </a:r>
          </a:p>
          <a:p>
            <a:pPr lvl="1"/>
            <a:r>
              <a:rPr lang="en-US" altLang="zh-CN" dirty="0" smtClean="0"/>
              <a:t>Have people join HSF workshop, but few</a:t>
            </a:r>
          </a:p>
          <a:p>
            <a:r>
              <a:rPr lang="en-US" altLang="zh-CN" dirty="0" smtClean="0"/>
              <a:t>Need time and ways to get more involved</a:t>
            </a:r>
          </a:p>
          <a:p>
            <a:pPr lvl="1"/>
            <a:r>
              <a:rPr lang="en-US" altLang="zh-CN" dirty="0" smtClean="0"/>
              <a:t>Familiar with working mode of the working group</a:t>
            </a:r>
          </a:p>
          <a:p>
            <a:pPr lvl="1"/>
            <a:r>
              <a:rPr lang="en-US" altLang="zh-CN" dirty="0" smtClean="0"/>
              <a:t>Get more involved the activities of working group </a:t>
            </a:r>
          </a:p>
          <a:p>
            <a:pPr lvl="1"/>
            <a:r>
              <a:rPr lang="en-US" altLang="zh-CN" dirty="0" smtClean="0"/>
              <a:t>Small group of workshop and tutorials in China would be helpful</a:t>
            </a:r>
          </a:p>
          <a:p>
            <a:r>
              <a:rPr lang="en-US" altLang="zh-CN" dirty="0" smtClean="0"/>
              <a:t>Would be more focus on fields what our funding supports and our experiments currently need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03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IHEP </a:t>
            </a:r>
            <a:r>
              <a:rPr lang="en-US" altLang="zh-CN" dirty="0" smtClean="0"/>
              <a:t>Experiments (Reminder)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/>
        </p:nvSpPr>
        <p:spPr bwMode="auto">
          <a:xfrm>
            <a:off x="130628" y="9494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Collider :  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BESIII – Study physics on tau-charm energy region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CEPC – Precision measurement of the Higgs/Z boson</a:t>
            </a: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Neutrino : 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1800" dirty="0" err="1">
                <a:solidFill>
                  <a:srgbClr val="071F65"/>
                </a:solidFill>
                <a:cs typeface="Times New Roman" panose="02020603050405020304" pitchFamily="18" charset="0"/>
              </a:rPr>
              <a:t>DayaBay</a:t>
            </a: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 – measurement of the missing angle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JUNO -- determine neutrino mass hierarchy and precisely measure oscillation parameters</a:t>
            </a: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Astrophysics: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LHAASO -- detector array for high energy gamma ray and cosmic ray detection </a:t>
            </a:r>
            <a:r>
              <a:rPr lang="zh-CN" altLang="en-US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after YBJ)   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Ali  -- Observation of Gravitational Waves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HXMT/</a:t>
            </a:r>
            <a:r>
              <a:rPr lang="en-US" altLang="zh-CN" sz="1800" dirty="0" err="1">
                <a:solidFill>
                  <a:srgbClr val="071F65"/>
                </a:solidFill>
                <a:cs typeface="Times New Roman" panose="02020603050405020304" pitchFamily="18" charset="0"/>
              </a:rPr>
              <a:t>eXTP</a:t>
            </a:r>
            <a:r>
              <a:rPr lang="en-US" altLang="zh-CN" sz="1800" dirty="0">
                <a:solidFill>
                  <a:srgbClr val="071F65"/>
                </a:solidFill>
                <a:cs typeface="Times New Roman" panose="02020603050405020304" pitchFamily="18" charset="0"/>
              </a:rPr>
              <a:t> -- X-ray astronomy satellite for high energy astrophysical space observations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endParaRPr lang="en-US" altLang="zh-CN" sz="18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图片 9" descr="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748" y="804018"/>
            <a:ext cx="1532972" cy="65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367" y="5637906"/>
            <a:ext cx="1436927" cy="71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80" y="5642870"/>
            <a:ext cx="838207" cy="76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45" y="804826"/>
            <a:ext cx="895585" cy="63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164" y="800081"/>
            <a:ext cx="885606" cy="67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432" y="5477144"/>
            <a:ext cx="2547052" cy="83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 bwMode="auto">
          <a:xfrm>
            <a:off x="6694881" y="6095328"/>
            <a:ext cx="920651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zh-CN" sz="1400" b="0" dirty="0"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LHAASO</a:t>
            </a:r>
            <a:endParaRPr lang="en-US" altLang="zh-CN" sz="1400" b="0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pitchFamily="2" charset="-122"/>
            </a:endParaRPr>
          </a:p>
        </p:txBody>
      </p:sp>
      <p:pic>
        <p:nvPicPr>
          <p:cNvPr id="17" name="Picture 5" descr="973-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546" y="5484482"/>
            <a:ext cx="1055243" cy="8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 bwMode="auto">
          <a:xfrm>
            <a:off x="8274622" y="6116219"/>
            <a:ext cx="732093" cy="3077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 b="0" dirty="0"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HXMT</a:t>
            </a:r>
            <a:endParaRPr lang="en-US" altLang="zh-CN" sz="1400" b="0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726" y="1769501"/>
            <a:ext cx="1279763" cy="73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307" y="5477144"/>
            <a:ext cx="1581597" cy="105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7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Time line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Reminder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827766"/>
            <a:ext cx="8991600" cy="55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4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IHEP software and computing team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130628" y="9494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IHEP software team </a:t>
            </a:r>
            <a:r>
              <a:rPr lang="en-US" altLang="zh-CN" sz="20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(mainly from experiments, also from computing center)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BESIII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JUNO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sz="18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CEPC</a:t>
            </a: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IHEP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computing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team </a:t>
            </a:r>
            <a:r>
              <a:rPr lang="en-US" altLang="zh-CN" sz="2000" dirty="0">
                <a:solidFill>
                  <a:srgbClr val="071F65"/>
                </a:solidFill>
                <a:cs typeface="Times New Roman" panose="02020603050405020304" pitchFamily="18" charset="0"/>
              </a:rPr>
              <a:t>(</a:t>
            </a:r>
            <a:r>
              <a:rPr lang="en-US" altLang="zh-CN" sz="2000" dirty="0">
                <a:solidFill>
                  <a:srgbClr val="071F65"/>
                </a:solidFill>
                <a:cs typeface="Times New Roman" panose="02020603050405020304" pitchFamily="18" charset="0"/>
              </a:rPr>
              <a:t>from</a:t>
            </a:r>
            <a:r>
              <a:rPr lang="en-US" altLang="zh-CN" sz="2000" dirty="0">
                <a:solidFill>
                  <a:srgbClr val="071F65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71F65"/>
                </a:solidFill>
                <a:cs typeface="Times New Roman" panose="02020603050405020304" pitchFamily="18" charset="0"/>
              </a:rPr>
              <a:t>IHEP computing </a:t>
            </a:r>
            <a:r>
              <a:rPr lang="en-US" altLang="zh-CN" sz="2000" dirty="0">
                <a:solidFill>
                  <a:srgbClr val="071F65"/>
                </a:solidFill>
                <a:cs typeface="Times New Roman" panose="02020603050405020304" pitchFamily="18" charset="0"/>
              </a:rPr>
              <a:t>center)</a:t>
            </a:r>
            <a:endParaRPr lang="en-US" altLang="zh-CN" sz="2000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HTCondor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Cluster 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Storage ( </a:t>
            </a:r>
            <a:r>
              <a:rPr lang="en-US" altLang="zh-CN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Lustre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, EOS, Castor)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Network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Database and Web services</a:t>
            </a:r>
          </a:p>
          <a:p>
            <a:pPr marL="63045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Distributed computing</a:t>
            </a: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~20 staffs for software, ~37 staffs for computing</a:t>
            </a: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60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BESIII software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130628" y="9494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endParaRPr lang="en-US" altLang="zh-CN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 bwMode="auto">
          <a:xfrm>
            <a:off x="283028" y="11018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BESIII is in its 10</a:t>
            </a:r>
            <a:r>
              <a:rPr lang="en-US" altLang="zh-CN" sz="2400" baseline="300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th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year and software is mostly stable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Use </a:t>
            </a:r>
            <a:r>
              <a:rPr lang="en-US" altLang="zh-CN" dirty="0">
                <a:solidFill>
                  <a:srgbClr val="FF0000"/>
                </a:solidFill>
                <a:cs typeface="Times New Roman" panose="02020603050405020304" pitchFamily="18" charset="0"/>
              </a:rPr>
              <a:t>Gaudi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as the underlying software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framework from the beginning</a:t>
            </a: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With large aggregated data, analysis will become a significant part of BESIII data processing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I/O is bottleneck for physics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analysis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Some studies on speeding up analysis already started a few years ago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Partial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Waves Analysis with GPU </a:t>
            </a: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1087650" lvl="3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Got experience,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but only used by small groups due to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complexity</a:t>
            </a:r>
          </a:p>
          <a:p>
            <a:pPr marL="1087650" lvl="3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Would like to extend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it to the whole group in an easy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way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igh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performance analysis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clusters based on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Hadoop</a:t>
            </a:r>
          </a:p>
          <a:p>
            <a:pPr marL="1087650" lvl="3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BESIII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Physical Analysis on Hadoop Platform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(CHEP2103)</a:t>
            </a: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835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BESIII software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130628" y="9494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endParaRPr lang="en-US" altLang="zh-CN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 bwMode="auto">
          <a:xfrm>
            <a:off x="283028" y="11018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Data analysis would be their interested points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/>
              <a:t>In </a:t>
            </a:r>
            <a:r>
              <a:rPr lang="en-US" altLang="zh-CN" sz="2400" dirty="0"/>
              <a:t>the following 2 </a:t>
            </a:r>
            <a:r>
              <a:rPr lang="en-US" altLang="zh-CN" sz="2400" dirty="0" smtClean="0"/>
              <a:t>years, inner </a:t>
            </a:r>
            <a:r>
              <a:rPr lang="en-US" altLang="zh-CN" sz="2400" dirty="0"/>
              <a:t>chamber of MDC is planned to be upgraded with CGEM, development of corresponding software is one of main </a:t>
            </a:r>
            <a:r>
              <a:rPr lang="en-US" altLang="zh-CN" sz="2400" dirty="0" smtClean="0"/>
              <a:t>task.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The research of application of machine learning in PID or tracking is ongoing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They are also interested in ML for </a:t>
            </a:r>
            <a:r>
              <a:rPr lang="en-US" altLang="zh-CN" sz="2400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recontruction</a:t>
            </a:r>
            <a:endParaRPr lang="en-US" altLang="zh-CN" sz="2400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Also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interested in Gaudi new features on Accelerator and Multi-threading</a:t>
            </a:r>
            <a:endParaRPr lang="zh-CN" altLang="en-US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08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JUNO software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0" y="999422"/>
            <a:ext cx="9144000" cy="335974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JUNO takes data in 2021, the largest software group in IHEP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Work on framework, simulation, reconstruction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The central detector is made of liquid scintillator (LS) and ~18,000 PMTs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For such a large LS detector, the rate of cosmic muons reaching the inner detector is about 3 Hz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Crucial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part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or special requirement of 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the experiment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Understanding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muon induced </a:t>
            </a: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background, one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100Gev comic Muon create several millions of optical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photons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Event correlation, analysis has to cover more than one event in one loop</a:t>
            </a:r>
          </a:p>
          <a:p>
            <a:pPr marL="230400" lvl="1" indent="-230400">
              <a:buClr>
                <a:srgbClr val="002060"/>
              </a:buClr>
              <a:buSzPct val="100000"/>
              <a:defRPr/>
            </a:pPr>
            <a:endParaRPr lang="en-US" altLang="zh-CN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499" y="4798836"/>
            <a:ext cx="3605863" cy="20591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310" y="4798835"/>
            <a:ext cx="3429000" cy="198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8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JUNO software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283028" y="11018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SNiPER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framework was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developed to meet special requirements of Neutrino program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Multi I/O stream, Event correlation and Hits mixing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Light-weighted and simple, becoming a common framework for IHEP medium and small experiments 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Simulation of 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massive optical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photons produced by 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Muon push us to consider efforts on parallelism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Multi-threading 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with Geant4.10.x</a:t>
            </a: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, future with </a:t>
            </a:r>
            <a:r>
              <a:rPr lang="en-US" altLang="zh-CN" dirty="0" err="1">
                <a:solidFill>
                  <a:srgbClr val="071F65"/>
                </a:solidFill>
                <a:cs typeface="Times New Roman" panose="02020603050405020304" pitchFamily="18" charset="0"/>
              </a:rPr>
              <a:t>GeantV</a:t>
            </a: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Full simulation using massive parallelism with GPU 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>
                <a:solidFill>
                  <a:srgbClr val="071F65"/>
                </a:solidFill>
                <a:cs typeface="Times New Roman" panose="02020603050405020304" pitchFamily="18" charset="0"/>
              </a:rPr>
              <a:t>Fast simulation with Machine Learning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In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Reconstruction, precisely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rejecting muon induced background is the hard part due to complexity of effects of optical photons in 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LS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Start to try CNN for Muon Reconstruction</a:t>
            </a: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endParaRPr lang="en-US" altLang="zh-CN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636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Cooperation interests in JUNO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 bwMode="auto">
          <a:xfrm>
            <a:off x="283028" y="1101898"/>
            <a:ext cx="9013371" cy="536180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In software framework, from framework level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upport multi-thread, multi-process, ML, GPU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and 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other heterogeneous infrastructures </a:t>
            </a: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n simulation, reconstruction and analysis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Parallelism and ML to speed up</a:t>
            </a:r>
            <a:endParaRPr lang="en-US" altLang="zh-CN" dirty="0" smtClean="0">
              <a:solidFill>
                <a:srgbClr val="071F65"/>
              </a:solidFill>
              <a:cs typeface="Times New Roman" panose="02020603050405020304" pitchFamily="18" charset="0"/>
            </a:endParaRPr>
          </a:p>
          <a:p>
            <a:pPr marL="230400" lvl="1" indent="-230400">
              <a:buClr>
                <a:srgbClr val="002060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Also need common </a:t>
            </a:r>
            <a:r>
              <a:rPr lang="en-US" altLang="zh-CN" sz="2400" dirty="0">
                <a:solidFill>
                  <a:srgbClr val="071F65"/>
                </a:solidFill>
                <a:cs typeface="Times New Roman" panose="02020603050405020304" pitchFamily="18" charset="0"/>
              </a:rPr>
              <a:t>Condition Database 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Infrastructure</a:t>
            </a:r>
          </a:p>
          <a:p>
            <a:pPr marL="630450" lvl="2" indent="-230400">
              <a:buClr>
                <a:srgbClr val="002060"/>
              </a:buClr>
              <a:buSzPct val="100000"/>
              <a:defRPr/>
            </a:pP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Discuss with crest, </a:t>
            </a:r>
            <a:r>
              <a:rPr lang="en-US" altLang="zh-CN" sz="2400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cms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condb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, frontier on the HSF condition data solution as JUNO </a:t>
            </a:r>
            <a:r>
              <a:rPr lang="en-US" altLang="zh-CN" sz="2400" dirty="0" err="1" smtClean="0">
                <a:solidFill>
                  <a:srgbClr val="071F65"/>
                </a:solidFill>
                <a:cs typeface="Times New Roman" panose="02020603050405020304" pitchFamily="18" charset="0"/>
              </a:rPr>
              <a:t>condb</a:t>
            </a:r>
            <a:r>
              <a:rPr lang="en-US" altLang="zh-CN" sz="2400" dirty="0" smtClean="0">
                <a:solidFill>
                  <a:srgbClr val="071F65"/>
                </a:solidFill>
                <a:cs typeface="Times New Roman" panose="02020603050405020304" pitchFamily="18" charset="0"/>
              </a:rPr>
              <a:t> infrastructure</a:t>
            </a:r>
            <a:endParaRPr lang="en-US" altLang="zh-CN" sz="2400" dirty="0">
              <a:solidFill>
                <a:srgbClr val="071F65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126148"/>
      </p:ext>
    </p:extLst>
  </p:cSld>
  <p:clrMapOvr>
    <a:masterClrMapping/>
  </p:clrMapOvr>
</p:sld>
</file>

<file path=ppt/theme/theme1.xml><?xml version="1.0" encoding="utf-8"?>
<a:theme xmlns:a="http://schemas.openxmlformats.org/drawingml/2006/main" name="国际评估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国际评估模板" id="{3F18DA73-E2CB-4F60-A153-13048A0E3A06}" vid="{A4E59335-E0F5-4E78-BE48-E7F76C8F613E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roduction of IHEP-international Review_模板" id="{36654E91-A33F-45E0-B76F-1DD139CD54F7}" vid="{0B05C67F-B6BC-4D74-91C4-5B26404E58F9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国际评估模板</Template>
  <TotalTime>74035</TotalTime>
  <Words>1190</Words>
  <Application>Microsoft Office PowerPoint</Application>
  <PresentationFormat>全屏显示(4:3)</PresentationFormat>
  <Paragraphs>144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华文彩云</vt:lpstr>
      <vt:lpstr>宋体</vt:lpstr>
      <vt:lpstr>微软雅黑</vt:lpstr>
      <vt:lpstr>Arial</vt:lpstr>
      <vt:lpstr>Arial Black</vt:lpstr>
      <vt:lpstr>Calibri</vt:lpstr>
      <vt:lpstr>Times New Roman</vt:lpstr>
      <vt:lpstr>Wingdings</vt:lpstr>
      <vt:lpstr>国际评估模板</vt:lpstr>
      <vt:lpstr>Office 主题</vt:lpstr>
      <vt:lpstr>IHEP with HSF</vt:lpstr>
      <vt:lpstr>IHEP Experiments (Reminder)</vt:lpstr>
      <vt:lpstr>Time line （Reminder）</vt:lpstr>
      <vt:lpstr>IHEP software and computing team</vt:lpstr>
      <vt:lpstr>BESIII software (1)</vt:lpstr>
      <vt:lpstr>BESIII software (2)</vt:lpstr>
      <vt:lpstr>JUNO software (1)</vt:lpstr>
      <vt:lpstr>JUNO software (2)</vt:lpstr>
      <vt:lpstr>Cooperation interests in JUNO</vt:lpstr>
      <vt:lpstr>CEPC software</vt:lpstr>
      <vt:lpstr>Summary for software</vt:lpstr>
      <vt:lpstr>IHEP Distributed Computing (1)</vt:lpstr>
      <vt:lpstr>IHEP Distributed Computing (2)</vt:lpstr>
      <vt:lpstr>Network and Cyber Security</vt:lpstr>
      <vt:lpstr>Summary for Distributed Computing</vt:lpstr>
      <vt:lpstr>Summary</vt:lpstr>
    </vt:vector>
  </TitlesOfParts>
  <Company>IHEP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 III Software</dc:title>
  <dc:creator>Weidong Li</dc:creator>
  <cp:lastModifiedBy>zhangxiaomei zhangxiaomei</cp:lastModifiedBy>
  <cp:revision>3161</cp:revision>
  <cp:lastPrinted>2018-09-14T08:05:07Z</cp:lastPrinted>
  <dcterms:created xsi:type="dcterms:W3CDTF">1999-05-22T11:36:26Z</dcterms:created>
  <dcterms:modified xsi:type="dcterms:W3CDTF">2018-11-07T21:27:56Z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75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>R.D.Schaffer@cern.ch</vt:lpwstr>
  </property>
  <property fmtid="{D5CDD505-2E9C-101B-9397-08002B2CF9AE}" pid="8" name="HomePage">
    <vt:lpwstr>http://home.cern.ch/~schaffer/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false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-1</vt:i4>
  </property>
  <property fmtid="{D5CDD505-2E9C-101B-9397-08002B2CF9AE}" pid="18" name="ButtonType">
    <vt:i4>4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C:\TEMP\schaffer-slides</vt:lpwstr>
  </property>
</Properties>
</file>