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72" r:id="rId1"/>
  </p:sldMasterIdLst>
  <p:notesMasterIdLst>
    <p:notesMasterId r:id="rId22"/>
  </p:notesMasterIdLst>
  <p:sldIdLst>
    <p:sldId id="369" r:id="rId2"/>
    <p:sldId id="370" r:id="rId3"/>
    <p:sldId id="266" r:id="rId4"/>
    <p:sldId id="268" r:id="rId5"/>
    <p:sldId id="271" r:id="rId6"/>
    <p:sldId id="269" r:id="rId7"/>
    <p:sldId id="395" r:id="rId8"/>
    <p:sldId id="278" r:id="rId9"/>
    <p:sldId id="388" r:id="rId10"/>
    <p:sldId id="396" r:id="rId11"/>
    <p:sldId id="376" r:id="rId12"/>
    <p:sldId id="380" r:id="rId13"/>
    <p:sldId id="384" r:id="rId14"/>
    <p:sldId id="399" r:id="rId15"/>
    <p:sldId id="400" r:id="rId16"/>
    <p:sldId id="401" r:id="rId17"/>
    <p:sldId id="397" r:id="rId18"/>
    <p:sldId id="398" r:id="rId19"/>
    <p:sldId id="402" r:id="rId20"/>
    <p:sldId id="258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B283"/>
    <a:srgbClr val="727272"/>
    <a:srgbClr val="5AA78A"/>
    <a:srgbClr val="DA5F9E"/>
    <a:srgbClr val="8DB458"/>
    <a:srgbClr val="E2B647"/>
    <a:srgbClr val="D38143"/>
    <a:srgbClr val="8B89BB"/>
    <a:srgbClr val="AD8B4B"/>
    <a:srgbClr val="EAAF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00"/>
    <p:restoredTop sz="83202"/>
  </p:normalViewPr>
  <p:slideViewPr>
    <p:cSldViewPr snapToGrid="0" snapToObjects="1">
      <p:cViewPr varScale="1">
        <p:scale>
          <a:sx n="183" d="100"/>
          <a:sy n="183" d="100"/>
        </p:scale>
        <p:origin x="238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F509F8-F132-5848-9736-D728D95361D9}" type="datetimeFigureOut">
              <a:rPr lang="en-GB" smtClean="0"/>
              <a:t>05/03/2019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1855F2-5A72-AD4A-8A2D-44A9E49C38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2655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1855F2-5A72-AD4A-8A2D-44A9E49C383F}" type="slidenum">
              <a:rPr lang="en-GB" smtClean="0"/>
              <a:t>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02157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BA9B5-0EA5-9B45-89EC-E6E232929E4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0906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BA9B5-0EA5-9B45-89EC-E6E232929E4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2589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BA9B5-0EA5-9B45-89EC-E6E232929E4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9728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BA9B5-0EA5-9B45-89EC-E6E232929E4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1045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BA9B5-0EA5-9B45-89EC-E6E232929E4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3363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855F2-5A72-AD4A-8A2D-44A9E49C383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7995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1855F2-5A72-AD4A-8A2D-44A9E49C383F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5944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HEPiX Spring 2018 Workshop, University of Wisconsin-Madison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HEPiX Spring 2018 Workshop, University of Wisconsin-Madison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en-US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HEPiX Spring 2018 Workshop, University of Wisconsin-Madison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/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9"/>
            <a:ext cx="28448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2"/>
            <a:ext cx="38608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HEPiX Spring 2018 Workshop, University of Wisconsin-Madison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2"/>
            <a:ext cx="668565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C377B">
                    <a:tint val="75000"/>
                  </a:srgbClr>
                </a:solidFill>
              </a:rPr>
              <a:t>HEPiX Spring 2018 Workshop, University of Wisconsin-Madison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39831-C620-4AD3-9AD2-037EA858B450}" type="slidenum">
              <a:rPr lang="en-US">
                <a:solidFill>
                  <a:srgbClr val="0C377B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C377B">
                  <a:tint val="75000"/>
                </a:srgbClr>
              </a:solidFill>
            </a:endParaRPr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/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/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2" descr="logoBadgeWeb.eps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7835"/>
          <a:stretch/>
        </p:blipFill>
        <p:spPr>
          <a:xfrm>
            <a:off x="5279254" y="2587713"/>
            <a:ext cx="1629261" cy="1682575"/>
          </a:xfrm>
          <a:prstGeom prst="rect">
            <a:avLst/>
          </a:prstGeom>
        </p:spPr>
      </p:pic>
      <p:sp>
        <p:nvSpPr>
          <p:cNvPr id="7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/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 b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B5D1E3-9881-E844-9D1C-F0EE992A6338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B9BC05-041F-EB49-A91B-5C1D37FFCBD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HEPiX Spring 2018 Workshop, University of Wisconsin-Madison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FCB5261-FDA1-FA4B-975C-2A6390A8536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8947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148081"/>
            <a:ext cx="10972800" cy="4825999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HEPiX Spring 2018 Workshop, University of Wisconsin-Madison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HEPiX Spring 2018 Workshop, University of Wisconsin-Madison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2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5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1269778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HEPiX Spring 2018 Workshop, University of Wisconsin-Madison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HEPiX Spring 2018 Workshop, University of Wisconsin-Madison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1" name="Image 10" descr="bande-02.eps"/>
          <p:cNvPicPr>
            <a:picLocks noChangeAspect="1"/>
          </p:cNvPicPr>
          <p:nvPr userDrawn="1"/>
        </p:nvPicPr>
        <p:blipFill rotWithShape="1">
          <a:blip r:embed="rId1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" r="92137"/>
          <a:stretch/>
        </p:blipFill>
        <p:spPr>
          <a:xfrm>
            <a:off x="8865" y="6036733"/>
            <a:ext cx="864000" cy="821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913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ct val="20000"/>
        </a:spcBef>
        <a:buClr>
          <a:schemeClr val="tx1"/>
        </a:buClr>
        <a:buSzPct val="80000"/>
        <a:buFont typeface="Wingdings" charset="2"/>
        <a:buChar char="q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ct val="20000"/>
        </a:spcBef>
        <a:buClr>
          <a:srgbClr val="C00000"/>
        </a:buClr>
        <a:buSzPct val="90000"/>
        <a:buFont typeface="Wingdings" charset="2"/>
        <a:buChar char="§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ct val="20000"/>
        </a:spcBef>
        <a:buClr>
          <a:srgbClr val="00B050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f"/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ocument/d/1MH2sX-cczMR2Il-qS8Rq758835FRclnkAcNawu13Dls/edit#heading=h.uqwb3fnbzkpu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gitlab.cern.ch/hep-benchmarks/hep-workloads" TargetMode="External"/><Relationship Id="rId4" Type="http://schemas.openxmlformats.org/officeDocument/2006/relationships/hyperlink" Target="https://docs.google.com/document/d/1k6K4HHUrVdy3EFSM_QUNvECDslwxydE5L42zpFyjOY0/edit#heading=h.5z21awc31h02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9777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1336965-AB56-A840-8861-71A24964F4B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239831-C620-4AD3-9AD2-037EA858B450}" type="slidenum">
              <a:rPr lang="en-US" smtClean="0">
                <a:solidFill>
                  <a:srgbClr val="0C377B">
                    <a:tint val="75000"/>
                  </a:srgbClr>
                </a:solidFill>
              </a:rPr>
              <a:pPr>
                <a:defRPr/>
              </a:pPr>
              <a:t>9</a:t>
            </a:fld>
            <a:endParaRPr lang="en-US">
              <a:solidFill>
                <a:srgbClr val="0C377B">
                  <a:tint val="75000"/>
                </a:srgb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D80FDA4-3914-A944-8BB0-1EEB0FCFA2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31" y="487329"/>
            <a:ext cx="12191999" cy="6156356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0840DE99-6B5C-E544-88E9-B25FD471C502}"/>
              </a:ext>
            </a:extLst>
          </p:cNvPr>
          <p:cNvSpPr txBox="1">
            <a:spLocks/>
          </p:cNvSpPr>
          <p:nvPr/>
        </p:nvSpPr>
        <p:spPr>
          <a:xfrm>
            <a:off x="-1831" y="0"/>
            <a:ext cx="11584231" cy="314107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SPEC2017</a:t>
            </a:r>
          </a:p>
        </p:txBody>
      </p:sp>
    </p:spTree>
    <p:extLst>
      <p:ext uri="{BB962C8B-B14F-4D97-AF65-F5344CB8AC3E}">
        <p14:creationId xmlns:p14="http://schemas.microsoft.com/office/powerpoint/2010/main" val="2148004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585AE18-DC5F-7145-AF10-D73B94D7D1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10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895B239-FB6D-4C4F-9BCC-4BEABDBA94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442913"/>
            <a:ext cx="12213656" cy="6167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49CC5EB-5CAF-ED4D-A9C0-E9A914BF07CD}"/>
              </a:ext>
            </a:extLst>
          </p:cNvPr>
          <p:cNvSpPr txBox="1">
            <a:spLocks/>
          </p:cNvSpPr>
          <p:nvPr/>
        </p:nvSpPr>
        <p:spPr>
          <a:xfrm>
            <a:off x="1" y="0"/>
            <a:ext cx="11582400" cy="314107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ATLAS – MC Simulation</a:t>
            </a:r>
          </a:p>
        </p:txBody>
      </p:sp>
    </p:spTree>
    <p:extLst>
      <p:ext uri="{BB962C8B-B14F-4D97-AF65-F5344CB8AC3E}">
        <p14:creationId xmlns:p14="http://schemas.microsoft.com/office/powerpoint/2010/main" val="13408642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2FA6C0-7187-FB49-BCAB-1270CEEF55B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239831-C620-4AD3-9AD2-037EA858B450}" type="slidenum">
              <a:rPr lang="en-US" smtClean="0">
                <a:solidFill>
                  <a:srgbClr val="0C377B">
                    <a:tint val="75000"/>
                  </a:srgbClr>
                </a:solidFill>
              </a:rPr>
              <a:pPr>
                <a:defRPr/>
              </a:pPr>
              <a:t>11</a:t>
            </a:fld>
            <a:endParaRPr lang="en-US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9327C48-4BA1-BC46-8C68-2A7EA7B39642}"/>
              </a:ext>
            </a:extLst>
          </p:cNvPr>
          <p:cNvSpPr txBox="1">
            <a:spLocks/>
          </p:cNvSpPr>
          <p:nvPr/>
        </p:nvSpPr>
        <p:spPr>
          <a:xfrm>
            <a:off x="59765" y="0"/>
            <a:ext cx="11522635" cy="314107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ATLAS – MC Digi + </a:t>
            </a:r>
            <a:r>
              <a:rPr lang="en-US" sz="2000" dirty="0" err="1"/>
              <a:t>Reco</a:t>
            </a:r>
            <a:endParaRPr lang="en-US" sz="2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73C77F2-199A-4947-9E03-96FAC53E44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2" y="491773"/>
            <a:ext cx="12186008" cy="6153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105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2FA6C0-7187-FB49-BCAB-1270CEEF55B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239831-C620-4AD3-9AD2-037EA858B450}" type="slidenum">
              <a:rPr lang="en-US" smtClean="0">
                <a:solidFill>
                  <a:srgbClr val="0C377B">
                    <a:tint val="75000"/>
                  </a:srgbClr>
                </a:solidFill>
              </a:rPr>
              <a:pPr>
                <a:defRPr/>
              </a:pPr>
              <a:t>12</a:t>
            </a:fld>
            <a:endParaRPr lang="en-US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9327C48-4BA1-BC46-8C68-2A7EA7B39642}"/>
              </a:ext>
            </a:extLst>
          </p:cNvPr>
          <p:cNvSpPr txBox="1">
            <a:spLocks/>
          </p:cNvSpPr>
          <p:nvPr/>
        </p:nvSpPr>
        <p:spPr>
          <a:xfrm>
            <a:off x="59765" y="0"/>
            <a:ext cx="10969139" cy="314107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ATLAS – Derivation Production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63ECC0E-699F-AB46-8A08-9BD72F6298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8" y="492443"/>
            <a:ext cx="12183872" cy="6152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3280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585AE18-DC5F-7145-AF10-D73B94D7D1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895B239-FB6D-4C4F-9BCC-4BEABDBA94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442913"/>
            <a:ext cx="12213656" cy="6167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49CC5EB-5CAF-ED4D-A9C0-E9A914BF07CD}"/>
              </a:ext>
            </a:extLst>
          </p:cNvPr>
          <p:cNvSpPr txBox="1">
            <a:spLocks/>
          </p:cNvSpPr>
          <p:nvPr/>
        </p:nvSpPr>
        <p:spPr>
          <a:xfrm>
            <a:off x="1" y="0"/>
            <a:ext cx="11582400" cy="314107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CMS – Generation + Simulation</a:t>
            </a:r>
          </a:p>
        </p:txBody>
      </p:sp>
    </p:spTree>
    <p:extLst>
      <p:ext uri="{BB962C8B-B14F-4D97-AF65-F5344CB8AC3E}">
        <p14:creationId xmlns:p14="http://schemas.microsoft.com/office/powerpoint/2010/main" val="9586356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2FA6C0-7187-FB49-BCAB-1270CEEF55B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239831-C620-4AD3-9AD2-037EA858B450}" type="slidenum">
              <a:rPr lang="en-US" smtClean="0">
                <a:solidFill>
                  <a:srgbClr val="0C377B">
                    <a:tint val="75000"/>
                  </a:srgbClr>
                </a:solidFill>
              </a:rPr>
              <a:pPr>
                <a:defRPr/>
              </a:pPr>
              <a:t>14</a:t>
            </a:fld>
            <a:endParaRPr lang="en-US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9327C48-4BA1-BC46-8C68-2A7EA7B39642}"/>
              </a:ext>
            </a:extLst>
          </p:cNvPr>
          <p:cNvSpPr txBox="1">
            <a:spLocks/>
          </p:cNvSpPr>
          <p:nvPr/>
        </p:nvSpPr>
        <p:spPr>
          <a:xfrm>
            <a:off x="59765" y="0"/>
            <a:ext cx="11522635" cy="314107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CMS – Digitization + Trigger + Pileup Simulation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73C77F2-199A-4947-9E03-96FAC53E44D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2" y="491773"/>
            <a:ext cx="12186008" cy="6153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7519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2FA6C0-7187-FB49-BCAB-1270CEEF55B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239831-C620-4AD3-9AD2-037EA858B450}" type="slidenum">
              <a:rPr lang="en-US" smtClean="0">
                <a:solidFill>
                  <a:srgbClr val="0C377B">
                    <a:tint val="75000"/>
                  </a:srgbClr>
                </a:solidFill>
              </a:rPr>
              <a:pPr>
                <a:defRPr/>
              </a:pPr>
              <a:t>15</a:t>
            </a:fld>
            <a:endParaRPr lang="en-US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9327C48-4BA1-BC46-8C68-2A7EA7B39642}"/>
              </a:ext>
            </a:extLst>
          </p:cNvPr>
          <p:cNvSpPr txBox="1">
            <a:spLocks/>
          </p:cNvSpPr>
          <p:nvPr/>
        </p:nvSpPr>
        <p:spPr>
          <a:xfrm>
            <a:off x="59765" y="0"/>
            <a:ext cx="10969139" cy="314107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CMS – Reconstruction + Analysis Data Creation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63ECC0E-699F-AB46-8A08-9BD72F6298ED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8" y="492443"/>
            <a:ext cx="12183871" cy="6152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3141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1336965-AB56-A840-8861-71A24964F4B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239831-C620-4AD3-9AD2-037EA858B450}" type="slidenum">
              <a:rPr lang="en-US" smtClean="0">
                <a:solidFill>
                  <a:srgbClr val="0C377B">
                    <a:tint val="75000"/>
                  </a:srgbClr>
                </a:solidFill>
              </a:rPr>
              <a:pPr>
                <a:defRPr/>
              </a:pPr>
              <a:t>16</a:t>
            </a:fld>
            <a:endParaRPr lang="en-US">
              <a:solidFill>
                <a:srgbClr val="0C377B">
                  <a:tint val="75000"/>
                </a:srgb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D80FDA4-3914-A944-8BB0-1EEB0FCFA2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31" y="487329"/>
            <a:ext cx="12191999" cy="6156356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0840DE99-6B5C-E544-88E9-B25FD471C502}"/>
              </a:ext>
            </a:extLst>
          </p:cNvPr>
          <p:cNvSpPr txBox="1">
            <a:spLocks/>
          </p:cNvSpPr>
          <p:nvPr/>
        </p:nvSpPr>
        <p:spPr>
          <a:xfrm>
            <a:off x="-1831" y="0"/>
            <a:ext cx="11584231" cy="314107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err="1"/>
              <a:t>LHCb</a:t>
            </a:r>
            <a:r>
              <a:rPr lang="en-US" sz="2000" dirty="0"/>
              <a:t> – </a:t>
            </a:r>
            <a:r>
              <a:rPr lang="en-US" sz="2000" dirty="0" err="1"/>
              <a:t>Gen+Sim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592697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1336965-AB56-A840-8861-71A24964F4B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239831-C620-4AD3-9AD2-037EA858B450}" type="slidenum">
              <a:rPr lang="en-US" smtClean="0">
                <a:solidFill>
                  <a:srgbClr val="0C377B">
                    <a:tint val="75000"/>
                  </a:srgbClr>
                </a:solidFill>
              </a:rPr>
              <a:pPr>
                <a:defRPr/>
              </a:pPr>
              <a:t>17</a:t>
            </a:fld>
            <a:endParaRPr lang="en-US">
              <a:solidFill>
                <a:srgbClr val="0C377B">
                  <a:tint val="75000"/>
                </a:srgb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D80FDA4-3914-A944-8BB0-1EEB0FCFA2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31" y="487329"/>
            <a:ext cx="12192000" cy="6156356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0840DE99-6B5C-E544-88E9-B25FD471C502}"/>
              </a:ext>
            </a:extLst>
          </p:cNvPr>
          <p:cNvSpPr txBox="1">
            <a:spLocks/>
          </p:cNvSpPr>
          <p:nvPr/>
        </p:nvSpPr>
        <p:spPr>
          <a:xfrm>
            <a:off x="-1831" y="0"/>
            <a:ext cx="11584231" cy="314107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ALICE – </a:t>
            </a:r>
            <a:r>
              <a:rPr lang="en-US" sz="2000" dirty="0" err="1"/>
              <a:t>Gen+Sim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47582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69113-EDEB-E048-A014-28DED3510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969139" cy="506403"/>
          </a:xfrm>
        </p:spPr>
        <p:txBody>
          <a:bodyPr>
            <a:noAutofit/>
          </a:bodyPr>
          <a:lstStyle/>
          <a:p>
            <a:r>
              <a:rPr lang="en-US" sz="3200" dirty="0" err="1"/>
              <a:t>Domenico.G</a:t>
            </a:r>
            <a:r>
              <a:rPr lang="en-US" sz="3200" dirty="0"/>
              <a:t> &amp; </a:t>
            </a:r>
            <a:r>
              <a:rPr lang="en-US" sz="3200" dirty="0" err="1"/>
              <a:t>Eva.S</a:t>
            </a:r>
            <a:r>
              <a:rPr lang="en-US" sz="3200" dirty="0"/>
              <a:t> - Further Analysis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A8F461-CE37-C245-AE0F-86273BAE6E0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239831-C620-4AD3-9AD2-037EA858B450}" type="slidenum">
              <a:rPr lang="en-US" smtClean="0">
                <a:solidFill>
                  <a:srgbClr val="0C377B">
                    <a:tint val="75000"/>
                  </a:srgbClr>
                </a:solidFill>
              </a:rPr>
              <a:pPr>
                <a:defRPr/>
              </a:pPr>
              <a:t>18</a:t>
            </a:fld>
            <a:endParaRPr lang="en-US">
              <a:solidFill>
                <a:srgbClr val="0C377B">
                  <a:tint val="75000"/>
                </a:srgb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A1B38B1-8829-184E-B7B1-3D126E0F94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6296" y="653423"/>
            <a:ext cx="5916101" cy="6181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424841F-86D8-B345-BBFD-47B0E0DFC2B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0595" y="682197"/>
            <a:ext cx="6152483" cy="612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494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E7D57-4964-B04A-A442-A4DC259D0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228" y="0"/>
            <a:ext cx="11813627" cy="2730843"/>
          </a:xfrm>
        </p:spPr>
        <p:txBody>
          <a:bodyPr>
            <a:noAutofit/>
          </a:bodyPr>
          <a:lstStyle/>
          <a:p>
            <a:r>
              <a:rPr lang="en-US" sz="4400" dirty="0"/>
              <a:t>Trident </a:t>
            </a:r>
            <a:br>
              <a:rPr lang="en-US" sz="4400" dirty="0"/>
            </a:br>
            <a:r>
              <a:rPr lang="en-US" sz="4400" b="0" i="1" dirty="0"/>
              <a:t>Automated system tool for collecting and analyzing hardware performance counters</a:t>
            </a:r>
            <a:br>
              <a:rPr lang="en-US" sz="4400" b="0" i="1" dirty="0"/>
            </a:br>
            <a:endParaRPr lang="en-US" sz="2000" b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30048E-544E-794B-9869-3BE8FE80F548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399394" y="3731172"/>
            <a:ext cx="6295696" cy="1786759"/>
          </a:xfrm>
        </p:spPr>
        <p:txBody>
          <a:bodyPr>
            <a:normAutofit/>
          </a:bodyPr>
          <a:lstStyle/>
          <a:p>
            <a:r>
              <a:rPr lang="en-US" sz="2400" dirty="0"/>
              <a:t>Servesh Muralidharan &amp; David Smith</a:t>
            </a:r>
          </a:p>
          <a:p>
            <a:r>
              <a:rPr lang="en-US" sz="1600" dirty="0"/>
              <a:t>IT-DI-WLCG, UP Team</a:t>
            </a:r>
          </a:p>
          <a:p>
            <a:r>
              <a:rPr lang="en-US" sz="1600" dirty="0"/>
              <a:t>CERN</a:t>
            </a:r>
          </a:p>
          <a:p>
            <a:r>
              <a:rPr lang="en-US" sz="1600" dirty="0"/>
              <a:t>Mar 2019</a:t>
            </a:r>
            <a:endParaRPr lang="en-US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B270B6-1C1C-BD42-A652-FB73F4B56F1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6229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17230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366A39-2D4F-0048-B343-E4FBCD187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932" y="43911"/>
            <a:ext cx="11942165" cy="895767"/>
          </a:xfrm>
        </p:spPr>
        <p:txBody>
          <a:bodyPr>
            <a:normAutofit/>
          </a:bodyPr>
          <a:lstStyle/>
          <a:p>
            <a:r>
              <a:rPr lang="en-US" sz="4267" dirty="0"/>
              <a:t>Introduction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E82CD2D-E089-F443-B9AC-27B0EF0C47FA}"/>
              </a:ext>
            </a:extLst>
          </p:cNvPr>
          <p:cNvSpPr txBox="1">
            <a:spLocks/>
          </p:cNvSpPr>
          <p:nvPr/>
        </p:nvSpPr>
        <p:spPr>
          <a:xfrm>
            <a:off x="6484883" y="937486"/>
            <a:ext cx="5597214" cy="582608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658352" indent="-609585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" charset="2"/>
              <a:buChar char="q"/>
              <a:defRPr kumimoji="0"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Wingdings" charset="2"/>
              <a:buChar char="§"/>
              <a:defRPr kumimoji="0" sz="34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rgbClr val="00B050"/>
              </a:buClr>
              <a:buSzPct val="85000"/>
              <a:buFont typeface="Arial"/>
              <a:buChar char="•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667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400" dirty="0"/>
              <a:t>Proposed Solution: Trident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800" dirty="0"/>
              <a:t>Continuous performance analysis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800" dirty="0"/>
              <a:t>System perspective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800" dirty="0"/>
              <a:t>Node level measurements 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800" dirty="0"/>
              <a:t>Non-virtualized environment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800" dirty="0"/>
              <a:t>Low overhead and lightweight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800" dirty="0"/>
              <a:t>Utilizes hardware counters to measure Core, Memory and IO metrics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800" dirty="0"/>
              <a:t>Presents it in a HEP-human readable form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43969F8-AC9B-A54E-AFEC-5EC22F669A17}"/>
              </a:ext>
            </a:extLst>
          </p:cNvPr>
          <p:cNvSpPr txBox="1">
            <a:spLocks/>
          </p:cNvSpPr>
          <p:nvPr/>
        </p:nvSpPr>
        <p:spPr>
          <a:xfrm>
            <a:off x="139932" y="838419"/>
            <a:ext cx="7193893" cy="561919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658352" indent="-609585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" charset="2"/>
              <a:buChar char="q"/>
              <a:defRPr kumimoji="0"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Wingdings" charset="2"/>
              <a:buChar char="§"/>
              <a:defRPr kumimoji="0" sz="34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rgbClr val="00B050"/>
              </a:buClr>
              <a:buSzPct val="85000"/>
              <a:buFont typeface="Arial"/>
              <a:buChar char="•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667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400" dirty="0"/>
              <a:t>Existing tools</a:t>
            </a:r>
            <a:endParaRPr lang="en-US" sz="1800" dirty="0"/>
          </a:p>
          <a:p>
            <a:pPr lvl="1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800" dirty="0"/>
              <a:t>Execution and profiling are separate steps</a:t>
            </a:r>
            <a:endParaRPr lang="en-US" sz="2400" dirty="0"/>
          </a:p>
          <a:p>
            <a:pPr lvl="1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800" dirty="0"/>
              <a:t>Focus more on HPC Applications</a:t>
            </a:r>
          </a:p>
          <a:p>
            <a:pPr lvl="2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600" dirty="0"/>
              <a:t>Fine grained analysis</a:t>
            </a:r>
          </a:p>
          <a:p>
            <a:pPr lvl="2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600" dirty="0"/>
              <a:t>Architecture specific optimizations</a:t>
            </a:r>
            <a:endParaRPr lang="en-US" sz="2000" dirty="0"/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400" dirty="0"/>
              <a:t>Typical HEP Applications (</a:t>
            </a:r>
            <a:r>
              <a:rPr lang="en-US" sz="2400" dirty="0">
                <a:solidFill>
                  <a:srgbClr val="FF0000"/>
                </a:solidFill>
              </a:rPr>
              <a:t>As it is today!!!</a:t>
            </a:r>
            <a:r>
              <a:rPr lang="en-US" sz="2400" dirty="0"/>
              <a:t>)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800" dirty="0"/>
              <a:t>A cluster of several hundred algorithms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800" dirty="0"/>
              <a:t>Complex framework interconnecting these algorithms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800" dirty="0"/>
              <a:t>Linear instruction spread (</a:t>
            </a:r>
            <a:r>
              <a:rPr lang="en-US" sz="1800" b="1" dirty="0"/>
              <a:t>no hotspots</a:t>
            </a:r>
            <a:r>
              <a:rPr lang="en-US" sz="1800" dirty="0"/>
              <a:t>)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800" dirty="0"/>
              <a:t>Non existence of classical numerical loops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800" dirty="0"/>
              <a:t>Average runtime of several hours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ABC622-5A91-0840-A7B1-713E386A29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219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A4ECF-329C-1C44-B74F-37D19130A3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908" y="89475"/>
            <a:ext cx="11438831" cy="940443"/>
          </a:xfrm>
        </p:spPr>
        <p:txBody>
          <a:bodyPr>
            <a:normAutofit/>
          </a:bodyPr>
          <a:lstStyle/>
          <a:p>
            <a:r>
              <a:rPr lang="en-US" sz="4800" dirty="0"/>
              <a:t>Trident Architecture</a:t>
            </a:r>
          </a:p>
        </p:txBody>
      </p:sp>
      <p:sp>
        <p:nvSpPr>
          <p:cNvPr id="7" name="Round Diagonal Corner Rectangle 6">
            <a:extLst>
              <a:ext uri="{FF2B5EF4-FFF2-40B4-BE49-F238E27FC236}">
                <a16:creationId xmlns:a16="http://schemas.microsoft.com/office/drawing/2014/main" id="{3B5600CC-B712-6644-9AAE-B74BEE0F073F}"/>
              </a:ext>
            </a:extLst>
          </p:cNvPr>
          <p:cNvSpPr/>
          <p:nvPr/>
        </p:nvSpPr>
        <p:spPr>
          <a:xfrm>
            <a:off x="11179249" y="1176265"/>
            <a:ext cx="689752" cy="610301"/>
          </a:xfrm>
          <a:prstGeom prst="round2Diag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0A6AAF8-2990-5342-BEDB-472AD9E81BE7}"/>
              </a:ext>
            </a:extLst>
          </p:cNvPr>
          <p:cNvSpPr/>
          <p:nvPr/>
        </p:nvSpPr>
        <p:spPr>
          <a:xfrm>
            <a:off x="8466925" y="658419"/>
            <a:ext cx="3559308" cy="312670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 Diagonal Corner Rectangle 5">
            <a:extLst>
              <a:ext uri="{FF2B5EF4-FFF2-40B4-BE49-F238E27FC236}">
                <a16:creationId xmlns:a16="http://schemas.microsoft.com/office/drawing/2014/main" id="{CF12D449-7D03-D746-A7C7-C8A60A97536C}"/>
              </a:ext>
            </a:extLst>
          </p:cNvPr>
          <p:cNvSpPr/>
          <p:nvPr/>
        </p:nvSpPr>
        <p:spPr>
          <a:xfrm>
            <a:off x="11074828" y="1056717"/>
            <a:ext cx="689752" cy="610301"/>
          </a:xfrm>
          <a:prstGeom prst="round2Diag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E21A617-0E29-024B-8896-0BB306EDC119}"/>
              </a:ext>
            </a:extLst>
          </p:cNvPr>
          <p:cNvSpPr/>
          <p:nvPr/>
        </p:nvSpPr>
        <p:spPr>
          <a:xfrm>
            <a:off x="8580422" y="791154"/>
            <a:ext cx="1824492" cy="40472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Hardware Detection</a:t>
            </a:r>
          </a:p>
        </p:txBody>
      </p:sp>
      <p:sp>
        <p:nvSpPr>
          <p:cNvPr id="9" name="Round Diagonal Corner Rectangle 8">
            <a:extLst>
              <a:ext uri="{FF2B5EF4-FFF2-40B4-BE49-F238E27FC236}">
                <a16:creationId xmlns:a16="http://schemas.microsoft.com/office/drawing/2014/main" id="{9BFB4143-DDA6-2D4C-AF15-C2675BA1187F}"/>
              </a:ext>
            </a:extLst>
          </p:cNvPr>
          <p:cNvSpPr/>
          <p:nvPr/>
        </p:nvSpPr>
        <p:spPr>
          <a:xfrm>
            <a:off x="10970406" y="943959"/>
            <a:ext cx="689752" cy="610301"/>
          </a:xfrm>
          <a:prstGeom prst="round2Diag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dirty="0"/>
              <a:t>Events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87BB4B2A-8918-5B40-AFBE-4528840490CE}"/>
              </a:ext>
            </a:extLst>
          </p:cNvPr>
          <p:cNvSpPr/>
          <p:nvPr/>
        </p:nvSpPr>
        <p:spPr>
          <a:xfrm>
            <a:off x="8842245" y="2244130"/>
            <a:ext cx="1822933" cy="358684"/>
          </a:xfrm>
          <a:prstGeom prst="roundRect">
            <a:avLst>
              <a:gd name="adj" fmla="val 5000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Collector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BCD9F1E-5EC5-F949-B3F8-059BAF1DCFE6}"/>
              </a:ext>
            </a:extLst>
          </p:cNvPr>
          <p:cNvSpPr/>
          <p:nvPr/>
        </p:nvSpPr>
        <p:spPr>
          <a:xfrm>
            <a:off x="9035076" y="1554260"/>
            <a:ext cx="1433557" cy="38471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Configurator</a:t>
            </a:r>
          </a:p>
        </p:txBody>
      </p:sp>
      <p:cxnSp>
        <p:nvCxnSpPr>
          <p:cNvPr id="20" name="Elbow Connector 19">
            <a:extLst>
              <a:ext uri="{FF2B5EF4-FFF2-40B4-BE49-F238E27FC236}">
                <a16:creationId xmlns:a16="http://schemas.microsoft.com/office/drawing/2014/main" id="{26DC63A8-7233-A448-A35E-95EFC6A8A60A}"/>
              </a:ext>
            </a:extLst>
          </p:cNvPr>
          <p:cNvCxnSpPr>
            <a:stCxn id="8" idx="2"/>
            <a:endCxn id="11" idx="0"/>
          </p:cNvCxnSpPr>
          <p:nvPr/>
        </p:nvCxnSpPr>
        <p:spPr>
          <a:xfrm rot="16200000" flipH="1">
            <a:off x="9443072" y="1245477"/>
            <a:ext cx="358379" cy="259187"/>
          </a:xfrm>
          <a:prstGeom prst="bentConnector3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EB6D741E-42B3-5944-98B9-5FA777CF77C3}"/>
              </a:ext>
            </a:extLst>
          </p:cNvPr>
          <p:cNvCxnSpPr>
            <a:cxnSpLocks/>
            <a:stCxn id="9" idx="2"/>
            <a:endCxn id="11" idx="3"/>
          </p:cNvCxnSpPr>
          <p:nvPr/>
        </p:nvCxnSpPr>
        <p:spPr>
          <a:xfrm rot="10800000" flipV="1">
            <a:off x="10468635" y="1249109"/>
            <a:ext cx="501772" cy="497509"/>
          </a:xfrm>
          <a:prstGeom prst="bentConnector3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6465F3D-F648-0948-A82A-96B9B1BFD4A8}"/>
              </a:ext>
            </a:extLst>
          </p:cNvPr>
          <p:cNvCxnSpPr>
            <a:cxnSpLocks/>
            <a:stCxn id="11" idx="2"/>
            <a:endCxn id="10" idx="0"/>
          </p:cNvCxnSpPr>
          <p:nvPr/>
        </p:nvCxnSpPr>
        <p:spPr>
          <a:xfrm>
            <a:off x="9751855" y="1938979"/>
            <a:ext cx="1856" cy="305151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D46B83F-CA55-894E-A62B-D9EDCDF07B68}"/>
              </a:ext>
            </a:extLst>
          </p:cNvPr>
          <p:cNvCxnSpPr>
            <a:cxnSpLocks/>
            <a:stCxn id="10" idx="3"/>
            <a:endCxn id="12" idx="2"/>
          </p:cNvCxnSpPr>
          <p:nvPr/>
        </p:nvCxnSpPr>
        <p:spPr>
          <a:xfrm flipV="1">
            <a:off x="10665178" y="2423472"/>
            <a:ext cx="356802" cy="1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60" name="Group 59">
            <a:extLst>
              <a:ext uri="{FF2B5EF4-FFF2-40B4-BE49-F238E27FC236}">
                <a16:creationId xmlns:a16="http://schemas.microsoft.com/office/drawing/2014/main" id="{4967E33C-333C-9445-A9E7-5870055FBDE4}"/>
              </a:ext>
            </a:extLst>
          </p:cNvPr>
          <p:cNvGrpSpPr/>
          <p:nvPr/>
        </p:nvGrpSpPr>
        <p:grpSpPr>
          <a:xfrm>
            <a:off x="9224397" y="2207190"/>
            <a:ext cx="2365733" cy="1472314"/>
            <a:chOff x="3038172" y="2609022"/>
            <a:chExt cx="2126840" cy="1518579"/>
          </a:xfrm>
        </p:grpSpPr>
        <p:sp>
          <p:nvSpPr>
            <p:cNvPr id="12" name="Can 11">
              <a:extLst>
                <a:ext uri="{FF2B5EF4-FFF2-40B4-BE49-F238E27FC236}">
                  <a16:creationId xmlns:a16="http://schemas.microsoft.com/office/drawing/2014/main" id="{45046677-1BA1-C047-B5F9-51B4914CEB57}"/>
                </a:ext>
              </a:extLst>
            </p:cNvPr>
            <p:cNvSpPr/>
            <p:nvPr/>
          </p:nvSpPr>
          <p:spPr>
            <a:xfrm>
              <a:off x="4654234" y="2609022"/>
              <a:ext cx="510778" cy="446156"/>
            </a:xfrm>
            <a:prstGeom prst="can">
              <a:avLst/>
            </a:prstGeom>
            <a:gradFill flip="none" rotWithShape="1">
              <a:gsLst>
                <a:gs pos="0">
                  <a:schemeClr val="dk1">
                    <a:lumMod val="67000"/>
                  </a:schemeClr>
                </a:gs>
                <a:gs pos="48000">
                  <a:schemeClr val="dk1">
                    <a:lumMod val="97000"/>
                    <a:lumOff val="3000"/>
                  </a:schemeClr>
                </a:gs>
                <a:gs pos="100000">
                  <a:schemeClr val="dk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dirty="0"/>
                <a:t>Storage</a:t>
              </a:r>
            </a:p>
          </p:txBody>
        </p:sp>
        <p:sp>
          <p:nvSpPr>
            <p:cNvPr id="44" name="Rounded Rectangle 43">
              <a:extLst>
                <a:ext uri="{FF2B5EF4-FFF2-40B4-BE49-F238E27FC236}">
                  <a16:creationId xmlns:a16="http://schemas.microsoft.com/office/drawing/2014/main" id="{0096E446-6645-D844-B8F2-2BBB50B160A3}"/>
                </a:ext>
              </a:extLst>
            </p:cNvPr>
            <p:cNvSpPr/>
            <p:nvPr/>
          </p:nvSpPr>
          <p:spPr>
            <a:xfrm>
              <a:off x="3038172" y="3370508"/>
              <a:ext cx="536153" cy="748602"/>
            </a:xfrm>
            <a:prstGeom prst="roundRect">
              <a:avLst/>
            </a:prstGeom>
            <a:gradFill flip="none" rotWithShape="1">
              <a:gsLst>
                <a:gs pos="0">
                  <a:schemeClr val="dk1">
                    <a:lumMod val="67000"/>
                  </a:schemeClr>
                </a:gs>
                <a:gs pos="48000">
                  <a:schemeClr val="dk1">
                    <a:lumMod val="97000"/>
                    <a:lumOff val="3000"/>
                  </a:schemeClr>
                </a:gs>
                <a:gs pos="100000">
                  <a:schemeClr val="dk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/>
                <a:t>Plugin </a:t>
              </a:r>
            </a:p>
          </p:txBody>
        </p:sp>
        <p:sp>
          <p:nvSpPr>
            <p:cNvPr id="45" name="Rounded Rectangle 44">
              <a:extLst>
                <a:ext uri="{FF2B5EF4-FFF2-40B4-BE49-F238E27FC236}">
                  <a16:creationId xmlns:a16="http://schemas.microsoft.com/office/drawing/2014/main" id="{85B34464-E8DC-DA4D-96B1-4C5F048AA925}"/>
                </a:ext>
              </a:extLst>
            </p:cNvPr>
            <p:cNvSpPr/>
            <p:nvPr/>
          </p:nvSpPr>
          <p:spPr>
            <a:xfrm>
              <a:off x="3716312" y="3370508"/>
              <a:ext cx="536153" cy="748602"/>
            </a:xfrm>
            <a:prstGeom prst="roundRect">
              <a:avLst/>
            </a:prstGeom>
            <a:gradFill flip="none" rotWithShape="1">
              <a:gsLst>
                <a:gs pos="0">
                  <a:schemeClr val="dk1">
                    <a:lumMod val="67000"/>
                  </a:schemeClr>
                </a:gs>
                <a:gs pos="48000">
                  <a:schemeClr val="dk1">
                    <a:lumMod val="97000"/>
                    <a:lumOff val="3000"/>
                  </a:schemeClr>
                </a:gs>
                <a:gs pos="100000">
                  <a:schemeClr val="dk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prstClr val="white"/>
                  </a:solidFill>
                </a:rPr>
                <a:t>Plugin</a:t>
              </a:r>
              <a:endParaRPr lang="en-US" sz="600" b="1" dirty="0"/>
            </a:p>
          </p:txBody>
        </p:sp>
        <p:sp>
          <p:nvSpPr>
            <p:cNvPr id="46" name="Rounded Rectangle 45">
              <a:extLst>
                <a:ext uri="{FF2B5EF4-FFF2-40B4-BE49-F238E27FC236}">
                  <a16:creationId xmlns:a16="http://schemas.microsoft.com/office/drawing/2014/main" id="{BFC4607F-34B3-6043-818A-0C051BA0C11E}"/>
                </a:ext>
              </a:extLst>
            </p:cNvPr>
            <p:cNvSpPr/>
            <p:nvPr/>
          </p:nvSpPr>
          <p:spPr>
            <a:xfrm>
              <a:off x="4394452" y="3378999"/>
              <a:ext cx="536153" cy="748602"/>
            </a:xfrm>
            <a:prstGeom prst="roundRect">
              <a:avLst/>
            </a:prstGeom>
            <a:gradFill flip="none" rotWithShape="1">
              <a:gsLst>
                <a:gs pos="0">
                  <a:schemeClr val="dk1">
                    <a:lumMod val="67000"/>
                  </a:schemeClr>
                </a:gs>
                <a:gs pos="48000">
                  <a:schemeClr val="dk1">
                    <a:lumMod val="97000"/>
                    <a:lumOff val="3000"/>
                  </a:schemeClr>
                </a:gs>
                <a:gs pos="100000">
                  <a:schemeClr val="dk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prstClr val="white"/>
                  </a:solidFill>
                </a:rPr>
                <a:t>Plugin</a:t>
              </a:r>
              <a:endParaRPr lang="en-US" b="1" dirty="0"/>
            </a:p>
          </p:txBody>
        </p: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410523BD-19F6-EB47-BB11-CC74E60B2A89}"/>
                </a:ext>
              </a:extLst>
            </p:cNvPr>
            <p:cNvGrpSpPr/>
            <p:nvPr/>
          </p:nvGrpSpPr>
          <p:grpSpPr>
            <a:xfrm>
              <a:off x="3306249" y="3055178"/>
              <a:ext cx="1603374" cy="325069"/>
              <a:chOff x="3324162" y="3056427"/>
              <a:chExt cx="1603374" cy="325069"/>
            </a:xfrm>
          </p:grpSpPr>
          <p:cxnSp>
            <p:nvCxnSpPr>
              <p:cNvPr id="50" name="Elbow Connector 49">
                <a:extLst>
                  <a:ext uri="{FF2B5EF4-FFF2-40B4-BE49-F238E27FC236}">
                    <a16:creationId xmlns:a16="http://schemas.microsoft.com/office/drawing/2014/main" id="{E322B9A3-BF26-8549-9C39-F5B60D951781}"/>
                  </a:ext>
                </a:extLst>
              </p:cNvPr>
              <p:cNvCxnSpPr>
                <a:stCxn id="44" idx="0"/>
                <a:endCxn id="12" idx="3"/>
              </p:cNvCxnSpPr>
              <p:nvPr/>
            </p:nvCxnSpPr>
            <p:spPr>
              <a:xfrm rot="5400000" flipH="1" flipV="1">
                <a:off x="3968184" y="2412405"/>
                <a:ext cx="315330" cy="1603374"/>
              </a:xfrm>
              <a:prstGeom prst="bentConnector3">
                <a:avLst/>
              </a:prstGeom>
              <a:ln w="9525" cap="flat" cmpd="sng" algn="ctr">
                <a:solidFill>
                  <a:schemeClr val="dk1"/>
                </a:solidFill>
                <a:prstDash val="solid"/>
                <a:round/>
                <a:headEnd type="triangle" w="med" len="med"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26140636-21E2-0F47-A19E-1C21CB68A60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08713" y="3212951"/>
                <a:ext cx="0" cy="168545"/>
              </a:xfrm>
              <a:prstGeom prst="straightConnector1">
                <a:avLst/>
              </a:prstGeom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54" name="Straight Arrow Connector 53">
                <a:extLst>
                  <a:ext uri="{FF2B5EF4-FFF2-40B4-BE49-F238E27FC236}">
                    <a16:creationId xmlns:a16="http://schemas.microsoft.com/office/drawing/2014/main" id="{001DF9C3-7BC9-B045-8EAD-A2BC52025FD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62529" y="3212951"/>
                <a:ext cx="0" cy="168545"/>
              </a:xfrm>
              <a:prstGeom prst="straightConnector1">
                <a:avLst/>
              </a:prstGeom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</p:grpSp>
      <p:sp>
        <p:nvSpPr>
          <p:cNvPr id="62" name="Content Placeholder 2">
            <a:extLst>
              <a:ext uri="{FF2B5EF4-FFF2-40B4-BE49-F238E27FC236}">
                <a16:creationId xmlns:a16="http://schemas.microsoft.com/office/drawing/2014/main" id="{113CCC51-DE4E-F945-968C-4154D9111C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908" y="1219201"/>
            <a:ext cx="6212031" cy="4596983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50000"/>
              </a:lnSpc>
            </a:pPr>
            <a:r>
              <a:rPr lang="en-US" sz="2667" dirty="0"/>
              <a:t>Detects the events supported by the node</a:t>
            </a:r>
          </a:p>
          <a:p>
            <a:pPr>
              <a:lnSpc>
                <a:spcPct val="150000"/>
              </a:lnSpc>
            </a:pPr>
            <a:r>
              <a:rPr lang="en-US" sz="2667" dirty="0"/>
              <a:t>Extensible event files for future architectures</a:t>
            </a:r>
          </a:p>
          <a:p>
            <a:pPr>
              <a:lnSpc>
                <a:spcPct val="150000"/>
              </a:lnSpc>
            </a:pPr>
            <a:r>
              <a:rPr lang="en-US" sz="2667" dirty="0"/>
              <a:t>Configures metrics based on these events</a:t>
            </a:r>
          </a:p>
          <a:p>
            <a:pPr>
              <a:lnSpc>
                <a:spcPct val="150000"/>
              </a:lnSpc>
            </a:pPr>
            <a:r>
              <a:rPr lang="en-US" sz="2667" dirty="0"/>
              <a:t>These metrics are sampled at preconfigured rate</a:t>
            </a:r>
          </a:p>
          <a:p>
            <a:pPr>
              <a:lnSpc>
                <a:spcPct val="150000"/>
              </a:lnSpc>
            </a:pPr>
            <a:r>
              <a:rPr lang="en-US" sz="2667" dirty="0"/>
              <a:t>Stored temporarily in local disk</a:t>
            </a:r>
          </a:p>
          <a:p>
            <a:pPr>
              <a:lnSpc>
                <a:spcPct val="150000"/>
              </a:lnSpc>
            </a:pPr>
            <a:r>
              <a:rPr lang="en-US" sz="2667" dirty="0"/>
              <a:t>Plugins perform transformations to the data</a:t>
            </a:r>
          </a:p>
          <a:p>
            <a:pPr>
              <a:lnSpc>
                <a:spcPct val="150000"/>
              </a:lnSpc>
            </a:pPr>
            <a:r>
              <a:rPr lang="en-US" sz="2667" dirty="0"/>
              <a:t>Simple low overhead online analysis</a:t>
            </a:r>
          </a:p>
          <a:p>
            <a:pPr>
              <a:lnSpc>
                <a:spcPct val="150000"/>
              </a:lnSpc>
            </a:pPr>
            <a:r>
              <a:rPr lang="en-US" sz="2667" dirty="0"/>
              <a:t>Data exported to centralized storage for offline analysis</a:t>
            </a:r>
            <a:endParaRPr lang="en-US" sz="2133" dirty="0"/>
          </a:p>
          <a:p>
            <a:pPr>
              <a:lnSpc>
                <a:spcPct val="150000"/>
              </a:lnSpc>
            </a:pPr>
            <a:endParaRPr lang="en-US" sz="2667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21EF2F58-0057-3F46-B956-4BDB5E6BE2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2A033DA-5739-FA43-83ED-150B88B958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3205" y="3785123"/>
            <a:ext cx="6268795" cy="2676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146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366A39-2D4F-0048-B343-E4FBCD187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908" y="866"/>
            <a:ext cx="11942165" cy="895767"/>
          </a:xfrm>
        </p:spPr>
        <p:txBody>
          <a:bodyPr>
            <a:normAutofit/>
          </a:bodyPr>
          <a:lstStyle/>
          <a:p>
            <a:r>
              <a:rPr lang="en-US" sz="4267" dirty="0"/>
              <a:t>Trident - Core Performance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2E9E5A-35D6-D74A-BD8C-5B13940D02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908" y="981306"/>
            <a:ext cx="6777576" cy="5619191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400" dirty="0"/>
              <a:t>Instruction Per Cycle (IPC)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867" dirty="0"/>
              <a:t>Denotes ratio of parallel instructions executed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867" dirty="0"/>
              <a:t>Modern processors like Intel Haswell EP can do 4 IPC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400" dirty="0"/>
              <a:t>Top down characterization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867" dirty="0"/>
              <a:t>Identifies the resources dominated by workload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867" dirty="0"/>
              <a:t>Front-End – fetch and decode program code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867" dirty="0"/>
              <a:t>Back-End – monitor and execution of </a:t>
            </a:r>
            <a:r>
              <a:rPr lang="en-US" sz="1867" dirty="0" err="1"/>
              <a:t>uOP</a:t>
            </a:r>
            <a:r>
              <a:rPr lang="en-US" sz="1867" dirty="0"/>
              <a:t> once the dependent data operands availability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867" dirty="0"/>
              <a:t>Retiring – Completion of the </a:t>
            </a:r>
            <a:r>
              <a:rPr lang="en-US" sz="1867" dirty="0" err="1"/>
              <a:t>uOP</a:t>
            </a:r>
            <a:endParaRPr lang="en-US" sz="1867" dirty="0"/>
          </a:p>
          <a:p>
            <a:pPr lvl="1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867" dirty="0"/>
              <a:t>Bad speculation – </a:t>
            </a:r>
            <a:r>
              <a:rPr lang="en-US" sz="1867" dirty="0" err="1"/>
              <a:t>uOPs</a:t>
            </a:r>
            <a:r>
              <a:rPr lang="en-US" sz="1867" dirty="0"/>
              <a:t> that are cancelled before retirement due to branch misprediction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400" dirty="0"/>
              <a:t>Execution Unit Port Utilization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867" dirty="0"/>
              <a:t>Determines how many cycles the port was busy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867" dirty="0"/>
              <a:t>Identifies broadly the pressure from different types of </a:t>
            </a:r>
            <a:r>
              <a:rPr lang="en-US" sz="1867" dirty="0" err="1"/>
              <a:t>uOPs</a:t>
            </a:r>
            <a:endParaRPr lang="en-US" sz="1867" dirty="0"/>
          </a:p>
          <a:p>
            <a:pPr lvl="1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867" dirty="0"/>
              <a:t>INT &amp; FP operations, address calculation, etc.,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6EB14AD-3F0A-944E-806E-5364079A5D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0112" y="3947364"/>
            <a:ext cx="4357241" cy="23989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F4364A6-7B65-2E4B-9F95-72447ED1BD11}"/>
              </a:ext>
            </a:extLst>
          </p:cNvPr>
          <p:cNvSpPr txBox="1"/>
          <p:nvPr/>
        </p:nvSpPr>
        <p:spPr>
          <a:xfrm>
            <a:off x="8409507" y="6032629"/>
            <a:ext cx="36011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/>
              <a:t>Source: https://</a:t>
            </a:r>
            <a:r>
              <a:rPr lang="en-US" sz="800" dirty="0" err="1"/>
              <a:t>software.intel.com</a:t>
            </a:r>
            <a:r>
              <a:rPr lang="en-US" sz="800" dirty="0"/>
              <a:t>/</a:t>
            </a:r>
            <a:r>
              <a:rPr lang="en-US" sz="800" dirty="0" err="1"/>
              <a:t>en</a:t>
            </a:r>
            <a:r>
              <a:rPr lang="en-US" sz="800" dirty="0"/>
              <a:t>-us/vtune-amplifier-help-tuning-applications-using-a-top-down-microarchitecture-analysis-method</a:t>
            </a:r>
          </a:p>
        </p:txBody>
      </p:sp>
      <p:pic>
        <p:nvPicPr>
          <p:cNvPr id="1026" name="Picture 2" descr="https://cdn.arstechnica.net/wp-content/uploads/2013/04/HSW_IMG_3.png">
            <a:extLst>
              <a:ext uri="{FF2B5EF4-FFF2-40B4-BE49-F238E27FC236}">
                <a16:creationId xmlns:a16="http://schemas.microsoft.com/office/drawing/2014/main" id="{8DDFAD86-A66A-6942-9E5B-93F7FA1519F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619"/>
          <a:stretch/>
        </p:blipFill>
        <p:spPr bwMode="auto">
          <a:xfrm>
            <a:off x="6924345" y="1053498"/>
            <a:ext cx="5150867" cy="2681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4AD9A74-B805-BF46-9D15-8E6E4098259E}"/>
              </a:ext>
            </a:extLst>
          </p:cNvPr>
          <p:cNvSpPr txBox="1"/>
          <p:nvPr/>
        </p:nvSpPr>
        <p:spPr>
          <a:xfrm>
            <a:off x="8656420" y="3663752"/>
            <a:ext cx="342565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Source: https://</a:t>
            </a:r>
            <a:r>
              <a:rPr lang="en-US" sz="800" dirty="0" err="1"/>
              <a:t>arstechnica.com</a:t>
            </a:r>
            <a:r>
              <a:rPr lang="en-US" sz="800" dirty="0"/>
              <a:t>/gadgets/2013/05/a-look-at-</a:t>
            </a:r>
            <a:r>
              <a:rPr lang="en-US" sz="800" dirty="0" err="1"/>
              <a:t>haswell</a:t>
            </a:r>
            <a:r>
              <a:rPr lang="en-US" sz="800" dirty="0"/>
              <a:t>/2/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880B105-AB36-314F-9C5D-B0AD1B11A0F2}"/>
              </a:ext>
            </a:extLst>
          </p:cNvPr>
          <p:cNvSpPr txBox="1"/>
          <p:nvPr/>
        </p:nvSpPr>
        <p:spPr>
          <a:xfrm>
            <a:off x="10142483" y="691449"/>
            <a:ext cx="1977835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67" dirty="0"/>
              <a:t>Intel Haswell EP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6DA647-36D1-7D43-B438-2AFE8E5196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4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8792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www.researchgate.net/profile/JI_Gomez/publication/221341164/figure/fig1/AS:669541881364486@1536642632275/Multi-banked-SDRAM-architecture.png">
            <a:extLst>
              <a:ext uri="{FF2B5EF4-FFF2-40B4-BE49-F238E27FC236}">
                <a16:creationId xmlns:a16="http://schemas.microsoft.com/office/drawing/2014/main" id="{91589CA8-67B4-4443-BC81-5183B44B9F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18507" y="896632"/>
            <a:ext cx="4592989" cy="2605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3F35B20-03D2-9D47-BE7A-DDE7BF8C8A2E}"/>
              </a:ext>
            </a:extLst>
          </p:cNvPr>
          <p:cNvSpPr txBox="1"/>
          <p:nvPr/>
        </p:nvSpPr>
        <p:spPr>
          <a:xfrm>
            <a:off x="8282152" y="6001407"/>
            <a:ext cx="37321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solidFill>
                  <a:schemeClr val="tx2"/>
                </a:solidFill>
              </a:rPr>
              <a:t>Further info: https://</a:t>
            </a:r>
            <a:r>
              <a:rPr lang="en-US" sz="800" dirty="0" err="1">
                <a:solidFill>
                  <a:schemeClr val="tx2"/>
                </a:solidFill>
              </a:rPr>
              <a:t>www.anandtech.com</a:t>
            </a:r>
            <a:r>
              <a:rPr lang="en-US" sz="800" dirty="0">
                <a:solidFill>
                  <a:schemeClr val="tx2"/>
                </a:solidFill>
              </a:rPr>
              <a:t>/show/3851/everything-you-always-wanted-to-know-about-sdram-memory-but-were-afraid-to-ask/5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FAA22D9-EDB4-094A-9D3B-20D79F30FC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348" y="794734"/>
            <a:ext cx="7698390" cy="5619191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000" dirty="0"/>
              <a:t>Memory bandwidth usage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/>
              <a:t>Amount of data read and written to main memory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/>
              <a:t>Memory transaction classification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/>
              <a:t>Memory transaction occurs through pages from memory bank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/>
              <a:t>Page-Hit </a:t>
            </a:r>
          </a:p>
          <a:p>
            <a:pPr lvl="2">
              <a:buFont typeface="Wingdings" pitchFamily="2" charset="2"/>
              <a:buChar char="q"/>
            </a:pPr>
            <a:r>
              <a:rPr lang="en-US" sz="1600" dirty="0"/>
              <a:t>Memory bank in open state </a:t>
            </a:r>
          </a:p>
          <a:p>
            <a:pPr lvl="2">
              <a:buFont typeface="Wingdings" pitchFamily="2" charset="2"/>
              <a:buChar char="q"/>
            </a:pPr>
            <a:r>
              <a:rPr lang="en-US" sz="1600" dirty="0"/>
              <a:t>Lowest access latency (Open)</a:t>
            </a:r>
          </a:p>
          <a:p>
            <a:pPr lvl="2">
              <a:buFont typeface="Wingdings" pitchFamily="2" charset="2"/>
              <a:buChar char="q"/>
            </a:pPr>
            <a:r>
              <a:rPr lang="en-US" sz="1600" dirty="0"/>
              <a:t>Sequential memory access usually have high page hits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/>
              <a:t>Page-Empty </a:t>
            </a:r>
          </a:p>
          <a:p>
            <a:pPr lvl="2">
              <a:buFont typeface="Wingdings" pitchFamily="2" charset="2"/>
              <a:buChar char="q"/>
            </a:pPr>
            <a:r>
              <a:rPr lang="en-US" sz="1600" dirty="0"/>
              <a:t>Memory bank is idle and needs to be activated</a:t>
            </a:r>
          </a:p>
          <a:p>
            <a:pPr lvl="2">
              <a:buFont typeface="Wingdings" pitchFamily="2" charset="2"/>
              <a:buChar char="q"/>
            </a:pPr>
            <a:r>
              <a:rPr lang="en-US" sz="1600" dirty="0"/>
              <a:t>Moderate access latency (Usually 2x of page hit)</a:t>
            </a:r>
          </a:p>
          <a:p>
            <a:pPr lvl="2">
              <a:buFont typeface="Wingdings" pitchFamily="2" charset="2"/>
              <a:buChar char="q"/>
            </a:pPr>
            <a:r>
              <a:rPr lang="en-US" sz="1600" dirty="0"/>
              <a:t>Random memory access usually have high page empty counts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/>
              <a:t>Page-Miss</a:t>
            </a:r>
          </a:p>
          <a:p>
            <a:pPr lvl="2">
              <a:buFont typeface="Wingdings" pitchFamily="2" charset="2"/>
              <a:buChar char="q"/>
            </a:pPr>
            <a:r>
              <a:rPr lang="en-US" sz="1600" dirty="0"/>
              <a:t>Memory to be accessed requires closing of a page in the same bank</a:t>
            </a:r>
          </a:p>
          <a:p>
            <a:pPr lvl="2">
              <a:buFont typeface="Wingdings" pitchFamily="2" charset="2"/>
              <a:buChar char="q"/>
            </a:pPr>
            <a:r>
              <a:rPr lang="en-US" sz="1600" dirty="0"/>
              <a:t>Worst access latency (Usually 3x of page hit)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CDA3AC6-95F3-264E-924A-D3A5CB6DD8FE}"/>
              </a:ext>
            </a:extLst>
          </p:cNvPr>
          <p:cNvSpPr txBox="1">
            <a:spLocks/>
          </p:cNvSpPr>
          <p:nvPr/>
        </p:nvSpPr>
        <p:spPr>
          <a:xfrm>
            <a:off x="139908" y="866"/>
            <a:ext cx="11942165" cy="89576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4267" dirty="0"/>
              <a:t>Trident - Memory Performance Analysis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3D69765-8D5D-4D4F-8180-D3B6DCE46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026" name="Picture 2" descr="Related image">
            <a:extLst>
              <a:ext uri="{FF2B5EF4-FFF2-40B4-BE49-F238E27FC236}">
                <a16:creationId xmlns:a16="http://schemas.microsoft.com/office/drawing/2014/main" id="{A832073D-BA2E-C64A-B73E-4E0DC80369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88898" y="4114740"/>
            <a:ext cx="4476858" cy="1290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A8D6DD8-00F6-7E4A-9269-B764E42FCA46}"/>
              </a:ext>
            </a:extLst>
          </p:cNvPr>
          <p:cNvSpPr txBox="1"/>
          <p:nvPr/>
        </p:nvSpPr>
        <p:spPr>
          <a:xfrm>
            <a:off x="7724604" y="5405129"/>
            <a:ext cx="42896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solidFill>
                  <a:schemeClr val="tx2"/>
                </a:solidFill>
              </a:rPr>
              <a:t>Source: https://</a:t>
            </a:r>
            <a:r>
              <a:rPr lang="en-US" sz="800" dirty="0" err="1">
                <a:solidFill>
                  <a:schemeClr val="tx2"/>
                </a:solidFill>
              </a:rPr>
              <a:t>www.researchgate.net</a:t>
            </a:r>
            <a:r>
              <a:rPr lang="en-US" sz="800" dirty="0">
                <a:solidFill>
                  <a:schemeClr val="tx2"/>
                </a:solidFill>
              </a:rPr>
              <a:t>/figure/Example-of-a-typical-TLM-trace-with-DRAM-related-phases_fig4_282806593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184709-0180-3943-9452-F642DB3E85C0}"/>
              </a:ext>
            </a:extLst>
          </p:cNvPr>
          <p:cNvSpPr txBox="1"/>
          <p:nvPr/>
        </p:nvSpPr>
        <p:spPr>
          <a:xfrm>
            <a:off x="7812346" y="3518462"/>
            <a:ext cx="42991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solidFill>
                  <a:schemeClr val="tx2"/>
                </a:solidFill>
              </a:rPr>
              <a:t>Source: https://</a:t>
            </a:r>
            <a:r>
              <a:rPr lang="en-US" sz="800" dirty="0" err="1">
                <a:solidFill>
                  <a:schemeClr val="tx2"/>
                </a:solidFill>
              </a:rPr>
              <a:t>www.researchgate.net</a:t>
            </a:r>
            <a:r>
              <a:rPr lang="en-US" sz="800" dirty="0">
                <a:solidFill>
                  <a:schemeClr val="tx2"/>
                </a:solidFill>
              </a:rPr>
              <a:t>/figure/Multi-banked-SDRAM-architecture_fig1_221341164</a:t>
            </a:r>
          </a:p>
        </p:txBody>
      </p:sp>
    </p:spTree>
    <p:extLst>
      <p:ext uri="{BB962C8B-B14F-4D97-AF65-F5344CB8AC3E}">
        <p14:creationId xmlns:p14="http://schemas.microsoft.com/office/powerpoint/2010/main" val="3952238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FAA22D9-EDB4-094A-9D3B-20D79F30FC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348" y="1033063"/>
            <a:ext cx="7698390" cy="538086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000" dirty="0"/>
              <a:t>Data recorded form </a:t>
            </a:r>
            <a:r>
              <a:rPr lang="en-US" sz="2000" dirty="0" err="1"/>
              <a:t>ProcFS</a:t>
            </a:r>
            <a:endParaRPr lang="en-US" sz="2000" dirty="0"/>
          </a:p>
          <a:p>
            <a:pPr>
              <a:buFont typeface="Wingdings" pitchFamily="2" charset="2"/>
              <a:buChar char="q"/>
            </a:pPr>
            <a:r>
              <a:rPr lang="en-US" sz="2000" dirty="0"/>
              <a:t>Transfer Rate Analysis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/>
              <a:t>Amount of data read and written to storage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/>
              <a:t>Limited by interface and type of memory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/>
              <a:t>Sustained Vs Bursts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/>
              <a:t>Operation Rate Analysis</a:t>
            </a:r>
            <a:endParaRPr lang="en-US" sz="1800" dirty="0"/>
          </a:p>
          <a:p>
            <a:pPr lvl="1">
              <a:buFont typeface="Wingdings" pitchFamily="2" charset="2"/>
              <a:buChar char="q"/>
            </a:pPr>
            <a:r>
              <a:rPr lang="en-US" sz="1800" dirty="0"/>
              <a:t>Amount of operations performed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/>
              <a:t>Limited by controller for fast memory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/>
              <a:t>Limited by disk head for HDDs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/>
              <a:t>Random Vs Sequential accesses</a:t>
            </a:r>
          </a:p>
          <a:p>
            <a:pPr lvl="1">
              <a:buFont typeface="Wingdings" pitchFamily="2" charset="2"/>
              <a:buChar char="q"/>
            </a:pPr>
            <a:endParaRPr lang="en-US" sz="1800" dirty="0"/>
          </a:p>
          <a:p>
            <a:pPr lvl="1">
              <a:buFont typeface="Wingdings" pitchFamily="2" charset="2"/>
              <a:buChar char="q"/>
            </a:pPr>
            <a:endParaRPr lang="en-US" sz="160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CDA3AC6-95F3-264E-924A-D3A5CB6DD8FE}"/>
              </a:ext>
            </a:extLst>
          </p:cNvPr>
          <p:cNvSpPr txBox="1">
            <a:spLocks/>
          </p:cNvSpPr>
          <p:nvPr/>
        </p:nvSpPr>
        <p:spPr>
          <a:xfrm>
            <a:off x="139908" y="866"/>
            <a:ext cx="11942165" cy="89576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4267" dirty="0"/>
              <a:t>Trident - IO Performance Analysis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3D69765-8D5D-4D4F-8180-D3B6DCE46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026" name="Picture 2" descr="http://www.brendangregg.com/Perf/linux_perf_tools_full.png">
            <a:extLst>
              <a:ext uri="{FF2B5EF4-FFF2-40B4-BE49-F238E27FC236}">
                <a16:creationId xmlns:a16="http://schemas.microsoft.com/office/drawing/2014/main" id="{7371E352-5F68-2841-91C2-061F935EE8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86961" y="1244673"/>
            <a:ext cx="4001651" cy="4561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DB73753-B91E-8946-80ED-C4558267CF01}"/>
              </a:ext>
            </a:extLst>
          </p:cNvPr>
          <p:cNvSpPr/>
          <p:nvPr/>
        </p:nvSpPr>
        <p:spPr>
          <a:xfrm>
            <a:off x="8920635" y="3922847"/>
            <a:ext cx="2463994" cy="837618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9F0C27-1FC1-CE43-9ADA-269F433B89C0}"/>
              </a:ext>
            </a:extLst>
          </p:cNvPr>
          <p:cNvSpPr/>
          <p:nvPr/>
        </p:nvSpPr>
        <p:spPr>
          <a:xfrm>
            <a:off x="9918796" y="2247609"/>
            <a:ext cx="1461849" cy="1675238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656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3E2290-4DE2-404C-B04F-B05A5ADB7E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908" y="896633"/>
            <a:ext cx="11942165" cy="5961367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buFont typeface="Wingdings" pitchFamily="2" charset="2"/>
              <a:buChar char="q"/>
            </a:pPr>
            <a:r>
              <a:rPr lang="en-US" sz="2000" dirty="0"/>
              <a:t>Test System</a:t>
            </a:r>
          </a:p>
          <a:p>
            <a:pPr lvl="1">
              <a:lnSpc>
                <a:spcPct val="110000"/>
              </a:lnSpc>
              <a:buFont typeface="Wingdings" pitchFamily="2" charset="2"/>
              <a:buChar char="q"/>
            </a:pPr>
            <a:r>
              <a:rPr lang="en-US" sz="1800" dirty="0"/>
              <a:t>2x Intel(R) Xeon(R) E5-2630 v3@2.40GHz / </a:t>
            </a:r>
          </a:p>
          <a:p>
            <a:pPr lvl="1">
              <a:lnSpc>
                <a:spcPct val="110000"/>
              </a:lnSpc>
              <a:buFont typeface="Wingdings" pitchFamily="2" charset="2"/>
              <a:buChar char="q"/>
            </a:pPr>
            <a:r>
              <a:rPr lang="en-US" sz="1800" dirty="0"/>
              <a:t>64GB DDR4-2133 RAM </a:t>
            </a:r>
          </a:p>
          <a:p>
            <a:pPr lvl="1">
              <a:lnSpc>
                <a:spcPct val="110000"/>
              </a:lnSpc>
              <a:buFont typeface="Wingdings" pitchFamily="2" charset="2"/>
              <a:buChar char="q"/>
            </a:pPr>
            <a:r>
              <a:rPr lang="en-US" sz="1800" dirty="0"/>
              <a:t>Centos 7 (3.10.0-957.5.1.el7.x86_64)</a:t>
            </a:r>
          </a:p>
          <a:p>
            <a:pPr lvl="1">
              <a:lnSpc>
                <a:spcPct val="110000"/>
              </a:lnSpc>
              <a:buFont typeface="Wingdings" pitchFamily="2" charset="2"/>
              <a:buChar char="q"/>
            </a:pPr>
            <a:r>
              <a:rPr lang="en-US" sz="1800" dirty="0"/>
              <a:t>Non-HT, 8 physical cores per socket</a:t>
            </a:r>
          </a:p>
          <a:p>
            <a:pPr>
              <a:lnSpc>
                <a:spcPct val="110000"/>
              </a:lnSpc>
              <a:buFont typeface="Wingdings" pitchFamily="2" charset="2"/>
              <a:buChar char="q"/>
            </a:pPr>
            <a:r>
              <a:rPr lang="en-US" sz="2000" dirty="0"/>
              <a:t>Workloads</a:t>
            </a:r>
          </a:p>
          <a:p>
            <a:pPr lvl="1">
              <a:lnSpc>
                <a:spcPct val="110000"/>
              </a:lnSpc>
              <a:buFont typeface="Wingdings" pitchFamily="2" charset="2"/>
              <a:buChar char="q"/>
            </a:pPr>
            <a:r>
              <a:rPr lang="en-US" sz="1800" dirty="0"/>
              <a:t>Standard Benchmarks – Repeated </a:t>
            </a:r>
            <a:r>
              <a:rPr lang="en-US" sz="1800" u="sng" dirty="0"/>
              <a:t>five</a:t>
            </a:r>
            <a:r>
              <a:rPr lang="en-US" sz="1800" dirty="0"/>
              <a:t> times</a:t>
            </a:r>
          </a:p>
          <a:p>
            <a:pPr lvl="2">
              <a:lnSpc>
                <a:spcPct val="110000"/>
              </a:lnSpc>
              <a:buFont typeface="Wingdings" pitchFamily="2" charset="2"/>
              <a:buChar char="q"/>
            </a:pPr>
            <a:r>
              <a:rPr lang="en-US" sz="1600" dirty="0"/>
              <a:t>Extracted from Domenico Giordano’s Cloud Benchmark Suite</a:t>
            </a:r>
          </a:p>
          <a:p>
            <a:pPr lvl="2">
              <a:lnSpc>
                <a:spcPct val="110000"/>
              </a:lnSpc>
              <a:buFont typeface="Wingdings" pitchFamily="2" charset="2"/>
              <a:buChar char="q"/>
            </a:pPr>
            <a:r>
              <a:rPr lang="en-US" sz="1600" dirty="0"/>
              <a:t>HEPSPEC06 Benchmark Suite</a:t>
            </a:r>
          </a:p>
          <a:p>
            <a:pPr lvl="3">
              <a:lnSpc>
                <a:spcPct val="110000"/>
              </a:lnSpc>
              <a:buFont typeface="Wingdings" pitchFamily="2" charset="2"/>
              <a:buChar char="q"/>
            </a:pPr>
            <a:r>
              <a:rPr lang="en-US" sz="1400" dirty="0"/>
              <a:t>450.soplex,471.omnetpp,447.dealII,473.astar,444.namd,453.povray,483.xalancbmk</a:t>
            </a:r>
          </a:p>
          <a:p>
            <a:pPr lvl="2">
              <a:lnSpc>
                <a:spcPct val="110000"/>
              </a:lnSpc>
              <a:buFont typeface="Wingdings" pitchFamily="2" charset="2"/>
              <a:buChar char="q"/>
            </a:pPr>
            <a:r>
              <a:rPr lang="en-US" sz="1600" dirty="0"/>
              <a:t>SPEC17 Benchmark Suite</a:t>
            </a:r>
          </a:p>
          <a:p>
            <a:pPr lvl="3">
              <a:lnSpc>
                <a:spcPct val="110000"/>
              </a:lnSpc>
              <a:buFont typeface="Wingdings" pitchFamily="2" charset="2"/>
              <a:buChar char="q"/>
            </a:pPr>
            <a:r>
              <a:rPr lang="en-US" sz="1400" dirty="0"/>
              <a:t>508.namd_r,510.parset_r,511.povray_r,520.omnetpp_r,523.xalancbmk_r,526.blender_r,531.deepsjeng_r,541.leela_r</a:t>
            </a:r>
          </a:p>
          <a:p>
            <a:pPr lvl="1">
              <a:lnSpc>
                <a:spcPct val="110000"/>
              </a:lnSpc>
              <a:buFont typeface="Wingdings" pitchFamily="2" charset="2"/>
              <a:buChar char="q"/>
            </a:pPr>
            <a:r>
              <a:rPr lang="en-US" sz="1800" dirty="0"/>
              <a:t>HEP Workload Based Benchmarks - Pre &amp; Post wait time of 60 seconds</a:t>
            </a:r>
          </a:p>
          <a:p>
            <a:pPr lvl="2">
              <a:lnSpc>
                <a:spcPct val="110000"/>
              </a:lnSpc>
              <a:buFont typeface="Wingdings" pitchFamily="2" charset="2"/>
              <a:buChar char="q"/>
            </a:pPr>
            <a:r>
              <a:rPr lang="en-US" sz="1600" dirty="0">
                <a:hlinkClick r:id="rId3"/>
              </a:rPr>
              <a:t>ATLAS – MC Simulation, MC Digitization &amp; </a:t>
            </a:r>
            <a:r>
              <a:rPr lang="en-US" sz="1600" dirty="0" err="1">
                <a:hlinkClick r:id="rId3"/>
              </a:rPr>
              <a:t>Reco</a:t>
            </a:r>
            <a:r>
              <a:rPr lang="en-US" sz="1600" dirty="0">
                <a:hlinkClick r:id="rId3"/>
              </a:rPr>
              <a:t>, Derivation production</a:t>
            </a:r>
            <a:endParaRPr lang="en-US" sz="1600" dirty="0"/>
          </a:p>
          <a:p>
            <a:pPr lvl="2">
              <a:lnSpc>
                <a:spcPct val="110000"/>
              </a:lnSpc>
              <a:buFont typeface="Wingdings" pitchFamily="2" charset="2"/>
              <a:buChar char="q"/>
            </a:pPr>
            <a:r>
              <a:rPr lang="en-US" sz="1600" dirty="0">
                <a:hlinkClick r:id="rId4"/>
              </a:rPr>
              <a:t>CMS – Gen+Sim, Digi+Trigger+PileupSimualtion, Reco+Analysis data creation</a:t>
            </a:r>
            <a:r>
              <a:rPr lang="en-US" sz="1600" dirty="0"/>
              <a:t> – Streaming Inputs</a:t>
            </a:r>
          </a:p>
          <a:p>
            <a:pPr lvl="2">
              <a:lnSpc>
                <a:spcPct val="110000"/>
              </a:lnSpc>
              <a:buFont typeface="Wingdings" pitchFamily="2" charset="2"/>
              <a:buChar char="q"/>
            </a:pPr>
            <a:r>
              <a:rPr lang="en-US" sz="1600" dirty="0" err="1"/>
              <a:t>LHCb</a:t>
            </a:r>
            <a:r>
              <a:rPr lang="en-US" sz="1600" dirty="0"/>
              <a:t> – Generation + Simulation (</a:t>
            </a:r>
            <a:r>
              <a:rPr lang="en-US" sz="1600" dirty="0">
                <a:hlinkClick r:id="rId5"/>
              </a:rPr>
              <a:t>DG Cloud Benchmark Suite</a:t>
            </a:r>
            <a:r>
              <a:rPr lang="en-US" sz="1600" dirty="0"/>
              <a:t>)</a:t>
            </a:r>
          </a:p>
          <a:p>
            <a:pPr lvl="2">
              <a:lnSpc>
                <a:spcPct val="110000"/>
              </a:lnSpc>
              <a:buFont typeface="Wingdings" pitchFamily="2" charset="2"/>
              <a:buChar char="q"/>
            </a:pPr>
            <a:r>
              <a:rPr lang="en-US" sz="1600" dirty="0"/>
              <a:t>ALICE – Generation + Simulation (</a:t>
            </a:r>
            <a:r>
              <a:rPr lang="en-US" sz="1600" dirty="0">
                <a:hlinkClick r:id="rId5"/>
              </a:rPr>
              <a:t>DG Cloud Benchmark Suite</a:t>
            </a:r>
            <a:r>
              <a:rPr lang="en-US" sz="1600" dirty="0"/>
              <a:t>)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AF93D8B-A08A-8F46-BB64-4F04F9544855}"/>
              </a:ext>
            </a:extLst>
          </p:cNvPr>
          <p:cNvSpPr txBox="1">
            <a:spLocks/>
          </p:cNvSpPr>
          <p:nvPr/>
        </p:nvSpPr>
        <p:spPr>
          <a:xfrm>
            <a:off x="139908" y="866"/>
            <a:ext cx="11942165" cy="89576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4267" dirty="0"/>
              <a:t>Experiment setup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2A43F7-CD56-864A-837A-D7952956BC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7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7899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2FA6C0-7187-FB49-BCAB-1270CEEF55B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239831-C620-4AD3-9AD2-037EA858B450}" type="slidenum">
              <a:rPr lang="en-US" smtClean="0">
                <a:solidFill>
                  <a:srgbClr val="0C377B">
                    <a:tint val="75000"/>
                  </a:srgbClr>
                </a:solidFill>
              </a:rPr>
              <a:pPr>
                <a:defRPr/>
              </a:pPr>
              <a:t>8</a:t>
            </a:fld>
            <a:endParaRPr lang="en-US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9327C48-4BA1-BC46-8C68-2A7EA7B39642}"/>
              </a:ext>
            </a:extLst>
          </p:cNvPr>
          <p:cNvSpPr txBox="1">
            <a:spLocks/>
          </p:cNvSpPr>
          <p:nvPr/>
        </p:nvSpPr>
        <p:spPr>
          <a:xfrm>
            <a:off x="1" y="0"/>
            <a:ext cx="11582400" cy="314107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HS06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C140621-2BC2-AC4A-A979-FB8C852038C8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44110"/>
            <a:ext cx="12211282" cy="6166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2577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2_CERNcobrandi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-cobranding_16-9" id="{9486FF97-64B1-7C4D-8783-1EE84628D569}" vid="{D93ABEC0-9207-7340-8DD8-677D17C1D64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24835</TotalTime>
  <Words>786</Words>
  <Application>Microsoft Macintosh PowerPoint</Application>
  <PresentationFormat>Widescreen</PresentationFormat>
  <Paragraphs>144</Paragraphs>
  <Slides>20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Optima</vt:lpstr>
      <vt:lpstr>Wingdings</vt:lpstr>
      <vt:lpstr>2_CERNcobrandi16-9</vt:lpstr>
      <vt:lpstr>PowerPoint Presentation</vt:lpstr>
      <vt:lpstr>Trident  Automated system tool for collecting and analyzing hardware performance counters </vt:lpstr>
      <vt:lpstr>Introduction</vt:lpstr>
      <vt:lpstr>Trident Architecture</vt:lpstr>
      <vt:lpstr>Trident - Core Performance Analysis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Domenico.G &amp; Eva.S - Further Analysis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Trident</dc:title>
  <dc:subject/>
  <dc:creator>Servesh Muralidharan</dc:creator>
  <cp:keywords/>
  <dc:description/>
  <cp:lastModifiedBy>Servesh Muralidharan</cp:lastModifiedBy>
  <cp:revision>628</cp:revision>
  <cp:lastPrinted>2018-05-14T16:38:34Z</cp:lastPrinted>
  <dcterms:created xsi:type="dcterms:W3CDTF">2017-01-09T18:34:21Z</dcterms:created>
  <dcterms:modified xsi:type="dcterms:W3CDTF">2019-03-06T14:41:45Z</dcterms:modified>
  <cp:category/>
</cp:coreProperties>
</file>