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447" r:id="rId2"/>
    <p:sldId id="545" r:id="rId3"/>
    <p:sldId id="563" r:id="rId4"/>
    <p:sldId id="562" r:id="rId5"/>
    <p:sldId id="560" r:id="rId6"/>
    <p:sldId id="561" r:id="rId7"/>
    <p:sldId id="564" r:id="rId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D328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7"/>
    <p:restoredTop sz="88529"/>
  </p:normalViewPr>
  <p:slideViewPr>
    <p:cSldViewPr snapToGrid="0" snapToObjects="1">
      <p:cViewPr varScale="1">
        <p:scale>
          <a:sx n="104" d="100"/>
          <a:sy n="104" d="100"/>
        </p:scale>
        <p:origin x="6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549749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n-lt"/>
        <a:ea typeface="+mn-ea"/>
        <a:cs typeface="+mn-cs"/>
        <a:sym typeface="Calibri"/>
      </a:defRPr>
    </a:lvl1pPr>
    <a:lvl2pPr indent="228600" latinLnBrk="0">
      <a:defRPr sz="1000">
        <a:latin typeface="+mn-lt"/>
        <a:ea typeface="+mn-ea"/>
        <a:cs typeface="+mn-cs"/>
        <a:sym typeface="Calibri"/>
      </a:defRPr>
    </a:lvl2pPr>
    <a:lvl3pPr indent="457200" latinLnBrk="0">
      <a:defRPr sz="1000">
        <a:latin typeface="+mn-lt"/>
        <a:ea typeface="+mn-ea"/>
        <a:cs typeface="+mn-cs"/>
        <a:sym typeface="Calibri"/>
      </a:defRPr>
    </a:lvl3pPr>
    <a:lvl4pPr indent="685800" latinLnBrk="0">
      <a:defRPr sz="1000">
        <a:latin typeface="+mn-lt"/>
        <a:ea typeface="+mn-ea"/>
        <a:cs typeface="+mn-cs"/>
        <a:sym typeface="Calibri"/>
      </a:defRPr>
    </a:lvl4pPr>
    <a:lvl5pPr indent="914400" latinLnBrk="0">
      <a:defRPr sz="1000">
        <a:latin typeface="+mn-lt"/>
        <a:ea typeface="+mn-ea"/>
        <a:cs typeface="+mn-cs"/>
        <a:sym typeface="Calibri"/>
      </a:defRPr>
    </a:lvl5pPr>
    <a:lvl6pPr indent="1143000" latinLnBrk="0">
      <a:defRPr sz="1000">
        <a:latin typeface="+mn-lt"/>
        <a:ea typeface="+mn-ea"/>
        <a:cs typeface="+mn-cs"/>
        <a:sym typeface="Calibri"/>
      </a:defRPr>
    </a:lvl6pPr>
    <a:lvl7pPr indent="1371600" latinLnBrk="0">
      <a:defRPr sz="1000">
        <a:latin typeface="+mn-lt"/>
        <a:ea typeface="+mn-ea"/>
        <a:cs typeface="+mn-cs"/>
        <a:sym typeface="Calibri"/>
      </a:defRPr>
    </a:lvl7pPr>
    <a:lvl8pPr indent="1600200" latinLnBrk="0">
      <a:defRPr sz="1000">
        <a:latin typeface="+mn-lt"/>
        <a:ea typeface="+mn-ea"/>
        <a:cs typeface="+mn-cs"/>
        <a:sym typeface="Calibri"/>
      </a:defRPr>
    </a:lvl8pPr>
    <a:lvl9pPr indent="1828800" latinLnBrk="0">
      <a:defRPr sz="10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49694" y="9434393"/>
            <a:ext cx="2944807" cy="49700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2491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7" name="Shape 77"/>
          <p:cNvSpPr/>
          <p:nvPr/>
        </p:nvSpPr>
        <p:spPr>
          <a:xfrm>
            <a:off x="827087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xfrm>
            <a:off x="8206312" y="6661150"/>
            <a:ext cx="330159" cy="313391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spcBef>
                <a:spcPts val="900"/>
              </a:spcBef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BD8C7A4-1F47-E746-91DE-ADD79AD2668C}" type="datetimeFigureOut">
              <a:rPr lang="de-DE" smtClean="0"/>
              <a:t>07.11.18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219612" cy="138499"/>
          </a:xfrm>
        </p:spPr>
        <p:txBody>
          <a:bodyPr/>
          <a:lstStyle/>
          <a:p>
            <a:fld id="{C70B8B2E-75FB-1240-AFCF-B0EE011351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76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13333093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0" y="1412875"/>
            <a:ext cx="720725" cy="727905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image1.png" descr="PSI-Logo_narrow_30k.eps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042987" y="1341437"/>
            <a:ext cx="7742240" cy="4679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206312" y="6661150"/>
            <a:ext cx="132582" cy="127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3" r:id="rId3"/>
    <p:sldLayoutId id="2147483664" r:id="rId4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1636709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9579" y="4761148"/>
            <a:ext cx="8324421" cy="1028899"/>
          </a:xfrm>
        </p:spPr>
        <p:txBody>
          <a:bodyPr>
            <a:normAutofit/>
          </a:bodyPr>
          <a:lstStyle/>
          <a:p>
            <a:r>
              <a:rPr lang="de-CH" b="1"/>
              <a:t>WP5 Undulators Cost Matrix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/>
              <a:t>Thomas Schmidt ::  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/>
              <a:t>Institut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814388" y="57900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baseline="30000" dirty="0">
                <a:solidFill>
                  <a:srgbClr val="969696"/>
                </a:solidFill>
              </a:rPr>
              <a:t>7th</a:t>
            </a:r>
            <a:r>
              <a:rPr lang="en-GB" sz="1800" b="1" dirty="0">
                <a:solidFill>
                  <a:srgbClr val="969696"/>
                </a:solidFill>
              </a:rPr>
              <a:t> WP5 meeting November, 8 2018</a:t>
            </a:r>
            <a:endParaRPr lang="en-GB" sz="1800" b="1" kern="1000" spc="30" dirty="0">
              <a:solidFill>
                <a:srgbClr val="969696"/>
              </a:solidFill>
              <a:cs typeface="Franklin Gothic Book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246E8E7-08FF-0747-9986-B20AE4B421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153" y="271849"/>
            <a:ext cx="2117466" cy="143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38279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187CCC4-3B6A-EE48-A964-F9802A9621E3}"/>
              </a:ext>
            </a:extLst>
          </p:cNvPr>
          <p:cNvSpPr txBox="1"/>
          <p:nvPr/>
        </p:nvSpPr>
        <p:spPr>
          <a:xfrm>
            <a:off x="932121" y="800101"/>
            <a:ext cx="8211879" cy="5586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Undulator costs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is much more than the price for hardware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/>
              <a:t>Undulator costs cover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Design costs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manpower (magnet design, engineering, controls) (full costs)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software  (i.e. COMSOL, ANSYS, ...)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Hardware procurement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magnets, (sc-)coils, construction (tolerances!), drive systems, vacuum, cryo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Optimization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 know-how, measurement benches, ...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Commissioning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Operation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 running costs (electricity, cooling, ...), maintenance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End of life   </a:t>
            </a:r>
            <a:endParaRPr kumimoji="0" lang="de-DE" sz="1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047528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187CCC4-3B6A-EE48-A964-F9802A9621E3}"/>
              </a:ext>
            </a:extLst>
          </p:cNvPr>
          <p:cNvSpPr txBox="1"/>
          <p:nvPr/>
        </p:nvSpPr>
        <p:spPr>
          <a:xfrm>
            <a:off x="1006262" y="1122592"/>
            <a:ext cx="8014170" cy="5432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Technologies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/>
              <a:t>     </a:t>
            </a:r>
            <a:r>
              <a:rPr lang="de-DE" sz="1800" b="1"/>
              <a:t>Permananent Magnets</a:t>
            </a:r>
            <a:endParaRPr kumimoji="0" lang="de-DE" sz="1800" b="1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     </a:t>
            </a:r>
            <a:r>
              <a:rPr lang="de-DE" sz="1800"/>
              <a:t>out of vacuum (ppm, hybrid, SmCo, NdFeB, ...)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     in-vacu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     CPMU (LN2, cryo cooler, ...)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</a:t>
            </a:r>
            <a:r>
              <a:rPr lang="de-DE" sz="1800" b="1"/>
              <a:t>Electromagnets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800" b="1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     </a:t>
            </a:r>
            <a:r>
              <a:rPr kumimoji="0" lang="de-DE" sz="1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room temperature (few very long period undulators)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      sc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      </a:t>
            </a:r>
            <a:r>
              <a:rPr kumimoji="0" lang="de-DE" sz="1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NbTi, Nb</a:t>
            </a:r>
            <a:r>
              <a:rPr kumimoji="0" lang="de-DE" sz="1800" i="0" u="none" strike="noStrike" cap="none" spc="0" normalizeH="0" baseline="-2500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3</a:t>
            </a:r>
            <a:r>
              <a:rPr kumimoji="0" lang="de-DE" sz="18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Sn, HTS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</a:t>
            </a:r>
            <a:r>
              <a:rPr lang="de-DE" sz="1800" b="1"/>
              <a:t>adapted measurement facilities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      </a:t>
            </a:r>
            <a:r>
              <a:rPr lang="de-DE" sz="1800"/>
              <a:t>granite benches (costly, inflexible, ...)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SAFALI like systems (closed loop replaces stiff mechanics)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Pulsed Wire (cheap, limits?)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800" b="1"/>
          </a:p>
        </p:txBody>
      </p:sp>
    </p:spTree>
    <p:extLst>
      <p:ext uri="{BB962C8B-B14F-4D97-AF65-F5344CB8AC3E}">
        <p14:creationId xmlns:p14="http://schemas.microsoft.com/office/powerpoint/2010/main" val="334261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187CCC4-3B6A-EE48-A964-F9802A9621E3}"/>
              </a:ext>
            </a:extLst>
          </p:cNvPr>
          <p:cNvSpPr txBox="1"/>
          <p:nvPr/>
        </p:nvSpPr>
        <p:spPr>
          <a:xfrm>
            <a:off x="1006262" y="1122592"/>
            <a:ext cx="8014170" cy="54630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Installation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      </a:t>
            </a:r>
            <a:r>
              <a:rPr lang="de-DE" sz="1800"/>
              <a:t>control system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      Motion control systems with building blocks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       highly specialized ones only when its really needed, not because its 	standard in our facility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 lean cabling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            controls in tunnel (power and ethernet only, wireless, ...)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80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Standardization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      </a:t>
            </a:r>
            <a:r>
              <a:rPr lang="de-DE" sz="1800"/>
              <a:t>we do similar or even identical things on x ways (and all leads to Rome!)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      </a:t>
            </a:r>
            <a:r>
              <a:rPr lang="de-DE" sz="1800"/>
              <a:t>common toolkit will help us and related industry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800" b="1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Industry (partnership)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      </a:t>
            </a:r>
            <a:r>
              <a:rPr lang="de-DE" sz="1800"/>
              <a:t>what can we buy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/>
              <a:t>      </a:t>
            </a:r>
            <a:r>
              <a:rPr lang="de-DE" sz="1800"/>
              <a:t>technology transfer</a:t>
            </a:r>
            <a:endParaRPr lang="de-DE" sz="1800" b="1"/>
          </a:p>
        </p:txBody>
      </p:sp>
    </p:spTree>
    <p:extLst>
      <p:ext uri="{BB962C8B-B14F-4D97-AF65-F5344CB8AC3E}">
        <p14:creationId xmlns:p14="http://schemas.microsoft.com/office/powerpoint/2010/main" val="3469428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B977838-C6F2-374B-A1D4-FD3C226E9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210" y="2082800"/>
            <a:ext cx="3708400" cy="47752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55B2295-8B4C-DC46-BD3C-BD1883AD94F0}"/>
              </a:ext>
            </a:extLst>
          </p:cNvPr>
          <p:cNvSpPr txBox="1"/>
          <p:nvPr/>
        </p:nvSpPr>
        <p:spPr>
          <a:xfrm>
            <a:off x="1013253" y="1120257"/>
            <a:ext cx="3669957" cy="51013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de-DE" sz="1800"/>
              <a:t>Compact light source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„lets leave a small footprint“</a:t>
            </a: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180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refurbish undulators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i.e. in-vac -&gt; CPMU for DLSR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keeping force balanc: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higher fields but smaller pole tips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180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energy consumption in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	design (XLS!)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	fabrication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	running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/>
              <a:t>	receycling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70B1D8F-4527-BA45-BFE2-1D98FBE02B15}"/>
              </a:ext>
            </a:extLst>
          </p:cNvPr>
          <p:cNvSpPr/>
          <p:nvPr/>
        </p:nvSpPr>
        <p:spPr>
          <a:xfrm>
            <a:off x="4893276" y="1163254"/>
            <a:ext cx="4572000" cy="7617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800"/>
              <a:t>Environmental aspects:</a:t>
            </a:r>
          </a:p>
          <a:p>
            <a:r>
              <a:rPr lang="de-DE" sz="1800"/>
              <a:t>cradle to cradle principle</a:t>
            </a:r>
          </a:p>
        </p:txBody>
      </p:sp>
    </p:spTree>
    <p:extLst>
      <p:ext uri="{BB962C8B-B14F-4D97-AF65-F5344CB8AC3E}">
        <p14:creationId xmlns:p14="http://schemas.microsoft.com/office/powerpoint/2010/main" val="500902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C253400-CD6C-354B-AB0A-2B37651323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801370"/>
              </p:ext>
            </p:extLst>
          </p:nvPr>
        </p:nvGraphicFramePr>
        <p:xfrm>
          <a:off x="123569" y="1444272"/>
          <a:ext cx="9020431" cy="5151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5283">
                  <a:extLst>
                    <a:ext uri="{9D8B030D-6E8A-4147-A177-3AD203B41FA5}">
                      <a16:colId xmlns:a16="http://schemas.microsoft.com/office/drawing/2014/main" val="1183416050"/>
                    </a:ext>
                  </a:extLst>
                </a:gridCol>
                <a:gridCol w="1004795">
                  <a:extLst>
                    <a:ext uri="{9D8B030D-6E8A-4147-A177-3AD203B41FA5}">
                      <a16:colId xmlns:a16="http://schemas.microsoft.com/office/drawing/2014/main" val="3990755628"/>
                    </a:ext>
                  </a:extLst>
                </a:gridCol>
                <a:gridCol w="942771">
                  <a:extLst>
                    <a:ext uri="{9D8B030D-6E8A-4147-A177-3AD203B41FA5}">
                      <a16:colId xmlns:a16="http://schemas.microsoft.com/office/drawing/2014/main" val="4002031456"/>
                    </a:ext>
                  </a:extLst>
                </a:gridCol>
                <a:gridCol w="942770">
                  <a:extLst>
                    <a:ext uri="{9D8B030D-6E8A-4147-A177-3AD203B41FA5}">
                      <a16:colId xmlns:a16="http://schemas.microsoft.com/office/drawing/2014/main" val="61283516"/>
                    </a:ext>
                  </a:extLst>
                </a:gridCol>
                <a:gridCol w="895236">
                  <a:extLst>
                    <a:ext uri="{9D8B030D-6E8A-4147-A177-3AD203B41FA5}">
                      <a16:colId xmlns:a16="http://schemas.microsoft.com/office/drawing/2014/main" val="32690333"/>
                    </a:ext>
                  </a:extLst>
                </a:gridCol>
                <a:gridCol w="967581">
                  <a:extLst>
                    <a:ext uri="{9D8B030D-6E8A-4147-A177-3AD203B41FA5}">
                      <a16:colId xmlns:a16="http://schemas.microsoft.com/office/drawing/2014/main" val="356284327"/>
                    </a:ext>
                  </a:extLst>
                </a:gridCol>
                <a:gridCol w="1128844">
                  <a:extLst>
                    <a:ext uri="{9D8B030D-6E8A-4147-A177-3AD203B41FA5}">
                      <a16:colId xmlns:a16="http://schemas.microsoft.com/office/drawing/2014/main" val="3700474278"/>
                    </a:ext>
                  </a:extLst>
                </a:gridCol>
                <a:gridCol w="893151">
                  <a:extLst>
                    <a:ext uri="{9D8B030D-6E8A-4147-A177-3AD203B41FA5}">
                      <a16:colId xmlns:a16="http://schemas.microsoft.com/office/drawing/2014/main" val="3269056169"/>
                    </a:ext>
                  </a:extLst>
                </a:gridCol>
              </a:tblGrid>
              <a:tr h="366584"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out of 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in-vac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CPMU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 NbTi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 Nb</a:t>
                      </a:r>
                      <a:r>
                        <a:rPr lang="de-DE" sz="1400" b="1" baseline="-25000"/>
                        <a:t>3</a:t>
                      </a:r>
                      <a:r>
                        <a:rPr lang="de-DE" sz="1400" b="1"/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068424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Performance: K (</a:t>
                      </a:r>
                      <a:r>
                        <a:rPr lang="el-GR" sz="1400" b="1"/>
                        <a:t>λ</a:t>
                      </a:r>
                      <a:r>
                        <a:rPr lang="de-CH" sz="1400" b="1"/>
                        <a:t>/gap)</a:t>
                      </a:r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15 / 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956448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 / 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117013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954038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87941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Magnetarray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2078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05710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Drive System / 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0252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/>
                        <a:t>Vacuum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89572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5105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629858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Installation /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649665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Commisssioning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47090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Operation /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868046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price / m [€]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869919"/>
                  </a:ext>
                </a:extLst>
              </a:tr>
              <a:tr h="297629">
                <a:tc>
                  <a:txBody>
                    <a:bodyPr/>
                    <a:lstStyle/>
                    <a:p>
                      <a:r>
                        <a:rPr lang="de-DE" sz="1400" b="1"/>
                        <a:t>total price [€] / saturation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2875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C77D63CE-A856-5C43-B9CD-FAF2F8EB8BA4}"/>
              </a:ext>
            </a:extLst>
          </p:cNvPr>
          <p:cNvSpPr txBox="1"/>
          <p:nvPr/>
        </p:nvSpPr>
        <p:spPr>
          <a:xfrm flipH="1">
            <a:off x="2077198" y="1021079"/>
            <a:ext cx="2298292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planar: hard x-ray</a:t>
            </a:r>
          </a:p>
        </p:txBody>
      </p:sp>
    </p:spTree>
    <p:extLst>
      <p:ext uri="{BB962C8B-B14F-4D97-AF65-F5344CB8AC3E}">
        <p14:creationId xmlns:p14="http://schemas.microsoft.com/office/powerpoint/2010/main" val="1968311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F2F2F-E1CA-FB4E-90E5-9798A731F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Undulators Cost Matrix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F30C6B-CC0F-2E45-A359-A68FEC14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488" y="130354"/>
            <a:ext cx="1224944" cy="830992"/>
          </a:xfrm>
          <a:prstGeom prst="rect">
            <a:avLst/>
          </a:prstGeom>
        </p:spPr>
      </p:pic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C253400-CD6C-354B-AB0A-2B37651323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24533"/>
              </p:ext>
            </p:extLst>
          </p:nvPr>
        </p:nvGraphicFramePr>
        <p:xfrm>
          <a:off x="123569" y="1444272"/>
          <a:ext cx="9020431" cy="52975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5283">
                  <a:extLst>
                    <a:ext uri="{9D8B030D-6E8A-4147-A177-3AD203B41FA5}">
                      <a16:colId xmlns:a16="http://schemas.microsoft.com/office/drawing/2014/main" val="1183416050"/>
                    </a:ext>
                  </a:extLst>
                </a:gridCol>
                <a:gridCol w="1004795">
                  <a:extLst>
                    <a:ext uri="{9D8B030D-6E8A-4147-A177-3AD203B41FA5}">
                      <a16:colId xmlns:a16="http://schemas.microsoft.com/office/drawing/2014/main" val="3990755628"/>
                    </a:ext>
                  </a:extLst>
                </a:gridCol>
                <a:gridCol w="942771">
                  <a:extLst>
                    <a:ext uri="{9D8B030D-6E8A-4147-A177-3AD203B41FA5}">
                      <a16:colId xmlns:a16="http://schemas.microsoft.com/office/drawing/2014/main" val="4002031456"/>
                    </a:ext>
                  </a:extLst>
                </a:gridCol>
                <a:gridCol w="942770">
                  <a:extLst>
                    <a:ext uri="{9D8B030D-6E8A-4147-A177-3AD203B41FA5}">
                      <a16:colId xmlns:a16="http://schemas.microsoft.com/office/drawing/2014/main" val="61283516"/>
                    </a:ext>
                  </a:extLst>
                </a:gridCol>
                <a:gridCol w="895236">
                  <a:extLst>
                    <a:ext uri="{9D8B030D-6E8A-4147-A177-3AD203B41FA5}">
                      <a16:colId xmlns:a16="http://schemas.microsoft.com/office/drawing/2014/main" val="32690333"/>
                    </a:ext>
                  </a:extLst>
                </a:gridCol>
                <a:gridCol w="967581">
                  <a:extLst>
                    <a:ext uri="{9D8B030D-6E8A-4147-A177-3AD203B41FA5}">
                      <a16:colId xmlns:a16="http://schemas.microsoft.com/office/drawing/2014/main" val="356284327"/>
                    </a:ext>
                  </a:extLst>
                </a:gridCol>
                <a:gridCol w="1128844">
                  <a:extLst>
                    <a:ext uri="{9D8B030D-6E8A-4147-A177-3AD203B41FA5}">
                      <a16:colId xmlns:a16="http://schemas.microsoft.com/office/drawing/2014/main" val="3700474278"/>
                    </a:ext>
                  </a:extLst>
                </a:gridCol>
                <a:gridCol w="893151">
                  <a:extLst>
                    <a:ext uri="{9D8B030D-6E8A-4147-A177-3AD203B41FA5}">
                      <a16:colId xmlns:a16="http://schemas.microsoft.com/office/drawing/2014/main" val="3269056169"/>
                    </a:ext>
                  </a:extLst>
                </a:gridCol>
              </a:tblGrid>
              <a:tr h="512218"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APPLE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APPLE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in 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CPMU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SCAPE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068424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Performance: K (</a:t>
                      </a:r>
                      <a:r>
                        <a:rPr lang="el-GR" sz="1400" b="1"/>
                        <a:t>λ</a:t>
                      </a:r>
                      <a:r>
                        <a:rPr lang="de-CH" sz="1400" b="1"/>
                        <a:t>/gap)</a:t>
                      </a:r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40 / 7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956448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20 / 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117013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954038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87941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/>
                        <a:t>Magnetarray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2078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/>
                        <a:t>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05710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/>
                        <a:t>Drive System / 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0252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/>
                        <a:t>Vacuum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89572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5105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629858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Installation /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649665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Commisssioning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47090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Operation /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868046"/>
                  </a:ext>
                </a:extLst>
              </a:tr>
              <a:tr h="297775">
                <a:tc>
                  <a:txBody>
                    <a:bodyPr/>
                    <a:lstStyle/>
                    <a:p>
                      <a:r>
                        <a:rPr lang="de-DE" sz="1400" b="1"/>
                        <a:t>price / m [€]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869919"/>
                  </a:ext>
                </a:extLst>
              </a:tr>
              <a:tr h="506218">
                <a:tc>
                  <a:txBody>
                    <a:bodyPr/>
                    <a:lstStyle/>
                    <a:p>
                      <a:r>
                        <a:rPr lang="de-DE" sz="1400" b="1"/>
                        <a:t>total price  [€]/ saturation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28753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C77D63CE-A856-5C43-B9CD-FAF2F8EB8BA4}"/>
              </a:ext>
            </a:extLst>
          </p:cNvPr>
          <p:cNvSpPr txBox="1"/>
          <p:nvPr/>
        </p:nvSpPr>
        <p:spPr>
          <a:xfrm flipH="1">
            <a:off x="2077198" y="934151"/>
            <a:ext cx="2298292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EPU: soft x-ray</a:t>
            </a:r>
          </a:p>
        </p:txBody>
      </p:sp>
    </p:spTree>
    <p:extLst>
      <p:ext uri="{BB962C8B-B14F-4D97-AF65-F5344CB8AC3E}">
        <p14:creationId xmlns:p14="http://schemas.microsoft.com/office/powerpoint/2010/main" val="63088948"/>
      </p:ext>
    </p:extLst>
  </p:cSld>
  <p:clrMapOvr>
    <a:masterClrMapping/>
  </p:clrMapOvr>
</p:sld>
</file>

<file path=ppt/theme/theme1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SI-PowerPoint-Master deutsch">
  <a:themeElements>
    <a:clrScheme name="PSI-PowerPoint-Master deutsc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-PowerPoint-Master deutsch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PSI-PowerPoint-Master deutsc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Microsoft Macintosh PowerPoint</Application>
  <PresentationFormat>Bildschirmpräsentation (4:3)</PresentationFormat>
  <Paragraphs>114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ヒラギノ角ゴ Pro W3</vt:lpstr>
      <vt:lpstr>Arial</vt:lpstr>
      <vt:lpstr>Calibri</vt:lpstr>
      <vt:lpstr>Franklin Gothic Book</vt:lpstr>
      <vt:lpstr>Georgia</vt:lpstr>
      <vt:lpstr>Helvetica</vt:lpstr>
      <vt:lpstr>Times</vt:lpstr>
      <vt:lpstr>PSI-PowerPoint-Master deutsch</vt:lpstr>
      <vt:lpstr>WP5 Undulators Cost Matrix</vt:lpstr>
      <vt:lpstr>Undulators Cost Matrix</vt:lpstr>
      <vt:lpstr>Undulators Cost Matrix</vt:lpstr>
      <vt:lpstr>Undulators Cost Matrix</vt:lpstr>
      <vt:lpstr>Undulators Cost Matrix</vt:lpstr>
      <vt:lpstr>Undulators Cost Matrix</vt:lpstr>
      <vt:lpstr>Undulators Cost Matrix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Undulator for the SwissFEL and SLS 2.0</dc:title>
  <cp:lastModifiedBy>Microsoft Office-Benutzer</cp:lastModifiedBy>
  <cp:revision>208</cp:revision>
  <cp:lastPrinted>2017-11-21T11:17:15Z</cp:lastPrinted>
  <dcterms:modified xsi:type="dcterms:W3CDTF">2018-11-08T10:32:12Z</dcterms:modified>
</cp:coreProperties>
</file>