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74" r:id="rId3"/>
    <p:sldMasterId id="2147483687" r:id="rId4"/>
  </p:sldMasterIdLst>
  <p:notesMasterIdLst>
    <p:notesMasterId r:id="rId20"/>
  </p:notesMasterIdLst>
  <p:sldIdLst>
    <p:sldId id="438" r:id="rId5"/>
    <p:sldId id="315" r:id="rId6"/>
    <p:sldId id="414" r:id="rId7"/>
    <p:sldId id="472" r:id="rId8"/>
    <p:sldId id="468" r:id="rId9"/>
    <p:sldId id="469" r:id="rId10"/>
    <p:sldId id="450" r:id="rId11"/>
    <p:sldId id="449" r:id="rId12"/>
    <p:sldId id="456" r:id="rId13"/>
    <p:sldId id="455" r:id="rId14"/>
    <p:sldId id="451" r:id="rId15"/>
    <p:sldId id="452" r:id="rId16"/>
    <p:sldId id="453" r:id="rId17"/>
    <p:sldId id="471" r:id="rId18"/>
    <p:sldId id="470" r:id="rId1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105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34" autoAdjust="0"/>
    <p:restoredTop sz="95179" autoAdjust="0"/>
  </p:normalViewPr>
  <p:slideViewPr>
    <p:cSldViewPr>
      <p:cViewPr varScale="1">
        <p:scale>
          <a:sx n="69" d="100"/>
          <a:sy n="69" d="100"/>
        </p:scale>
        <p:origin x="1542" y="48"/>
      </p:cViewPr>
      <p:guideLst>
        <p:guide orient="horz" pos="2160"/>
        <p:guide pos="2880"/>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F0D0176-85AD-479E-8447-B637EEE02431}" type="datetimeFigureOut">
              <a:rPr lang="en-US" smtClean="0"/>
              <a:pPr/>
              <a:t>11/7/2018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1B2197E-5919-4422-AA81-00BDC76C9F43}" type="slidenum">
              <a:rPr lang="en-US" smtClean="0"/>
              <a:pPr/>
              <a:t>‹#›</a:t>
            </a:fld>
            <a:endParaRPr lang="en-US"/>
          </a:p>
        </p:txBody>
      </p:sp>
    </p:spTree>
    <p:extLst>
      <p:ext uri="{BB962C8B-B14F-4D97-AF65-F5344CB8AC3E}">
        <p14:creationId xmlns:p14="http://schemas.microsoft.com/office/powerpoint/2010/main" val="1439908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1B2197E-5919-4422-AA81-00BDC76C9F43}" type="slidenum">
              <a:rPr lang="en-US" smtClean="0"/>
              <a:pPr/>
              <a:t>2</a:t>
            </a:fld>
            <a:endParaRPr lang="en-US"/>
          </a:p>
        </p:txBody>
      </p:sp>
    </p:spTree>
    <p:extLst>
      <p:ext uri="{BB962C8B-B14F-4D97-AF65-F5344CB8AC3E}">
        <p14:creationId xmlns:p14="http://schemas.microsoft.com/office/powerpoint/2010/main" val="617160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cs typeface="Arial" charset="0"/>
              </a:defRPr>
            </a:lvl1pPr>
            <a:lvl2pPr marL="742950" indent="-285750">
              <a:spcBef>
                <a:spcPct val="30000"/>
              </a:spcBef>
              <a:defRPr sz="1200">
                <a:solidFill>
                  <a:schemeClr val="tx1"/>
                </a:solidFill>
                <a:latin typeface="Arial" charset="0"/>
                <a:cs typeface="Arial" charset="0"/>
              </a:defRPr>
            </a:lvl2pPr>
            <a:lvl3pPr marL="1143000" indent="-228600">
              <a:spcBef>
                <a:spcPct val="30000"/>
              </a:spcBef>
              <a:defRPr sz="1200">
                <a:solidFill>
                  <a:schemeClr val="tx1"/>
                </a:solidFill>
                <a:latin typeface="Arial" charset="0"/>
                <a:cs typeface="Arial" charset="0"/>
              </a:defRPr>
            </a:lvl3pPr>
            <a:lvl4pPr marL="1600200" indent="-228600">
              <a:spcBef>
                <a:spcPct val="30000"/>
              </a:spcBef>
              <a:defRPr sz="1200">
                <a:solidFill>
                  <a:schemeClr val="tx1"/>
                </a:solidFill>
                <a:latin typeface="Arial" charset="0"/>
                <a:cs typeface="Arial" charset="0"/>
              </a:defRPr>
            </a:lvl4pPr>
            <a:lvl5pPr marL="2057400" indent="-22860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a:spcBef>
                <a:spcPct val="0"/>
              </a:spcBef>
            </a:pPr>
            <a:fld id="{3094A9ED-C294-4F07-A8FB-0D771A6AAF03}" type="slidenum">
              <a:rPr lang="ru-RU" altLang="en-US"/>
              <a:pPr>
                <a:spcBef>
                  <a:spcPct val="0"/>
                </a:spcBef>
              </a:pPr>
              <a:t>13</a:t>
            </a:fld>
            <a:endParaRPr lang="ru-RU" altLang="en-US"/>
          </a:p>
        </p:txBody>
      </p:sp>
      <p:sp>
        <p:nvSpPr>
          <p:cNvPr id="35843" name="Rectangle 2"/>
          <p:cNvSpPr>
            <a:spLocks noGrp="1" noRot="1" noChangeAspect="1" noChangeArrowheads="1" noTextEdit="1"/>
          </p:cNvSpPr>
          <p:nvPr>
            <p:ph type="sldImg"/>
          </p:nvPr>
        </p:nvSpPr>
        <p:spPr>
          <a:xfrm>
            <a:off x="917575" y="744538"/>
            <a:ext cx="4962525" cy="3722687"/>
          </a:xfrm>
          <a:ln/>
        </p:spPr>
      </p:sp>
      <p:sp>
        <p:nvSpPr>
          <p:cNvPr id="358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cs typeface="Arial" charset="0"/>
              </a:defRPr>
            </a:lvl1pPr>
            <a:lvl2pPr marL="742950" indent="-285750">
              <a:spcBef>
                <a:spcPct val="30000"/>
              </a:spcBef>
              <a:defRPr sz="1200">
                <a:solidFill>
                  <a:schemeClr val="tx1"/>
                </a:solidFill>
                <a:latin typeface="Arial" charset="0"/>
                <a:cs typeface="Arial" charset="0"/>
              </a:defRPr>
            </a:lvl2pPr>
            <a:lvl3pPr marL="1143000" indent="-228600">
              <a:spcBef>
                <a:spcPct val="30000"/>
              </a:spcBef>
              <a:defRPr sz="1200">
                <a:solidFill>
                  <a:schemeClr val="tx1"/>
                </a:solidFill>
                <a:latin typeface="Arial" charset="0"/>
                <a:cs typeface="Arial" charset="0"/>
              </a:defRPr>
            </a:lvl3pPr>
            <a:lvl4pPr marL="1600200" indent="-228600">
              <a:spcBef>
                <a:spcPct val="30000"/>
              </a:spcBef>
              <a:defRPr sz="1200">
                <a:solidFill>
                  <a:schemeClr val="tx1"/>
                </a:solidFill>
                <a:latin typeface="Arial" charset="0"/>
                <a:cs typeface="Arial" charset="0"/>
              </a:defRPr>
            </a:lvl4pPr>
            <a:lvl5pPr marL="2057400" indent="-228600">
              <a:spcBef>
                <a:spcPct val="30000"/>
              </a:spcBef>
              <a:defRPr sz="1200">
                <a:solidFill>
                  <a:schemeClr val="tx1"/>
                </a:solidFill>
                <a:latin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cs typeface="Arial" charset="0"/>
              </a:defRPr>
            </a:lvl9pPr>
          </a:lstStyle>
          <a:p>
            <a:pPr>
              <a:spcBef>
                <a:spcPct val="0"/>
              </a:spcBef>
            </a:pPr>
            <a:fld id="{3094A9ED-C294-4F07-A8FB-0D771A6AAF03}" type="slidenum">
              <a:rPr lang="ru-RU" altLang="en-US"/>
              <a:pPr>
                <a:spcBef>
                  <a:spcPct val="0"/>
                </a:spcBef>
              </a:pPr>
              <a:t>15</a:t>
            </a:fld>
            <a:endParaRPr lang="ru-RU" altLang="en-US"/>
          </a:p>
        </p:txBody>
      </p:sp>
      <p:sp>
        <p:nvSpPr>
          <p:cNvPr id="35843" name="Rectangle 2"/>
          <p:cNvSpPr>
            <a:spLocks noGrp="1" noRot="1" noChangeAspect="1" noChangeArrowheads="1" noTextEdit="1"/>
          </p:cNvSpPr>
          <p:nvPr>
            <p:ph type="sldImg"/>
          </p:nvPr>
        </p:nvSpPr>
        <p:spPr>
          <a:xfrm>
            <a:off x="917575" y="744538"/>
            <a:ext cx="4962525" cy="3722687"/>
          </a:xfrm>
          <a:ln/>
        </p:spPr>
      </p:sp>
      <p:sp>
        <p:nvSpPr>
          <p:cNvPr id="358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1B2197E-5919-4422-AA81-00BDC76C9F43}" type="slidenum">
              <a:rPr lang="en-US" smtClean="0"/>
              <a:pPr/>
              <a:t>3</a:t>
            </a:fld>
            <a:endParaRPr lang="en-US"/>
          </a:p>
        </p:txBody>
      </p:sp>
    </p:spTree>
    <p:extLst>
      <p:ext uri="{BB962C8B-B14F-4D97-AF65-F5344CB8AC3E}">
        <p14:creationId xmlns:p14="http://schemas.microsoft.com/office/powerpoint/2010/main" val="3622353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1B2197E-5919-4422-AA81-00BDC76C9F43}" type="slidenum">
              <a:rPr lang="en-US" smtClean="0"/>
              <a:pPr/>
              <a:t>4</a:t>
            </a:fld>
            <a:endParaRPr lang="en-US"/>
          </a:p>
        </p:txBody>
      </p:sp>
    </p:spTree>
    <p:extLst>
      <p:ext uri="{BB962C8B-B14F-4D97-AF65-F5344CB8AC3E}">
        <p14:creationId xmlns:p14="http://schemas.microsoft.com/office/powerpoint/2010/main" val="850492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1B2197E-5919-4422-AA81-00BDC76C9F43}" type="slidenum">
              <a:rPr lang="en-US" smtClean="0"/>
              <a:pPr/>
              <a:t>5</a:t>
            </a:fld>
            <a:endParaRPr lang="en-US"/>
          </a:p>
        </p:txBody>
      </p:sp>
    </p:spTree>
    <p:extLst>
      <p:ext uri="{BB962C8B-B14F-4D97-AF65-F5344CB8AC3E}">
        <p14:creationId xmlns:p14="http://schemas.microsoft.com/office/powerpoint/2010/main" val="1407901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1B2197E-5919-4422-AA81-00BDC76C9F43}" type="slidenum">
              <a:rPr lang="en-US" smtClean="0"/>
              <a:pPr/>
              <a:t>6</a:t>
            </a:fld>
            <a:endParaRPr lang="en-US"/>
          </a:p>
        </p:txBody>
      </p:sp>
    </p:spTree>
    <p:extLst>
      <p:ext uri="{BB962C8B-B14F-4D97-AF65-F5344CB8AC3E}">
        <p14:creationId xmlns:p14="http://schemas.microsoft.com/office/powerpoint/2010/main" val="2864848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1B2197E-5919-4422-AA81-00BDC76C9F43}" type="slidenum">
              <a:rPr lang="en-US" smtClean="0"/>
              <a:pPr/>
              <a:t>7</a:t>
            </a:fld>
            <a:endParaRPr lang="en-US"/>
          </a:p>
        </p:txBody>
      </p:sp>
    </p:spTree>
    <p:extLst>
      <p:ext uri="{BB962C8B-B14F-4D97-AF65-F5344CB8AC3E}">
        <p14:creationId xmlns:p14="http://schemas.microsoft.com/office/powerpoint/2010/main" val="1220006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1B2197E-5919-4422-AA81-00BDC76C9F43}" type="slidenum">
              <a:rPr lang="en-US" smtClean="0"/>
              <a:pPr/>
              <a:t>8</a:t>
            </a:fld>
            <a:endParaRPr lang="en-US"/>
          </a:p>
        </p:txBody>
      </p:sp>
    </p:spTree>
    <p:extLst>
      <p:ext uri="{BB962C8B-B14F-4D97-AF65-F5344CB8AC3E}">
        <p14:creationId xmlns:p14="http://schemas.microsoft.com/office/powerpoint/2010/main" val="1802466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1B2197E-5919-4422-AA81-00BDC76C9F43}" type="slidenum">
              <a:rPr lang="en-US" smtClean="0"/>
              <a:pPr/>
              <a:t>9</a:t>
            </a:fld>
            <a:endParaRPr lang="en-US"/>
          </a:p>
        </p:txBody>
      </p:sp>
    </p:spTree>
    <p:extLst>
      <p:ext uri="{BB962C8B-B14F-4D97-AF65-F5344CB8AC3E}">
        <p14:creationId xmlns:p14="http://schemas.microsoft.com/office/powerpoint/2010/main" val="3828553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41B2197E-5919-4422-AA81-00BDC76C9F43}" type="slidenum">
              <a:rPr lang="en-US" smtClean="0"/>
              <a:pPr/>
              <a:t>10</a:t>
            </a:fld>
            <a:endParaRPr lang="en-US"/>
          </a:p>
        </p:txBody>
      </p:sp>
    </p:spTree>
    <p:extLst>
      <p:ext uri="{BB962C8B-B14F-4D97-AF65-F5344CB8AC3E}">
        <p14:creationId xmlns:p14="http://schemas.microsoft.com/office/powerpoint/2010/main" val="14913197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E75190-035E-490A-BBDB-00F8F460CEC0}" type="datetime1">
              <a:rPr lang="en-US" smtClean="0"/>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B7C3D6-2777-4153-89C2-712682E67258}" type="slidenum">
              <a:rPr lang="en-US" smtClean="0"/>
              <a:pPr/>
              <a:t>‹#›</a:t>
            </a:fld>
            <a:endParaRPr lang="en-US"/>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496" y="44624"/>
            <a:ext cx="1619671" cy="95555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B7A5B8-0975-4E6C-98F3-DD00BB7F97C9}" type="datetime1">
              <a:rPr lang="en-US" smtClean="0"/>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B7C3D6-2777-4153-89C2-712682E6725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DD871C-AA65-4ACF-B857-6D31663D96CA}" type="datetime1">
              <a:rPr lang="en-US" smtClean="0"/>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B7C3D6-2777-4153-89C2-712682E6725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340768"/>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3701642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86273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1" name="Picture Placeholder 7"/>
          <p:cNvSpPr>
            <a:spLocks noGrp="1"/>
          </p:cNvSpPr>
          <p:nvPr>
            <p:ph type="pic" sz="quarter" idx="10" hasCustomPrompt="1"/>
          </p:nvPr>
        </p:nvSpPr>
        <p:spPr>
          <a:xfrm>
            <a:off x="0" y="836713"/>
            <a:ext cx="9144000" cy="6021288"/>
          </a:xfrm>
          <a:ln>
            <a:noFill/>
          </a:ln>
        </p:spPr>
        <p:txBody>
          <a:bodyPr/>
          <a:lstStyle>
            <a:lvl1pPr marL="0" indent="0">
              <a:buFontTx/>
              <a:buNone/>
              <a:defRPr/>
            </a:lvl1pPr>
          </a:lstStyle>
          <a:p>
            <a:r>
              <a:rPr lang="en-US" dirty="0" smtClean="0"/>
              <a:t>Click icon to add picture</a:t>
            </a:r>
            <a:endParaRPr lang="en-US" dirty="0"/>
          </a:p>
        </p:txBody>
      </p:sp>
      <p:sp>
        <p:nvSpPr>
          <p:cNvPr id="5" name="Text Placeholder 3"/>
          <p:cNvSpPr>
            <a:spLocks noGrp="1"/>
          </p:cNvSpPr>
          <p:nvPr>
            <p:ph type="body" sz="half" idx="2"/>
          </p:nvPr>
        </p:nvSpPr>
        <p:spPr>
          <a:xfrm>
            <a:off x="450927" y="5589240"/>
            <a:ext cx="3190508" cy="432048"/>
          </a:xfrm>
          <a:prstGeom prst="rect">
            <a:avLst/>
          </a:prstGeom>
          <a:noFill/>
          <a:ln>
            <a:noFill/>
          </a:ln>
        </p:spPr>
        <p:txBody>
          <a:bodyPr lIns="0" anchor="ctr" anchorCtr="0"/>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dirty="0" smtClean="0"/>
              <a:t>Click to edit Master text styles</a:t>
            </a:r>
          </a:p>
        </p:txBody>
      </p:sp>
    </p:spTree>
    <p:extLst>
      <p:ext uri="{BB962C8B-B14F-4D97-AF65-F5344CB8AC3E}">
        <p14:creationId xmlns:p14="http://schemas.microsoft.com/office/powerpoint/2010/main" val="330464257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492896"/>
            <a:ext cx="3024554" cy="2663552"/>
          </a:xfrm>
        </p:spPr>
        <p:txBody>
          <a:bodyPr rtlCol="0">
            <a:normAutofit/>
          </a:bodyPr>
          <a:lstStyle/>
          <a:p>
            <a:pPr lvl="0"/>
            <a:endParaRPr lang="en-US" noProof="0" dirty="0" smtClean="0"/>
          </a:p>
        </p:txBody>
      </p:sp>
      <p:sp>
        <p:nvSpPr>
          <p:cNvPr id="5" name="Picture Placeholder 3"/>
          <p:cNvSpPr>
            <a:spLocks noGrp="1"/>
          </p:cNvSpPr>
          <p:nvPr>
            <p:ph type="pic" sz="quarter" idx="11"/>
          </p:nvPr>
        </p:nvSpPr>
        <p:spPr>
          <a:xfrm>
            <a:off x="3024555" y="2492896"/>
            <a:ext cx="3076307" cy="2663552"/>
          </a:xfrm>
        </p:spPr>
        <p:txBody>
          <a:bodyPr rtlCol="0">
            <a:normAutofit/>
          </a:bodyPr>
          <a:lstStyle/>
          <a:p>
            <a:pPr lvl="0"/>
            <a:endParaRPr lang="en-US" noProof="0" dirty="0" smtClean="0"/>
          </a:p>
        </p:txBody>
      </p:sp>
      <p:sp>
        <p:nvSpPr>
          <p:cNvPr id="8" name="Text Placeholder 7"/>
          <p:cNvSpPr>
            <a:spLocks noGrp="1"/>
          </p:cNvSpPr>
          <p:nvPr>
            <p:ph type="body" sz="quarter" idx="13"/>
          </p:nvPr>
        </p:nvSpPr>
        <p:spPr>
          <a:xfrm>
            <a:off x="140677" y="5228456"/>
            <a:ext cx="2743200"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9" name="Text Placeholder 7"/>
          <p:cNvSpPr>
            <a:spLocks noGrp="1"/>
          </p:cNvSpPr>
          <p:nvPr>
            <p:ph type="body" sz="quarter" idx="14"/>
          </p:nvPr>
        </p:nvSpPr>
        <p:spPr>
          <a:xfrm>
            <a:off x="3146645" y="5228456"/>
            <a:ext cx="2832124"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1" name="Picture Placeholder 3"/>
          <p:cNvSpPr>
            <a:spLocks noGrp="1"/>
          </p:cNvSpPr>
          <p:nvPr>
            <p:ph type="pic" sz="quarter" idx="15"/>
          </p:nvPr>
        </p:nvSpPr>
        <p:spPr>
          <a:xfrm>
            <a:off x="6100862" y="2492896"/>
            <a:ext cx="3043139" cy="2663552"/>
          </a:xfrm>
        </p:spPr>
        <p:txBody>
          <a:bodyPr rtlCol="0">
            <a:normAutofit/>
          </a:bodyPr>
          <a:lstStyle/>
          <a:p>
            <a:pPr lvl="0"/>
            <a:endParaRPr lang="en-US" noProof="0" dirty="0" smtClean="0"/>
          </a:p>
        </p:txBody>
      </p:sp>
      <p:sp>
        <p:nvSpPr>
          <p:cNvPr id="12" name="Text Placeholder 7"/>
          <p:cNvSpPr>
            <a:spLocks noGrp="1"/>
          </p:cNvSpPr>
          <p:nvPr>
            <p:ph type="body" sz="quarter" idx="16"/>
          </p:nvPr>
        </p:nvSpPr>
        <p:spPr>
          <a:xfrm>
            <a:off x="6241539" y="5228456"/>
            <a:ext cx="2761785"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4"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1695835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
        <p:nvSpPr>
          <p:cNvPr id="3" name="Content Placeholder 2"/>
          <p:cNvSpPr>
            <a:spLocks noGrp="1"/>
          </p:cNvSpPr>
          <p:nvPr>
            <p:ph idx="1"/>
          </p:nvPr>
        </p:nvSpPr>
        <p:spPr>
          <a:xfrm>
            <a:off x="838200" y="2420888"/>
            <a:ext cx="7391400" cy="3413794"/>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Tree>
    <p:extLst>
      <p:ext uri="{BB962C8B-B14F-4D97-AF65-F5344CB8AC3E}">
        <p14:creationId xmlns:p14="http://schemas.microsoft.com/office/powerpoint/2010/main" val="5110382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Left Pic-Righ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662246" y="2636915"/>
            <a:ext cx="3059723" cy="3341787"/>
          </a:xfrm>
        </p:spPr>
        <p:txBody>
          <a:bodyPr rtlCol="0">
            <a:normAutofit/>
          </a:bodyPr>
          <a:lstStyle/>
          <a:p>
            <a:pPr lvl="0"/>
            <a:endParaRPr lang="en-US" noProof="0" dirty="0" smtClean="0"/>
          </a:p>
        </p:txBody>
      </p:sp>
      <p:sp>
        <p:nvSpPr>
          <p:cNvPr id="6" name="Text Placeholder 5"/>
          <p:cNvSpPr>
            <a:spLocks noGrp="1"/>
          </p:cNvSpPr>
          <p:nvPr>
            <p:ph type="body" sz="quarter" idx="11"/>
          </p:nvPr>
        </p:nvSpPr>
        <p:spPr>
          <a:xfrm>
            <a:off x="633046" y="2636915"/>
            <a:ext cx="4572000" cy="3341787"/>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11"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2723712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Left Text-Righ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49969" y="2492895"/>
            <a:ext cx="4572000" cy="3413796"/>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Picture Placeholder 6"/>
          <p:cNvSpPr>
            <a:spLocks noGrp="1"/>
          </p:cNvSpPr>
          <p:nvPr>
            <p:ph type="pic" sz="quarter" idx="12"/>
          </p:nvPr>
        </p:nvSpPr>
        <p:spPr>
          <a:xfrm>
            <a:off x="633046" y="2492898"/>
            <a:ext cx="3059723" cy="3413795"/>
          </a:xfrm>
        </p:spPr>
        <p:txBody>
          <a:bodyPr rtlCol="0">
            <a:normAutofit/>
          </a:bodyPr>
          <a:lstStyle/>
          <a:p>
            <a:pPr lvl="0"/>
            <a:endParaRPr lang="en-US" noProof="0" dirty="0" smtClean="0"/>
          </a:p>
        </p:txBody>
      </p:sp>
      <p:sp>
        <p:nvSpPr>
          <p:cNvPr id="8"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3349867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564904"/>
            <a:ext cx="4572000" cy="2735560"/>
          </a:xfrm>
        </p:spPr>
        <p:txBody>
          <a:bodyPr rtlCol="0">
            <a:normAutofit/>
          </a:bodyPr>
          <a:lstStyle/>
          <a:p>
            <a:pPr lvl="0"/>
            <a:endParaRPr lang="en-US" noProof="0" dirty="0" smtClean="0"/>
          </a:p>
        </p:txBody>
      </p:sp>
      <p:sp>
        <p:nvSpPr>
          <p:cNvPr id="8" name="Picture Placeholder 3"/>
          <p:cNvSpPr>
            <a:spLocks noGrp="1"/>
          </p:cNvSpPr>
          <p:nvPr>
            <p:ph type="pic" sz="quarter" idx="11"/>
          </p:nvPr>
        </p:nvSpPr>
        <p:spPr>
          <a:xfrm>
            <a:off x="4572000" y="2564904"/>
            <a:ext cx="4572000" cy="2735560"/>
          </a:xfrm>
        </p:spPr>
        <p:txBody>
          <a:bodyPr rtlCol="0">
            <a:normAutofit/>
          </a:bodyPr>
          <a:lstStyle/>
          <a:p>
            <a:pPr lvl="0"/>
            <a:endParaRPr lang="en-US" noProof="0" dirty="0" smtClean="0"/>
          </a:p>
        </p:txBody>
      </p:sp>
      <p:sp>
        <p:nvSpPr>
          <p:cNvPr id="10" name="Text Placeholder 9"/>
          <p:cNvSpPr>
            <a:spLocks noGrp="1"/>
          </p:cNvSpPr>
          <p:nvPr>
            <p:ph type="body" sz="quarter" idx="12"/>
          </p:nvPr>
        </p:nvSpPr>
        <p:spPr>
          <a:xfrm>
            <a:off x="140677" y="5372472"/>
            <a:ext cx="4290646"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1" name="Text Placeholder 9"/>
          <p:cNvSpPr>
            <a:spLocks noGrp="1"/>
          </p:cNvSpPr>
          <p:nvPr>
            <p:ph type="body" sz="quarter" idx="13"/>
          </p:nvPr>
        </p:nvSpPr>
        <p:spPr>
          <a:xfrm>
            <a:off x="4642338" y="5372472"/>
            <a:ext cx="4360985"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2"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129770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F7EDAD-6220-48E3-B21C-5AE7AA43787A}" type="datetime1">
              <a:rPr lang="en-US" smtClean="0"/>
              <a:t>11/7/2018</a:t>
            </a:fld>
            <a:endParaRPr lang="en-US"/>
          </a:p>
        </p:txBody>
      </p:sp>
      <p:sp>
        <p:nvSpPr>
          <p:cNvPr id="5" name="Footer Placeholder 4"/>
          <p:cNvSpPr>
            <a:spLocks noGrp="1"/>
          </p:cNvSpPr>
          <p:nvPr>
            <p:ph type="ftr" sz="quarter" idx="11"/>
          </p:nvPr>
        </p:nvSpPr>
        <p:spPr>
          <a:xfrm>
            <a:off x="5796136" y="6356352"/>
            <a:ext cx="2895600" cy="365125"/>
          </a:xfrm>
        </p:spPr>
        <p:txBody>
          <a:bodyPr/>
          <a:lstStyle/>
          <a:p>
            <a:endParaRPr lang="en-US" dirty="0"/>
          </a:p>
        </p:txBody>
      </p:sp>
      <p:sp>
        <p:nvSpPr>
          <p:cNvPr id="6" name="Slide Number Placeholder 5"/>
          <p:cNvSpPr>
            <a:spLocks noGrp="1"/>
          </p:cNvSpPr>
          <p:nvPr>
            <p:ph type="sldNum" sz="quarter" idx="12"/>
          </p:nvPr>
        </p:nvSpPr>
        <p:spPr>
          <a:xfrm>
            <a:off x="3446512" y="6376245"/>
            <a:ext cx="1125488" cy="365125"/>
          </a:xfrm>
        </p:spPr>
        <p:txBody>
          <a:bodyPr/>
          <a:lstStyle>
            <a:lvl1pPr>
              <a:defRPr sz="1800" b="1"/>
            </a:lvl1pPr>
          </a:lstStyle>
          <a:p>
            <a:fld id="{52B7C3D6-2777-4153-89C2-712682E67258}" type="slidenum">
              <a:rPr lang="en-US" smtClean="0"/>
              <a:pPr/>
              <a:t>‹#›</a:t>
            </a:fld>
            <a:endParaRPr lang="en-US" dirty="0"/>
          </a:p>
        </p:txBody>
      </p:sp>
      <p:grpSp>
        <p:nvGrpSpPr>
          <p:cNvPr id="7" name="Group 16"/>
          <p:cNvGrpSpPr>
            <a:grpSpLocks/>
          </p:cNvGrpSpPr>
          <p:nvPr userDrawn="1"/>
        </p:nvGrpSpPr>
        <p:grpSpPr bwMode="auto">
          <a:xfrm>
            <a:off x="7429501" y="6429377"/>
            <a:ext cx="1857375" cy="436563"/>
            <a:chOff x="4105" y="3901"/>
            <a:chExt cx="1608" cy="391"/>
          </a:xfrm>
        </p:grpSpPr>
        <p:pic>
          <p:nvPicPr>
            <p:cNvPr id="8" name="Picture 17" descr="blue chunk pict final 1_6"/>
            <p:cNvPicPr>
              <a:picLocks noChangeAspect="1" noChangeArrowheads="1"/>
            </p:cNvPicPr>
            <p:nvPr/>
          </p:nvPicPr>
          <p:blipFill>
            <a:blip r:embed="rId2" cstate="screen">
              <a:clrChange>
                <a:clrFrom>
                  <a:srgbClr val="000F5E"/>
                </a:clrFrom>
                <a:clrTo>
                  <a:srgbClr val="000F5E">
                    <a:alpha val="0"/>
                  </a:srgbClr>
                </a:clrTo>
              </a:clrChange>
              <a:lum bright="-36000"/>
              <a:extLst>
                <a:ext uri="{28A0092B-C50C-407E-A947-70E740481C1C}">
                  <a14:useLocalDpi xmlns:a14="http://schemas.microsoft.com/office/drawing/2010/main"/>
                </a:ext>
              </a:extLst>
            </a:blip>
            <a:srcRect r="11989"/>
            <a:stretch>
              <a:fillRect/>
            </a:stretch>
          </p:blipFill>
          <p:spPr bwMode="auto">
            <a:xfrm>
              <a:off x="4105" y="3901"/>
              <a:ext cx="1492" cy="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descr="reld2"/>
            <p:cNvPicPr>
              <a:picLocks noChangeAspect="1" noChangeArrowheads="1"/>
            </p:cNvPicPr>
            <p:nvPr/>
          </p:nvPicPr>
          <p:blipFill>
            <a:blip r:embed="rId3" cstate="screen">
              <a:extLst>
                <a:ext uri="{28A0092B-C50C-407E-A947-70E740481C1C}">
                  <a14:useLocalDpi xmlns:a14="http://schemas.microsoft.com/office/drawing/2010/main"/>
                </a:ext>
              </a:extLst>
            </a:blip>
            <a:srcRect t="16495" r="55801" b="24742"/>
            <a:stretch>
              <a:fillRect/>
            </a:stretch>
          </p:blipFill>
          <p:spPr bwMode="auto">
            <a:xfrm>
              <a:off x="4786" y="4033"/>
              <a:ext cx="239"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9"/>
            <p:cNvSpPr>
              <a:spLocks noChangeArrowheads="1"/>
            </p:cNvSpPr>
            <p:nvPr/>
          </p:nvSpPr>
          <p:spPr bwMode="auto">
            <a:xfrm>
              <a:off x="5053" y="4018"/>
              <a:ext cx="66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56" tIns="0" rIns="91256" bIns="0">
              <a:spAutoFit/>
            </a:bodyPr>
            <a:lstStyle/>
            <a:p>
              <a:pPr marL="1560513" indent="-1560513" defTabSz="4168775">
                <a:spcBef>
                  <a:spcPct val="20000"/>
                </a:spcBef>
              </a:pPr>
              <a:r>
                <a:rPr lang="en-GB" sz="1800" b="1" dirty="0">
                  <a:solidFill>
                    <a:schemeClr val="bg1"/>
                  </a:solidFill>
                  <a:latin typeface="Book Antiqua" pitchFamily="18" charset="0"/>
                </a:rPr>
                <a:t>ABP</a:t>
              </a:r>
            </a:p>
          </p:txBody>
        </p:sp>
      </p:grpSp>
      <p:pic>
        <p:nvPicPr>
          <p:cNvPr id="11" name="Picture 10"/>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578183" y="0"/>
            <a:ext cx="1565817" cy="90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2031" y="2636914"/>
            <a:ext cx="4038600" cy="31081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Content Placeholder 3"/>
          <p:cNvSpPr>
            <a:spLocks noGrp="1"/>
          </p:cNvSpPr>
          <p:nvPr>
            <p:ph sz="half" idx="2"/>
          </p:nvPr>
        </p:nvSpPr>
        <p:spPr>
          <a:xfrm>
            <a:off x="4765431" y="2636911"/>
            <a:ext cx="4038600" cy="310817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35485453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2031" y="2564904"/>
            <a:ext cx="4040188" cy="639762"/>
          </a:xfrm>
        </p:spPr>
        <p:txBody>
          <a:bodyPr anchor="b"/>
          <a:lstStyle>
            <a:lvl1pPr marL="0" indent="0">
              <a:buNone/>
              <a:defRPr sz="2400" b="1">
                <a:solidFill>
                  <a:srgbClr val="005A9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dirty="0" smtClean="0"/>
              <a:t>Click to edit Master text styles</a:t>
            </a:r>
          </a:p>
        </p:txBody>
      </p:sp>
      <p:sp>
        <p:nvSpPr>
          <p:cNvPr id="4" name="Content Placeholder 3"/>
          <p:cNvSpPr>
            <a:spLocks noGrp="1"/>
          </p:cNvSpPr>
          <p:nvPr>
            <p:ph sz="half" idx="2"/>
          </p:nvPr>
        </p:nvSpPr>
        <p:spPr>
          <a:xfrm>
            <a:off x="422031" y="3204666"/>
            <a:ext cx="4040188" cy="28391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763844" y="2564904"/>
            <a:ext cx="4041775" cy="639762"/>
          </a:xfrm>
        </p:spPr>
        <p:txBody>
          <a:bodyPr anchor="b"/>
          <a:lstStyle>
            <a:lvl1pPr marL="0" indent="0">
              <a:buNone/>
              <a:defRPr sz="2400" b="1">
                <a:solidFill>
                  <a:srgbClr val="005A9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dirty="0" smtClean="0"/>
              <a:t>Click to edit Master text styles</a:t>
            </a:r>
          </a:p>
        </p:txBody>
      </p:sp>
      <p:sp>
        <p:nvSpPr>
          <p:cNvPr id="6" name="Content Placeholder 5"/>
          <p:cNvSpPr>
            <a:spLocks noGrp="1"/>
          </p:cNvSpPr>
          <p:nvPr>
            <p:ph sz="quarter" idx="4"/>
          </p:nvPr>
        </p:nvSpPr>
        <p:spPr>
          <a:xfrm>
            <a:off x="4763844" y="3204666"/>
            <a:ext cx="4041775" cy="28391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9"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25348161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562708" y="3429003"/>
            <a:ext cx="8018585" cy="1676401"/>
          </a:xfrm>
          <a:prstGeom prst="rect">
            <a:avLst/>
          </a:prstGeom>
        </p:spPr>
        <p:txBody>
          <a:bodyPr/>
          <a:lstStyle>
            <a:lvl1pPr>
              <a:defRPr sz="4800" b="1" spc="-150">
                <a:solidFill>
                  <a:srgbClr val="005A9B"/>
                </a:solidFill>
                <a:latin typeface="Arial"/>
                <a:cs typeface="Arial"/>
              </a:defRPr>
            </a:lvl1pPr>
          </a:lstStyle>
          <a:p>
            <a:r>
              <a:rPr lang="en-AU" dirty="0" smtClean="0"/>
              <a:t>Click to edit Master title style</a:t>
            </a:r>
            <a:endParaRPr lang="en-US" dirty="0"/>
          </a:p>
        </p:txBody>
      </p:sp>
      <p:sp>
        <p:nvSpPr>
          <p:cNvPr id="8" name="Subtitle 2"/>
          <p:cNvSpPr>
            <a:spLocks noGrp="1"/>
          </p:cNvSpPr>
          <p:nvPr>
            <p:ph type="subTitle" idx="1"/>
          </p:nvPr>
        </p:nvSpPr>
        <p:spPr>
          <a:xfrm>
            <a:off x="1371600" y="5105401"/>
            <a:ext cx="6576646" cy="784448"/>
          </a:xfrm>
          <a:prstGeom prst="rect">
            <a:avLst/>
          </a:prstGeom>
        </p:spPr>
        <p:txBody>
          <a:bodyPr/>
          <a:lstStyle>
            <a:lvl1pPr marL="0" indent="0" algn="ctr">
              <a:buNone/>
              <a:defRPr sz="2800">
                <a:solidFill>
                  <a:srgbClr val="005A9B"/>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Tree>
    <p:extLst>
      <p:ext uri="{BB962C8B-B14F-4D97-AF65-F5344CB8AC3E}">
        <p14:creationId xmlns:p14="http://schemas.microsoft.com/office/powerpoint/2010/main" val="3488008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cxnSp>
        <p:nvCxnSpPr>
          <p:cNvPr id="3" name="Straight Connector 2"/>
          <p:cNvCxnSpPr/>
          <p:nvPr userDrawn="1"/>
        </p:nvCxnSpPr>
        <p:spPr>
          <a:xfrm>
            <a:off x="983274" y="4003675"/>
            <a:ext cx="7162800" cy="1588"/>
          </a:xfrm>
          <a:prstGeom prst="line">
            <a:avLst/>
          </a:prstGeom>
          <a:ln w="9525" cap="flat" cmpd="sng" algn="ctr">
            <a:solidFill>
              <a:schemeClr val="tx1">
                <a:lumMod val="50000"/>
                <a:lumOff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userDrawn="1"/>
        </p:nvCxnSpPr>
        <p:spPr>
          <a:xfrm>
            <a:off x="983274" y="5013325"/>
            <a:ext cx="7162800" cy="1588"/>
          </a:xfrm>
          <a:prstGeom prst="line">
            <a:avLst/>
          </a:prstGeom>
          <a:ln w="9525" cap="flat" cmpd="sng" algn="ctr">
            <a:solidFill>
              <a:schemeClr val="tx1">
                <a:lumMod val="50000"/>
                <a:lumOff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 name="Title Placeholder 1"/>
          <p:cNvSpPr>
            <a:spLocks noGrp="1"/>
          </p:cNvSpPr>
          <p:nvPr>
            <p:ph type="title"/>
          </p:nvPr>
        </p:nvSpPr>
        <p:spPr bwMode="auto">
          <a:xfrm>
            <a:off x="0" y="3942184"/>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lvl="0"/>
            <a:r>
              <a:rPr lang="en-AU" smtClean="0"/>
              <a:t>Click to edit Master title style</a:t>
            </a:r>
            <a:endParaRPr lang="en-US" dirty="0"/>
          </a:p>
        </p:txBody>
      </p:sp>
    </p:spTree>
    <p:extLst>
      <p:ext uri="{BB962C8B-B14F-4D97-AF65-F5344CB8AC3E}">
        <p14:creationId xmlns:p14="http://schemas.microsoft.com/office/powerpoint/2010/main" val="254106239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340768"/>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17921876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37192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1" name="Picture Placeholder 7"/>
          <p:cNvSpPr>
            <a:spLocks noGrp="1"/>
          </p:cNvSpPr>
          <p:nvPr>
            <p:ph type="pic" sz="quarter" idx="10" hasCustomPrompt="1"/>
          </p:nvPr>
        </p:nvSpPr>
        <p:spPr>
          <a:xfrm>
            <a:off x="0" y="836713"/>
            <a:ext cx="9144000" cy="6021288"/>
          </a:xfrm>
          <a:ln>
            <a:noFill/>
          </a:ln>
        </p:spPr>
        <p:txBody>
          <a:bodyPr/>
          <a:lstStyle>
            <a:lvl1pPr marL="0" indent="0">
              <a:buFontTx/>
              <a:buNone/>
              <a:defRPr/>
            </a:lvl1pPr>
          </a:lstStyle>
          <a:p>
            <a:r>
              <a:rPr lang="en-US" dirty="0" smtClean="0"/>
              <a:t>Click icon to add picture</a:t>
            </a:r>
            <a:endParaRPr lang="en-US" dirty="0"/>
          </a:p>
        </p:txBody>
      </p:sp>
      <p:sp>
        <p:nvSpPr>
          <p:cNvPr id="5" name="Text Placeholder 3"/>
          <p:cNvSpPr>
            <a:spLocks noGrp="1"/>
          </p:cNvSpPr>
          <p:nvPr>
            <p:ph type="body" sz="half" idx="2"/>
          </p:nvPr>
        </p:nvSpPr>
        <p:spPr>
          <a:xfrm>
            <a:off x="450927" y="5589240"/>
            <a:ext cx="3190508" cy="432048"/>
          </a:xfrm>
          <a:prstGeom prst="rect">
            <a:avLst/>
          </a:prstGeom>
          <a:noFill/>
          <a:ln>
            <a:noFill/>
          </a:ln>
        </p:spPr>
        <p:txBody>
          <a:bodyPr lIns="0" anchor="ctr" anchorCtr="0"/>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dirty="0" smtClean="0"/>
              <a:t>Click to edit Master text styles</a:t>
            </a:r>
          </a:p>
        </p:txBody>
      </p:sp>
    </p:spTree>
    <p:extLst>
      <p:ext uri="{BB962C8B-B14F-4D97-AF65-F5344CB8AC3E}">
        <p14:creationId xmlns:p14="http://schemas.microsoft.com/office/powerpoint/2010/main" val="176591326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492896"/>
            <a:ext cx="3024554" cy="2663552"/>
          </a:xfrm>
        </p:spPr>
        <p:txBody>
          <a:bodyPr rtlCol="0">
            <a:normAutofit/>
          </a:bodyPr>
          <a:lstStyle/>
          <a:p>
            <a:pPr lvl="0"/>
            <a:endParaRPr lang="en-US" noProof="0" dirty="0" smtClean="0"/>
          </a:p>
        </p:txBody>
      </p:sp>
      <p:sp>
        <p:nvSpPr>
          <p:cNvPr id="5" name="Picture Placeholder 3"/>
          <p:cNvSpPr>
            <a:spLocks noGrp="1"/>
          </p:cNvSpPr>
          <p:nvPr>
            <p:ph type="pic" sz="quarter" idx="11"/>
          </p:nvPr>
        </p:nvSpPr>
        <p:spPr>
          <a:xfrm>
            <a:off x="3024554" y="2492896"/>
            <a:ext cx="3076307" cy="2663552"/>
          </a:xfrm>
        </p:spPr>
        <p:txBody>
          <a:bodyPr rtlCol="0">
            <a:normAutofit/>
          </a:bodyPr>
          <a:lstStyle/>
          <a:p>
            <a:pPr lvl="0"/>
            <a:endParaRPr lang="en-US" noProof="0" dirty="0" smtClean="0"/>
          </a:p>
        </p:txBody>
      </p:sp>
      <p:sp>
        <p:nvSpPr>
          <p:cNvPr id="8" name="Text Placeholder 7"/>
          <p:cNvSpPr>
            <a:spLocks noGrp="1"/>
          </p:cNvSpPr>
          <p:nvPr>
            <p:ph type="body" sz="quarter" idx="13"/>
          </p:nvPr>
        </p:nvSpPr>
        <p:spPr>
          <a:xfrm>
            <a:off x="140677" y="5228456"/>
            <a:ext cx="2743200"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9" name="Text Placeholder 7"/>
          <p:cNvSpPr>
            <a:spLocks noGrp="1"/>
          </p:cNvSpPr>
          <p:nvPr>
            <p:ph type="body" sz="quarter" idx="14"/>
          </p:nvPr>
        </p:nvSpPr>
        <p:spPr>
          <a:xfrm>
            <a:off x="3146645" y="5228456"/>
            <a:ext cx="2832124"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1" name="Picture Placeholder 3"/>
          <p:cNvSpPr>
            <a:spLocks noGrp="1"/>
          </p:cNvSpPr>
          <p:nvPr>
            <p:ph type="pic" sz="quarter" idx="15"/>
          </p:nvPr>
        </p:nvSpPr>
        <p:spPr>
          <a:xfrm>
            <a:off x="6100861" y="2492896"/>
            <a:ext cx="3043139" cy="2663552"/>
          </a:xfrm>
        </p:spPr>
        <p:txBody>
          <a:bodyPr rtlCol="0">
            <a:normAutofit/>
          </a:bodyPr>
          <a:lstStyle/>
          <a:p>
            <a:pPr lvl="0"/>
            <a:endParaRPr lang="en-US" noProof="0" dirty="0" smtClean="0"/>
          </a:p>
        </p:txBody>
      </p:sp>
      <p:sp>
        <p:nvSpPr>
          <p:cNvPr id="12" name="Text Placeholder 7"/>
          <p:cNvSpPr>
            <a:spLocks noGrp="1"/>
          </p:cNvSpPr>
          <p:nvPr>
            <p:ph type="body" sz="quarter" idx="16"/>
          </p:nvPr>
        </p:nvSpPr>
        <p:spPr>
          <a:xfrm>
            <a:off x="6241538" y="5228456"/>
            <a:ext cx="2761785" cy="762000"/>
          </a:xfrm>
        </p:spPr>
        <p:txBody>
          <a:bodyPr>
            <a:noAutofit/>
          </a:bodyPr>
          <a:lstStyle>
            <a:lvl1pPr marL="0" indent="0" algn="ctr">
              <a:buNone/>
              <a:defRPr sz="1800"/>
            </a:lvl1pPr>
            <a:lvl2pPr>
              <a:defRPr sz="1800"/>
            </a:lvl2pPr>
            <a:lvl3pPr>
              <a:defRPr sz="1800"/>
            </a:lvl3pPr>
            <a:lvl4pPr>
              <a:defRPr sz="1800"/>
            </a:lvl4pPr>
            <a:lvl5pPr>
              <a:defRPr sz="1800"/>
            </a:lvl5pPr>
          </a:lstStyle>
          <a:p>
            <a:pPr lvl="0"/>
            <a:r>
              <a:rPr lang="en-AU" dirty="0" smtClean="0"/>
              <a:t>Click to edit Master text styles</a:t>
            </a:r>
          </a:p>
        </p:txBody>
      </p:sp>
      <p:sp>
        <p:nvSpPr>
          <p:cNvPr id="14"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30651431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
        <p:nvSpPr>
          <p:cNvPr id="3" name="Content Placeholder 2"/>
          <p:cNvSpPr>
            <a:spLocks noGrp="1"/>
          </p:cNvSpPr>
          <p:nvPr>
            <p:ph idx="1"/>
          </p:nvPr>
        </p:nvSpPr>
        <p:spPr>
          <a:xfrm>
            <a:off x="838200" y="2420888"/>
            <a:ext cx="7391400" cy="3413794"/>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Tree>
    <p:extLst>
      <p:ext uri="{BB962C8B-B14F-4D97-AF65-F5344CB8AC3E}">
        <p14:creationId xmlns:p14="http://schemas.microsoft.com/office/powerpoint/2010/main" val="40891420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Left Pic-Righ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5662246" y="2636913"/>
            <a:ext cx="3059723" cy="3341787"/>
          </a:xfrm>
        </p:spPr>
        <p:txBody>
          <a:bodyPr rtlCol="0">
            <a:normAutofit/>
          </a:bodyPr>
          <a:lstStyle/>
          <a:p>
            <a:pPr lvl="0"/>
            <a:endParaRPr lang="en-US" noProof="0" dirty="0" smtClean="0"/>
          </a:p>
        </p:txBody>
      </p:sp>
      <p:sp>
        <p:nvSpPr>
          <p:cNvPr id="6" name="Text Placeholder 5"/>
          <p:cNvSpPr>
            <a:spLocks noGrp="1"/>
          </p:cNvSpPr>
          <p:nvPr>
            <p:ph type="body" sz="quarter" idx="11"/>
          </p:nvPr>
        </p:nvSpPr>
        <p:spPr>
          <a:xfrm>
            <a:off x="633046" y="2636913"/>
            <a:ext cx="4572000" cy="3341787"/>
          </a:xfrm>
        </p:spPr>
        <p:txBody>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11"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2341477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6DEA3A-CA99-42FA-B994-3B32173C0874}" type="datetime1">
              <a:rPr lang="en-US" smtClean="0"/>
              <a:t>11/7/2018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B7C3D6-2777-4153-89C2-712682E67258}"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ic-Left Text-Righ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4149969" y="2492895"/>
            <a:ext cx="4572000" cy="3413796"/>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Picture Placeholder 6"/>
          <p:cNvSpPr>
            <a:spLocks noGrp="1"/>
          </p:cNvSpPr>
          <p:nvPr>
            <p:ph type="pic" sz="quarter" idx="12"/>
          </p:nvPr>
        </p:nvSpPr>
        <p:spPr>
          <a:xfrm>
            <a:off x="633046" y="2492896"/>
            <a:ext cx="3059723" cy="3413795"/>
          </a:xfrm>
        </p:spPr>
        <p:txBody>
          <a:bodyPr rtlCol="0">
            <a:normAutofit/>
          </a:bodyPr>
          <a:lstStyle/>
          <a:p>
            <a:pPr lvl="0"/>
            <a:endParaRPr lang="en-US" noProof="0" dirty="0" smtClean="0"/>
          </a:p>
        </p:txBody>
      </p:sp>
      <p:sp>
        <p:nvSpPr>
          <p:cNvPr id="8"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19368426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Pic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564904"/>
            <a:ext cx="4572000" cy="2735560"/>
          </a:xfrm>
        </p:spPr>
        <p:txBody>
          <a:bodyPr rtlCol="0">
            <a:normAutofit/>
          </a:bodyPr>
          <a:lstStyle/>
          <a:p>
            <a:pPr lvl="0"/>
            <a:endParaRPr lang="en-US" noProof="0" dirty="0" smtClean="0"/>
          </a:p>
        </p:txBody>
      </p:sp>
      <p:sp>
        <p:nvSpPr>
          <p:cNvPr id="8" name="Picture Placeholder 3"/>
          <p:cNvSpPr>
            <a:spLocks noGrp="1"/>
          </p:cNvSpPr>
          <p:nvPr>
            <p:ph type="pic" sz="quarter" idx="11"/>
          </p:nvPr>
        </p:nvSpPr>
        <p:spPr>
          <a:xfrm>
            <a:off x="4572000" y="2564904"/>
            <a:ext cx="4572000" cy="2735560"/>
          </a:xfrm>
        </p:spPr>
        <p:txBody>
          <a:bodyPr rtlCol="0">
            <a:normAutofit/>
          </a:bodyPr>
          <a:lstStyle/>
          <a:p>
            <a:pPr lvl="0"/>
            <a:endParaRPr lang="en-US" noProof="0" dirty="0" smtClean="0"/>
          </a:p>
        </p:txBody>
      </p:sp>
      <p:sp>
        <p:nvSpPr>
          <p:cNvPr id="10" name="Text Placeholder 9"/>
          <p:cNvSpPr>
            <a:spLocks noGrp="1"/>
          </p:cNvSpPr>
          <p:nvPr>
            <p:ph type="body" sz="quarter" idx="12"/>
          </p:nvPr>
        </p:nvSpPr>
        <p:spPr>
          <a:xfrm>
            <a:off x="140677" y="5372472"/>
            <a:ext cx="4290646"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1" name="Text Placeholder 9"/>
          <p:cNvSpPr>
            <a:spLocks noGrp="1"/>
          </p:cNvSpPr>
          <p:nvPr>
            <p:ph type="body" sz="quarter" idx="13"/>
          </p:nvPr>
        </p:nvSpPr>
        <p:spPr>
          <a:xfrm>
            <a:off x="4642338" y="5372472"/>
            <a:ext cx="4360985" cy="762000"/>
          </a:xfrm>
        </p:spPr>
        <p:txBody>
          <a:bodyPr>
            <a:noAutofit/>
          </a:bodyPr>
          <a:lstStyle>
            <a:lvl1pPr marL="0" indent="0" algn="ctr">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AU" dirty="0" smtClean="0"/>
              <a:t>Click to edit Master text styles</a:t>
            </a:r>
          </a:p>
        </p:txBody>
      </p:sp>
      <p:sp>
        <p:nvSpPr>
          <p:cNvPr id="12"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3831395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22031" y="2636912"/>
            <a:ext cx="4038600" cy="310817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Content Placeholder 3"/>
          <p:cNvSpPr>
            <a:spLocks noGrp="1"/>
          </p:cNvSpPr>
          <p:nvPr>
            <p:ph sz="half" idx="2"/>
          </p:nvPr>
        </p:nvSpPr>
        <p:spPr>
          <a:xfrm>
            <a:off x="4765431" y="2636911"/>
            <a:ext cx="4038600" cy="310817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3531056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2031" y="2564904"/>
            <a:ext cx="4040188" cy="639762"/>
          </a:xfrm>
        </p:spPr>
        <p:txBody>
          <a:bodyPr anchor="b"/>
          <a:lstStyle>
            <a:lvl1pPr marL="0" indent="0">
              <a:buNone/>
              <a:defRPr sz="2400" b="1">
                <a:solidFill>
                  <a:srgbClr val="005A9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dirty="0" smtClean="0"/>
              <a:t>Click to edit Master text styles</a:t>
            </a:r>
          </a:p>
        </p:txBody>
      </p:sp>
      <p:sp>
        <p:nvSpPr>
          <p:cNvPr id="4" name="Content Placeholder 3"/>
          <p:cNvSpPr>
            <a:spLocks noGrp="1"/>
          </p:cNvSpPr>
          <p:nvPr>
            <p:ph sz="half" idx="2"/>
          </p:nvPr>
        </p:nvSpPr>
        <p:spPr>
          <a:xfrm>
            <a:off x="422031" y="3204666"/>
            <a:ext cx="4040188" cy="28391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763844" y="2564904"/>
            <a:ext cx="4041775" cy="639762"/>
          </a:xfrm>
        </p:spPr>
        <p:txBody>
          <a:bodyPr anchor="b"/>
          <a:lstStyle>
            <a:lvl1pPr marL="0" indent="0">
              <a:buNone/>
              <a:defRPr sz="2400" b="1">
                <a:solidFill>
                  <a:srgbClr val="005A9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dirty="0" smtClean="0"/>
              <a:t>Click to edit Master text styles</a:t>
            </a:r>
          </a:p>
        </p:txBody>
      </p:sp>
      <p:sp>
        <p:nvSpPr>
          <p:cNvPr id="6" name="Content Placeholder 5"/>
          <p:cNvSpPr>
            <a:spLocks noGrp="1"/>
          </p:cNvSpPr>
          <p:nvPr>
            <p:ph sz="quarter" idx="4"/>
          </p:nvPr>
        </p:nvSpPr>
        <p:spPr>
          <a:xfrm>
            <a:off x="4763844" y="3204666"/>
            <a:ext cx="4041775" cy="283912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9" name="Title 1"/>
          <p:cNvSpPr>
            <a:spLocks noGrp="1"/>
          </p:cNvSpPr>
          <p:nvPr>
            <p:ph type="title"/>
          </p:nvPr>
        </p:nvSpPr>
        <p:spPr>
          <a:xfrm>
            <a:off x="0" y="1339200"/>
            <a:ext cx="9144000" cy="864096"/>
          </a:xfrm>
        </p:spPr>
        <p:txBody>
          <a:bodyPr/>
          <a:lstStyle/>
          <a:p>
            <a:r>
              <a:rPr lang="en-AU" smtClean="0"/>
              <a:t>Click to edit Master title style</a:t>
            </a:r>
            <a:endParaRPr lang="en-US"/>
          </a:p>
        </p:txBody>
      </p:sp>
    </p:spTree>
    <p:extLst>
      <p:ext uri="{BB962C8B-B14F-4D97-AF65-F5344CB8AC3E}">
        <p14:creationId xmlns:p14="http://schemas.microsoft.com/office/powerpoint/2010/main" val="34485203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562708" y="3429001"/>
            <a:ext cx="8018585" cy="1676401"/>
          </a:xfrm>
          <a:prstGeom prst="rect">
            <a:avLst/>
          </a:prstGeom>
        </p:spPr>
        <p:txBody>
          <a:bodyPr/>
          <a:lstStyle>
            <a:lvl1pPr>
              <a:defRPr sz="4800" b="1" spc="-150">
                <a:solidFill>
                  <a:srgbClr val="005A9B"/>
                </a:solidFill>
                <a:latin typeface="Arial"/>
                <a:cs typeface="Arial"/>
              </a:defRPr>
            </a:lvl1pPr>
          </a:lstStyle>
          <a:p>
            <a:r>
              <a:rPr lang="en-AU" dirty="0" smtClean="0"/>
              <a:t>Click to edit Master title style</a:t>
            </a:r>
            <a:endParaRPr lang="en-US" dirty="0"/>
          </a:p>
        </p:txBody>
      </p:sp>
      <p:sp>
        <p:nvSpPr>
          <p:cNvPr id="8" name="Subtitle 2"/>
          <p:cNvSpPr>
            <a:spLocks noGrp="1"/>
          </p:cNvSpPr>
          <p:nvPr>
            <p:ph type="subTitle" idx="1"/>
          </p:nvPr>
        </p:nvSpPr>
        <p:spPr>
          <a:xfrm>
            <a:off x="1371600" y="5105401"/>
            <a:ext cx="6576646" cy="784448"/>
          </a:xfrm>
          <a:prstGeom prst="rect">
            <a:avLst/>
          </a:prstGeom>
        </p:spPr>
        <p:txBody>
          <a:bodyPr/>
          <a:lstStyle>
            <a:lvl1pPr marL="0" indent="0" algn="ctr">
              <a:buNone/>
              <a:defRPr sz="2800">
                <a:solidFill>
                  <a:srgbClr val="005A9B"/>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Tree>
    <p:extLst>
      <p:ext uri="{BB962C8B-B14F-4D97-AF65-F5344CB8AC3E}">
        <p14:creationId xmlns:p14="http://schemas.microsoft.com/office/powerpoint/2010/main" val="36601271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cxnSp>
        <p:nvCxnSpPr>
          <p:cNvPr id="3" name="Straight Connector 2"/>
          <p:cNvCxnSpPr/>
          <p:nvPr userDrawn="1"/>
        </p:nvCxnSpPr>
        <p:spPr>
          <a:xfrm>
            <a:off x="983274" y="4003675"/>
            <a:ext cx="7162800" cy="1588"/>
          </a:xfrm>
          <a:prstGeom prst="line">
            <a:avLst/>
          </a:prstGeom>
          <a:ln w="9525" cap="flat" cmpd="sng" algn="ctr">
            <a:solidFill>
              <a:schemeClr val="tx1">
                <a:lumMod val="50000"/>
                <a:lumOff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userDrawn="1"/>
        </p:nvCxnSpPr>
        <p:spPr>
          <a:xfrm>
            <a:off x="983274" y="5013325"/>
            <a:ext cx="7162800" cy="1588"/>
          </a:xfrm>
          <a:prstGeom prst="line">
            <a:avLst/>
          </a:prstGeom>
          <a:ln w="9525" cap="flat" cmpd="sng" algn="ctr">
            <a:solidFill>
              <a:schemeClr val="tx1">
                <a:lumMod val="50000"/>
                <a:lumOff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 name="Title Placeholder 1"/>
          <p:cNvSpPr>
            <a:spLocks noGrp="1"/>
          </p:cNvSpPr>
          <p:nvPr>
            <p:ph type="title"/>
          </p:nvPr>
        </p:nvSpPr>
        <p:spPr bwMode="auto">
          <a:xfrm>
            <a:off x="0" y="3942184"/>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lvl="0"/>
            <a:r>
              <a:rPr lang="en-AU" smtClean="0"/>
              <a:t>Click to edit Master title style</a:t>
            </a:r>
            <a:endParaRPr lang="en-US" dirty="0"/>
          </a:p>
        </p:txBody>
      </p:sp>
    </p:spTree>
    <p:extLst>
      <p:ext uri="{BB962C8B-B14F-4D97-AF65-F5344CB8AC3E}">
        <p14:creationId xmlns:p14="http://schemas.microsoft.com/office/powerpoint/2010/main" val="398600883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1470025"/>
          </a:xfrm>
        </p:spPr>
        <p:txBody>
          <a:bodyPr/>
          <a:lstStyle>
            <a:lvl1pPr>
              <a:defRPr sz="4400">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sz="2400">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0903436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2000">
                <a:solidFill>
                  <a:schemeClr val="accent1">
                    <a:lumMod val="50000"/>
                  </a:schemeClr>
                </a:solidFill>
                <a:latin typeface="Calibri" panose="020F0502020204030204" pitchFamily="34" charset="0"/>
                <a:cs typeface="Arial" pitchFamily="34" charset="0"/>
              </a:defRPr>
            </a:lvl3pPr>
            <a:lvl4pPr>
              <a:buNone/>
              <a:defRPr>
                <a:latin typeface="Arial" pitchFamily="34" charset="0"/>
                <a:cs typeface="Arial"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Tree>
    <p:extLst>
      <p:ext uri="{BB962C8B-B14F-4D97-AF65-F5344CB8AC3E}">
        <p14:creationId xmlns:p14="http://schemas.microsoft.com/office/powerpoint/2010/main" val="27390049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3568" y="2786047"/>
            <a:ext cx="7848872" cy="1362075"/>
          </a:xfrm>
        </p:spPr>
        <p:txBody>
          <a:bodyPr anchor="t"/>
          <a:lstStyle>
            <a:lvl1pPr algn="l">
              <a:defRPr sz="4400" b="1" cap="none">
                <a:solidFill>
                  <a:schemeClr val="accent1">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400">
                <a:latin typeface="Arial" pitchFamily="34" charset="0"/>
                <a:cs typeface="Arial"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6178965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1557338"/>
            <a:ext cx="3810000" cy="4514868"/>
          </a:xfrm>
        </p:spPr>
        <p:txBody>
          <a:bodyPr/>
          <a:lstStyle>
            <a:lvl1pPr>
              <a:defRPr sz="2400">
                <a:solidFill>
                  <a:schemeClr val="tx1"/>
                </a:solidFill>
              </a:defRPr>
            </a:lvl1pPr>
            <a:lvl2pPr>
              <a:defRPr sz="2200">
                <a:solidFill>
                  <a:schemeClr val="accent1">
                    <a:lumMod val="50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4648200" y="1557338"/>
            <a:ext cx="3810000" cy="3800488"/>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097162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412B2F-E546-4D71-A2EC-4B0CD64FEE1D}" type="datetime1">
              <a:rPr lang="en-US" smtClean="0"/>
              <a:t>11/7/2018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B7C3D6-2777-4153-89C2-712682E67258}"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solidFill>
                  <a:schemeClr val="accent1">
                    <a:lumMod val="50000"/>
                  </a:schemeClr>
                </a:solidFill>
                <a:latin typeface="Calibri" panose="020F0502020204030204"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67544" y="1484784"/>
            <a:ext cx="4040188" cy="639762"/>
          </a:xfrm>
        </p:spPr>
        <p:txBody>
          <a:bodyPr anchor="b"/>
          <a:lstStyle>
            <a:lvl1pPr marL="0" indent="0">
              <a:buNone/>
              <a:defRPr sz="2800" b="1">
                <a:solidFill>
                  <a:schemeClr val="accent1">
                    <a:lumMod val="50000"/>
                  </a:schemeClr>
                </a:solidFill>
                <a:latin typeface="Calibri" panose="020F0502020204030204"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800" b="1">
                <a:solidFill>
                  <a:schemeClr val="accent1">
                    <a:lumMod val="50000"/>
                  </a:schemeClr>
                </a:solidFill>
                <a:latin typeface="Calibri" panose="020F0502020204030204"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atin typeface="Calibri" panose="020F0502020204030204" pitchFamily="34" charset="0"/>
                <a:cs typeface="Arial" pitchFamily="34" charset="0"/>
              </a:defRPr>
            </a:lvl1pPr>
            <a:lvl2pPr>
              <a:defRPr sz="2200">
                <a:solidFill>
                  <a:schemeClr val="accent1">
                    <a:lumMod val="50000"/>
                  </a:schemeClr>
                </a:solidFill>
                <a:latin typeface="Calibri" panose="020F0502020204030204" pitchFamily="34" charset="0"/>
                <a:cs typeface="Arial"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36107888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solidFill>
                  <a:schemeClr val="accent6">
                    <a:lumMod val="50000"/>
                  </a:schemeClr>
                </a:solidFill>
                <a:latin typeface="Calibri" panose="020F0502020204030204"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1427080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55274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800" b="1">
                <a:solidFill>
                  <a:schemeClr val="accent6">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2400">
                <a:solidFill>
                  <a:schemeClr val="tx1"/>
                </a:solidFill>
                <a:latin typeface="Arial" pitchFamily="34" charset="0"/>
                <a:cs typeface="Arial" pitchFamily="34" charset="0"/>
              </a:defRPr>
            </a:lvl1pPr>
            <a:lvl2pPr>
              <a:defRPr sz="2200">
                <a:solidFill>
                  <a:schemeClr val="accent1">
                    <a:lumMod val="50000"/>
                  </a:schemeClr>
                </a:solidFill>
                <a:latin typeface="Arial" pitchFamily="34" charset="0"/>
                <a:cs typeface="Arial" pitchFamily="34" charset="0"/>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p:txBody>
      </p:sp>
      <p:sp>
        <p:nvSpPr>
          <p:cNvPr id="4" name="Text Placeholder 3"/>
          <p:cNvSpPr>
            <a:spLocks noGrp="1"/>
          </p:cNvSpPr>
          <p:nvPr>
            <p:ph type="body" sz="half" idx="2"/>
          </p:nvPr>
        </p:nvSpPr>
        <p:spPr>
          <a:xfrm>
            <a:off x="457200" y="1435100"/>
            <a:ext cx="3008313" cy="4851419"/>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6839900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800" b="1">
                <a:solidFill>
                  <a:schemeClr val="accent6">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220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478701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DC7DA7-CBFB-402E-9A00-3976C15F1FCB}" type="datetime1">
              <a:rPr lang="en-US" smtClean="0"/>
              <a:t>11/7/2018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B7C3D6-2777-4153-89C2-712682E6725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5E934D-0FD4-41F0-A3FC-4448E365F00E}" type="datetime1">
              <a:rPr lang="en-US" smtClean="0"/>
              <a:t>11/7/2018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B7C3D6-2777-4153-89C2-712682E6725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EFA1E2-F001-421F-9156-476022E3215A}" type="datetime1">
              <a:rPr lang="en-US" smtClean="0"/>
              <a:t>11/7/2018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B7C3D6-2777-4153-89C2-712682E6725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4429A9-550C-47E2-9EEA-693B4E0884D6}" type="datetime1">
              <a:rPr lang="en-US" smtClean="0"/>
              <a:t>11/7/2018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B7C3D6-2777-4153-89C2-712682E6725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703331-BC49-484C-98CD-0BA412A191DA}" type="datetime1">
              <a:rPr lang="en-US" smtClean="0"/>
              <a:t>11/7/2018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B7C3D6-2777-4153-89C2-712682E6725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6.emf"/><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6.emf"/><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5.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image" Target="../media/image7.jpeg"/><Relationship Id="rId5" Type="http://schemas.openxmlformats.org/officeDocument/2006/relationships/slideLayout" Target="../slideLayouts/slideLayout40.xml"/><Relationship Id="rId10" Type="http://schemas.openxmlformats.org/officeDocument/2006/relationships/theme" Target="../theme/theme4.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35496" y="44624"/>
            <a:ext cx="1619671" cy="955558"/>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2FF88-AABF-41AC-85CE-4ADD1E9ED9BF}" type="datetime1">
              <a:rPr lang="en-US" smtClean="0"/>
              <a:t>11/7/2018</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B7C3D6-2777-4153-89C2-712682E67258}" type="slidenum">
              <a:rPr lang="en-US" smtClean="0"/>
              <a:pPr/>
              <a:t>‹#›</a:t>
            </a:fld>
            <a:endParaRPr lang="en-US"/>
          </a:p>
        </p:txBody>
      </p:sp>
      <p:grpSp>
        <p:nvGrpSpPr>
          <p:cNvPr id="7" name="Group 16"/>
          <p:cNvGrpSpPr>
            <a:grpSpLocks/>
          </p:cNvGrpSpPr>
          <p:nvPr userDrawn="1"/>
        </p:nvGrpSpPr>
        <p:grpSpPr bwMode="auto">
          <a:xfrm>
            <a:off x="7429501" y="6429377"/>
            <a:ext cx="1857375" cy="436563"/>
            <a:chOff x="4105" y="3901"/>
            <a:chExt cx="1608" cy="391"/>
          </a:xfrm>
        </p:grpSpPr>
        <p:pic>
          <p:nvPicPr>
            <p:cNvPr id="8" name="Picture 17" descr="blue chunk pict final 1_6"/>
            <p:cNvPicPr>
              <a:picLocks noChangeAspect="1" noChangeArrowheads="1"/>
            </p:cNvPicPr>
            <p:nvPr/>
          </p:nvPicPr>
          <p:blipFill>
            <a:blip r:embed="rId14" cstate="screen">
              <a:clrChange>
                <a:clrFrom>
                  <a:srgbClr val="000F5E"/>
                </a:clrFrom>
                <a:clrTo>
                  <a:srgbClr val="000F5E">
                    <a:alpha val="0"/>
                  </a:srgbClr>
                </a:clrTo>
              </a:clrChange>
              <a:lum bright="-36000"/>
              <a:extLst>
                <a:ext uri="{28A0092B-C50C-407E-A947-70E740481C1C}">
                  <a14:useLocalDpi xmlns:a14="http://schemas.microsoft.com/office/drawing/2010/main"/>
                </a:ext>
              </a:extLst>
            </a:blip>
            <a:srcRect r="11989"/>
            <a:stretch>
              <a:fillRect/>
            </a:stretch>
          </p:blipFill>
          <p:spPr bwMode="auto">
            <a:xfrm>
              <a:off x="4105" y="3901"/>
              <a:ext cx="1492" cy="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descr="reld2"/>
            <p:cNvPicPr>
              <a:picLocks noChangeAspect="1" noChangeArrowheads="1"/>
            </p:cNvPicPr>
            <p:nvPr/>
          </p:nvPicPr>
          <p:blipFill>
            <a:blip r:embed="rId15" cstate="screen">
              <a:extLst>
                <a:ext uri="{28A0092B-C50C-407E-A947-70E740481C1C}">
                  <a14:useLocalDpi xmlns:a14="http://schemas.microsoft.com/office/drawing/2010/main"/>
                </a:ext>
              </a:extLst>
            </a:blip>
            <a:srcRect t="16495" r="55801" b="24742"/>
            <a:stretch>
              <a:fillRect/>
            </a:stretch>
          </p:blipFill>
          <p:spPr bwMode="auto">
            <a:xfrm>
              <a:off x="4786" y="4033"/>
              <a:ext cx="239"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9"/>
            <p:cNvSpPr>
              <a:spLocks noChangeArrowheads="1"/>
            </p:cNvSpPr>
            <p:nvPr/>
          </p:nvSpPr>
          <p:spPr bwMode="auto">
            <a:xfrm>
              <a:off x="5053" y="4018"/>
              <a:ext cx="66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56" tIns="0" rIns="91256" bIns="0">
              <a:spAutoFit/>
            </a:bodyPr>
            <a:lstStyle/>
            <a:p>
              <a:pPr marL="1560513" indent="-1560513" defTabSz="4168775">
                <a:spcBef>
                  <a:spcPct val="20000"/>
                </a:spcBef>
              </a:pPr>
              <a:r>
                <a:rPr lang="en-GB" sz="1800" b="1" dirty="0">
                  <a:solidFill>
                    <a:schemeClr val="bg1"/>
                  </a:solidFill>
                  <a:latin typeface="Book Antiqua" pitchFamily="18" charset="0"/>
                </a:rPr>
                <a:t>ABP</a:t>
              </a:r>
            </a:p>
          </p:txBody>
        </p:sp>
      </p:grpSp>
      <p:pic>
        <p:nvPicPr>
          <p:cNvPr id="12" name="Picture 11"/>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7578183" y="0"/>
            <a:ext cx="1565817" cy="90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4"/>
            <a:ext cx="9144000" cy="836711"/>
          </a:xfrm>
          <a:prstGeom prst="rect">
            <a:avLst/>
          </a:prstGeom>
          <a:solidFill>
            <a:srgbClr val="0079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prstClr val="white"/>
              </a:solidFill>
            </a:endParaRPr>
          </a:p>
        </p:txBody>
      </p:sp>
      <p:pic>
        <p:nvPicPr>
          <p:cNvPr id="6" name="Picture 5" descr="ANSTO-logo-Inline_White.eps"/>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846009" y="151504"/>
            <a:ext cx="2840791" cy="541192"/>
          </a:xfrm>
          <a:prstGeom prst="rect">
            <a:avLst/>
          </a:prstGeom>
        </p:spPr>
      </p:pic>
      <p:sp>
        <p:nvSpPr>
          <p:cNvPr id="6147" name="Title Placeholder 1"/>
          <p:cNvSpPr>
            <a:spLocks noGrp="1"/>
          </p:cNvSpPr>
          <p:nvPr>
            <p:ph type="title"/>
          </p:nvPr>
        </p:nvSpPr>
        <p:spPr bwMode="auto">
          <a:xfrm>
            <a:off x="0" y="1317625"/>
            <a:ext cx="9144000"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AU" dirty="0"/>
              <a:t>Click to edit Master title style</a:t>
            </a:r>
            <a:endParaRPr lang="en-US" dirty="0"/>
          </a:p>
        </p:txBody>
      </p:sp>
      <p:sp>
        <p:nvSpPr>
          <p:cNvPr id="54275" name="Text Placeholder 2"/>
          <p:cNvSpPr>
            <a:spLocks noGrp="1"/>
          </p:cNvSpPr>
          <p:nvPr>
            <p:ph type="body" idx="1"/>
          </p:nvPr>
        </p:nvSpPr>
        <p:spPr bwMode="auto">
          <a:xfrm>
            <a:off x="838200" y="2636839"/>
            <a:ext cx="7391400" cy="3240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pic>
        <p:nvPicPr>
          <p:cNvPr id="10" name="Picture 9" descr="Aust-Synchrotron-vector-grey.eps"/>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6792966" y="6113192"/>
            <a:ext cx="1893834" cy="556171"/>
          </a:xfrm>
          <a:prstGeom prst="rect">
            <a:avLst/>
          </a:prstGeom>
        </p:spPr>
      </p:pic>
      <p:sp>
        <p:nvSpPr>
          <p:cNvPr id="9" name="TextBox 8"/>
          <p:cNvSpPr txBox="1"/>
          <p:nvPr userDrawn="1"/>
        </p:nvSpPr>
        <p:spPr>
          <a:xfrm>
            <a:off x="457200" y="6408691"/>
            <a:ext cx="1728192" cy="246221"/>
          </a:xfrm>
          <a:prstGeom prst="rect">
            <a:avLst/>
          </a:prstGeom>
          <a:noFill/>
        </p:spPr>
        <p:txBody>
          <a:bodyPr wrap="square" lIns="0" rtlCol="0">
            <a:spAutoFit/>
          </a:bodyPr>
          <a:lstStyle/>
          <a:p>
            <a:pPr defTabSz="457200" fontAlgn="base">
              <a:spcBef>
                <a:spcPct val="0"/>
              </a:spcBef>
              <a:spcAft>
                <a:spcPct val="0"/>
              </a:spcAft>
            </a:pPr>
            <a:r>
              <a:rPr lang="en-AU" sz="1000" dirty="0" smtClean="0">
                <a:solidFill>
                  <a:prstClr val="black">
                    <a:lumMod val="50000"/>
                    <a:lumOff val="50000"/>
                  </a:prstClr>
                </a:solidFill>
                <a:latin typeface="Arial" charset="0"/>
                <a:ea typeface="ＭＳ Ｐゴシック" charset="0"/>
              </a:rPr>
              <a:t>synchrotron.org.au </a:t>
            </a:r>
            <a:endParaRPr lang="en-AU" sz="1000" dirty="0">
              <a:solidFill>
                <a:prstClr val="black">
                  <a:lumMod val="50000"/>
                  <a:lumOff val="50000"/>
                </a:prstClr>
              </a:solidFill>
              <a:latin typeface="Arial" charset="0"/>
              <a:ea typeface="ＭＳ Ｐゴシック" charset="0"/>
            </a:endParaRPr>
          </a:p>
        </p:txBody>
      </p:sp>
    </p:spTree>
    <p:extLst>
      <p:ext uri="{BB962C8B-B14F-4D97-AF65-F5344CB8AC3E}">
        <p14:creationId xmlns:p14="http://schemas.microsoft.com/office/powerpoint/2010/main" val="139828602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3800" b="1" kern="1200" spc="-150">
          <a:solidFill>
            <a:srgbClr val="005A9B"/>
          </a:solidFill>
          <a:latin typeface="Arial"/>
          <a:ea typeface="ＭＳ Ｐゴシック" charset="-128"/>
          <a:cs typeface="Arial"/>
        </a:defRPr>
      </a:lvl1pPr>
      <a:lvl2pPr algn="ctr" defTabSz="457200" rtl="0" eaLnBrk="0" fontAlgn="base" hangingPunct="0">
        <a:spcBef>
          <a:spcPct val="0"/>
        </a:spcBef>
        <a:spcAft>
          <a:spcPct val="0"/>
        </a:spcAft>
        <a:defRPr sz="3800" b="1">
          <a:solidFill>
            <a:srgbClr val="005A9B"/>
          </a:solidFill>
          <a:latin typeface="Arial" charset="0"/>
          <a:ea typeface="ＭＳ Ｐゴシック" charset="-128"/>
        </a:defRPr>
      </a:lvl2pPr>
      <a:lvl3pPr algn="ctr" defTabSz="457200" rtl="0" eaLnBrk="0" fontAlgn="base" hangingPunct="0">
        <a:spcBef>
          <a:spcPct val="0"/>
        </a:spcBef>
        <a:spcAft>
          <a:spcPct val="0"/>
        </a:spcAft>
        <a:defRPr sz="3800" b="1">
          <a:solidFill>
            <a:srgbClr val="005A9B"/>
          </a:solidFill>
          <a:latin typeface="Arial" charset="0"/>
          <a:ea typeface="ＭＳ Ｐゴシック" charset="-128"/>
        </a:defRPr>
      </a:lvl3pPr>
      <a:lvl4pPr algn="ctr" defTabSz="457200" rtl="0" eaLnBrk="0" fontAlgn="base" hangingPunct="0">
        <a:spcBef>
          <a:spcPct val="0"/>
        </a:spcBef>
        <a:spcAft>
          <a:spcPct val="0"/>
        </a:spcAft>
        <a:defRPr sz="3800" b="1">
          <a:solidFill>
            <a:srgbClr val="005A9B"/>
          </a:solidFill>
          <a:latin typeface="Arial" charset="0"/>
          <a:ea typeface="ＭＳ Ｐゴシック" charset="-128"/>
        </a:defRPr>
      </a:lvl4pPr>
      <a:lvl5pPr algn="ctr" defTabSz="457200" rtl="0" eaLnBrk="0" fontAlgn="base" hangingPunct="0">
        <a:spcBef>
          <a:spcPct val="0"/>
        </a:spcBef>
        <a:spcAft>
          <a:spcPct val="0"/>
        </a:spcAft>
        <a:defRPr sz="3800" b="1">
          <a:solidFill>
            <a:srgbClr val="005A9B"/>
          </a:solidFill>
          <a:latin typeface="Arial" charset="0"/>
          <a:ea typeface="ＭＳ Ｐゴシック" charset="-128"/>
        </a:defRPr>
      </a:lvl5pPr>
      <a:lvl6pPr marL="457200" algn="ctr" defTabSz="457200" rtl="0" fontAlgn="base">
        <a:spcBef>
          <a:spcPct val="0"/>
        </a:spcBef>
        <a:spcAft>
          <a:spcPct val="0"/>
        </a:spcAft>
        <a:defRPr sz="3800">
          <a:solidFill>
            <a:schemeClr val="tx1"/>
          </a:solidFill>
          <a:latin typeface="Arial" charset="0"/>
          <a:ea typeface="ＭＳ Ｐゴシック" charset="-128"/>
        </a:defRPr>
      </a:lvl6pPr>
      <a:lvl7pPr marL="914400" algn="ctr" defTabSz="457200" rtl="0" fontAlgn="base">
        <a:spcBef>
          <a:spcPct val="0"/>
        </a:spcBef>
        <a:spcAft>
          <a:spcPct val="0"/>
        </a:spcAft>
        <a:defRPr sz="3800">
          <a:solidFill>
            <a:schemeClr val="tx1"/>
          </a:solidFill>
          <a:latin typeface="Arial" charset="0"/>
          <a:ea typeface="ＭＳ Ｐゴシック" charset="-128"/>
        </a:defRPr>
      </a:lvl7pPr>
      <a:lvl8pPr marL="1371600" algn="ctr" defTabSz="457200" rtl="0" fontAlgn="base">
        <a:spcBef>
          <a:spcPct val="0"/>
        </a:spcBef>
        <a:spcAft>
          <a:spcPct val="0"/>
        </a:spcAft>
        <a:defRPr sz="3800">
          <a:solidFill>
            <a:schemeClr val="tx1"/>
          </a:solidFill>
          <a:latin typeface="Arial" charset="0"/>
          <a:ea typeface="ＭＳ Ｐゴシック" charset="-128"/>
        </a:defRPr>
      </a:lvl8pPr>
      <a:lvl9pPr marL="1828800" algn="ctr" defTabSz="457200" rtl="0" fontAlgn="base">
        <a:spcBef>
          <a:spcPct val="0"/>
        </a:spcBef>
        <a:spcAft>
          <a:spcPct val="0"/>
        </a:spcAft>
        <a:defRPr sz="3800">
          <a:solidFill>
            <a:schemeClr val="tx1"/>
          </a:solidFill>
          <a:latin typeface="Arial" charset="0"/>
          <a:ea typeface="ＭＳ Ｐゴシック" charset="-128"/>
        </a:defRPr>
      </a:lvl9pPr>
    </p:titleStyle>
    <p:body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2"/>
            <a:ext cx="9144000" cy="836711"/>
          </a:xfrm>
          <a:prstGeom prst="rect">
            <a:avLst/>
          </a:prstGeom>
          <a:solidFill>
            <a:srgbClr val="0079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dirty="0">
              <a:solidFill>
                <a:prstClr val="white"/>
              </a:solidFill>
            </a:endParaRPr>
          </a:p>
        </p:txBody>
      </p:sp>
      <p:pic>
        <p:nvPicPr>
          <p:cNvPr id="6" name="Picture 5" descr="ANSTO-logo-Inline_White.eps"/>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846008" y="151504"/>
            <a:ext cx="2840791" cy="541192"/>
          </a:xfrm>
          <a:prstGeom prst="rect">
            <a:avLst/>
          </a:prstGeom>
        </p:spPr>
      </p:pic>
      <p:sp>
        <p:nvSpPr>
          <p:cNvPr id="6147" name="Title Placeholder 1"/>
          <p:cNvSpPr>
            <a:spLocks noGrp="1"/>
          </p:cNvSpPr>
          <p:nvPr>
            <p:ph type="title"/>
          </p:nvPr>
        </p:nvSpPr>
        <p:spPr bwMode="auto">
          <a:xfrm>
            <a:off x="0" y="1317625"/>
            <a:ext cx="9144000"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AU" dirty="0"/>
              <a:t>Click to edit Master title style</a:t>
            </a:r>
            <a:endParaRPr lang="en-US" dirty="0"/>
          </a:p>
        </p:txBody>
      </p:sp>
      <p:sp>
        <p:nvSpPr>
          <p:cNvPr id="54275" name="Text Placeholder 2"/>
          <p:cNvSpPr>
            <a:spLocks noGrp="1"/>
          </p:cNvSpPr>
          <p:nvPr>
            <p:ph type="body" idx="1"/>
          </p:nvPr>
        </p:nvSpPr>
        <p:spPr bwMode="auto">
          <a:xfrm>
            <a:off x="838200" y="2636839"/>
            <a:ext cx="7391400" cy="3240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pic>
        <p:nvPicPr>
          <p:cNvPr id="10" name="Picture 9" descr="Aust-Synchrotron-vector-grey.eps"/>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6792966" y="6113190"/>
            <a:ext cx="1893834" cy="556171"/>
          </a:xfrm>
          <a:prstGeom prst="rect">
            <a:avLst/>
          </a:prstGeom>
        </p:spPr>
      </p:pic>
      <p:sp>
        <p:nvSpPr>
          <p:cNvPr id="9" name="TextBox 8"/>
          <p:cNvSpPr txBox="1"/>
          <p:nvPr userDrawn="1"/>
        </p:nvSpPr>
        <p:spPr>
          <a:xfrm>
            <a:off x="457200" y="6408689"/>
            <a:ext cx="1728192" cy="246221"/>
          </a:xfrm>
          <a:prstGeom prst="rect">
            <a:avLst/>
          </a:prstGeom>
          <a:noFill/>
        </p:spPr>
        <p:txBody>
          <a:bodyPr wrap="square" lIns="0" rtlCol="0">
            <a:spAutoFit/>
          </a:bodyPr>
          <a:lstStyle/>
          <a:p>
            <a:pPr defTabSz="457200" fontAlgn="base">
              <a:spcBef>
                <a:spcPct val="0"/>
              </a:spcBef>
              <a:spcAft>
                <a:spcPct val="0"/>
              </a:spcAft>
            </a:pPr>
            <a:r>
              <a:rPr lang="en-AU" sz="1000" dirty="0" smtClean="0">
                <a:solidFill>
                  <a:prstClr val="black">
                    <a:lumMod val="50000"/>
                    <a:lumOff val="50000"/>
                  </a:prstClr>
                </a:solidFill>
                <a:latin typeface="Arial" charset="0"/>
                <a:ea typeface="ＭＳ Ｐゴシック" charset="0"/>
              </a:rPr>
              <a:t>synchrotron.org.au </a:t>
            </a:r>
            <a:endParaRPr lang="en-AU" sz="1000" dirty="0">
              <a:solidFill>
                <a:prstClr val="black">
                  <a:lumMod val="50000"/>
                  <a:lumOff val="50000"/>
                </a:prstClr>
              </a:solidFill>
              <a:latin typeface="Arial" charset="0"/>
              <a:ea typeface="ＭＳ Ｐゴシック" charset="0"/>
            </a:endParaRPr>
          </a:p>
        </p:txBody>
      </p:sp>
    </p:spTree>
    <p:extLst>
      <p:ext uri="{BB962C8B-B14F-4D97-AF65-F5344CB8AC3E}">
        <p14:creationId xmlns:p14="http://schemas.microsoft.com/office/powerpoint/2010/main" val="49015465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3800" b="1" kern="1200" spc="-150">
          <a:solidFill>
            <a:srgbClr val="005A9B"/>
          </a:solidFill>
          <a:latin typeface="Arial"/>
          <a:ea typeface="ＭＳ Ｐゴシック" charset="-128"/>
          <a:cs typeface="Arial"/>
        </a:defRPr>
      </a:lvl1pPr>
      <a:lvl2pPr algn="ctr" defTabSz="457200" rtl="0" eaLnBrk="0" fontAlgn="base" hangingPunct="0">
        <a:spcBef>
          <a:spcPct val="0"/>
        </a:spcBef>
        <a:spcAft>
          <a:spcPct val="0"/>
        </a:spcAft>
        <a:defRPr sz="3800" b="1">
          <a:solidFill>
            <a:srgbClr val="005A9B"/>
          </a:solidFill>
          <a:latin typeface="Arial" charset="0"/>
          <a:ea typeface="ＭＳ Ｐゴシック" charset="-128"/>
        </a:defRPr>
      </a:lvl2pPr>
      <a:lvl3pPr algn="ctr" defTabSz="457200" rtl="0" eaLnBrk="0" fontAlgn="base" hangingPunct="0">
        <a:spcBef>
          <a:spcPct val="0"/>
        </a:spcBef>
        <a:spcAft>
          <a:spcPct val="0"/>
        </a:spcAft>
        <a:defRPr sz="3800" b="1">
          <a:solidFill>
            <a:srgbClr val="005A9B"/>
          </a:solidFill>
          <a:latin typeface="Arial" charset="0"/>
          <a:ea typeface="ＭＳ Ｐゴシック" charset="-128"/>
        </a:defRPr>
      </a:lvl3pPr>
      <a:lvl4pPr algn="ctr" defTabSz="457200" rtl="0" eaLnBrk="0" fontAlgn="base" hangingPunct="0">
        <a:spcBef>
          <a:spcPct val="0"/>
        </a:spcBef>
        <a:spcAft>
          <a:spcPct val="0"/>
        </a:spcAft>
        <a:defRPr sz="3800" b="1">
          <a:solidFill>
            <a:srgbClr val="005A9B"/>
          </a:solidFill>
          <a:latin typeface="Arial" charset="0"/>
          <a:ea typeface="ＭＳ Ｐゴシック" charset="-128"/>
        </a:defRPr>
      </a:lvl4pPr>
      <a:lvl5pPr algn="ctr" defTabSz="457200" rtl="0" eaLnBrk="0" fontAlgn="base" hangingPunct="0">
        <a:spcBef>
          <a:spcPct val="0"/>
        </a:spcBef>
        <a:spcAft>
          <a:spcPct val="0"/>
        </a:spcAft>
        <a:defRPr sz="3800" b="1">
          <a:solidFill>
            <a:srgbClr val="005A9B"/>
          </a:solidFill>
          <a:latin typeface="Arial" charset="0"/>
          <a:ea typeface="ＭＳ Ｐゴシック" charset="-128"/>
        </a:defRPr>
      </a:lvl5pPr>
      <a:lvl6pPr marL="457200" algn="ctr" defTabSz="457200" rtl="0" fontAlgn="base">
        <a:spcBef>
          <a:spcPct val="0"/>
        </a:spcBef>
        <a:spcAft>
          <a:spcPct val="0"/>
        </a:spcAft>
        <a:defRPr sz="3800">
          <a:solidFill>
            <a:schemeClr val="tx1"/>
          </a:solidFill>
          <a:latin typeface="Arial" charset="0"/>
          <a:ea typeface="ＭＳ Ｐゴシック" charset="-128"/>
        </a:defRPr>
      </a:lvl6pPr>
      <a:lvl7pPr marL="914400" algn="ctr" defTabSz="457200" rtl="0" fontAlgn="base">
        <a:spcBef>
          <a:spcPct val="0"/>
        </a:spcBef>
        <a:spcAft>
          <a:spcPct val="0"/>
        </a:spcAft>
        <a:defRPr sz="3800">
          <a:solidFill>
            <a:schemeClr val="tx1"/>
          </a:solidFill>
          <a:latin typeface="Arial" charset="0"/>
          <a:ea typeface="ＭＳ Ｐゴシック" charset="-128"/>
        </a:defRPr>
      </a:lvl7pPr>
      <a:lvl8pPr marL="1371600" algn="ctr" defTabSz="457200" rtl="0" fontAlgn="base">
        <a:spcBef>
          <a:spcPct val="0"/>
        </a:spcBef>
        <a:spcAft>
          <a:spcPct val="0"/>
        </a:spcAft>
        <a:defRPr sz="3800">
          <a:solidFill>
            <a:schemeClr val="tx1"/>
          </a:solidFill>
          <a:latin typeface="Arial" charset="0"/>
          <a:ea typeface="ＭＳ Ｐゴシック" charset="-128"/>
        </a:defRPr>
      </a:lvl8pPr>
      <a:lvl9pPr marL="1828800" algn="ctr" defTabSz="457200" rtl="0" fontAlgn="base">
        <a:spcBef>
          <a:spcPct val="0"/>
        </a:spcBef>
        <a:spcAft>
          <a:spcPct val="0"/>
        </a:spcAft>
        <a:defRPr sz="3800">
          <a:solidFill>
            <a:schemeClr val="tx1"/>
          </a:solidFill>
          <a:latin typeface="Arial" charset="0"/>
          <a:ea typeface="ＭＳ Ｐゴシック" charset="-128"/>
        </a:defRPr>
      </a:lvl9pPr>
    </p:titleStyle>
    <p:bodyStyle>
      <a:lvl1pPr marL="271463" indent="-271463" algn="l" defTabSz="457200" rtl="0" eaLnBrk="0" fontAlgn="base" hangingPunct="0">
        <a:spcBef>
          <a:spcPct val="20000"/>
        </a:spcBef>
        <a:spcAft>
          <a:spcPct val="0"/>
        </a:spcAft>
        <a:buClr>
          <a:srgbClr val="005A9B"/>
        </a:buClr>
        <a:buFont typeface="Arial" charset="0"/>
        <a:buChar char="•"/>
        <a:defRPr sz="2800" kern="1200">
          <a:solidFill>
            <a:srgbClr val="595959"/>
          </a:solidFill>
          <a:latin typeface="Arial"/>
          <a:ea typeface="ＭＳ Ｐゴシック" charset="-128"/>
          <a:cs typeface="Arial"/>
        </a:defRPr>
      </a:lvl1pPr>
      <a:lvl2pPr marL="742950" indent="-285750" algn="l" defTabSz="457200" rtl="0" eaLnBrk="0" fontAlgn="base" hangingPunct="0">
        <a:spcBef>
          <a:spcPct val="20000"/>
        </a:spcBef>
        <a:spcAft>
          <a:spcPct val="0"/>
        </a:spcAft>
        <a:buClr>
          <a:srgbClr val="005A9B"/>
        </a:buClr>
        <a:buFont typeface="Arial" charset="0"/>
        <a:buChar char="–"/>
        <a:defRPr sz="2600" kern="1200">
          <a:solidFill>
            <a:srgbClr val="595959"/>
          </a:solidFill>
          <a:latin typeface="Arial"/>
          <a:ea typeface="ＭＳ Ｐゴシック" charset="-128"/>
          <a:cs typeface="Arial"/>
        </a:defRPr>
      </a:lvl2pPr>
      <a:lvl3pPr marL="1143000" indent="-228600" algn="l" defTabSz="457200" rtl="0" eaLnBrk="0" fontAlgn="base" hangingPunct="0">
        <a:spcBef>
          <a:spcPct val="20000"/>
        </a:spcBef>
        <a:spcAft>
          <a:spcPct val="0"/>
        </a:spcAft>
        <a:buClr>
          <a:srgbClr val="005A9B"/>
        </a:buClr>
        <a:buFont typeface="Arial" charset="0"/>
        <a:buChar char="•"/>
        <a:defRPr sz="2200" kern="1200">
          <a:solidFill>
            <a:srgbClr val="595959"/>
          </a:solidFill>
          <a:latin typeface="Arial"/>
          <a:ea typeface="ＭＳ Ｐゴシック" charset="-128"/>
          <a:cs typeface="Arial"/>
        </a:defRPr>
      </a:lvl3pPr>
      <a:lvl4pPr marL="16002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4pPr>
      <a:lvl5pPr marL="2057400" indent="-228600" algn="l" defTabSz="457200" rtl="0" eaLnBrk="0" fontAlgn="base" hangingPunct="0">
        <a:spcBef>
          <a:spcPct val="20000"/>
        </a:spcBef>
        <a:spcAft>
          <a:spcPct val="0"/>
        </a:spcAft>
        <a:buClr>
          <a:srgbClr val="005A9B"/>
        </a:buClr>
        <a:buFont typeface="Arial" charset="0"/>
        <a:buChar char="»"/>
        <a:defRPr sz="2000" kern="1200">
          <a:solidFill>
            <a:srgbClr val="595959"/>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19"/>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4100"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Lucida Grande" pitchFamily="84" charset="0"/>
                <a:ea typeface="ヒラギノ角ゴ Pro W3" pitchFamily="84" charset="-128"/>
                <a:cs typeface="+mn-cs"/>
              </a:defRPr>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Lucida Grande" pitchFamily="84" charset="0"/>
                <a:ea typeface="ヒラギノ角ゴ Pro W3" pitchFamily="84" charset="-128"/>
                <a:cs typeface="+mn-cs"/>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BC867A9-839B-4C9D-9A95-AD31E1FB748B}" type="slidenum">
              <a:rPr lang="en-US" altLang="en-US">
                <a:solidFill>
                  <a:srgbClr val="000000"/>
                </a:solidFill>
                <a:latin typeface="Lucida Grande" pitchFamily="84" charset="0"/>
              </a:rPr>
              <a:pPr eaLnBrk="0" fontAlgn="base" hangingPunct="0">
                <a:spcBef>
                  <a:spcPct val="0"/>
                </a:spcBef>
                <a:spcAft>
                  <a:spcPct val="0"/>
                </a:spcAft>
              </a:pPr>
              <a:t>‹#›</a:t>
            </a:fld>
            <a:endParaRPr lang="en-US" altLang="en-US">
              <a:solidFill>
                <a:srgbClr val="000000"/>
              </a:solidFill>
              <a:latin typeface="Lucida Grande" pitchFamily="84" charset="0"/>
            </a:endParaRPr>
          </a:p>
        </p:txBody>
      </p:sp>
    </p:spTree>
    <p:extLst>
      <p:ext uri="{BB962C8B-B14F-4D97-AF65-F5344CB8AC3E}">
        <p14:creationId xmlns:p14="http://schemas.microsoft.com/office/powerpoint/2010/main" val="135795188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Lst>
  <p:txStyles>
    <p:titleStyle>
      <a:lvl1pPr algn="ctr" rtl="0" eaLnBrk="0" fontAlgn="base" hangingPunct="0">
        <a:spcBef>
          <a:spcPct val="0"/>
        </a:spcBef>
        <a:spcAft>
          <a:spcPct val="0"/>
        </a:spcAft>
        <a:defRPr sz="4400" b="1">
          <a:solidFill>
            <a:srgbClr val="3C8C93"/>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200">
          <a:solidFill>
            <a:srgbClr val="3C8C93"/>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23.png"/><Relationship Id="rId7" Type="http://schemas.openxmlformats.org/officeDocument/2006/relationships/image" Target="../media/image24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20.png"/><Relationship Id="rId9" Type="http://schemas.openxmlformats.org/officeDocument/2006/relationships/image" Target="../media/image680.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31.jpe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30.jpeg"/><Relationship Id="rId5" Type="http://schemas.openxmlformats.org/officeDocument/2006/relationships/image" Target="../media/image29.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33.jpeg"/><Relationship Id="rId5" Type="http://schemas.openxmlformats.org/officeDocument/2006/relationships/image" Target="../media/image29.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27.png"/><Relationship Id="rId4" Type="http://schemas.openxmlformats.org/officeDocument/2006/relationships/image" Target="../media/image260.pn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60.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gif"/><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gif"/><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38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70.png"/><Relationship Id="rId5" Type="http://schemas.openxmlformats.org/officeDocument/2006/relationships/image" Target="../media/image360.png"/><Relationship Id="rId4" Type="http://schemas.openxmlformats.org/officeDocument/2006/relationships/image" Target="../media/image350.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7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0.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00.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1268760"/>
            <a:ext cx="8901366" cy="1584176"/>
          </a:xfrm>
        </p:spPr>
        <p:txBody>
          <a:bodyPr>
            <a:normAutofit/>
          </a:bodyPr>
          <a:lstStyle/>
          <a:p>
            <a:r>
              <a:rPr lang="en-US" altLang="zh-CN" b="1" dirty="0" smtClean="0">
                <a:latin typeface="Times New Roman" pitchFamily="18" charset="0"/>
                <a:cs typeface="Times New Roman" pitchFamily="18" charset="0"/>
              </a:rPr>
              <a:t>Microwave </a:t>
            </a:r>
            <a:r>
              <a:rPr lang="en-US" altLang="zh-CN" b="1" dirty="0" err="1">
                <a:latin typeface="Times New Roman" pitchFamily="18" charset="0"/>
                <a:cs typeface="Times New Roman" pitchFamily="18" charset="0"/>
              </a:rPr>
              <a:t>U</a:t>
            </a:r>
            <a:r>
              <a:rPr lang="en-US" altLang="zh-CN" b="1" dirty="0" err="1" smtClean="0">
                <a:latin typeface="Times New Roman" pitchFamily="18" charset="0"/>
                <a:cs typeface="Times New Roman" pitchFamily="18" charset="0"/>
              </a:rPr>
              <a:t>ndulator</a:t>
            </a:r>
            <a:endParaRPr lang="zh-CN" alt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107504" y="3212976"/>
            <a:ext cx="8798194" cy="2088232"/>
          </a:xfrm>
        </p:spPr>
        <p:txBody>
          <a:bodyPr>
            <a:normAutofit fontScale="85000" lnSpcReduction="10000"/>
          </a:bodyPr>
          <a:lstStyle/>
          <a:p>
            <a:r>
              <a:rPr lang="en-US" altLang="zh-CN" sz="2800" dirty="0" smtClean="0">
                <a:solidFill>
                  <a:schemeClr val="tx1"/>
                </a:solidFill>
                <a:latin typeface="Times New Roman" pitchFamily="18" charset="0"/>
                <a:cs typeface="Times New Roman" pitchFamily="18" charset="0"/>
              </a:rPr>
              <a:t>Liang Zhang</a:t>
            </a:r>
            <a:r>
              <a:rPr lang="en-US" altLang="zh-CN" sz="2800" baseline="30000" dirty="0" smtClean="0">
                <a:solidFill>
                  <a:schemeClr val="tx1"/>
                </a:solidFill>
                <a:latin typeface="Times New Roman" pitchFamily="18" charset="0"/>
                <a:cs typeface="Times New Roman" pitchFamily="18" charset="0"/>
              </a:rPr>
              <a:t>1,2</a:t>
            </a:r>
            <a:r>
              <a:rPr lang="en-US" altLang="zh-CN" sz="2800" dirty="0" smtClean="0">
                <a:solidFill>
                  <a:schemeClr val="tx1"/>
                </a:solidFill>
                <a:latin typeface="Times New Roman" pitchFamily="18" charset="0"/>
                <a:cs typeface="Times New Roman" pitchFamily="18" charset="0"/>
              </a:rPr>
              <a:t>, </a:t>
            </a:r>
            <a:r>
              <a:rPr lang="en-US" altLang="zh-CN" sz="2800" dirty="0">
                <a:solidFill>
                  <a:schemeClr val="tx1"/>
                </a:solidFill>
                <a:latin typeface="Times New Roman" pitchFamily="18" charset="0"/>
                <a:cs typeface="Times New Roman" pitchFamily="18" charset="0"/>
              </a:rPr>
              <a:t>J</a:t>
            </a:r>
            <a:r>
              <a:rPr lang="en-US" altLang="zh-CN" sz="2800" dirty="0" smtClean="0">
                <a:solidFill>
                  <a:schemeClr val="tx1"/>
                </a:solidFill>
                <a:latin typeface="Times New Roman" pitchFamily="18" charset="0"/>
                <a:cs typeface="Times New Roman" pitchFamily="18" charset="0"/>
              </a:rPr>
              <a:t>im Clarke</a:t>
            </a:r>
            <a:r>
              <a:rPr lang="en-US" altLang="zh-CN" sz="2800" baseline="30000" dirty="0" smtClean="0">
                <a:solidFill>
                  <a:schemeClr val="tx1"/>
                </a:solidFill>
                <a:latin typeface="Times New Roman" pitchFamily="18" charset="0"/>
                <a:cs typeface="Times New Roman" pitchFamily="18" charset="0"/>
              </a:rPr>
              <a:t>2,3</a:t>
            </a:r>
            <a:r>
              <a:rPr lang="en-US" altLang="zh-CN" sz="2800" dirty="0">
                <a:solidFill>
                  <a:schemeClr val="tx1"/>
                </a:solidFill>
                <a:latin typeface="Times New Roman" pitchFamily="18" charset="0"/>
                <a:cs typeface="Times New Roman" pitchFamily="18" charset="0"/>
              </a:rPr>
              <a:t>, David </a:t>
            </a:r>
            <a:r>
              <a:rPr lang="en-US" altLang="zh-CN" sz="2800" dirty="0" smtClean="0">
                <a:solidFill>
                  <a:schemeClr val="tx1"/>
                </a:solidFill>
                <a:latin typeface="Times New Roman" pitchFamily="18" charset="0"/>
                <a:cs typeface="Times New Roman" pitchFamily="18" charset="0"/>
              </a:rPr>
              <a:t>Zhu</a:t>
            </a:r>
            <a:r>
              <a:rPr lang="en-US" altLang="zh-CN" sz="2800" baseline="30000" dirty="0" smtClean="0">
                <a:solidFill>
                  <a:schemeClr val="tx1"/>
                </a:solidFill>
                <a:latin typeface="Times New Roman" pitchFamily="18" charset="0"/>
                <a:cs typeface="Times New Roman" pitchFamily="18" charset="0"/>
              </a:rPr>
              <a:t>4</a:t>
            </a:r>
            <a:r>
              <a:rPr lang="en-US" altLang="zh-CN" sz="2800" dirty="0">
                <a:solidFill>
                  <a:schemeClr val="tx1"/>
                </a:solidFill>
                <a:latin typeface="Times New Roman" pitchFamily="18" charset="0"/>
                <a:cs typeface="Times New Roman" pitchFamily="18" charset="0"/>
              </a:rPr>
              <a:t> </a:t>
            </a:r>
            <a:r>
              <a:rPr lang="en-US" altLang="zh-CN" sz="2800" dirty="0" smtClean="0">
                <a:solidFill>
                  <a:schemeClr val="tx1"/>
                </a:solidFill>
                <a:latin typeface="Times New Roman" pitchFamily="18" charset="0"/>
                <a:cs typeface="Times New Roman" pitchFamily="18" charset="0"/>
              </a:rPr>
              <a:t>and Adrian </a:t>
            </a:r>
            <a:r>
              <a:rPr lang="en-US" altLang="zh-CN" sz="2800" dirty="0">
                <a:solidFill>
                  <a:schemeClr val="tx1"/>
                </a:solidFill>
                <a:latin typeface="Times New Roman" pitchFamily="18" charset="0"/>
                <a:cs typeface="Times New Roman" pitchFamily="18" charset="0"/>
              </a:rPr>
              <a:t>W. </a:t>
            </a:r>
            <a:r>
              <a:rPr lang="en-US" altLang="zh-CN" sz="2800" dirty="0" smtClean="0">
                <a:solidFill>
                  <a:schemeClr val="tx1"/>
                </a:solidFill>
                <a:latin typeface="Times New Roman" pitchFamily="18" charset="0"/>
                <a:cs typeface="Times New Roman" pitchFamily="18" charset="0"/>
              </a:rPr>
              <a:t>Cross</a:t>
            </a:r>
            <a:r>
              <a:rPr lang="en-US" altLang="zh-CN" sz="2800" baseline="30000" dirty="0" smtClean="0">
                <a:solidFill>
                  <a:schemeClr val="tx1"/>
                </a:solidFill>
                <a:latin typeface="Times New Roman" pitchFamily="18" charset="0"/>
                <a:cs typeface="Times New Roman" pitchFamily="18" charset="0"/>
              </a:rPr>
              <a:t>1,2</a:t>
            </a:r>
            <a:r>
              <a:rPr lang="en-US" altLang="zh-CN" sz="2800" dirty="0" smtClean="0">
                <a:solidFill>
                  <a:schemeClr val="tx1"/>
                </a:solidFill>
                <a:latin typeface="Times New Roman" pitchFamily="18" charset="0"/>
                <a:cs typeface="Times New Roman" pitchFamily="18" charset="0"/>
              </a:rPr>
              <a:t> </a:t>
            </a:r>
          </a:p>
          <a:p>
            <a:endParaRPr lang="en-US" altLang="zh-CN" sz="2800" u="sng" dirty="0" smtClean="0">
              <a:solidFill>
                <a:schemeClr val="tx1"/>
              </a:solidFill>
              <a:latin typeface="Times New Roman" pitchFamily="18" charset="0"/>
              <a:cs typeface="Times New Roman" pitchFamily="18" charset="0"/>
            </a:endParaRPr>
          </a:p>
          <a:p>
            <a:r>
              <a:rPr lang="en-US" altLang="zh-CN" sz="2000" baseline="30000" dirty="0">
                <a:solidFill>
                  <a:schemeClr val="tx1"/>
                </a:solidFill>
                <a:latin typeface="Times New Roman" pitchFamily="18" charset="0"/>
                <a:cs typeface="Times New Roman" pitchFamily="18" charset="0"/>
              </a:rPr>
              <a:t>1</a:t>
            </a:r>
            <a:r>
              <a:rPr lang="en-US" altLang="zh-CN" sz="2000" dirty="0">
                <a:solidFill>
                  <a:schemeClr val="tx1"/>
                </a:solidFill>
                <a:latin typeface="Times New Roman" pitchFamily="18" charset="0"/>
                <a:cs typeface="Times New Roman" pitchFamily="18" charset="0"/>
              </a:rPr>
              <a:t>Department of Physics, SUPA, University of Strathclyde, Glasgow, G4 0NG, UK</a:t>
            </a:r>
          </a:p>
          <a:p>
            <a:r>
              <a:rPr lang="en-GB" altLang="zh-CN" sz="2000" baseline="30000" dirty="0">
                <a:solidFill>
                  <a:schemeClr val="tx1"/>
                </a:solidFill>
                <a:latin typeface="Times New Roman" pitchFamily="18" charset="0"/>
                <a:cs typeface="Times New Roman" pitchFamily="18" charset="0"/>
              </a:rPr>
              <a:t>2</a:t>
            </a:r>
            <a:r>
              <a:rPr lang="en-GB" altLang="zh-CN" sz="2000" dirty="0">
                <a:solidFill>
                  <a:schemeClr val="tx1"/>
                </a:solidFill>
                <a:latin typeface="Times New Roman" pitchFamily="18" charset="0"/>
                <a:cs typeface="Times New Roman" pitchFamily="18" charset="0"/>
              </a:rPr>
              <a:t>The Cockcroft Institute, Daresbury Laboratory, Warrington. WA4 4AD, UK</a:t>
            </a:r>
          </a:p>
          <a:p>
            <a:r>
              <a:rPr lang="en-GB" altLang="zh-CN" sz="2000" baseline="30000" dirty="0">
                <a:solidFill>
                  <a:schemeClr val="tx1"/>
                </a:solidFill>
                <a:latin typeface="Times New Roman" pitchFamily="18" charset="0"/>
                <a:cs typeface="Times New Roman" pitchFamily="18" charset="0"/>
              </a:rPr>
              <a:t>3</a:t>
            </a:r>
            <a:r>
              <a:rPr lang="en-GB" altLang="zh-CN" sz="2000" dirty="0">
                <a:solidFill>
                  <a:schemeClr val="tx1"/>
                </a:solidFill>
                <a:latin typeface="Times New Roman" pitchFamily="18" charset="0"/>
                <a:cs typeface="Times New Roman" pitchFamily="18" charset="0"/>
              </a:rPr>
              <a:t>Science and Technology Facilities Council, Daresbury Laboratory, </a:t>
            </a:r>
            <a:r>
              <a:rPr lang="en-GB" altLang="zh-CN" sz="2000" dirty="0" smtClean="0">
                <a:solidFill>
                  <a:schemeClr val="tx1"/>
                </a:solidFill>
                <a:latin typeface="Times New Roman" pitchFamily="18" charset="0"/>
                <a:cs typeface="Times New Roman" pitchFamily="18" charset="0"/>
              </a:rPr>
              <a:t>Warrington</a:t>
            </a:r>
            <a:r>
              <a:rPr lang="en-GB" altLang="zh-CN" sz="2000" dirty="0">
                <a:solidFill>
                  <a:schemeClr val="tx1"/>
                </a:solidFill>
                <a:latin typeface="Times New Roman" pitchFamily="18" charset="0"/>
                <a:cs typeface="Times New Roman" pitchFamily="18" charset="0"/>
              </a:rPr>
              <a:t>, WA4 4AD, U.K</a:t>
            </a:r>
            <a:r>
              <a:rPr lang="en-GB" altLang="zh-CN" sz="2000" dirty="0" smtClean="0">
                <a:solidFill>
                  <a:schemeClr val="tx1"/>
                </a:solidFill>
                <a:latin typeface="Times New Roman" pitchFamily="18" charset="0"/>
                <a:cs typeface="Times New Roman" pitchFamily="18" charset="0"/>
              </a:rPr>
              <a:t>.</a:t>
            </a:r>
          </a:p>
          <a:p>
            <a:r>
              <a:rPr lang="en-GB" altLang="zh-CN" sz="2000" baseline="30000" dirty="0" smtClean="0">
                <a:solidFill>
                  <a:schemeClr val="tx1"/>
                </a:solidFill>
                <a:latin typeface="Times New Roman" pitchFamily="18" charset="0"/>
                <a:cs typeface="Times New Roman" pitchFamily="18" charset="0"/>
              </a:rPr>
              <a:t>4</a:t>
            </a:r>
            <a:r>
              <a:rPr lang="en-GB" altLang="zh-CN" sz="2000" dirty="0" smtClean="0">
                <a:solidFill>
                  <a:schemeClr val="tx1"/>
                </a:solidFill>
                <a:latin typeface="Times New Roman" pitchFamily="18" charset="0"/>
                <a:cs typeface="Times New Roman" pitchFamily="18" charset="0"/>
              </a:rPr>
              <a:t>ANSTO Melbourne, 800 Blackburn Road, Clayton, VIC 3168, Australia</a:t>
            </a:r>
          </a:p>
          <a:p>
            <a:endParaRPr lang="en-GB" altLang="zh-CN" sz="2000" dirty="0">
              <a:solidFill>
                <a:schemeClr val="tx1"/>
              </a:solidFill>
              <a:latin typeface="Times New Roman" pitchFamily="18" charset="0"/>
              <a:cs typeface="Times New Roman" pitchFamily="18" charset="0"/>
            </a:endParaRPr>
          </a:p>
          <a:p>
            <a:endParaRPr lang="en-GB" altLang="zh-CN" sz="2000" dirty="0" smtClean="0">
              <a:solidFill>
                <a:schemeClr val="tx1"/>
              </a:solidFill>
              <a:latin typeface="Times New Roman" pitchFamily="18" charset="0"/>
              <a:cs typeface="Times New Roman" pitchFamily="18" charset="0"/>
            </a:endParaRPr>
          </a:p>
          <a:p>
            <a:endParaRPr lang="zh-CN" altLang="en-US" sz="2000" dirty="0">
              <a:solidFill>
                <a:schemeClr val="tx1"/>
              </a:solidFill>
              <a:latin typeface="Times New Roman" pitchFamily="18" charset="0"/>
              <a:cs typeface="Times New Roman" pitchFamily="18" charset="0"/>
            </a:endParaRPr>
          </a:p>
        </p:txBody>
      </p:sp>
      <p:grpSp>
        <p:nvGrpSpPr>
          <p:cNvPr id="6" name="Group 16"/>
          <p:cNvGrpSpPr>
            <a:grpSpLocks/>
          </p:cNvGrpSpPr>
          <p:nvPr/>
        </p:nvGrpSpPr>
        <p:grpSpPr bwMode="auto">
          <a:xfrm>
            <a:off x="7429501" y="6429377"/>
            <a:ext cx="1857375" cy="436563"/>
            <a:chOff x="4105" y="3901"/>
            <a:chExt cx="1608" cy="391"/>
          </a:xfrm>
        </p:grpSpPr>
        <p:pic>
          <p:nvPicPr>
            <p:cNvPr id="7" name="Picture 17" descr="blue chunk pict final 1_6"/>
            <p:cNvPicPr>
              <a:picLocks noChangeAspect="1" noChangeArrowheads="1"/>
            </p:cNvPicPr>
            <p:nvPr/>
          </p:nvPicPr>
          <p:blipFill>
            <a:blip r:embed="rId2" cstate="screen">
              <a:clrChange>
                <a:clrFrom>
                  <a:srgbClr val="000F5E"/>
                </a:clrFrom>
                <a:clrTo>
                  <a:srgbClr val="000F5E">
                    <a:alpha val="0"/>
                  </a:srgbClr>
                </a:clrTo>
              </a:clrChange>
              <a:lum bright="-36000"/>
              <a:extLst>
                <a:ext uri="{28A0092B-C50C-407E-A947-70E740481C1C}">
                  <a14:useLocalDpi xmlns:a14="http://schemas.microsoft.com/office/drawing/2010/main"/>
                </a:ext>
              </a:extLst>
            </a:blip>
            <a:srcRect r="11989"/>
            <a:stretch>
              <a:fillRect/>
            </a:stretch>
          </p:blipFill>
          <p:spPr bwMode="auto">
            <a:xfrm>
              <a:off x="4105" y="3901"/>
              <a:ext cx="1492" cy="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8" descr="reld2"/>
            <p:cNvPicPr>
              <a:picLocks noChangeAspect="1" noChangeArrowheads="1"/>
            </p:cNvPicPr>
            <p:nvPr/>
          </p:nvPicPr>
          <p:blipFill>
            <a:blip r:embed="rId3" cstate="screen">
              <a:extLst>
                <a:ext uri="{28A0092B-C50C-407E-A947-70E740481C1C}">
                  <a14:useLocalDpi xmlns:a14="http://schemas.microsoft.com/office/drawing/2010/main"/>
                </a:ext>
              </a:extLst>
            </a:blip>
            <a:srcRect t="16495" r="55801" b="24742"/>
            <a:stretch>
              <a:fillRect/>
            </a:stretch>
          </p:blipFill>
          <p:spPr bwMode="auto">
            <a:xfrm>
              <a:off x="4786" y="4033"/>
              <a:ext cx="239"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19"/>
            <p:cNvSpPr>
              <a:spLocks noChangeArrowheads="1"/>
            </p:cNvSpPr>
            <p:nvPr/>
          </p:nvSpPr>
          <p:spPr bwMode="auto">
            <a:xfrm>
              <a:off x="5053" y="4018"/>
              <a:ext cx="660"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56" tIns="0" rIns="91256" bIns="0">
              <a:spAutoFit/>
            </a:bodyPr>
            <a:lstStyle/>
            <a:p>
              <a:pPr marL="1560513" indent="-1560513" defTabSz="4168775">
                <a:spcBef>
                  <a:spcPct val="20000"/>
                </a:spcBef>
              </a:pPr>
              <a:r>
                <a:rPr lang="en-GB" sz="1800" b="1" dirty="0">
                  <a:solidFill>
                    <a:schemeClr val="bg1"/>
                  </a:solidFill>
                  <a:latin typeface="Book Antiqua" pitchFamily="18" charset="0"/>
                </a:rPr>
                <a:t>ABP</a:t>
              </a:r>
            </a:p>
          </p:txBody>
        </p:sp>
      </p:grpSp>
      <p:pic>
        <p:nvPicPr>
          <p:cNvPr id="10" name="Picture 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57798" y="0"/>
            <a:ext cx="2186202" cy="1268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STFC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7504" y="6019958"/>
            <a:ext cx="2520280" cy="767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56086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a:spLocks noGrp="1"/>
          </p:cNvSpPr>
          <p:nvPr>
            <p:ph type="title"/>
          </p:nvPr>
        </p:nvSpPr>
        <p:spPr>
          <a:xfrm>
            <a:off x="1043608" y="58614"/>
            <a:ext cx="6480720" cy="634082"/>
          </a:xfrm>
        </p:spPr>
        <p:txBody>
          <a:bodyPr>
            <a:normAutofit fontScale="90000"/>
          </a:bodyPr>
          <a:lstStyle/>
          <a:p>
            <a:r>
              <a:rPr lang="en-US" altLang="zh-CN" dirty="0" smtClean="0">
                <a:latin typeface="Times New Roman" pitchFamily="18" charset="0"/>
                <a:cs typeface="Times New Roman" pitchFamily="18" charset="0"/>
              </a:rPr>
              <a:t>Design of</a:t>
            </a:r>
            <a:r>
              <a:rPr lang="zh-CN" altLang="en-US" dirty="0" smtClean="0">
                <a:latin typeface="Times New Roman" pitchFamily="18" charset="0"/>
                <a:cs typeface="Times New Roman" pitchFamily="18" charset="0"/>
              </a:rPr>
              <a:t>“</a:t>
            </a:r>
            <a:r>
              <a:rPr lang="en-US" altLang="zh-CN" dirty="0" smtClean="0">
                <a:latin typeface="Times New Roman" pitchFamily="18" charset="0"/>
                <a:cs typeface="Times New Roman" pitchFamily="18" charset="0"/>
              </a:rPr>
              <a:t>Flying</a:t>
            </a:r>
            <a:r>
              <a:rPr lang="zh-CN" altLang="en-US" dirty="0" smtClean="0">
                <a:latin typeface="Times New Roman" pitchFamily="18" charset="0"/>
                <a:cs typeface="Times New Roman" pitchFamily="18" charset="0"/>
              </a:rPr>
              <a:t>”</a:t>
            </a:r>
            <a:r>
              <a:rPr lang="en-US" altLang="zh-CN" dirty="0" smtClean="0">
                <a:latin typeface="Times New Roman" pitchFamily="18" charset="0"/>
                <a:cs typeface="Times New Roman" pitchFamily="18" charset="0"/>
              </a:rPr>
              <a:t>undulator</a:t>
            </a:r>
            <a:endParaRPr lang="zh-CN" altLang="en-US" dirty="0">
              <a:latin typeface="Times New Roman" pitchFamily="18" charset="0"/>
              <a:cs typeface="Times New Roman" pitchFamily="18" charset="0"/>
            </a:endParaRPr>
          </a:p>
        </p:txBody>
      </p:sp>
      <p:sp>
        <p:nvSpPr>
          <p:cNvPr id="9" name="Rectangle 8"/>
          <p:cNvSpPr/>
          <p:nvPr/>
        </p:nvSpPr>
        <p:spPr>
          <a:xfrm>
            <a:off x="107504" y="6093296"/>
            <a:ext cx="8321430" cy="584775"/>
          </a:xfrm>
          <a:prstGeom prst="rect">
            <a:avLst/>
          </a:prstGeom>
        </p:spPr>
        <p:txBody>
          <a:bodyPr wrap="square">
            <a:spAutoFit/>
          </a:bodyPr>
          <a:lstStyle/>
          <a:p>
            <a:r>
              <a:rPr lang="en-GB" sz="1600" dirty="0">
                <a:latin typeface="Times New Roman" panose="02020603050405020304" pitchFamily="18" charset="0"/>
                <a:ea typeface="宋体" panose="02010600030101010101" pitchFamily="2" charset="-122"/>
              </a:rPr>
              <a:t>L. Zhang, W. He, J. Clarke, K. Ronald, A. D. R. Phelps, and A. W. Cross, “Microwave </a:t>
            </a:r>
            <a:r>
              <a:rPr lang="en-GB" sz="1600" dirty="0" err="1">
                <a:latin typeface="Times New Roman" panose="02020603050405020304" pitchFamily="18" charset="0"/>
                <a:ea typeface="宋体" panose="02010600030101010101" pitchFamily="2" charset="-122"/>
              </a:rPr>
              <a:t>undulator</a:t>
            </a:r>
            <a:r>
              <a:rPr lang="en-GB" sz="1600" dirty="0">
                <a:latin typeface="Times New Roman" panose="02020603050405020304" pitchFamily="18" charset="0"/>
                <a:ea typeface="宋体" panose="02010600030101010101" pitchFamily="2" charset="-122"/>
              </a:rPr>
              <a:t> using a helically corrugated waveguide</a:t>
            </a:r>
            <a:r>
              <a:rPr lang="en-GB" sz="1600" dirty="0" smtClean="0">
                <a:latin typeface="Times New Roman" panose="02020603050405020304" pitchFamily="18" charset="0"/>
                <a:ea typeface="宋体" panose="02010600030101010101" pitchFamily="2" charset="-122"/>
              </a:rPr>
              <a:t>”</a:t>
            </a:r>
            <a:r>
              <a:rPr lang="en-US" sz="1600" dirty="0" smtClean="0">
                <a:latin typeface="Times New Roman" panose="02020603050405020304" pitchFamily="18" charset="0"/>
                <a:ea typeface="宋体" panose="02010600030101010101" pitchFamily="2" charset="-122"/>
              </a:rPr>
              <a:t> </a:t>
            </a:r>
            <a:r>
              <a:rPr lang="en-US" sz="1600" i="1" dirty="0" smtClean="0">
                <a:latin typeface="Times New Roman" panose="02020603050405020304" pitchFamily="18" charset="0"/>
                <a:ea typeface="宋体" panose="02010600030101010101" pitchFamily="2" charset="-122"/>
              </a:rPr>
              <a:t>IEEE Trans. Electron Device</a:t>
            </a:r>
            <a:r>
              <a:rPr lang="en-US" sz="1600" dirty="0" smtClean="0">
                <a:latin typeface="Times New Roman" panose="02020603050405020304" pitchFamily="18" charset="0"/>
                <a:ea typeface="宋体" panose="02010600030101010101" pitchFamily="2" charset="-122"/>
              </a:rPr>
              <a:t>, 2018.</a:t>
            </a:r>
            <a:endParaRPr lang="en-GB" sz="1600" dirty="0">
              <a:latin typeface="Times New Roman" panose="02020603050405020304" pitchFamily="18" charset="0"/>
              <a:ea typeface="宋体" panose="02010600030101010101" pitchFamily="2" charset="-122"/>
            </a:endParaRPr>
          </a:p>
        </p:txBody>
      </p:sp>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1729" y="1791244"/>
            <a:ext cx="4276255" cy="1781772"/>
          </a:xfrm>
          <a:prstGeom prst="rect">
            <a:avLst/>
          </a:prstGeom>
        </p:spPr>
      </p:pic>
      <mc:AlternateContent xmlns:mc="http://schemas.openxmlformats.org/markup-compatibility/2006" xmlns:a14="http://schemas.microsoft.com/office/drawing/2010/main">
        <mc:Choice Requires="a14">
          <p:sp>
            <p:nvSpPr>
              <p:cNvPr id="14" name="Rectangle 13"/>
              <p:cNvSpPr/>
              <p:nvPr/>
            </p:nvSpPr>
            <p:spPr>
              <a:xfrm>
                <a:off x="127606" y="3524100"/>
                <a:ext cx="4572000" cy="552972"/>
              </a:xfrm>
              <a:prstGeom prst="rect">
                <a:avLst/>
              </a:prstGeom>
            </p:spPr>
            <p:txBody>
              <a:bodyPr>
                <a:spAutoFit/>
              </a:bodyPr>
              <a:lstStyle/>
              <a:p>
                <a14:m>
                  <m:oMath xmlns:m="http://schemas.openxmlformats.org/officeDocument/2006/math">
                    <m:r>
                      <a:rPr lang="en-US" sz="2000" i="1">
                        <a:latin typeface="Cambria Math" panose="02040503050406030204" pitchFamily="18" charset="0"/>
                        <a:ea typeface="宋体" panose="02010600030101010101" pitchFamily="2" charset="-122"/>
                      </a:rPr>
                      <m:t>𝑟</m:t>
                    </m:r>
                    <m:d>
                      <m:dPr>
                        <m:ctrlPr>
                          <a:rPr lang="en-GB" sz="2000" i="1">
                            <a:latin typeface="Cambria Math" panose="02040503050406030204" pitchFamily="18" charset="0"/>
                            <a:ea typeface="宋体" panose="02010600030101010101" pitchFamily="2" charset="-122"/>
                          </a:rPr>
                        </m:ctrlPr>
                      </m:dPr>
                      <m:e>
                        <m:r>
                          <a:rPr lang="en-US" sz="2000" i="1">
                            <a:latin typeface="Cambria Math" panose="02040503050406030204" pitchFamily="18" charset="0"/>
                            <a:ea typeface="宋体" panose="02010600030101010101" pitchFamily="2" charset="-122"/>
                          </a:rPr>
                          <m:t>𝜃</m:t>
                        </m:r>
                        <m:r>
                          <a:rPr lang="en-US" sz="2000" i="1">
                            <a:latin typeface="Cambria Math" panose="02040503050406030204" pitchFamily="18" charset="0"/>
                            <a:ea typeface="宋体" panose="02010600030101010101" pitchFamily="2" charset="-122"/>
                          </a:rPr>
                          <m:t>,</m:t>
                        </m:r>
                        <m:r>
                          <a:rPr lang="en-US" sz="2000" i="1">
                            <a:latin typeface="Cambria Math" panose="02040503050406030204" pitchFamily="18" charset="0"/>
                            <a:ea typeface="宋体" panose="02010600030101010101" pitchFamily="2" charset="-122"/>
                          </a:rPr>
                          <m:t>𝑧</m:t>
                        </m:r>
                      </m:e>
                    </m:d>
                    <m:r>
                      <a:rPr lang="en-US" sz="2000" i="1">
                        <a:latin typeface="Cambria Math" panose="02040503050406030204" pitchFamily="18" charset="0"/>
                        <a:ea typeface="宋体" panose="02010600030101010101" pitchFamily="2" charset="-122"/>
                      </a:rPr>
                      <m:t>=</m:t>
                    </m:r>
                    <m:sSub>
                      <m:sSubPr>
                        <m:ctrlPr>
                          <a:rPr lang="en-GB" sz="2000" i="1">
                            <a:effectLst/>
                            <a:latin typeface="Cambria Math" panose="02040503050406030204" pitchFamily="18" charset="0"/>
                          </a:rPr>
                        </m:ctrlPr>
                      </m:sSubPr>
                      <m:e>
                        <m:r>
                          <a:rPr lang="en-US" sz="2000" i="1">
                            <a:latin typeface="Cambria Math" panose="02040503050406030204" pitchFamily="18" charset="0"/>
                            <a:ea typeface="宋体" panose="02010600030101010101" pitchFamily="2" charset="-122"/>
                            <a:cs typeface="Times New Roman" panose="02020603050405020304" pitchFamily="18" charset="0"/>
                          </a:rPr>
                          <m:t>𝑅</m:t>
                        </m:r>
                      </m:e>
                      <m:sub>
                        <m:r>
                          <a:rPr lang="en-US" sz="2000" i="1">
                            <a:latin typeface="Cambria Math" panose="02040503050406030204" pitchFamily="18" charset="0"/>
                            <a:ea typeface="宋体" panose="02010600030101010101" pitchFamily="2" charset="-122"/>
                            <a:cs typeface="Times New Roman" panose="02020603050405020304" pitchFamily="18" charset="0"/>
                          </a:rPr>
                          <m:t>0</m:t>
                        </m:r>
                      </m:sub>
                    </m:sSub>
                    <m:r>
                      <a:rPr lang="en-US" sz="2000" i="1">
                        <a:latin typeface="Cambria Math" panose="02040503050406030204" pitchFamily="18" charset="0"/>
                        <a:ea typeface="宋体" panose="02010600030101010101" pitchFamily="2" charset="-122"/>
                        <a:cs typeface="Times New Roman" panose="02020603050405020304" pitchFamily="18" charset="0"/>
                      </a:rPr>
                      <m:t>+</m:t>
                    </m:r>
                    <m:sSub>
                      <m:sSubPr>
                        <m:ctrlPr>
                          <a:rPr lang="en-GB" sz="2000" i="1">
                            <a:effectLst/>
                            <a:latin typeface="Cambria Math" panose="02040503050406030204" pitchFamily="18" charset="0"/>
                          </a:rPr>
                        </m:ctrlPr>
                      </m:sSubPr>
                      <m:e>
                        <m:r>
                          <a:rPr lang="en-US" sz="2000" i="1">
                            <a:latin typeface="Cambria Math" panose="02040503050406030204" pitchFamily="18" charset="0"/>
                            <a:ea typeface="宋体" panose="02010600030101010101" pitchFamily="2" charset="-122"/>
                            <a:cs typeface="Times New Roman" panose="02020603050405020304" pitchFamily="18" charset="0"/>
                          </a:rPr>
                          <m:t>𝑅</m:t>
                        </m:r>
                      </m:e>
                      <m:sub>
                        <m:r>
                          <a:rPr lang="en-US" sz="2000" i="1">
                            <a:latin typeface="Cambria Math" panose="02040503050406030204" pitchFamily="18" charset="0"/>
                            <a:ea typeface="宋体" panose="02010600030101010101" pitchFamily="2" charset="-122"/>
                            <a:cs typeface="Times New Roman" panose="02020603050405020304" pitchFamily="18" charset="0"/>
                          </a:rPr>
                          <m:t>2</m:t>
                        </m:r>
                      </m:sub>
                    </m:sSub>
                    <m:r>
                      <a:rPr lang="en-US" sz="2000" i="1">
                        <a:latin typeface="Cambria Math" panose="02040503050406030204" pitchFamily="18" charset="0"/>
                        <a:ea typeface="宋体" panose="02010600030101010101" pitchFamily="2" charset="-122"/>
                        <a:cs typeface="Times New Roman" panose="02020603050405020304" pitchFamily="18" charset="0"/>
                      </a:rPr>
                      <m:t>𝑐𝑜𝑠</m:t>
                    </m:r>
                    <m:d>
                      <m:dPr>
                        <m:ctrlPr>
                          <a:rPr lang="en-GB" sz="2000" i="1">
                            <a:effectLst/>
                            <a:latin typeface="Cambria Math" panose="02040503050406030204" pitchFamily="18" charset="0"/>
                          </a:rPr>
                        </m:ctrlPr>
                      </m:dPr>
                      <m:e>
                        <m:sSub>
                          <m:sSubPr>
                            <m:ctrlPr>
                              <a:rPr lang="en-GB" sz="2000" i="1">
                                <a:effectLst/>
                                <a:latin typeface="Cambria Math" panose="02040503050406030204" pitchFamily="18" charset="0"/>
                              </a:rPr>
                            </m:ctrlPr>
                          </m:sSubPr>
                          <m:e>
                            <m:r>
                              <a:rPr lang="en-US" sz="2000" i="1">
                                <a:latin typeface="Cambria Math" panose="02040503050406030204" pitchFamily="18" charset="0"/>
                                <a:ea typeface="宋体" panose="02010600030101010101" pitchFamily="2" charset="-122"/>
                                <a:cs typeface="Times New Roman" panose="02020603050405020304" pitchFamily="18" charset="0"/>
                              </a:rPr>
                              <m:t>𝑚</m:t>
                            </m:r>
                          </m:e>
                          <m:sub>
                            <m:r>
                              <a:rPr lang="en-US" sz="2000" i="1">
                                <a:latin typeface="Cambria Math" panose="02040503050406030204" pitchFamily="18" charset="0"/>
                                <a:ea typeface="宋体" panose="02010600030101010101" pitchFamily="2" charset="-122"/>
                                <a:cs typeface="Times New Roman" panose="02020603050405020304" pitchFamily="18" charset="0"/>
                              </a:rPr>
                              <m:t>𝐵</m:t>
                            </m:r>
                          </m:sub>
                        </m:sSub>
                        <m:r>
                          <a:rPr lang="en-US" sz="2000" i="1">
                            <a:latin typeface="Cambria Math" panose="02040503050406030204" pitchFamily="18" charset="0"/>
                            <a:ea typeface="宋体" panose="02010600030101010101" pitchFamily="2" charset="-122"/>
                            <a:cs typeface="Times New Roman" panose="02020603050405020304" pitchFamily="18" charset="0"/>
                          </a:rPr>
                          <m:t>𝜃</m:t>
                        </m:r>
                      </m:e>
                    </m:d>
                    <m:r>
                      <a:rPr lang="en-US" sz="2000" i="1">
                        <a:latin typeface="Cambria Math" panose="02040503050406030204" pitchFamily="18" charset="0"/>
                        <a:ea typeface="宋体" panose="02010600030101010101" pitchFamily="2" charset="-122"/>
                        <a:cs typeface="Times New Roman" panose="02020603050405020304" pitchFamily="18" charset="0"/>
                      </a:rPr>
                      <m:t>𝑐𝑜𝑠</m:t>
                    </m:r>
                    <m:d>
                      <m:dPr>
                        <m:ctrlPr>
                          <a:rPr lang="en-GB" sz="2000" i="1">
                            <a:effectLst/>
                            <a:latin typeface="Cambria Math" panose="02040503050406030204" pitchFamily="18" charset="0"/>
                          </a:rPr>
                        </m:ctrlPr>
                      </m:dPr>
                      <m:e>
                        <m:f>
                          <m:fPr>
                            <m:ctrlPr>
                              <a:rPr lang="en-GB" sz="2000" i="1">
                                <a:effectLst/>
                                <a:latin typeface="Cambria Math" panose="02040503050406030204" pitchFamily="18" charset="0"/>
                              </a:rPr>
                            </m:ctrlPr>
                          </m:fPr>
                          <m:num>
                            <m:r>
                              <a:rPr lang="en-US" sz="2000" i="1">
                                <a:latin typeface="Cambria Math" panose="02040503050406030204" pitchFamily="18" charset="0"/>
                                <a:ea typeface="宋体" panose="02010600030101010101" pitchFamily="2" charset="-122"/>
                                <a:cs typeface="Times New Roman" panose="02020603050405020304" pitchFamily="18" charset="0"/>
                              </a:rPr>
                              <m:t>2</m:t>
                            </m:r>
                            <m:r>
                              <a:rPr lang="en-US" sz="2000" i="1">
                                <a:latin typeface="Cambria Math" panose="02040503050406030204" pitchFamily="18" charset="0"/>
                                <a:ea typeface="宋体" panose="02010600030101010101" pitchFamily="2" charset="-122"/>
                                <a:cs typeface="Times New Roman" panose="02020603050405020304" pitchFamily="18" charset="0"/>
                              </a:rPr>
                              <m:t>𝜋</m:t>
                            </m:r>
                            <m:r>
                              <a:rPr lang="en-US" sz="2000" i="1">
                                <a:latin typeface="Cambria Math" panose="02040503050406030204" pitchFamily="18" charset="0"/>
                                <a:ea typeface="宋体" panose="02010600030101010101" pitchFamily="2" charset="-122"/>
                                <a:cs typeface="Times New Roman" panose="02020603050405020304" pitchFamily="18" charset="0"/>
                              </a:rPr>
                              <m:t>𝑧</m:t>
                            </m:r>
                          </m:num>
                          <m:den>
                            <m:r>
                              <a:rPr lang="en-US" sz="2000" i="1">
                                <a:latin typeface="Cambria Math" panose="02040503050406030204" pitchFamily="18" charset="0"/>
                                <a:ea typeface="宋体" panose="02010600030101010101" pitchFamily="2" charset="-122"/>
                                <a:cs typeface="Times New Roman" panose="02020603050405020304" pitchFamily="18" charset="0"/>
                              </a:rPr>
                              <m:t>𝑑</m:t>
                            </m:r>
                          </m:den>
                        </m:f>
                      </m:e>
                    </m:d>
                  </m:oMath>
                </a14:m>
                <a:r>
                  <a:rPr lang="en-US" sz="2000" dirty="0">
                    <a:latin typeface="Times New Roman" panose="02020603050405020304" pitchFamily="18" charset="0"/>
                    <a:ea typeface="宋体" panose="02010600030101010101" pitchFamily="2" charset="-122"/>
                  </a:rPr>
                  <a:t> </a:t>
                </a:r>
                <a:endParaRPr lang="en-GB" sz="2000" dirty="0"/>
              </a:p>
            </p:txBody>
          </p:sp>
        </mc:Choice>
        <mc:Fallback xmlns="">
          <p:sp>
            <p:nvSpPr>
              <p:cNvPr id="14" name="Rectangle 13"/>
              <p:cNvSpPr>
                <a:spLocks noRot="1" noChangeAspect="1" noMove="1" noResize="1" noEditPoints="1" noAdjustHandles="1" noChangeArrowheads="1" noChangeShapeType="1" noTextEdit="1"/>
              </p:cNvSpPr>
              <p:nvPr/>
            </p:nvSpPr>
            <p:spPr>
              <a:xfrm>
                <a:off x="127606" y="3524100"/>
                <a:ext cx="4572000" cy="552972"/>
              </a:xfrm>
              <a:prstGeom prst="rect">
                <a:avLst/>
              </a:prstGeom>
              <a:blipFill>
                <a:blip r:embed="rId5"/>
                <a:stretch>
                  <a:fillRect/>
                </a:stretch>
              </a:blipFill>
            </p:spPr>
            <p:txBody>
              <a:bodyPr/>
              <a:lstStyle/>
              <a:p>
                <a:r>
                  <a:rPr lang="en-GB">
                    <a:noFill/>
                  </a:rPr>
                  <a:t> </a:t>
                </a:r>
              </a:p>
            </p:txBody>
          </p:sp>
        </mc:Fallback>
      </mc:AlternateContent>
      <p:sp>
        <p:nvSpPr>
          <p:cNvPr id="15" name="Rectangle 14"/>
          <p:cNvSpPr/>
          <p:nvPr/>
        </p:nvSpPr>
        <p:spPr>
          <a:xfrm>
            <a:off x="127605" y="1009883"/>
            <a:ext cx="5092467" cy="738664"/>
          </a:xfrm>
          <a:prstGeom prst="rect">
            <a:avLst/>
          </a:prstGeom>
        </p:spPr>
        <p:txBody>
          <a:bodyPr wrap="square">
            <a:spAutoFit/>
          </a:bodyPr>
          <a:lstStyle/>
          <a:p>
            <a:pPr>
              <a:defRPr/>
            </a:pPr>
            <a:r>
              <a:rPr lang="en-US" altLang="zh-CN" sz="2400" b="1" dirty="0" smtClean="0">
                <a:solidFill>
                  <a:srgbClr val="0070C0"/>
                </a:solidFill>
                <a:latin typeface="Times New Roman" panose="02020603050405020304" pitchFamily="18" charset="0"/>
                <a:cs typeface="Times New Roman" pitchFamily="18" charset="0"/>
              </a:rPr>
              <a:t>Linear polarization</a:t>
            </a:r>
          </a:p>
          <a:p>
            <a:pPr>
              <a:defRPr/>
            </a:pPr>
            <a:r>
              <a:rPr lang="en-US" altLang="zh-CN" dirty="0" smtClean="0">
                <a:solidFill>
                  <a:srgbClr val="FF0000"/>
                </a:solidFill>
                <a:latin typeface="Times New Roman" panose="02020603050405020304" pitchFamily="18" charset="0"/>
                <a:cs typeface="Times New Roman" pitchFamily="18" charset="0"/>
              </a:rPr>
              <a:t>Similar design to the circular polarization version</a:t>
            </a:r>
          </a:p>
        </p:txBody>
      </p:sp>
      <p:pic>
        <p:nvPicPr>
          <p:cNvPr id="3075" name="Picture 3" descr="Fig4b"/>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932040" y="1009883"/>
            <a:ext cx="4148215" cy="3047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27348" y="4081135"/>
            <a:ext cx="5092467" cy="1508105"/>
          </a:xfrm>
          <a:prstGeom prst="rect">
            <a:avLst/>
          </a:prstGeom>
        </p:spPr>
        <p:txBody>
          <a:bodyPr wrap="square">
            <a:spAutoFit/>
          </a:bodyPr>
          <a:lstStyle/>
          <a:p>
            <a:pPr>
              <a:defRPr/>
            </a:pPr>
            <a:r>
              <a:rPr lang="en-US" altLang="zh-CN" sz="2000" dirty="0" smtClean="0">
                <a:solidFill>
                  <a:srgbClr val="FF0000"/>
                </a:solidFill>
                <a:latin typeface="Times New Roman" panose="02020603050405020304" pitchFamily="18" charset="0"/>
                <a:cs typeface="Times New Roman" pitchFamily="18" charset="0"/>
              </a:rPr>
              <a:t>Operating mode: TE</a:t>
            </a:r>
            <a:r>
              <a:rPr lang="en-US" altLang="zh-CN" sz="1200" dirty="0" smtClean="0">
                <a:solidFill>
                  <a:srgbClr val="FF0000"/>
                </a:solidFill>
                <a:latin typeface="Times New Roman" panose="02020603050405020304" pitchFamily="18" charset="0"/>
                <a:cs typeface="Times New Roman" pitchFamily="18" charset="0"/>
              </a:rPr>
              <a:t>11</a:t>
            </a:r>
            <a:r>
              <a:rPr lang="en-US" altLang="zh-CN" sz="2000" dirty="0" smtClean="0">
                <a:solidFill>
                  <a:srgbClr val="FF0000"/>
                </a:solidFill>
                <a:latin typeface="Times New Roman" panose="02020603050405020304" pitchFamily="18" charset="0"/>
                <a:cs typeface="Times New Roman" pitchFamily="18" charset="0"/>
              </a:rPr>
              <a:t> coupled with TE</a:t>
            </a:r>
            <a:r>
              <a:rPr lang="en-US" altLang="zh-CN" sz="1400" dirty="0" smtClean="0">
                <a:solidFill>
                  <a:srgbClr val="FF0000"/>
                </a:solidFill>
                <a:latin typeface="Times New Roman" panose="02020603050405020304" pitchFamily="18" charset="0"/>
                <a:cs typeface="Times New Roman" pitchFamily="18" charset="0"/>
              </a:rPr>
              <a:t>11</a:t>
            </a:r>
            <a:r>
              <a:rPr lang="en-US" altLang="zh-CN" sz="2000" dirty="0" smtClean="0">
                <a:solidFill>
                  <a:srgbClr val="FF0000"/>
                </a:solidFill>
                <a:latin typeface="Times New Roman" panose="02020603050405020304" pitchFamily="18" charset="0"/>
                <a:cs typeface="Times New Roman" pitchFamily="18" charset="0"/>
              </a:rPr>
              <a:t> mode. Operating frequency: 30.3 GHz</a:t>
            </a:r>
          </a:p>
          <a:p>
            <a:pPr>
              <a:defRPr/>
            </a:pPr>
            <a:endParaRPr lang="en-US" altLang="zh-CN" sz="1400" dirty="0" smtClean="0">
              <a:solidFill>
                <a:srgbClr val="FF0000"/>
              </a:solidFill>
              <a:latin typeface="Times New Roman" panose="02020603050405020304" pitchFamily="18" charset="0"/>
              <a:cs typeface="Times New Roman" pitchFamily="18" charset="0"/>
            </a:endParaRPr>
          </a:p>
          <a:p>
            <a:pPr>
              <a:defRPr/>
            </a:pPr>
            <a:r>
              <a:rPr lang="en-US" altLang="zh-CN" dirty="0" smtClean="0">
                <a:latin typeface="Times New Roman" panose="02020603050405020304" pitchFamily="18" charset="0"/>
                <a:cs typeface="Times New Roman" pitchFamily="18" charset="0"/>
              </a:rPr>
              <a:t>The dimensions are chosen from the dispersion relation of the operating mode.</a:t>
            </a:r>
          </a:p>
        </p:txBody>
      </p:sp>
      <mc:AlternateContent xmlns:mc="http://schemas.openxmlformats.org/markup-compatibility/2006" xmlns:a14="http://schemas.microsoft.com/office/drawing/2010/main">
        <mc:Choice Requires="a14">
          <p:sp>
            <p:nvSpPr>
              <p:cNvPr id="7" name="Rectangle 6"/>
              <p:cNvSpPr/>
              <p:nvPr/>
            </p:nvSpPr>
            <p:spPr>
              <a:xfrm>
                <a:off x="36266" y="5576906"/>
                <a:ext cx="4895774" cy="400110"/>
              </a:xfrm>
              <a:prstGeom prst="rect">
                <a:avLst/>
              </a:prstGeom>
            </p:spPr>
            <p:txBody>
              <a:bodyPr wrap="square">
                <a:spAutoFit/>
              </a:bodyPr>
              <a:lstStyle/>
              <a:p>
                <a:pPr>
                  <a:defRPr/>
                </a:pPr>
                <a14:m>
                  <m:oMathPara xmlns:m="http://schemas.openxmlformats.org/officeDocument/2006/math">
                    <m:oMathParaPr>
                      <m:jc m:val="centerGroup"/>
                    </m:oMathParaPr>
                    <m:oMath xmlns:m="http://schemas.openxmlformats.org/officeDocument/2006/math">
                      <m:sSub>
                        <m:sSubPr>
                          <m:ctrlPr>
                            <a:rPr lang="en-GB" sz="2000" b="1" i="1" smtClean="0">
                              <a:solidFill>
                                <a:srgbClr val="0000FF"/>
                              </a:solidFill>
                              <a:latin typeface="Cambria Math" panose="02040503050406030204" pitchFamily="18" charset="0"/>
                            </a:rPr>
                          </m:ctrlPr>
                        </m:sSubPr>
                        <m:e>
                          <m:r>
                            <a:rPr lang="en-US" sz="2000" b="1" i="1">
                              <a:solidFill>
                                <a:srgbClr val="0000FF"/>
                              </a:solidFill>
                              <a:latin typeface="Cambria Math" panose="02040503050406030204" pitchFamily="18" charset="0"/>
                            </a:rPr>
                            <m:t>𝑹</m:t>
                          </m:r>
                        </m:e>
                        <m:sub>
                          <m:r>
                            <a:rPr lang="en-US" sz="2000" b="1" i="1">
                              <a:solidFill>
                                <a:srgbClr val="0000FF"/>
                              </a:solidFill>
                              <a:latin typeface="Cambria Math" panose="02040503050406030204" pitchFamily="18" charset="0"/>
                            </a:rPr>
                            <m:t>𝟎</m:t>
                          </m:r>
                        </m:sub>
                      </m:sSub>
                      <m:r>
                        <a:rPr lang="en-US" sz="2000" b="1" i="1">
                          <a:solidFill>
                            <a:srgbClr val="0000FF"/>
                          </a:solidFill>
                          <a:latin typeface="Cambria Math" panose="02040503050406030204" pitchFamily="18" charset="0"/>
                        </a:rPr>
                        <m:t>=</m:t>
                      </m:r>
                      <m:r>
                        <a:rPr lang="en-US" sz="2000" b="1" i="1">
                          <a:solidFill>
                            <a:srgbClr val="0000FF"/>
                          </a:solidFill>
                          <a:latin typeface="Cambria Math" panose="02040503050406030204" pitchFamily="18" charset="0"/>
                        </a:rPr>
                        <m:t>𝟓</m:t>
                      </m:r>
                      <m:r>
                        <a:rPr lang="en-US" sz="2000" b="1" i="1">
                          <a:solidFill>
                            <a:srgbClr val="0000FF"/>
                          </a:solidFill>
                          <a:latin typeface="Cambria Math" panose="02040503050406030204" pitchFamily="18" charset="0"/>
                        </a:rPr>
                        <m:t>.</m:t>
                      </m:r>
                      <m:r>
                        <a:rPr lang="en-US" sz="2000" b="1" i="1">
                          <a:solidFill>
                            <a:srgbClr val="0000FF"/>
                          </a:solidFill>
                          <a:latin typeface="Cambria Math" panose="02040503050406030204" pitchFamily="18" charset="0"/>
                        </a:rPr>
                        <m:t>𝟖</m:t>
                      </m:r>
                      <m:r>
                        <a:rPr lang="en-US" sz="2000" b="1" i="1">
                          <a:solidFill>
                            <a:srgbClr val="0000FF"/>
                          </a:solidFill>
                          <a:latin typeface="Cambria Math" panose="02040503050406030204" pitchFamily="18" charset="0"/>
                        </a:rPr>
                        <m:t> </m:t>
                      </m:r>
                      <m:r>
                        <a:rPr lang="en-US" sz="2000" b="1" i="1">
                          <a:solidFill>
                            <a:srgbClr val="0000FF"/>
                          </a:solidFill>
                          <a:latin typeface="Cambria Math" panose="02040503050406030204" pitchFamily="18" charset="0"/>
                        </a:rPr>
                        <m:t>𝐦𝐦</m:t>
                      </m:r>
                      <m:r>
                        <a:rPr lang="en-US" sz="2000" b="1" i="1" smtClean="0">
                          <a:solidFill>
                            <a:srgbClr val="0000FF"/>
                          </a:solidFill>
                          <a:latin typeface="Cambria Math" panose="02040503050406030204" pitchFamily="18" charset="0"/>
                        </a:rPr>
                        <m:t>,</m:t>
                      </m:r>
                      <m:sSub>
                        <m:sSubPr>
                          <m:ctrlPr>
                            <a:rPr lang="en-GB" sz="2000" b="1" i="1">
                              <a:solidFill>
                                <a:srgbClr val="0000FF"/>
                              </a:solidFill>
                              <a:latin typeface="Cambria Math" panose="02040503050406030204" pitchFamily="18" charset="0"/>
                            </a:rPr>
                          </m:ctrlPr>
                        </m:sSubPr>
                        <m:e>
                          <m:r>
                            <a:rPr lang="en-US" sz="2000" b="1" i="1">
                              <a:solidFill>
                                <a:srgbClr val="0000FF"/>
                              </a:solidFill>
                              <a:latin typeface="Cambria Math" panose="02040503050406030204" pitchFamily="18" charset="0"/>
                            </a:rPr>
                            <m:t>𝑹</m:t>
                          </m:r>
                        </m:e>
                        <m:sub>
                          <m:r>
                            <a:rPr lang="en-US" sz="2000" b="1">
                              <a:solidFill>
                                <a:srgbClr val="0000FF"/>
                              </a:solidFill>
                              <a:latin typeface="Cambria Math" panose="02040503050406030204" pitchFamily="18" charset="0"/>
                            </a:rPr>
                            <m:t>𝟐</m:t>
                          </m:r>
                        </m:sub>
                      </m:sSub>
                      <m:r>
                        <a:rPr lang="en-US" sz="2000" b="1">
                          <a:solidFill>
                            <a:srgbClr val="0000FF"/>
                          </a:solidFill>
                          <a:latin typeface="Cambria Math" panose="02040503050406030204" pitchFamily="18" charset="0"/>
                        </a:rPr>
                        <m:t>=</m:t>
                      </m:r>
                      <m:r>
                        <a:rPr lang="en-US" sz="2000" b="1">
                          <a:solidFill>
                            <a:srgbClr val="0000FF"/>
                          </a:solidFill>
                          <a:latin typeface="Cambria Math" panose="02040503050406030204" pitchFamily="18" charset="0"/>
                        </a:rPr>
                        <m:t>𝟎</m:t>
                      </m:r>
                      <m:r>
                        <a:rPr lang="en-US" sz="2000" b="1">
                          <a:solidFill>
                            <a:srgbClr val="0000FF"/>
                          </a:solidFill>
                          <a:latin typeface="Cambria Math" panose="02040503050406030204" pitchFamily="18" charset="0"/>
                        </a:rPr>
                        <m:t>.</m:t>
                      </m:r>
                      <m:r>
                        <a:rPr lang="en-US" sz="2000" b="1">
                          <a:solidFill>
                            <a:srgbClr val="0000FF"/>
                          </a:solidFill>
                          <a:latin typeface="Cambria Math" panose="02040503050406030204" pitchFamily="18" charset="0"/>
                        </a:rPr>
                        <m:t>𝟑</m:t>
                      </m:r>
                      <m:r>
                        <a:rPr lang="en-US" sz="2000" b="1">
                          <a:solidFill>
                            <a:srgbClr val="0000FF"/>
                          </a:solidFill>
                          <a:latin typeface="Cambria Math" panose="02040503050406030204" pitchFamily="18" charset="0"/>
                        </a:rPr>
                        <m:t> </m:t>
                      </m:r>
                      <m:r>
                        <a:rPr lang="en-US" sz="2000" b="1">
                          <a:solidFill>
                            <a:srgbClr val="0000FF"/>
                          </a:solidFill>
                          <a:latin typeface="Cambria Math" panose="02040503050406030204" pitchFamily="18" charset="0"/>
                        </a:rPr>
                        <m:t>𝐦𝐦</m:t>
                      </m:r>
                      <m:r>
                        <a:rPr lang="en-US" sz="2000" b="1" i="0" smtClean="0">
                          <a:solidFill>
                            <a:srgbClr val="0000FF"/>
                          </a:solidFill>
                          <a:latin typeface="Cambria Math" panose="02040503050406030204" pitchFamily="18" charset="0"/>
                        </a:rPr>
                        <m:t>,</m:t>
                      </m:r>
                      <m:r>
                        <a:rPr lang="en-US" sz="2000" b="1" i="1">
                          <a:solidFill>
                            <a:srgbClr val="0000FF"/>
                          </a:solidFill>
                          <a:latin typeface="Cambria Math" panose="02040503050406030204" pitchFamily="18" charset="0"/>
                        </a:rPr>
                        <m:t>𝒅</m:t>
                      </m:r>
                      <m:r>
                        <a:rPr lang="en-US" sz="2000" b="1" i="1">
                          <a:solidFill>
                            <a:srgbClr val="0000FF"/>
                          </a:solidFill>
                          <a:latin typeface="Cambria Math" panose="02040503050406030204" pitchFamily="18" charset="0"/>
                        </a:rPr>
                        <m:t>=</m:t>
                      </m:r>
                      <m:r>
                        <a:rPr lang="en-US" sz="2000" b="1" i="1">
                          <a:solidFill>
                            <a:srgbClr val="0000FF"/>
                          </a:solidFill>
                          <a:latin typeface="Cambria Math" panose="02040503050406030204" pitchFamily="18" charset="0"/>
                        </a:rPr>
                        <m:t>𝟓</m:t>
                      </m:r>
                      <m:r>
                        <a:rPr lang="en-US" sz="2000" b="1" i="1">
                          <a:solidFill>
                            <a:srgbClr val="0000FF"/>
                          </a:solidFill>
                          <a:latin typeface="Cambria Math" panose="02040503050406030204" pitchFamily="18" charset="0"/>
                        </a:rPr>
                        <m:t>.</m:t>
                      </m:r>
                      <m:r>
                        <a:rPr lang="en-US" sz="2000" b="1" i="1">
                          <a:solidFill>
                            <a:srgbClr val="0000FF"/>
                          </a:solidFill>
                          <a:latin typeface="Cambria Math" panose="02040503050406030204" pitchFamily="18" charset="0"/>
                        </a:rPr>
                        <m:t>𝟔</m:t>
                      </m:r>
                      <m:r>
                        <a:rPr lang="en-US" sz="2000" b="1" i="1">
                          <a:solidFill>
                            <a:srgbClr val="0000FF"/>
                          </a:solidFill>
                          <a:latin typeface="Cambria Math" panose="02040503050406030204" pitchFamily="18" charset="0"/>
                        </a:rPr>
                        <m:t> </m:t>
                      </m:r>
                      <m:r>
                        <a:rPr lang="en-US" sz="2000" b="1" i="1">
                          <a:solidFill>
                            <a:srgbClr val="0000FF"/>
                          </a:solidFill>
                          <a:latin typeface="Cambria Math" panose="02040503050406030204" pitchFamily="18" charset="0"/>
                        </a:rPr>
                        <m:t>𝐦𝐦</m:t>
                      </m:r>
                    </m:oMath>
                  </m:oMathPara>
                </a14:m>
                <a:endParaRPr lang="en-US" sz="2000" b="1" dirty="0">
                  <a:solidFill>
                    <a:srgbClr val="0000FF"/>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36266" y="5576906"/>
                <a:ext cx="4895774" cy="400110"/>
              </a:xfrm>
              <a:prstGeom prst="rect">
                <a:avLst/>
              </a:prstGeom>
              <a:blipFill>
                <a:blip r:embed="rId7"/>
                <a:stretch>
                  <a:fillRect b="-15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6049193" y="4000888"/>
                <a:ext cx="2232248" cy="55823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GB" sz="2800" i="1">
                              <a:latin typeface="Cambria Math" panose="02040503050406030204" pitchFamily="18" charset="0"/>
                            </a:rPr>
                            <m:t>𝑣</m:t>
                          </m:r>
                        </m:e>
                        <m:sub>
                          <m:r>
                            <a:rPr lang="en-GB" sz="2800" i="1">
                              <a:latin typeface="Cambria Math" panose="02040503050406030204" pitchFamily="18" charset="0"/>
                            </a:rPr>
                            <m:t>𝑔</m:t>
                          </m:r>
                        </m:sub>
                      </m:sSub>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0.6</m:t>
                      </m:r>
                      <m:r>
                        <a:rPr lang="en-US" sz="2800" b="0" i="1" smtClean="0">
                          <a:latin typeface="Cambria Math" panose="02040503050406030204" pitchFamily="18" charset="0"/>
                        </a:rPr>
                        <m:t>𝑐</m:t>
                      </m:r>
                    </m:oMath>
                  </m:oMathPara>
                </a14:m>
                <a:endParaRPr lang="en-GB" sz="2800" dirty="0"/>
              </a:p>
            </p:txBody>
          </p:sp>
        </mc:Choice>
        <mc:Fallback xmlns="">
          <p:sp>
            <p:nvSpPr>
              <p:cNvPr id="20" name="Rectangle 19"/>
              <p:cNvSpPr>
                <a:spLocks noRot="1" noChangeAspect="1" noMove="1" noResize="1" noEditPoints="1" noAdjustHandles="1" noChangeArrowheads="1" noChangeShapeType="1" noTextEdit="1"/>
              </p:cNvSpPr>
              <p:nvPr/>
            </p:nvSpPr>
            <p:spPr>
              <a:xfrm>
                <a:off x="6049193" y="4000888"/>
                <a:ext cx="2232248" cy="558230"/>
              </a:xfrm>
              <a:prstGeom prst="rect">
                <a:avLst/>
              </a:prstGeom>
              <a:blipFill>
                <a:blip r:embed="rId8"/>
                <a:stretch>
                  <a:fillRect/>
                </a:stretch>
              </a:blipFill>
            </p:spPr>
            <p:txBody>
              <a:bodyPr/>
              <a:lstStyle/>
              <a:p>
                <a:r>
                  <a:rPr lang="en-GB">
                    <a:noFill/>
                  </a:rPr>
                  <a:t> </a:t>
                </a:r>
              </a:p>
            </p:txBody>
          </p:sp>
        </mc:Fallback>
      </mc:AlternateContent>
      <p:sp>
        <p:nvSpPr>
          <p:cNvPr id="26" name="Rectangle 25"/>
          <p:cNvSpPr/>
          <p:nvPr/>
        </p:nvSpPr>
        <p:spPr>
          <a:xfrm>
            <a:off x="5688242" y="4498670"/>
            <a:ext cx="2740692" cy="461665"/>
          </a:xfrm>
          <a:prstGeom prst="rect">
            <a:avLst/>
          </a:prstGeom>
        </p:spPr>
        <p:txBody>
          <a:bodyPr wrap="square">
            <a:spAutoFit/>
          </a:bodyPr>
          <a:lstStyle/>
          <a:p>
            <a:pPr>
              <a:defRPr/>
            </a:pPr>
            <a:r>
              <a:rPr lang="en-US" altLang="zh-CN" sz="2400" b="1" dirty="0" smtClean="0">
                <a:solidFill>
                  <a:srgbClr val="FF0000"/>
                </a:solidFill>
                <a:latin typeface="Times New Roman" panose="02020603050405020304" pitchFamily="18" charset="0"/>
                <a:cs typeface="Times New Roman" pitchFamily="18" charset="0"/>
              </a:rPr>
              <a:t>1 GW input power:</a:t>
            </a:r>
          </a:p>
        </p:txBody>
      </p:sp>
      <mc:AlternateContent xmlns:mc="http://schemas.openxmlformats.org/markup-compatibility/2006" xmlns:a14="http://schemas.microsoft.com/office/drawing/2010/main">
        <mc:Choice Requires="a14">
          <p:sp>
            <p:nvSpPr>
              <p:cNvPr id="27" name="Rectangle 26"/>
              <p:cNvSpPr/>
              <p:nvPr/>
            </p:nvSpPr>
            <p:spPr>
              <a:xfrm>
                <a:off x="6080851" y="4899887"/>
                <a:ext cx="2275944" cy="120032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400" b="1" i="1" smtClean="0">
                              <a:solidFill>
                                <a:srgbClr val="0000FF"/>
                              </a:solidFill>
                              <a:latin typeface="Cambria Math" panose="02040503050406030204" pitchFamily="18" charset="0"/>
                            </a:rPr>
                          </m:ctrlPr>
                        </m:sSubPr>
                        <m:e>
                          <m:r>
                            <a:rPr lang="en-US" sz="2400" b="1" i="1" smtClean="0">
                              <a:solidFill>
                                <a:srgbClr val="0000FF"/>
                              </a:solidFill>
                              <a:latin typeface="Cambria Math" panose="02040503050406030204" pitchFamily="18" charset="0"/>
                            </a:rPr>
                            <m:t>𝑩</m:t>
                          </m:r>
                        </m:e>
                        <m:sub>
                          <m:r>
                            <a:rPr lang="en-US" sz="2400" b="1" i="1" smtClean="0">
                              <a:solidFill>
                                <a:srgbClr val="0000FF"/>
                              </a:solidFill>
                              <a:latin typeface="Cambria Math" panose="02040503050406030204" pitchFamily="18" charset="0"/>
                            </a:rPr>
                            <m:t>𝒖</m:t>
                          </m:r>
                        </m:sub>
                      </m:sSub>
                      <m:r>
                        <a:rPr lang="en-US" sz="2400" b="1" i="1">
                          <a:solidFill>
                            <a:srgbClr val="0000FF"/>
                          </a:solidFill>
                          <a:latin typeface="Cambria Math" panose="02040503050406030204" pitchFamily="18" charset="0"/>
                        </a:rPr>
                        <m:t>=</m:t>
                      </m:r>
                      <m:r>
                        <a:rPr lang="en-US" sz="2400" b="1" i="1" smtClean="0">
                          <a:solidFill>
                            <a:srgbClr val="0000FF"/>
                          </a:solidFill>
                          <a:latin typeface="Cambria Math" panose="02040503050406030204" pitchFamily="18" charset="0"/>
                        </a:rPr>
                        <m:t>𝟎</m:t>
                      </m:r>
                      <m:r>
                        <a:rPr lang="en-US" sz="2400" b="1" i="1" smtClean="0">
                          <a:solidFill>
                            <a:srgbClr val="0000FF"/>
                          </a:solidFill>
                          <a:latin typeface="Cambria Math" panose="02040503050406030204" pitchFamily="18" charset="0"/>
                        </a:rPr>
                        <m:t>.</m:t>
                      </m:r>
                      <m:r>
                        <a:rPr lang="en-US" sz="2400" b="1" i="0" smtClean="0">
                          <a:solidFill>
                            <a:srgbClr val="0000FF"/>
                          </a:solidFill>
                          <a:latin typeface="Cambria Math" panose="02040503050406030204" pitchFamily="18" charset="0"/>
                        </a:rPr>
                        <m:t>𝟑𝐓</m:t>
                      </m:r>
                    </m:oMath>
                  </m:oMathPara>
                </a14:m>
                <a:endParaRPr lang="en-GB" sz="2400" dirty="0" smtClean="0"/>
              </a:p>
              <a:p>
                <a:pPr/>
                <a14:m>
                  <m:oMathPara xmlns:m="http://schemas.openxmlformats.org/officeDocument/2006/math">
                    <m:oMathParaPr>
                      <m:jc m:val="centerGroup"/>
                    </m:oMathParaPr>
                    <m:oMath xmlns:m="http://schemas.openxmlformats.org/officeDocument/2006/math">
                      <m:sSub>
                        <m:sSubPr>
                          <m:ctrlPr>
                            <a:rPr lang="en-GB" sz="2400" b="1" i="1">
                              <a:solidFill>
                                <a:srgbClr val="0000FF"/>
                              </a:solidFill>
                              <a:latin typeface="Cambria Math" panose="02040503050406030204" pitchFamily="18" charset="0"/>
                            </a:rPr>
                          </m:ctrlPr>
                        </m:sSubPr>
                        <m:e>
                          <m:r>
                            <a:rPr lang="en-US" sz="2400" b="1" i="1" smtClean="0">
                              <a:solidFill>
                                <a:srgbClr val="0000FF"/>
                              </a:solidFill>
                              <a:latin typeface="Cambria Math" panose="02040503050406030204" pitchFamily="18" charset="0"/>
                              <a:ea typeface="Cambria Math" panose="02040503050406030204" pitchFamily="18" charset="0"/>
                            </a:rPr>
                            <m:t>𝝀</m:t>
                          </m:r>
                        </m:e>
                        <m:sub>
                          <m:r>
                            <a:rPr lang="en-US" sz="2400" b="1" i="1">
                              <a:solidFill>
                                <a:srgbClr val="0000FF"/>
                              </a:solidFill>
                              <a:latin typeface="Cambria Math" panose="02040503050406030204" pitchFamily="18" charset="0"/>
                            </a:rPr>
                            <m:t>𝒖</m:t>
                          </m:r>
                        </m:sub>
                      </m:sSub>
                      <m:r>
                        <a:rPr lang="en-US" sz="2400" b="1" i="1">
                          <a:solidFill>
                            <a:srgbClr val="0000FF"/>
                          </a:solidFill>
                          <a:latin typeface="Cambria Math" panose="02040503050406030204" pitchFamily="18" charset="0"/>
                        </a:rPr>
                        <m:t>=</m:t>
                      </m:r>
                      <m:r>
                        <a:rPr lang="en-US" sz="2400" b="1" i="1" smtClean="0">
                          <a:solidFill>
                            <a:srgbClr val="0000FF"/>
                          </a:solidFill>
                          <a:latin typeface="Cambria Math" panose="02040503050406030204" pitchFamily="18" charset="0"/>
                        </a:rPr>
                        <m:t>𝟒</m:t>
                      </m:r>
                      <m:r>
                        <a:rPr lang="en-US" sz="2400" b="1" i="1" smtClean="0">
                          <a:solidFill>
                            <a:srgbClr val="0000FF"/>
                          </a:solidFill>
                          <a:latin typeface="Cambria Math" panose="02040503050406030204" pitchFamily="18" charset="0"/>
                        </a:rPr>
                        <m:t>.</m:t>
                      </m:r>
                      <m:r>
                        <a:rPr lang="en-US" sz="2400" b="1" i="1" smtClean="0">
                          <a:solidFill>
                            <a:srgbClr val="0000FF"/>
                          </a:solidFill>
                          <a:latin typeface="Cambria Math" panose="02040503050406030204" pitchFamily="18" charset="0"/>
                        </a:rPr>
                        <m:t>𝟗𝟓</m:t>
                      </m:r>
                      <m:r>
                        <a:rPr lang="en-US" sz="2400" b="1" i="1" smtClean="0">
                          <a:solidFill>
                            <a:srgbClr val="0000FF"/>
                          </a:solidFill>
                          <a:latin typeface="Cambria Math" panose="02040503050406030204" pitchFamily="18" charset="0"/>
                        </a:rPr>
                        <m:t> </m:t>
                      </m:r>
                      <m:r>
                        <a:rPr lang="en-US" sz="2400" b="1" i="0" smtClean="0">
                          <a:solidFill>
                            <a:srgbClr val="0000FF"/>
                          </a:solidFill>
                          <a:latin typeface="Cambria Math" panose="02040503050406030204" pitchFamily="18" charset="0"/>
                        </a:rPr>
                        <m:t>𝐦𝐦</m:t>
                      </m:r>
                    </m:oMath>
                  </m:oMathPara>
                </a14:m>
                <a:endParaRPr lang="en-GB" sz="2400" dirty="0"/>
              </a:p>
              <a:p>
                <a:pPr/>
                <a14:m>
                  <m:oMathPara xmlns:m="http://schemas.openxmlformats.org/officeDocument/2006/math">
                    <m:oMathParaPr>
                      <m:jc m:val="centerGroup"/>
                    </m:oMathParaPr>
                    <m:oMath xmlns:m="http://schemas.openxmlformats.org/officeDocument/2006/math">
                      <m:r>
                        <a:rPr lang="en-US" sz="2400" b="1" i="1" smtClean="0">
                          <a:solidFill>
                            <a:srgbClr val="0000FF"/>
                          </a:solidFill>
                          <a:latin typeface="Cambria Math" panose="02040503050406030204" pitchFamily="18" charset="0"/>
                        </a:rPr>
                        <m:t>𝑲</m:t>
                      </m:r>
                      <m:r>
                        <a:rPr lang="en-US" sz="2400" b="1" i="1">
                          <a:solidFill>
                            <a:srgbClr val="0000FF"/>
                          </a:solidFill>
                          <a:latin typeface="Cambria Math" panose="02040503050406030204" pitchFamily="18" charset="0"/>
                        </a:rPr>
                        <m:t>=</m:t>
                      </m:r>
                      <m:r>
                        <a:rPr lang="en-US" sz="2400" b="1" i="1" smtClean="0">
                          <a:solidFill>
                            <a:srgbClr val="0000FF"/>
                          </a:solidFill>
                          <a:latin typeface="Cambria Math" panose="02040503050406030204" pitchFamily="18" charset="0"/>
                        </a:rPr>
                        <m:t>𝟎</m:t>
                      </m:r>
                      <m:r>
                        <a:rPr lang="en-US" sz="2400" b="1" i="1" smtClean="0">
                          <a:solidFill>
                            <a:srgbClr val="0000FF"/>
                          </a:solidFill>
                          <a:latin typeface="Cambria Math" panose="02040503050406030204" pitchFamily="18" charset="0"/>
                        </a:rPr>
                        <m:t>.</m:t>
                      </m:r>
                      <m:r>
                        <a:rPr lang="en-US" sz="2400" b="1" i="1" smtClean="0">
                          <a:solidFill>
                            <a:srgbClr val="0000FF"/>
                          </a:solidFill>
                          <a:latin typeface="Cambria Math" panose="02040503050406030204" pitchFamily="18" charset="0"/>
                        </a:rPr>
                        <m:t>𝟏𝟒</m:t>
                      </m:r>
                    </m:oMath>
                  </m:oMathPara>
                </a14:m>
                <a:endParaRPr lang="en-US" sz="2400" b="1" dirty="0">
                  <a:solidFill>
                    <a:srgbClr val="0000FF"/>
                  </a:solidFill>
                </a:endParaRPr>
              </a:p>
            </p:txBody>
          </p:sp>
        </mc:Choice>
        <mc:Fallback xmlns="">
          <p:sp>
            <p:nvSpPr>
              <p:cNvPr id="27" name="Rectangle 26"/>
              <p:cNvSpPr>
                <a:spLocks noRot="1" noChangeAspect="1" noMove="1" noResize="1" noEditPoints="1" noAdjustHandles="1" noChangeArrowheads="1" noChangeShapeType="1" noTextEdit="1"/>
              </p:cNvSpPr>
              <p:nvPr/>
            </p:nvSpPr>
            <p:spPr>
              <a:xfrm>
                <a:off x="6080851" y="4899887"/>
                <a:ext cx="2275944" cy="1200329"/>
              </a:xfrm>
              <a:prstGeom prst="rect">
                <a:avLst/>
              </a:prstGeom>
              <a:blipFill>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4447698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16535" y="1538791"/>
            <a:ext cx="5975945" cy="5230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5" name="Rectangle 2"/>
          <p:cNvSpPr>
            <a:spLocks noChangeArrowheads="1"/>
          </p:cNvSpPr>
          <p:nvPr/>
        </p:nvSpPr>
        <p:spPr bwMode="auto">
          <a:xfrm>
            <a:off x="1403648" y="116632"/>
            <a:ext cx="619268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spcAft>
                <a:spcPts val="600"/>
              </a:spcAft>
              <a:buFont typeface="Wingdings" pitchFamily="2" charset="2"/>
              <a:buChar char="q"/>
            </a:pPr>
            <a:r>
              <a:rPr lang="en-US" altLang="en-US" sz="1600" dirty="0"/>
              <a:t>Principal scheme of four-channel </a:t>
            </a:r>
            <a:r>
              <a:rPr lang="en-US" altLang="en-US" sz="1600" dirty="0" err="1"/>
              <a:t>Ka</a:t>
            </a:r>
            <a:r>
              <a:rPr lang="en-US" altLang="en-US" sz="1600" dirty="0"/>
              <a:t>-band SR backward wave oscillator. (b) Accelerating voltage pulse applied to each cathode in the experiment. (c) Electron beam current recorded at the entrance of interaction space, corresponding to the cross-section z=3.5 cm</a:t>
            </a:r>
            <a:r>
              <a:rPr lang="en-GB" altLang="en-US" sz="1600" dirty="0">
                <a:solidFill>
                  <a:srgbClr val="000000"/>
                </a:solidFill>
                <a:ea typeface="MS Mincho" pitchFamily="49" charset="-128"/>
              </a:rPr>
              <a:t> </a:t>
            </a:r>
          </a:p>
        </p:txBody>
      </p:sp>
      <p:sp>
        <p:nvSpPr>
          <p:cNvPr id="4" name="Прямоугольник 1"/>
          <p:cNvSpPr>
            <a:spLocks noChangeArrowheads="1"/>
          </p:cNvSpPr>
          <p:nvPr/>
        </p:nvSpPr>
        <p:spPr bwMode="auto">
          <a:xfrm>
            <a:off x="152462" y="1700808"/>
            <a:ext cx="2502371" cy="2308324"/>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en-US" sz="1600" dirty="0"/>
              <a:t>(a) Layout of the four-channel </a:t>
            </a:r>
            <a:r>
              <a:rPr lang="en-US" altLang="en-US" sz="1600" dirty="0" err="1"/>
              <a:t>Ka</a:t>
            </a:r>
            <a:r>
              <a:rPr lang="en-US" altLang="en-US" sz="1600" dirty="0"/>
              <a:t>-band generator; </a:t>
            </a:r>
          </a:p>
          <a:p>
            <a:pPr eaLnBrk="1" hangingPunct="1">
              <a:spcBef>
                <a:spcPct val="0"/>
              </a:spcBef>
              <a:buFontTx/>
              <a:buNone/>
            </a:pPr>
            <a:r>
              <a:rPr lang="en-US" altLang="en-US" sz="1600" dirty="0"/>
              <a:t>(b) accelerating voltage pulse applied to each cathode; </a:t>
            </a:r>
            <a:endParaRPr lang="en-US" altLang="en-US" sz="1600" dirty="0" smtClean="0"/>
          </a:p>
          <a:p>
            <a:pPr eaLnBrk="1" hangingPunct="1">
              <a:spcBef>
                <a:spcPct val="0"/>
              </a:spcBef>
              <a:buFontTx/>
              <a:buNone/>
            </a:pPr>
            <a:r>
              <a:rPr lang="en-US" altLang="en-US" sz="1600" dirty="0" smtClean="0"/>
              <a:t>(</a:t>
            </a:r>
            <a:r>
              <a:rPr lang="en-US" altLang="en-US" sz="1600" dirty="0"/>
              <a:t>c) e-beam current recorded at the entrance of SWS.</a:t>
            </a:r>
            <a:endParaRPr lang="ru-RU" altLang="en-US" sz="1600" dirty="0"/>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2033446">
            <a:off x="1522085" y="5019352"/>
            <a:ext cx="721503" cy="435859"/>
          </a:xfrm>
          <a:prstGeom prst="rect">
            <a:avLst/>
          </a:prstGeom>
        </p:spPr>
      </p:pic>
      <p:cxnSp>
        <p:nvCxnSpPr>
          <p:cNvPr id="3" name="Straight Arrow Connector 2"/>
          <p:cNvCxnSpPr/>
          <p:nvPr/>
        </p:nvCxnSpPr>
        <p:spPr>
          <a:xfrm flipH="1">
            <a:off x="2698430" y="4374802"/>
            <a:ext cx="3888432" cy="92779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endCxn id="6" idx="2"/>
          </p:cNvCxnSpPr>
          <p:nvPr/>
        </p:nvCxnSpPr>
        <p:spPr>
          <a:xfrm flipH="1">
            <a:off x="1959361" y="3854356"/>
            <a:ext cx="4959385" cy="117887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1403647" y="3429000"/>
            <a:ext cx="5362456" cy="13184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07146" y="5740692"/>
            <a:ext cx="2934340" cy="707886"/>
          </a:xfrm>
          <a:prstGeom prst="rect">
            <a:avLst/>
          </a:prstGeom>
        </p:spPr>
        <p:txBody>
          <a:bodyPr wrap="square">
            <a:spAutoFit/>
          </a:bodyPr>
          <a:lstStyle/>
          <a:p>
            <a:pPr>
              <a:defRPr/>
            </a:pPr>
            <a:r>
              <a:rPr lang="en-US" altLang="zh-CN" sz="2000" b="1" dirty="0" smtClean="0">
                <a:solidFill>
                  <a:srgbClr val="FF0000"/>
                </a:solidFill>
                <a:latin typeface="Times New Roman" panose="02020603050405020304" pitchFamily="18" charset="0"/>
                <a:cs typeface="Times New Roman" pitchFamily="18" charset="0"/>
              </a:rPr>
              <a:t>Multi-sections driven by multiple SR sources!</a:t>
            </a:r>
          </a:p>
        </p:txBody>
      </p:sp>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2033446">
            <a:off x="2294081" y="5336965"/>
            <a:ext cx="721503" cy="435859"/>
          </a:xfrm>
          <a:prstGeom prst="rect">
            <a:avLst/>
          </a:prstGeom>
        </p:spPr>
      </p:pic>
      <p:pic>
        <p:nvPicPr>
          <p:cNvPr id="15" name="Picture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2033446">
            <a:off x="796488" y="4727789"/>
            <a:ext cx="721503" cy="435859"/>
          </a:xfrm>
          <a:prstGeom prst="rect">
            <a:avLst/>
          </a:prstGeom>
        </p:spPr>
      </p:pic>
      <p:cxnSp>
        <p:nvCxnSpPr>
          <p:cNvPr id="17" name="Straight Arrow Connector 16"/>
          <p:cNvCxnSpPr/>
          <p:nvPr/>
        </p:nvCxnSpPr>
        <p:spPr>
          <a:xfrm flipH="1">
            <a:off x="611560" y="2975487"/>
            <a:ext cx="5975302" cy="145840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2033446">
            <a:off x="119278" y="4487601"/>
            <a:ext cx="721503" cy="435859"/>
          </a:xfrm>
          <a:prstGeom prst="rect">
            <a:avLst/>
          </a:prstGeom>
        </p:spPr>
      </p:pic>
    </p:spTree>
    <p:extLst>
      <p:ext uri="{BB962C8B-B14F-4D97-AF65-F5344CB8AC3E}">
        <p14:creationId xmlns:p14="http://schemas.microsoft.com/office/powerpoint/2010/main" val="1034639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850" y="2385541"/>
            <a:ext cx="8528050"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0" name="Rectangle 1"/>
          <p:cNvSpPr>
            <a:spLocks noChangeArrowheads="1"/>
          </p:cNvSpPr>
          <p:nvPr/>
        </p:nvSpPr>
        <p:spPr bwMode="auto">
          <a:xfrm>
            <a:off x="108520" y="5229200"/>
            <a:ext cx="9144000"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endParaRPr lang="en-GB" altLang="en-US" sz="1800" dirty="0"/>
          </a:p>
          <a:p>
            <a:pPr>
              <a:spcBef>
                <a:spcPct val="0"/>
              </a:spcBef>
              <a:buFontTx/>
              <a:buNone/>
            </a:pPr>
            <a:r>
              <a:rPr lang="en-GB" altLang="en-US" sz="1400" dirty="0"/>
              <a:t>N. S. </a:t>
            </a:r>
            <a:r>
              <a:rPr lang="en-GB" altLang="en-US" sz="1400" dirty="0" err="1"/>
              <a:t>Ginzburg</a:t>
            </a:r>
            <a:r>
              <a:rPr lang="en-GB" altLang="en-US" sz="1400" dirty="0"/>
              <a:t>, A. W. Cross, A. A. </a:t>
            </a:r>
            <a:r>
              <a:rPr lang="en-GB" altLang="en-US" sz="1400" dirty="0" err="1"/>
              <a:t>Golovanov</a:t>
            </a:r>
            <a:r>
              <a:rPr lang="en-GB" altLang="en-US" sz="1400" dirty="0"/>
              <a:t> , G. A. </a:t>
            </a:r>
            <a:r>
              <a:rPr lang="en-GB" altLang="en-US" sz="1400" dirty="0" err="1"/>
              <a:t>Mesyats</a:t>
            </a:r>
            <a:r>
              <a:rPr lang="en-GB" altLang="en-US" sz="1400" dirty="0"/>
              <a:t>, M. S. </a:t>
            </a:r>
            <a:r>
              <a:rPr lang="en-GB" altLang="en-US" sz="1400" dirty="0" err="1"/>
              <a:t>Pedos</a:t>
            </a:r>
            <a:r>
              <a:rPr lang="en-GB" altLang="en-US" sz="1400" dirty="0"/>
              <a:t>, A. D. R. Phelps, I. V. </a:t>
            </a:r>
            <a:r>
              <a:rPr lang="en-GB" altLang="en-US" sz="1400" dirty="0" err="1"/>
              <a:t>Romanchenko</a:t>
            </a:r>
            <a:r>
              <a:rPr lang="en-GB" altLang="en-US" sz="1400" dirty="0"/>
              <a:t>, V. V. Rostov, S. N. </a:t>
            </a:r>
            <a:r>
              <a:rPr lang="en-GB" altLang="en-US" sz="1400" dirty="0" err="1"/>
              <a:t>Rukin</a:t>
            </a:r>
            <a:r>
              <a:rPr lang="en-GB" altLang="en-US" sz="1400" dirty="0"/>
              <a:t>, K. A. </a:t>
            </a:r>
            <a:r>
              <a:rPr lang="en-GB" altLang="en-US" sz="1400" dirty="0" err="1"/>
              <a:t>Sharypov</a:t>
            </a:r>
            <a:r>
              <a:rPr lang="en-GB" altLang="en-US" sz="1400" dirty="0"/>
              <a:t>, V. G. </a:t>
            </a:r>
            <a:r>
              <a:rPr lang="en-GB" altLang="en-US" sz="1400" dirty="0" err="1"/>
              <a:t>Shpak</a:t>
            </a:r>
            <a:r>
              <a:rPr lang="en-GB" altLang="en-US" sz="1400" dirty="0"/>
              <a:t>, S. A. </a:t>
            </a:r>
            <a:r>
              <a:rPr lang="en-GB" altLang="en-US" sz="1400" dirty="0" err="1"/>
              <a:t>Shunailov</a:t>
            </a:r>
            <a:r>
              <a:rPr lang="en-GB" altLang="en-US" sz="1400" dirty="0"/>
              <a:t>, M. R. </a:t>
            </a:r>
            <a:r>
              <a:rPr lang="en-GB" altLang="en-US" sz="1400" dirty="0" err="1"/>
              <a:t>Ulmaskulov</a:t>
            </a:r>
            <a:r>
              <a:rPr lang="en-GB" altLang="en-US" sz="1400" dirty="0"/>
              <a:t>,    M. I. </a:t>
            </a:r>
            <a:r>
              <a:rPr lang="en-GB" altLang="en-US" sz="1400" dirty="0" err="1"/>
              <a:t>Yalandin</a:t>
            </a:r>
            <a:r>
              <a:rPr lang="en-GB" altLang="en-US" sz="1400" dirty="0"/>
              <a:t>, I. V. </a:t>
            </a:r>
            <a:r>
              <a:rPr lang="en-GB" altLang="en-US" sz="1400" dirty="0" err="1"/>
              <a:t>Zotova</a:t>
            </a:r>
            <a:r>
              <a:rPr lang="en-GB" altLang="en-US" sz="1400" dirty="0"/>
              <a:t>, “Generation of electromagnetic fields of extremely high intensity by coherent summation of Cherenkov </a:t>
            </a:r>
            <a:r>
              <a:rPr lang="en-GB" altLang="en-US" sz="1400" dirty="0" err="1"/>
              <a:t>superradiance</a:t>
            </a:r>
            <a:r>
              <a:rPr lang="en-GB" altLang="en-US" sz="1400" dirty="0"/>
              <a:t> pulses”, Phys. Rev. Lett., Phys. Rev. Lett. 115, 11, 12 p., 114802 (2015). </a:t>
            </a:r>
          </a:p>
        </p:txBody>
      </p:sp>
      <p:sp>
        <p:nvSpPr>
          <p:cNvPr id="5" name="Прямоугольник 2"/>
          <p:cNvSpPr>
            <a:spLocks noChangeArrowheads="1"/>
          </p:cNvSpPr>
          <p:nvPr/>
        </p:nvSpPr>
        <p:spPr bwMode="auto">
          <a:xfrm>
            <a:off x="1691680" y="188640"/>
            <a:ext cx="5616624" cy="2062103"/>
          </a:xfrm>
          <a:prstGeom prst="rect">
            <a:avLst/>
          </a:prstGeom>
          <a:noFill/>
          <a:ln w="9525">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marL="342900" indent="-342900" eaLnBrk="1" hangingPunct="1">
              <a:spcBef>
                <a:spcPct val="0"/>
              </a:spcBef>
              <a:buFontTx/>
              <a:buAutoNum type="alphaLcParenBoth"/>
            </a:pPr>
            <a:r>
              <a:rPr lang="en-US" altLang="en-US" sz="1600" dirty="0" smtClean="0"/>
              <a:t>microwave </a:t>
            </a:r>
            <a:r>
              <a:rPr lang="en-US" altLang="en-US" sz="1600" dirty="0"/>
              <a:t>detector signal with single generator; </a:t>
            </a:r>
            <a:endParaRPr lang="en-US" altLang="en-US" sz="1600" dirty="0" smtClean="0"/>
          </a:p>
          <a:p>
            <a:pPr marL="342900" indent="-342900" eaLnBrk="1" hangingPunct="1">
              <a:spcBef>
                <a:spcPct val="0"/>
              </a:spcBef>
              <a:buFontTx/>
              <a:buAutoNum type="alphaLcParenBoth"/>
            </a:pPr>
            <a:r>
              <a:rPr lang="en-US" altLang="en-US" sz="1600" dirty="0" smtClean="0"/>
              <a:t>three </a:t>
            </a:r>
            <a:r>
              <a:rPr lang="en-US" altLang="en-US" sz="1600" dirty="0"/>
              <a:t>stored detector records (attenuated by power 16 times) of the sum of in-phase pulses from four generator; </a:t>
            </a:r>
            <a:endParaRPr lang="en-US" altLang="en-US" sz="1600" dirty="0" smtClean="0"/>
          </a:p>
          <a:p>
            <a:pPr marL="342900" indent="-342900" eaLnBrk="1" hangingPunct="1">
              <a:spcBef>
                <a:spcPct val="0"/>
              </a:spcBef>
              <a:buFontTx/>
              <a:buAutoNum type="alphaLcParenBoth"/>
            </a:pPr>
            <a:r>
              <a:rPr lang="en-US" altLang="en-US" sz="1600" dirty="0" smtClean="0"/>
              <a:t>interference </a:t>
            </a:r>
            <a:r>
              <a:rPr lang="en-US" altLang="en-US" sz="1600" dirty="0"/>
              <a:t>pattern of the radiation recorded by a gas-discharge matrix panel at a distance of 1.5 m from an array.</a:t>
            </a:r>
          </a:p>
          <a:p>
            <a:pPr eaLnBrk="1" hangingPunct="1">
              <a:spcBef>
                <a:spcPct val="0"/>
              </a:spcBef>
              <a:buFontTx/>
              <a:buNone/>
            </a:pPr>
            <a:r>
              <a:rPr lang="en-US" altLang="en-US" sz="1600" dirty="0"/>
              <a:t>Peak power in each channel 0.6 GW</a:t>
            </a:r>
            <a:endParaRPr lang="ru-RU" altLang="en-US" sz="1600" dirty="0"/>
          </a:p>
        </p:txBody>
      </p:sp>
    </p:spTree>
    <p:extLst>
      <p:ext uri="{BB962C8B-B14F-4D97-AF65-F5344CB8AC3E}">
        <p14:creationId xmlns:p14="http://schemas.microsoft.com/office/powerpoint/2010/main" val="18253399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Номер слайда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fld id="{22CAF930-389F-41E2-90DF-A5EC1ED2AA57}" type="slidenum">
              <a:rPr lang="ru-RU" altLang="en-US" sz="1400"/>
              <a:pPr>
                <a:spcBef>
                  <a:spcPct val="0"/>
                </a:spcBef>
                <a:buFontTx/>
                <a:buNone/>
              </a:pPr>
              <a:t>13</a:t>
            </a:fld>
            <a:endParaRPr lang="ru-RU" altLang="en-US" sz="1400"/>
          </a:p>
        </p:txBody>
      </p:sp>
      <p:sp>
        <p:nvSpPr>
          <p:cNvPr id="10243" name="Text Box 33"/>
          <p:cNvSpPr txBox="1">
            <a:spLocks noChangeArrowheads="1"/>
          </p:cNvSpPr>
          <p:nvPr/>
        </p:nvSpPr>
        <p:spPr bwMode="auto">
          <a:xfrm>
            <a:off x="971600" y="188640"/>
            <a:ext cx="65527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107950">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lgn="ctr" eaLnBrk="1" hangingPunct="1">
              <a:spcBef>
                <a:spcPts val="600"/>
              </a:spcBef>
              <a:buFontTx/>
              <a:buNone/>
            </a:pPr>
            <a:r>
              <a:rPr lang="en-US" altLang="en-US" sz="2000" dirty="0"/>
              <a:t>4-channel gyromagnetic source with beam steering </a:t>
            </a:r>
          </a:p>
        </p:txBody>
      </p:sp>
      <p:graphicFrame>
        <p:nvGraphicFramePr>
          <p:cNvPr id="10244" name="Object 42"/>
          <p:cNvGraphicFramePr>
            <a:graphicFrameLocks noChangeAspect="1"/>
          </p:cNvGraphicFramePr>
          <p:nvPr/>
        </p:nvGraphicFramePr>
        <p:xfrm>
          <a:off x="5192714" y="2633133"/>
          <a:ext cx="642937" cy="59267"/>
        </p:xfrm>
        <a:graphic>
          <a:graphicData uri="http://schemas.openxmlformats.org/presentationml/2006/ole">
            <mc:AlternateContent xmlns:mc="http://schemas.openxmlformats.org/markup-compatibility/2006">
              <mc:Choice xmlns:v="urn:schemas-microsoft-com:vml" Requires="v">
                <p:oleObj spid="_x0000_s2121" name="CorelDRAW" r:id="rId4" imgW="1270102" imgH="122530" progId="CorelDRAW.Graphic.10">
                  <p:embed/>
                </p:oleObj>
              </mc:Choice>
              <mc:Fallback>
                <p:oleObj name="CorelDRAW" r:id="rId4" imgW="1270102" imgH="122530" progId="CorelDRAW.Graphic.10">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92714" y="2633133"/>
                        <a:ext cx="642937" cy="59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pic>
                </p:oleObj>
              </mc:Fallback>
            </mc:AlternateContent>
          </a:graphicData>
        </a:graphic>
      </p:graphicFrame>
      <p:pic>
        <p:nvPicPr>
          <p:cNvPr id="10245"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1040368"/>
            <a:ext cx="3316558" cy="5124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Прямоугольник 1"/>
          <p:cNvSpPr>
            <a:spLocks noChangeArrowheads="1"/>
          </p:cNvSpPr>
          <p:nvPr/>
        </p:nvSpPr>
        <p:spPr bwMode="auto">
          <a:xfrm>
            <a:off x="4860032" y="1052736"/>
            <a:ext cx="3779912" cy="1200329"/>
          </a:xfrm>
          <a:prstGeom prst="rect">
            <a:avLst/>
          </a:prstGeom>
          <a:noFill/>
          <a:ln w="9525">
            <a:solidFill>
              <a:srgbClr val="00CC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AutoNum type="alphaLcParenBoth"/>
            </a:pPr>
            <a:r>
              <a:rPr lang="en-US" altLang="en-US" sz="1800" dirty="0"/>
              <a:t>The general schematic; </a:t>
            </a:r>
          </a:p>
          <a:p>
            <a:pPr eaLnBrk="1" hangingPunct="1">
              <a:spcBef>
                <a:spcPct val="0"/>
              </a:spcBef>
              <a:buFontTx/>
              <a:buAutoNum type="alphaLcParenBoth"/>
            </a:pPr>
            <a:r>
              <a:rPr lang="en-US" altLang="en-US" sz="1800" dirty="0"/>
              <a:t>T</a:t>
            </a:r>
            <a:r>
              <a:rPr lang="en-US" altLang="en-US" sz="1800" dirty="0" smtClean="0"/>
              <a:t>he </a:t>
            </a:r>
            <a:r>
              <a:rPr lang="en-US" altLang="en-US" sz="1800" dirty="0"/>
              <a:t>overall view of the four-channel NLTL RF </a:t>
            </a:r>
            <a:r>
              <a:rPr lang="en-US" altLang="en-US" sz="1800" dirty="0" smtClean="0"/>
              <a:t>source</a:t>
            </a:r>
          </a:p>
          <a:p>
            <a:pPr eaLnBrk="1" hangingPunct="1">
              <a:spcBef>
                <a:spcPct val="0"/>
              </a:spcBef>
              <a:buFontTx/>
              <a:buAutoNum type="alphaLcParenBoth"/>
            </a:pPr>
            <a:r>
              <a:rPr lang="en-US" altLang="en-US" sz="1800" dirty="0" smtClean="0"/>
              <a:t>Pulse repetition frequency 1kHz</a:t>
            </a:r>
            <a:endParaRPr lang="ru-RU" altLang="en-US" sz="1800" dirty="0"/>
          </a:p>
        </p:txBody>
      </p:sp>
      <p:cxnSp>
        <p:nvCxnSpPr>
          <p:cNvPr id="10" name="Прямая соединительная линия 9"/>
          <p:cNvCxnSpPr/>
          <p:nvPr/>
        </p:nvCxnSpPr>
        <p:spPr>
          <a:xfrm>
            <a:off x="196602" y="6237312"/>
            <a:ext cx="8551862" cy="0"/>
          </a:xfrm>
          <a:prstGeom prst="line">
            <a:avLst/>
          </a:prstGeom>
          <a:ln/>
        </p:spPr>
        <p:style>
          <a:lnRef idx="3">
            <a:schemeClr val="accent6"/>
          </a:lnRef>
          <a:fillRef idx="0">
            <a:schemeClr val="accent6"/>
          </a:fillRef>
          <a:effectRef idx="2">
            <a:schemeClr val="accent6"/>
          </a:effectRef>
          <a:fontRef idx="minor">
            <a:schemeClr val="tx1"/>
          </a:fontRef>
        </p:style>
      </p:cxnSp>
      <p:sp>
        <p:nvSpPr>
          <p:cNvPr id="10250" name="Прямоугольник 4"/>
          <p:cNvSpPr>
            <a:spLocks noChangeArrowheads="1"/>
          </p:cNvSpPr>
          <p:nvPr/>
        </p:nvSpPr>
        <p:spPr bwMode="auto">
          <a:xfrm>
            <a:off x="95250" y="6290156"/>
            <a:ext cx="8191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eaLnBrk="1" hangingPunct="1">
              <a:spcBef>
                <a:spcPct val="0"/>
              </a:spcBef>
              <a:buFontTx/>
              <a:buNone/>
            </a:pPr>
            <a:r>
              <a:rPr lang="en-US" altLang="en-US" sz="1400" dirty="0" smtClean="0">
                <a:solidFill>
                  <a:srgbClr val="006600"/>
                </a:solidFill>
              </a:rPr>
              <a:t>I</a:t>
            </a:r>
            <a:r>
              <a:rPr lang="en-US" altLang="en-US" sz="1400" dirty="0">
                <a:solidFill>
                  <a:srgbClr val="006600"/>
                </a:solidFill>
              </a:rPr>
              <a:t>. V. </a:t>
            </a:r>
            <a:r>
              <a:rPr lang="en-US" altLang="en-US" sz="1400" dirty="0" err="1">
                <a:solidFill>
                  <a:srgbClr val="006600"/>
                </a:solidFill>
              </a:rPr>
              <a:t>Romanchenko</a:t>
            </a:r>
            <a:r>
              <a:rPr lang="en-US" altLang="en-US" sz="1400" dirty="0">
                <a:solidFill>
                  <a:srgbClr val="006600"/>
                </a:solidFill>
              </a:rPr>
              <a:t>, et al “Four channel high power </a:t>
            </a:r>
            <a:r>
              <a:rPr lang="en-US" altLang="en-US" sz="1400" dirty="0" err="1">
                <a:solidFill>
                  <a:srgbClr val="006600"/>
                </a:solidFill>
              </a:rPr>
              <a:t>rf</a:t>
            </a:r>
            <a:r>
              <a:rPr lang="en-US" altLang="en-US" sz="1400" dirty="0">
                <a:solidFill>
                  <a:srgbClr val="006600"/>
                </a:solidFill>
              </a:rPr>
              <a:t> source with beam </a:t>
            </a:r>
            <a:r>
              <a:rPr lang="en-US" altLang="en-US" sz="1400" dirty="0" smtClean="0">
                <a:solidFill>
                  <a:srgbClr val="006600"/>
                </a:solidFill>
              </a:rPr>
              <a:t>steering” </a:t>
            </a:r>
            <a:r>
              <a:rPr lang="en-US" altLang="en-US" sz="1400" dirty="0">
                <a:solidFill>
                  <a:srgbClr val="006600"/>
                </a:solidFill>
              </a:rPr>
              <a:t>Rev. Sci. </a:t>
            </a:r>
            <a:r>
              <a:rPr lang="en-US" altLang="en-US" sz="1400" dirty="0" err="1">
                <a:solidFill>
                  <a:srgbClr val="006600"/>
                </a:solidFill>
              </a:rPr>
              <a:t>Instrum</a:t>
            </a:r>
            <a:r>
              <a:rPr lang="en-US" altLang="en-US" sz="1400" dirty="0">
                <a:solidFill>
                  <a:srgbClr val="006600"/>
                </a:solidFill>
              </a:rPr>
              <a:t>., 2017.</a:t>
            </a:r>
          </a:p>
        </p:txBody>
      </p:sp>
      <p:pic>
        <p:nvPicPr>
          <p:cNvPr id="9" name="Рисунок 1"/>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189538" y="2662766"/>
            <a:ext cx="3097212"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Прямая со стрелкой 3"/>
          <p:cNvCxnSpPr/>
          <p:nvPr/>
        </p:nvCxnSpPr>
        <p:spPr>
          <a:xfrm>
            <a:off x="5329262" y="4941168"/>
            <a:ext cx="2051050" cy="1154113"/>
          </a:xfrm>
          <a:prstGeom prst="straightConnector1">
            <a:avLst/>
          </a:prstGeom>
          <a:ln>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4"/>
          <p:cNvSpPr txBox="1">
            <a:spLocks noChangeArrowheads="1"/>
          </p:cNvSpPr>
          <p:nvPr/>
        </p:nvSpPr>
        <p:spPr bwMode="auto">
          <a:xfrm>
            <a:off x="6021412" y="5614268"/>
            <a:ext cx="7604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ru-RU" altLang="en-US" sz="1800" dirty="0"/>
              <a:t>≈</a:t>
            </a:r>
            <a:r>
              <a:rPr lang="en-US" altLang="en-US" sz="1800" dirty="0"/>
              <a:t> 4 m</a:t>
            </a:r>
            <a:endParaRPr lang="ru-RU" altLang="en-US" sz="1800" dirty="0"/>
          </a:p>
        </p:txBody>
      </p:sp>
    </p:spTree>
    <p:extLst>
      <p:ext uri="{BB962C8B-B14F-4D97-AF65-F5344CB8AC3E}">
        <p14:creationId xmlns:p14="http://schemas.microsoft.com/office/powerpoint/2010/main" val="42876934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68958"/>
          </a:xfrm>
        </p:spPr>
        <p:txBody>
          <a:bodyPr/>
          <a:lstStyle/>
          <a:p>
            <a:r>
              <a:rPr lang="en-GB" dirty="0" smtClean="0"/>
              <a:t>Conclusion</a:t>
            </a:r>
            <a:endParaRPr lang="en-GB"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7504" y="980728"/>
            <a:ext cx="4355976" cy="3865453"/>
          </a:xfrm>
          <a:prstGeom prst="rect">
            <a:avLst/>
          </a:prstGeom>
        </p:spPr>
      </p:pic>
      <mc:AlternateContent xmlns:mc="http://schemas.openxmlformats.org/markup-compatibility/2006" xmlns:a14="http://schemas.microsoft.com/office/drawing/2010/main">
        <mc:Choice Requires="a14">
          <p:sp>
            <p:nvSpPr>
              <p:cNvPr id="4" name="Rectangle 3"/>
              <p:cNvSpPr/>
              <p:nvPr/>
            </p:nvSpPr>
            <p:spPr>
              <a:xfrm>
                <a:off x="4716016" y="1052736"/>
                <a:ext cx="4320480" cy="3585597"/>
              </a:xfrm>
              <a:prstGeom prst="rect">
                <a:avLst/>
              </a:prstGeom>
            </p:spPr>
            <p:txBody>
              <a:bodyPr wrap="square">
                <a:spAutoFit/>
              </a:bodyPr>
              <a:lstStyle/>
              <a:p>
                <a:pPr>
                  <a:defRPr/>
                </a:pPr>
                <a:r>
                  <a:rPr lang="en-US" sz="2400" b="1" dirty="0" smtClean="0"/>
                  <a:t>M</a:t>
                </a:r>
                <a14:m>
                  <m:oMath xmlns:m="http://schemas.openxmlformats.org/officeDocument/2006/math">
                    <m:r>
                      <a:rPr lang="en-US" sz="2400" b="1" smtClean="0">
                        <a:latin typeface="Cambria Math" panose="02040503050406030204" pitchFamily="18" charset="0"/>
                      </a:rPr>
                      <m:t>𝐢𝐜𝐫𝐨𝐰𝐚𝐯𝐞</m:t>
                    </m:r>
                    <m:r>
                      <a:rPr lang="en-US" sz="2400" b="1" smtClean="0">
                        <a:latin typeface="Cambria Math" panose="02040503050406030204" pitchFamily="18" charset="0"/>
                      </a:rPr>
                      <m:t> </m:t>
                    </m:r>
                    <m:r>
                      <a:rPr lang="en-US" sz="2400" b="1" smtClean="0">
                        <a:latin typeface="Cambria Math" panose="02040503050406030204" pitchFamily="18" charset="0"/>
                      </a:rPr>
                      <m:t>𝐮𝐧𝐝𝐮𝐥𝐚𝐭𝐨𝐫</m:t>
                    </m:r>
                  </m:oMath>
                </a14:m>
                <a:endParaRPr lang="en-US" sz="2400" b="1" dirty="0" smtClean="0">
                  <a:latin typeface="Cambria Math" panose="02040503050406030204" pitchFamily="18" charset="0"/>
                </a:endParaRPr>
              </a:p>
              <a:p>
                <a:pPr>
                  <a:defRPr/>
                </a:pPr>
                <a14:m>
                  <m:oMathPara xmlns:m="http://schemas.openxmlformats.org/officeDocument/2006/math">
                    <m:oMathParaPr>
                      <m:jc m:val="left"/>
                    </m:oMathParaPr>
                    <m:oMath xmlns:m="http://schemas.openxmlformats.org/officeDocument/2006/math">
                      <m:r>
                        <a:rPr lang="en-US" b="1">
                          <a:solidFill>
                            <a:srgbClr val="FF0000"/>
                          </a:solidFill>
                          <a:latin typeface="Cambria Math" panose="02040503050406030204" pitchFamily="18" charset="0"/>
                        </a:rPr>
                        <m:t>𝐀𝐝𝐯𝐚𝐧𝐭𝐚𝐠𝐞</m:t>
                      </m:r>
                      <m:r>
                        <a:rPr lang="en-US" b="1">
                          <a:solidFill>
                            <a:srgbClr val="FF0000"/>
                          </a:solidFill>
                          <a:latin typeface="Cambria Math" panose="02040503050406030204" pitchFamily="18" charset="0"/>
                        </a:rPr>
                        <m:t>:</m:t>
                      </m:r>
                    </m:oMath>
                  </m:oMathPara>
                </a14:m>
                <a:endParaRPr lang="en-US" b="1" i="0" dirty="0" smtClean="0">
                  <a:solidFill>
                    <a:srgbClr val="FF0000"/>
                  </a:solidFill>
                  <a:latin typeface="Cambria Math" panose="02040503050406030204" pitchFamily="18" charset="0"/>
                </a:endParaRPr>
              </a:p>
              <a:p>
                <a:pPr marL="285750" indent="-285750">
                  <a:buFont typeface="Arial" panose="020B0604020202020204" pitchFamily="34" charset="0"/>
                  <a:buChar char="•"/>
                  <a:defRPr/>
                </a:pPr>
                <a14:m>
                  <m:oMath xmlns:m="http://schemas.openxmlformats.org/officeDocument/2006/math">
                    <m:r>
                      <m:rPr>
                        <m:sty m:val="p"/>
                      </m:rPr>
                      <a:rPr lang="en-US">
                        <a:solidFill>
                          <a:srgbClr val="0000FF"/>
                        </a:solidFill>
                        <a:latin typeface="Cambria Math" panose="02040503050406030204" pitchFamily="18" charset="0"/>
                      </a:rPr>
                      <m:t>S</m:t>
                    </m:r>
                    <m:r>
                      <m:rPr>
                        <m:sty m:val="p"/>
                      </m:rPr>
                      <a:rPr lang="en-US" b="0" i="0" smtClean="0">
                        <a:solidFill>
                          <a:srgbClr val="0000FF"/>
                        </a:solidFill>
                        <a:latin typeface="Cambria Math" panose="02040503050406030204" pitchFamily="18" charset="0"/>
                      </a:rPr>
                      <m:t>mall</m:t>
                    </m:r>
                    <m:r>
                      <a:rPr lang="en-US" b="0" i="0" smtClean="0">
                        <a:solidFill>
                          <a:srgbClr val="0000FF"/>
                        </a:solidFill>
                        <a:latin typeface="Cambria Math" panose="02040503050406030204" pitchFamily="18" charset="0"/>
                      </a:rPr>
                      <m:t> </m:t>
                    </m:r>
                  </m:oMath>
                </a14:m>
                <a:r>
                  <a:rPr lang="en-US" dirty="0" err="1" smtClean="0">
                    <a:solidFill>
                      <a:srgbClr val="0000FF"/>
                    </a:solidFill>
                    <a:latin typeface="Times New Roman" panose="02020603050405020304" pitchFamily="18" charset="0"/>
                    <a:cs typeface="Times New Roman" panose="02020603050405020304" pitchFamily="18" charset="0"/>
                  </a:rPr>
                  <a:t>undulator</a:t>
                </a:r>
                <a:r>
                  <a:rPr lang="en-US" dirty="0" smtClean="0">
                    <a:solidFill>
                      <a:srgbClr val="0000FF"/>
                    </a:solidFill>
                    <a:latin typeface="Times New Roman" panose="02020603050405020304" pitchFamily="18" charset="0"/>
                    <a:cs typeface="Times New Roman" panose="02020603050405020304" pitchFamily="18" charset="0"/>
                  </a:rPr>
                  <a:t> period (~4.4mm) enables high energy </a:t>
                </a:r>
                <a:r>
                  <a:rPr lang="en-US" dirty="0">
                    <a:solidFill>
                      <a:srgbClr val="0000FF"/>
                    </a:solidFill>
                    <a:latin typeface="Times New Roman" panose="02020603050405020304" pitchFamily="18" charset="0"/>
                    <a:cs typeface="Times New Roman" panose="02020603050405020304" pitchFamily="18" charset="0"/>
                  </a:rPr>
                  <a:t>X</a:t>
                </a:r>
                <a:r>
                  <a:rPr lang="en-US" dirty="0" smtClean="0">
                    <a:solidFill>
                      <a:srgbClr val="0000FF"/>
                    </a:solidFill>
                    <a:latin typeface="Times New Roman" panose="02020603050405020304" pitchFamily="18" charset="0"/>
                    <a:cs typeface="Times New Roman" panose="02020603050405020304" pitchFamily="18" charset="0"/>
                  </a:rPr>
                  <a:t>-ray radiation</a:t>
                </a:r>
              </a:p>
              <a:p>
                <a:pPr marL="742950" lvl="1" indent="-285750">
                  <a:buFont typeface="Times New Roman" panose="02020603050405020304" pitchFamily="18" charset="0"/>
                  <a:buChar char="‒"/>
                  <a:defRPr/>
                </a:pPr>
                <a:r>
                  <a:rPr lang="en-US" dirty="0" smtClean="0">
                    <a:solidFill>
                      <a:srgbClr val="0000FF"/>
                    </a:solidFill>
                    <a:latin typeface="Times New Roman" panose="02020603050405020304" pitchFamily="18" charset="0"/>
                    <a:cs typeface="Times New Roman" panose="02020603050405020304" pitchFamily="18" charset="0"/>
                  </a:rPr>
                  <a:t>greater than 25keV can be generated using a 6GeV electron beam.</a:t>
                </a:r>
              </a:p>
              <a:p>
                <a:pPr>
                  <a:defRPr/>
                </a:pPr>
                <a:endParaRPr lang="en-US" dirty="0" smtClean="0">
                  <a:solidFill>
                    <a:srgbClr val="0000FF"/>
                  </a:solidFill>
                  <a:latin typeface="Times New Roman" panose="02020603050405020304" pitchFamily="18" charset="0"/>
                  <a:cs typeface="Times New Roman" panose="02020603050405020304" pitchFamily="18" charset="0"/>
                </a:endParaRPr>
              </a:p>
              <a:p>
                <a:pPr>
                  <a:defRPr/>
                </a:pPr>
                <a:r>
                  <a:rPr lang="en-US" b="1" dirty="0" smtClean="0">
                    <a:solidFill>
                      <a:srgbClr val="FF0000"/>
                    </a:solidFill>
                    <a:latin typeface="Times New Roman" panose="02020603050405020304" pitchFamily="18" charset="0"/>
                    <a:cs typeface="Times New Roman" panose="02020603050405020304" pitchFamily="18" charset="0"/>
                  </a:rPr>
                  <a:t>Challenges:</a:t>
                </a:r>
              </a:p>
              <a:p>
                <a:pPr marL="285750" indent="-285750">
                  <a:buFont typeface="Arial" panose="020B0604020202020204" pitchFamily="34" charset="0"/>
                  <a:buChar char="•"/>
                  <a:defRPr/>
                </a:pPr>
                <a:r>
                  <a:rPr lang="en-US" dirty="0" smtClean="0">
                    <a:solidFill>
                      <a:srgbClr val="0000FF"/>
                    </a:solidFill>
                    <a:latin typeface="Times New Roman" panose="02020603050405020304" pitchFamily="18" charset="0"/>
                    <a:cs typeface="Times New Roman" panose="02020603050405020304" pitchFamily="18" charset="0"/>
                  </a:rPr>
                  <a:t>Cavity </a:t>
                </a:r>
                <a:r>
                  <a:rPr lang="en-US" dirty="0" err="1" smtClean="0">
                    <a:solidFill>
                      <a:srgbClr val="0000FF"/>
                    </a:solidFill>
                    <a:latin typeface="Times New Roman" panose="02020603050405020304" pitchFamily="18" charset="0"/>
                    <a:cs typeface="Times New Roman" panose="02020603050405020304" pitchFamily="18" charset="0"/>
                  </a:rPr>
                  <a:t>undulator</a:t>
                </a:r>
                <a:r>
                  <a:rPr lang="en-US" dirty="0" smtClean="0">
                    <a:solidFill>
                      <a:srgbClr val="0000FF"/>
                    </a:solidFill>
                    <a:latin typeface="Times New Roman" panose="02020603050405020304" pitchFamily="18" charset="0"/>
                    <a:cs typeface="Times New Roman" panose="02020603050405020304" pitchFamily="18" charset="0"/>
                  </a:rPr>
                  <a:t> has a moderate </a:t>
                </a:r>
                <a:r>
                  <a:rPr lang="en-US" dirty="0" err="1" smtClean="0">
                    <a:solidFill>
                      <a:srgbClr val="0000FF"/>
                    </a:solidFill>
                    <a:latin typeface="Times New Roman" panose="02020603050405020304" pitchFamily="18" charset="0"/>
                    <a:cs typeface="Times New Roman" panose="02020603050405020304" pitchFamily="18" charset="0"/>
                  </a:rPr>
                  <a:t>undulator</a:t>
                </a:r>
                <a:r>
                  <a:rPr lang="en-US" dirty="0" smtClean="0">
                    <a:solidFill>
                      <a:srgbClr val="0000FF"/>
                    </a:solidFill>
                    <a:latin typeface="Times New Roman" panose="02020603050405020304" pitchFamily="18" charset="0"/>
                    <a:cs typeface="Times New Roman" panose="02020603050405020304" pitchFamily="18" charset="0"/>
                  </a:rPr>
                  <a:t> strength parameter k (0.5)</a:t>
                </a:r>
              </a:p>
              <a:p>
                <a:pPr marL="285750" indent="-285750">
                  <a:spcBef>
                    <a:spcPts val="600"/>
                  </a:spcBef>
                  <a:buFont typeface="Arial" panose="020B0604020202020204" pitchFamily="34" charset="0"/>
                  <a:buChar char="•"/>
                  <a:defRPr/>
                </a:pPr>
                <a:r>
                  <a:rPr lang="en-US" dirty="0" smtClean="0">
                    <a:solidFill>
                      <a:srgbClr val="0000FF"/>
                    </a:solidFill>
                    <a:latin typeface="Times New Roman" panose="02020603050405020304" pitchFamily="18" charset="0"/>
                    <a:cs typeface="Times New Roman" panose="02020603050405020304" pitchFamily="18" charset="0"/>
                  </a:rPr>
                  <a:t>Flying </a:t>
                </a:r>
                <a:r>
                  <a:rPr lang="en-US" dirty="0" err="1" smtClean="0">
                    <a:solidFill>
                      <a:srgbClr val="0000FF"/>
                    </a:solidFill>
                    <a:latin typeface="Times New Roman" panose="02020603050405020304" pitchFamily="18" charset="0"/>
                    <a:cs typeface="Times New Roman" panose="02020603050405020304" pitchFamily="18" charset="0"/>
                  </a:rPr>
                  <a:t>undulator</a:t>
                </a:r>
                <a:r>
                  <a:rPr lang="en-US" dirty="0" smtClean="0">
                    <a:solidFill>
                      <a:srgbClr val="0000FF"/>
                    </a:solidFill>
                    <a:latin typeface="Times New Roman" panose="02020603050405020304" pitchFamily="18" charset="0"/>
                    <a:cs typeface="Times New Roman" panose="02020603050405020304" pitchFamily="18" charset="0"/>
                  </a:rPr>
                  <a:t> has a lower </a:t>
                </a:r>
                <a:r>
                  <a:rPr lang="en-US" dirty="0" err="1" smtClean="0">
                    <a:solidFill>
                      <a:srgbClr val="0000FF"/>
                    </a:solidFill>
                    <a:latin typeface="Times New Roman" panose="02020603050405020304" pitchFamily="18" charset="0"/>
                    <a:cs typeface="Times New Roman" panose="02020603050405020304" pitchFamily="18" charset="0"/>
                  </a:rPr>
                  <a:t>undulator</a:t>
                </a:r>
                <a:r>
                  <a:rPr lang="en-US" dirty="0" smtClean="0">
                    <a:solidFill>
                      <a:srgbClr val="0000FF"/>
                    </a:solidFill>
                    <a:latin typeface="Times New Roman" panose="02020603050405020304" pitchFamily="18" charset="0"/>
                    <a:cs typeface="Times New Roman" panose="02020603050405020304" pitchFamily="18" charset="0"/>
                  </a:rPr>
                  <a:t> strength parameter k (0.14)</a:t>
                </a:r>
              </a:p>
            </p:txBody>
          </p:sp>
        </mc:Choice>
        <mc:Fallback xmlns="">
          <p:sp>
            <p:nvSpPr>
              <p:cNvPr id="4" name="Rectangle 3"/>
              <p:cNvSpPr>
                <a:spLocks noRot="1" noChangeAspect="1" noMove="1" noResize="1" noEditPoints="1" noAdjustHandles="1" noChangeArrowheads="1" noChangeShapeType="1" noTextEdit="1"/>
              </p:cNvSpPr>
              <p:nvPr/>
            </p:nvSpPr>
            <p:spPr>
              <a:xfrm>
                <a:off x="4716016" y="1052736"/>
                <a:ext cx="4320480" cy="3585597"/>
              </a:xfrm>
              <a:prstGeom prst="rect">
                <a:avLst/>
              </a:prstGeom>
              <a:blipFill>
                <a:blip r:embed="rId3"/>
                <a:stretch>
                  <a:fillRect l="-2260" t="-1361" r="-1977" b="-1871"/>
                </a:stretch>
              </a:blipFill>
            </p:spPr>
            <p:txBody>
              <a:bodyPr/>
              <a:lstStyle/>
              <a:p>
                <a:r>
                  <a:rPr lang="en-GB">
                    <a:noFill/>
                  </a:rPr>
                  <a:t> </a:t>
                </a:r>
              </a:p>
            </p:txBody>
          </p:sp>
        </mc:Fallback>
      </mc:AlternateContent>
      <p:graphicFrame>
        <p:nvGraphicFramePr>
          <p:cNvPr id="6" name="表格 10"/>
          <p:cNvGraphicFramePr>
            <a:graphicFrameLocks noGrp="1"/>
          </p:cNvGraphicFramePr>
          <p:nvPr>
            <p:extLst>
              <p:ext uri="{D42A27DB-BD31-4B8C-83A1-F6EECF244321}">
                <p14:modId xmlns:p14="http://schemas.microsoft.com/office/powerpoint/2010/main" val="2350216331"/>
              </p:ext>
            </p:extLst>
          </p:nvPr>
        </p:nvGraphicFramePr>
        <p:xfrm>
          <a:off x="35496" y="5085184"/>
          <a:ext cx="9108505" cy="1615048"/>
        </p:xfrm>
        <a:graphic>
          <a:graphicData uri="http://schemas.openxmlformats.org/drawingml/2006/table">
            <a:tbl>
              <a:tblPr firstRow="1" firstCol="1" bandRow="1">
                <a:tableStyleId>{5C22544A-7EE6-4342-B048-85BDC9FD1C3A}</a:tableStyleId>
              </a:tblPr>
              <a:tblGrid>
                <a:gridCol w="1770651">
                  <a:extLst>
                    <a:ext uri="{9D8B030D-6E8A-4147-A177-3AD203B41FA5}">
                      <a16:colId xmlns:a16="http://schemas.microsoft.com/office/drawing/2014/main" val="20000"/>
                    </a:ext>
                  </a:extLst>
                </a:gridCol>
                <a:gridCol w="3635210">
                  <a:extLst>
                    <a:ext uri="{9D8B030D-6E8A-4147-A177-3AD203B41FA5}">
                      <a16:colId xmlns:a16="http://schemas.microsoft.com/office/drawing/2014/main" val="20001"/>
                    </a:ext>
                  </a:extLst>
                </a:gridCol>
                <a:gridCol w="3702644">
                  <a:extLst>
                    <a:ext uri="{9D8B030D-6E8A-4147-A177-3AD203B41FA5}">
                      <a16:colId xmlns:a16="http://schemas.microsoft.com/office/drawing/2014/main" val="20002"/>
                    </a:ext>
                  </a:extLst>
                </a:gridCol>
              </a:tblGrid>
              <a:tr h="403736">
                <a:tc>
                  <a:txBody>
                    <a:bodyPr/>
                    <a:lstStyle/>
                    <a:p>
                      <a:pPr algn="ctr"/>
                      <a:endParaRPr lang="zh-CN" altLang="en-US" sz="16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Cavity-type undulator</a:t>
                      </a:r>
                      <a:endParaRPr lang="zh-CN" altLang="en-US" sz="1800" dirty="0">
                        <a:latin typeface="Times New Roman" panose="02020603050405020304" pitchFamily="18" charset="0"/>
                        <a:ea typeface="黑体" panose="02010609060101010101" pitchFamily="49" charset="-122"/>
                        <a:cs typeface="Times New Roman" panose="02020603050405020304" pitchFamily="18" charset="0"/>
                      </a:endParaRPr>
                    </a:p>
                  </a:txBody>
                  <a:tcPr anchor="ctr"/>
                </a:tc>
                <a:tc>
                  <a:txBody>
                    <a:bodyPr/>
                    <a:lstStyle/>
                    <a:p>
                      <a:pPr algn="ctr"/>
                      <a:r>
                        <a:rPr lang="en-US" altLang="zh-CN" sz="1800" dirty="0" smtClean="0">
                          <a:latin typeface="Times New Roman" panose="02020603050405020304" pitchFamily="18" charset="0"/>
                          <a:cs typeface="Times New Roman" panose="02020603050405020304" pitchFamily="18" charset="0"/>
                        </a:rPr>
                        <a:t>Flying-type undulator</a:t>
                      </a:r>
                      <a:endParaRPr lang="en-US" altLang="zh-CN" sz="1800" dirty="0" smtClean="0">
                        <a:latin typeface="Times New Roman" panose="02020603050405020304" pitchFamily="18" charset="0"/>
                        <a:ea typeface="黑体" panose="02010609060101010101" pitchFamily="49" charset="-122"/>
                        <a:cs typeface="Times New Roman" panose="02020603050405020304" pitchFamily="18" charset="0"/>
                      </a:endParaRPr>
                    </a:p>
                  </a:txBody>
                  <a:tcPr anchor="ctr"/>
                </a:tc>
                <a:extLst>
                  <a:ext uri="{0D108BD9-81ED-4DB2-BD59-A6C34878D82A}">
                    <a16:rowId xmlns:a16="http://schemas.microsoft.com/office/drawing/2014/main" val="10000"/>
                  </a:ext>
                </a:extLst>
              </a:tr>
              <a:tr h="388352">
                <a:tc>
                  <a:txBody>
                    <a:bodyPr/>
                    <a:lstStyle/>
                    <a:p>
                      <a:pPr algn="ctr"/>
                      <a:r>
                        <a:rPr lang="en-US" altLang="zh-CN" sz="1800" dirty="0" smtClean="0">
                          <a:latin typeface="Times New Roman" panose="02020603050405020304" pitchFamily="18" charset="0"/>
                          <a:cs typeface="Times New Roman" panose="02020603050405020304" pitchFamily="18" charset="0"/>
                        </a:rPr>
                        <a:t>Power supply</a:t>
                      </a:r>
                      <a:endParaRPr lang="zh-CN" altLang="en-US" sz="1800" dirty="0">
                        <a:latin typeface="Times New Roman" panose="02020603050405020304" pitchFamily="18" charset="0"/>
                        <a:ea typeface="黑体" panose="02010609060101010101" pitchFamily="49" charset="-122"/>
                        <a:cs typeface="Times New Roman" panose="02020603050405020304" pitchFamily="18" charset="0"/>
                      </a:endParaRPr>
                    </a:p>
                  </a:txBody>
                  <a:tcPr anchor="ctr"/>
                </a:tc>
                <a:tc>
                  <a:txBody>
                    <a:bodyPr/>
                    <a:lstStyle/>
                    <a:p>
                      <a:pPr algn="ctr"/>
                      <a:r>
                        <a:rPr lang="en-US" altLang="zh-CN" sz="1600" baseline="0" dirty="0" smtClean="0">
                          <a:latin typeface="Times New Roman" panose="02020603050405020304" pitchFamily="18" charset="0"/>
                          <a:cs typeface="Times New Roman" panose="02020603050405020304" pitchFamily="18" charset="0"/>
                        </a:rPr>
                        <a:t>High energy per pulse (~200J)</a:t>
                      </a:r>
                      <a:endParaRPr lang="zh-CN" altLang="en-US" sz="16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600" dirty="0" smtClean="0">
                          <a:latin typeface="Times New Roman" panose="02020603050405020304" pitchFamily="18" charset="0"/>
                          <a:cs typeface="Times New Roman" panose="02020603050405020304" pitchFamily="18" charset="0"/>
                        </a:rPr>
                        <a:t>Low energy per</a:t>
                      </a:r>
                      <a:r>
                        <a:rPr lang="en-US" altLang="zh-CN" sz="1600" baseline="0" dirty="0" smtClean="0">
                          <a:latin typeface="Times New Roman" panose="02020603050405020304" pitchFamily="18" charset="0"/>
                          <a:cs typeface="Times New Roman" panose="02020603050405020304" pitchFamily="18" charset="0"/>
                        </a:rPr>
                        <a:t> pulse (~1J)</a:t>
                      </a:r>
                      <a:endParaRPr lang="zh-CN" altLang="en-US" sz="16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1"/>
                  </a:ext>
                </a:extLst>
              </a:tr>
              <a:tr h="648072">
                <a:tc>
                  <a:txBody>
                    <a:bodyPr/>
                    <a:lstStyle/>
                    <a:p>
                      <a:pPr algn="ctr"/>
                      <a:r>
                        <a:rPr lang="en-US" altLang="zh-CN" sz="1800" dirty="0" smtClean="0">
                          <a:latin typeface="Times New Roman" panose="02020603050405020304" pitchFamily="18" charset="0"/>
                          <a:ea typeface="黑体" panose="02010609060101010101" pitchFamily="49" charset="-122"/>
                          <a:cs typeface="Times New Roman" panose="02020603050405020304" pitchFamily="18" charset="0"/>
                        </a:rPr>
                        <a:t>Microwave source</a:t>
                      </a:r>
                      <a:endParaRPr lang="zh-CN" altLang="en-US" sz="1800" dirty="0">
                        <a:latin typeface="Times New Roman" panose="02020603050405020304" pitchFamily="18" charset="0"/>
                        <a:ea typeface="黑体" panose="02010609060101010101" pitchFamily="49" charset="-122"/>
                        <a:cs typeface="Times New Roman" panose="02020603050405020304" pitchFamily="18" charset="0"/>
                      </a:endParaRPr>
                    </a:p>
                  </a:txBody>
                  <a:tcPr anchor="ctr"/>
                </a:tc>
                <a:tc>
                  <a:txBody>
                    <a:bodyPr/>
                    <a:lstStyle/>
                    <a:p>
                      <a:pPr algn="ctr"/>
                      <a:r>
                        <a:rPr lang="en-US" altLang="zh-CN" sz="1600" dirty="0" smtClean="0">
                          <a:latin typeface="Times New Roman" panose="02020603050405020304" pitchFamily="18" charset="0"/>
                          <a:cs typeface="Times New Roman" panose="02020603050405020304" pitchFamily="18" charset="0"/>
                        </a:rPr>
                        <a:t>High power, long pulse microwave source</a:t>
                      </a:r>
                    </a:p>
                    <a:p>
                      <a:pPr algn="ctr"/>
                      <a:r>
                        <a:rPr lang="en-US" altLang="zh-CN" sz="1600" dirty="0" smtClean="0">
                          <a:latin typeface="Times New Roman" panose="02020603050405020304" pitchFamily="18" charset="0"/>
                          <a:cs typeface="Times New Roman" panose="02020603050405020304" pitchFamily="18" charset="0"/>
                        </a:rPr>
                        <a:t>Co-axial</a:t>
                      </a:r>
                      <a:r>
                        <a:rPr lang="en-US" altLang="zh-CN" sz="1600" baseline="0" dirty="0" smtClean="0">
                          <a:latin typeface="Times New Roman" panose="02020603050405020304" pitchFamily="18" charset="0"/>
                          <a:cs typeface="Times New Roman" panose="02020603050405020304" pitchFamily="18" charset="0"/>
                        </a:rPr>
                        <a:t> Gyro-klystron</a:t>
                      </a:r>
                    </a:p>
                    <a:p>
                      <a:pPr algn="ctr"/>
                      <a:r>
                        <a:rPr lang="en-US" altLang="zh-CN" sz="1600" dirty="0" smtClean="0">
                          <a:latin typeface="Times New Roman" panose="02020603050405020304" pitchFamily="18" charset="0"/>
                          <a:cs typeface="Times New Roman" panose="02020603050405020304" pitchFamily="18" charset="0"/>
                        </a:rPr>
                        <a:t> (50 MW, 2 us), PRF</a:t>
                      </a:r>
                      <a:r>
                        <a:rPr lang="en-US" altLang="zh-CN" sz="1600" baseline="0" dirty="0" smtClean="0">
                          <a:latin typeface="Times New Roman" panose="02020603050405020304" pitchFamily="18" charset="0"/>
                          <a:cs typeface="Times New Roman" panose="02020603050405020304" pitchFamily="18" charset="0"/>
                        </a:rPr>
                        <a:t> (~50Hz)</a:t>
                      </a:r>
                      <a:endParaRPr lang="zh-CN" altLang="en-US" sz="1600" dirty="0" smtClean="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600" dirty="0" smtClean="0">
                          <a:latin typeface="Times New Roman" panose="02020603050405020304" pitchFamily="18" charset="0"/>
                          <a:cs typeface="Times New Roman" panose="02020603050405020304" pitchFamily="18" charset="0"/>
                        </a:rPr>
                        <a:t>Ultra</a:t>
                      </a:r>
                      <a:r>
                        <a:rPr lang="en-US" altLang="zh-CN" sz="1600" baseline="0" dirty="0" smtClean="0">
                          <a:latin typeface="Times New Roman" panose="02020603050405020304" pitchFamily="18" charset="0"/>
                          <a:cs typeface="Times New Roman" panose="02020603050405020304" pitchFamily="18" charset="0"/>
                        </a:rPr>
                        <a:t> h</a:t>
                      </a:r>
                      <a:r>
                        <a:rPr lang="en-US" altLang="zh-CN" sz="1600" dirty="0" smtClean="0">
                          <a:latin typeface="Times New Roman" panose="02020603050405020304" pitchFamily="18" charset="0"/>
                          <a:cs typeface="Times New Roman" panose="02020603050405020304" pitchFamily="18" charset="0"/>
                        </a:rPr>
                        <a:t>igh power </a:t>
                      </a:r>
                    </a:p>
                    <a:p>
                      <a:pPr algn="ctr"/>
                      <a:r>
                        <a:rPr lang="en-US" altLang="zh-CN" sz="1600" dirty="0" smtClean="0">
                          <a:latin typeface="Times New Roman" panose="02020603050405020304" pitchFamily="18" charset="0"/>
                          <a:cs typeface="Times New Roman" panose="02020603050405020304" pitchFamily="18" charset="0"/>
                        </a:rPr>
                        <a:t>Short pulse microwave source</a:t>
                      </a:r>
                    </a:p>
                    <a:p>
                      <a:pPr algn="ctr"/>
                      <a:r>
                        <a:rPr lang="en-US" altLang="zh-CN" sz="1600" dirty="0" smtClean="0">
                          <a:latin typeface="Times New Roman" panose="02020603050405020304" pitchFamily="18" charset="0"/>
                          <a:cs typeface="Times New Roman" panose="02020603050405020304" pitchFamily="18" charset="0"/>
                        </a:rPr>
                        <a:t> (1 GW, 1 ns), high PRF 1kHz</a:t>
                      </a:r>
                      <a:endParaRPr lang="zh-CN" altLang="en-US" sz="1600" dirty="0" smtClean="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003"/>
                  </a:ext>
                </a:extLst>
              </a:tr>
            </a:tbl>
          </a:graphicData>
        </a:graphic>
      </p:graphicFrame>
      <p:sp>
        <p:nvSpPr>
          <p:cNvPr id="3" name="TextBox 2"/>
          <p:cNvSpPr txBox="1"/>
          <p:nvPr/>
        </p:nvSpPr>
        <p:spPr>
          <a:xfrm>
            <a:off x="1115616" y="4643844"/>
            <a:ext cx="2978572" cy="369332"/>
          </a:xfrm>
          <a:prstGeom prst="rect">
            <a:avLst/>
          </a:prstGeom>
          <a:solidFill>
            <a:schemeClr val="bg1"/>
          </a:solidFill>
        </p:spPr>
        <p:txBody>
          <a:bodyPr wrap="none" rtlCol="0">
            <a:spAutoFit/>
          </a:bodyPr>
          <a:lstStyle/>
          <a:p>
            <a:r>
              <a:rPr lang="en-GB" dirty="0" smtClean="0"/>
              <a:t>The input power (normalized)</a:t>
            </a:r>
            <a:endParaRPr lang="en-GB" dirty="0"/>
          </a:p>
        </p:txBody>
      </p:sp>
    </p:spTree>
    <p:extLst>
      <p:ext uri="{BB962C8B-B14F-4D97-AF65-F5344CB8AC3E}">
        <p14:creationId xmlns:p14="http://schemas.microsoft.com/office/powerpoint/2010/main" val="726490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Номер слайда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cs typeface="Arial" charset="0"/>
              </a:defRPr>
            </a:lvl1pPr>
            <a:lvl2pPr marL="742950" indent="-285750">
              <a:spcBef>
                <a:spcPct val="20000"/>
              </a:spcBef>
              <a:buChar char="–"/>
              <a:defRPr sz="2800">
                <a:solidFill>
                  <a:schemeClr val="tx1"/>
                </a:solidFill>
                <a:latin typeface="Arial" charset="0"/>
                <a:cs typeface="Arial" charset="0"/>
              </a:defRPr>
            </a:lvl2pPr>
            <a:lvl3pPr marL="1143000" indent="-228600">
              <a:spcBef>
                <a:spcPct val="20000"/>
              </a:spcBef>
              <a:buChar char="•"/>
              <a:defRPr sz="2400">
                <a:solidFill>
                  <a:schemeClr val="tx1"/>
                </a:solidFill>
                <a:latin typeface="Arial" charset="0"/>
                <a:cs typeface="Arial" charset="0"/>
              </a:defRPr>
            </a:lvl3pPr>
            <a:lvl4pPr marL="1600200" indent="-228600">
              <a:spcBef>
                <a:spcPct val="20000"/>
              </a:spcBef>
              <a:buChar char="–"/>
              <a:defRPr sz="2000">
                <a:solidFill>
                  <a:schemeClr val="tx1"/>
                </a:solidFill>
                <a:latin typeface="Arial" charset="0"/>
                <a:cs typeface="Arial" charset="0"/>
              </a:defRPr>
            </a:lvl4pPr>
            <a:lvl5pPr marL="2057400" indent="-228600">
              <a:spcBef>
                <a:spcPct val="20000"/>
              </a:spcBef>
              <a:buChar char="»"/>
              <a:defRPr sz="2000">
                <a:solidFill>
                  <a:schemeClr val="tx1"/>
                </a:solidFill>
                <a:latin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cs typeface="Arial" charset="0"/>
              </a:defRPr>
            </a:lvl9pPr>
          </a:lstStyle>
          <a:p>
            <a:pPr>
              <a:spcBef>
                <a:spcPct val="0"/>
              </a:spcBef>
              <a:buFontTx/>
              <a:buNone/>
            </a:pPr>
            <a:fld id="{22CAF930-389F-41E2-90DF-A5EC1ED2AA57}" type="slidenum">
              <a:rPr lang="ru-RU" altLang="en-US" sz="1400"/>
              <a:pPr>
                <a:spcBef>
                  <a:spcPct val="0"/>
                </a:spcBef>
                <a:buFontTx/>
                <a:buNone/>
              </a:pPr>
              <a:t>15</a:t>
            </a:fld>
            <a:endParaRPr lang="ru-RU" altLang="en-US" sz="1400"/>
          </a:p>
        </p:txBody>
      </p:sp>
      <p:graphicFrame>
        <p:nvGraphicFramePr>
          <p:cNvPr id="10244" name="Object 42"/>
          <p:cNvGraphicFramePr>
            <a:graphicFrameLocks noChangeAspect="1"/>
          </p:cNvGraphicFramePr>
          <p:nvPr/>
        </p:nvGraphicFramePr>
        <p:xfrm>
          <a:off x="5192714" y="2633133"/>
          <a:ext cx="642937" cy="59267"/>
        </p:xfrm>
        <a:graphic>
          <a:graphicData uri="http://schemas.openxmlformats.org/presentationml/2006/ole">
            <mc:AlternateContent xmlns:mc="http://schemas.openxmlformats.org/markup-compatibility/2006">
              <mc:Choice xmlns:v="urn:schemas-microsoft-com:vml" Requires="v">
                <p:oleObj spid="_x0000_s3130" name="CorelDRAW" r:id="rId4" imgW="1270102" imgH="122530" progId="CorelDRAW.Graphic.10">
                  <p:embed/>
                </p:oleObj>
              </mc:Choice>
              <mc:Fallback>
                <p:oleObj name="CorelDRAW" r:id="rId4" imgW="1270102" imgH="122530" progId="CorelDRAW.Graphic.10">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92714" y="2633133"/>
                        <a:ext cx="642937" cy="59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pic>
                </p:oleObj>
              </mc:Fallback>
            </mc:AlternateContent>
          </a:graphicData>
        </a:graphic>
      </p:graphicFrame>
      <p:sp>
        <p:nvSpPr>
          <p:cNvPr id="9" name="标题 1"/>
          <p:cNvSpPr txBox="1">
            <a:spLocks/>
          </p:cNvSpPr>
          <p:nvPr/>
        </p:nvSpPr>
        <p:spPr>
          <a:xfrm>
            <a:off x="35496" y="1124744"/>
            <a:ext cx="8892480" cy="3501097"/>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lgn="just">
              <a:lnSpc>
                <a:spcPct val="107000"/>
              </a:lnSpc>
              <a:defRPr/>
            </a:pPr>
            <a:r>
              <a:rPr lang="en-US" sz="2400" dirty="0" smtClean="0">
                <a:latin typeface="Times New Roman" panose="02020603050405020304" pitchFamily="18" charset="0"/>
                <a:cs typeface="Times New Roman" panose="02020603050405020304" pitchFamily="18" charset="0"/>
              </a:rPr>
              <a:t>The STFC UK is gratefully acknowledged for supporting this work. </a:t>
            </a:r>
          </a:p>
          <a:p>
            <a:pPr lvl="1" algn="just">
              <a:lnSpc>
                <a:spcPct val="107000"/>
              </a:lnSpc>
              <a:defRPr/>
            </a:pPr>
            <a:endParaRPr lang="en-US" sz="2400" dirty="0">
              <a:latin typeface="Times New Roman" panose="02020603050405020304" pitchFamily="18" charset="0"/>
              <a:cs typeface="Times New Roman" panose="02020603050405020304" pitchFamily="18" charset="0"/>
            </a:endParaRPr>
          </a:p>
          <a:p>
            <a:pPr lvl="1" algn="just">
              <a:lnSpc>
                <a:spcPct val="107000"/>
              </a:lnSpc>
              <a:defRPr/>
            </a:pPr>
            <a:r>
              <a:rPr lang="en-US" sz="2400" dirty="0" smtClean="0">
                <a:latin typeface="Times New Roman" panose="02020603050405020304" pitchFamily="18" charset="0"/>
                <a:cs typeface="Times New Roman" panose="02020603050405020304" pitchFamily="18" charset="0"/>
              </a:rPr>
              <a:t>The University of Strathclyde is grateful to the Cockcroft Institute for supporting Dr. Liang Zhang.</a:t>
            </a:r>
          </a:p>
          <a:p>
            <a:pPr lvl="1" algn="just">
              <a:lnSpc>
                <a:spcPct val="107000"/>
              </a:lnSpc>
              <a:defRPr/>
            </a:pPr>
            <a:endParaRPr lang="en-US" sz="2400" dirty="0" smtClean="0">
              <a:latin typeface="Times New Roman" panose="02020603050405020304" pitchFamily="18" charset="0"/>
              <a:cs typeface="Times New Roman" panose="02020603050405020304" pitchFamily="18" charset="0"/>
            </a:endParaRPr>
          </a:p>
          <a:p>
            <a:pPr lvl="1" algn="just">
              <a:lnSpc>
                <a:spcPct val="107000"/>
              </a:lnSpc>
              <a:defRPr/>
            </a:pPr>
            <a:r>
              <a:rPr lang="en-GB" altLang="zh-CN" sz="2400" dirty="0">
                <a:latin typeface="Times New Roman" pitchFamily="18" charset="0"/>
                <a:cs typeface="Times New Roman" pitchFamily="18" charset="0"/>
              </a:rPr>
              <a:t>T</a:t>
            </a:r>
            <a:r>
              <a:rPr lang="en-GB" altLang="zh-CN" sz="2400" dirty="0" smtClean="0">
                <a:latin typeface="Times New Roman" pitchFamily="18" charset="0"/>
                <a:cs typeface="Times New Roman" pitchFamily="18" charset="0"/>
              </a:rPr>
              <a:t>he European </a:t>
            </a:r>
            <a:r>
              <a:rPr lang="en-GB" altLang="zh-CN" sz="2400" dirty="0">
                <a:latin typeface="Times New Roman" pitchFamily="18" charset="0"/>
                <a:cs typeface="Times New Roman" pitchFamily="18" charset="0"/>
              </a:rPr>
              <a:t>Commission Horizon 2020 Project “</a:t>
            </a:r>
            <a:r>
              <a:rPr lang="en-GB" altLang="zh-CN" sz="2400" dirty="0" err="1">
                <a:latin typeface="Times New Roman" pitchFamily="18" charset="0"/>
                <a:cs typeface="Times New Roman" pitchFamily="18" charset="0"/>
              </a:rPr>
              <a:t>CompactLight</a:t>
            </a:r>
            <a:r>
              <a:rPr lang="en-GB" altLang="zh-CN" sz="2400" dirty="0">
                <a:latin typeface="Times New Roman" pitchFamily="18" charset="0"/>
                <a:cs typeface="Times New Roman" pitchFamily="18" charset="0"/>
              </a:rPr>
              <a:t>” (777431-XLS) is gratefully </a:t>
            </a:r>
            <a:r>
              <a:rPr lang="en-GB" altLang="zh-CN" sz="2400" dirty="0" smtClean="0">
                <a:latin typeface="Times New Roman" pitchFamily="18" charset="0"/>
                <a:cs typeface="Times New Roman" pitchFamily="18" charset="0"/>
              </a:rPr>
              <a:t>acknowledged for supporting this work.</a:t>
            </a:r>
            <a:endParaRPr lang="zh-CN" altLang="en-US" dirty="0">
              <a:latin typeface="Times New Roman" pitchFamily="18" charset="0"/>
              <a:cs typeface="Times New Roman" pitchFamily="18" charset="0"/>
            </a:endParaRPr>
          </a:p>
        </p:txBody>
      </p:sp>
      <p:sp>
        <p:nvSpPr>
          <p:cNvPr id="11" name="Rectangle 10"/>
          <p:cNvSpPr/>
          <p:nvPr/>
        </p:nvSpPr>
        <p:spPr>
          <a:xfrm>
            <a:off x="251520" y="4437112"/>
            <a:ext cx="8856984" cy="1323439"/>
          </a:xfrm>
          <a:prstGeom prst="rect">
            <a:avLst/>
          </a:prstGeom>
          <a:noFill/>
        </p:spPr>
        <p:txBody>
          <a:bodyPr wrap="square" lIns="91440" tIns="45720" rIns="91440" bIns="45720">
            <a:spAutoFit/>
          </a:bodyPr>
          <a:lstStyle/>
          <a:p>
            <a:pPr algn="ctr"/>
            <a:r>
              <a:rPr lang="en-US" altLang="zh-CN" sz="4000" b="1" cap="none" spc="50" dirty="0" smtClean="0">
                <a:ln w="0"/>
                <a:solidFill>
                  <a:schemeClr val="bg2"/>
                </a:solidFill>
                <a:effectLst>
                  <a:innerShdw blurRad="63500" dist="50800" dir="13500000">
                    <a:srgbClr val="000000">
                      <a:alpha val="50000"/>
                    </a:srgbClr>
                  </a:innerShdw>
                </a:effectLst>
              </a:rPr>
              <a:t>Thank you for your attention!</a:t>
            </a:r>
          </a:p>
          <a:p>
            <a:pPr algn="ctr"/>
            <a:r>
              <a:rPr lang="en-US" altLang="zh-CN" sz="4000" b="1" spc="50" dirty="0" smtClean="0">
                <a:ln w="0"/>
                <a:solidFill>
                  <a:schemeClr val="bg2"/>
                </a:solidFill>
                <a:effectLst>
                  <a:innerShdw blurRad="63500" dist="50800" dir="13500000">
                    <a:srgbClr val="000000">
                      <a:alpha val="50000"/>
                    </a:srgbClr>
                  </a:innerShdw>
                </a:effectLst>
              </a:rPr>
              <a:t>I’d be happy to answer any questions</a:t>
            </a:r>
            <a:endParaRPr lang="en-US" altLang="zh-CN" sz="4000" b="1" cap="none" spc="50" dirty="0">
              <a:ln w="0"/>
              <a:solidFill>
                <a:schemeClr val="bg2"/>
              </a:solidFill>
              <a:effectLst>
                <a:innerShdw blurRad="63500" dist="50800" dir="13500000">
                  <a:srgbClr val="000000">
                    <a:alpha val="50000"/>
                  </a:srgbClr>
                </a:innerShdw>
              </a:effectLst>
            </a:endParaRPr>
          </a:p>
        </p:txBody>
      </p:sp>
      <p:sp>
        <p:nvSpPr>
          <p:cNvPr id="13" name="标题 1"/>
          <p:cNvSpPr>
            <a:spLocks noGrp="1"/>
          </p:cNvSpPr>
          <p:nvPr>
            <p:ph type="title"/>
          </p:nvPr>
        </p:nvSpPr>
        <p:spPr>
          <a:xfrm>
            <a:off x="1331640" y="116632"/>
            <a:ext cx="6480720" cy="850106"/>
          </a:xfrm>
        </p:spPr>
        <p:txBody>
          <a:bodyPr>
            <a:normAutofit/>
          </a:bodyPr>
          <a:lstStyle/>
          <a:p>
            <a:r>
              <a:rPr lang="en-US" altLang="zh-CN" dirty="0" smtClean="0">
                <a:latin typeface="Times New Roman" pitchFamily="18" charset="0"/>
                <a:cs typeface="Times New Roman" pitchFamily="18" charset="0"/>
              </a:rPr>
              <a:t>Acknowledgements</a:t>
            </a:r>
            <a:endParaRPr lang="zh-CN" altLang="en-US" dirty="0">
              <a:latin typeface="Times New Roman" pitchFamily="18" charset="0"/>
              <a:cs typeface="Times New Roman" pitchFamily="18" charset="0"/>
            </a:endParaRPr>
          </a:p>
        </p:txBody>
      </p:sp>
      <p:pic>
        <p:nvPicPr>
          <p:cNvPr id="7" name="Picture 2" descr="http://www.compactlight.eu/pub/images/header.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5993468"/>
            <a:ext cx="9143999" cy="891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94132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a:spLocks noGrp="1"/>
          </p:cNvSpPr>
          <p:nvPr>
            <p:ph type="title"/>
          </p:nvPr>
        </p:nvSpPr>
        <p:spPr>
          <a:xfrm>
            <a:off x="1026716" y="70367"/>
            <a:ext cx="7067128" cy="850106"/>
          </a:xfrm>
        </p:spPr>
        <p:txBody>
          <a:bodyPr>
            <a:normAutofit/>
          </a:bodyPr>
          <a:lstStyle/>
          <a:p>
            <a:r>
              <a:rPr lang="en-US" altLang="zh-CN" dirty="0" smtClean="0">
                <a:latin typeface="Times New Roman" pitchFamily="18" charset="0"/>
                <a:cs typeface="Times New Roman" pitchFamily="18" charset="0"/>
              </a:rPr>
              <a:t>Microwave undulator</a:t>
            </a:r>
            <a:endParaRPr lang="zh-CN" altLang="en-US" dirty="0">
              <a:latin typeface="Times New Roman" pitchFamily="18" charset="0"/>
              <a:cs typeface="Times New Roman" pitchFamily="18" charset="0"/>
            </a:endParaRPr>
          </a:p>
        </p:txBody>
      </p:sp>
      <p:pic>
        <p:nvPicPr>
          <p:cNvPr id="8" name="Picture 10" descr="STFC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266" y="6260411"/>
            <a:ext cx="1871439"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6" name="Rectangle 5"/>
              <p:cNvSpPr/>
              <p:nvPr/>
            </p:nvSpPr>
            <p:spPr>
              <a:xfrm>
                <a:off x="4338971" y="4941168"/>
                <a:ext cx="3571299" cy="668260"/>
              </a:xfrm>
              <a:prstGeom prst="rect">
                <a:avLst/>
              </a:prstGeom>
            </p:spPr>
            <p:txBody>
              <a:bodyPr wrap="none">
                <a:spAutoFit/>
              </a:bodyPr>
              <a:lstStyle/>
              <a:p>
                <a14:m>
                  <m:oMath xmlns:m="http://schemas.openxmlformats.org/officeDocument/2006/math">
                    <m:sSub>
                      <m:sSubPr>
                        <m:ctrlPr>
                          <a:rPr lang="zh-CN" altLang="zh-CN" i="1" smtClean="0">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𝐵</m:t>
                        </m:r>
                      </m:e>
                      <m:sub>
                        <m:r>
                          <a:rPr lang="en-US" altLang="zh-CN" i="1">
                            <a:latin typeface="Cambria Math" panose="02040503050406030204" pitchFamily="18" charset="0"/>
                            <a:cs typeface="Times New Roman" panose="02020603050405020304" pitchFamily="18" charset="0"/>
                          </a:rPr>
                          <m:t>𝑦</m:t>
                        </m:r>
                      </m:sub>
                    </m:sSub>
                    <m:r>
                      <a:rPr lang="en-US" altLang="zh-CN" i="1">
                        <a:latin typeface="Cambria Math" panose="02040503050406030204" pitchFamily="18" charset="0"/>
                        <a:cs typeface="Times New Roman" panose="02020603050405020304" pitchFamily="18" charset="0"/>
                      </a:rPr>
                      <m:t>=</m:t>
                    </m:r>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𝐵</m:t>
                        </m:r>
                      </m:e>
                      <m:sub>
                        <m:r>
                          <a:rPr lang="en-US" altLang="zh-CN" i="1">
                            <a:latin typeface="Cambria Math" panose="02040503050406030204" pitchFamily="18" charset="0"/>
                            <a:cs typeface="Times New Roman" panose="02020603050405020304" pitchFamily="18" charset="0"/>
                          </a:rPr>
                          <m:t>0</m:t>
                        </m:r>
                      </m:sub>
                    </m:sSub>
                    <m:r>
                      <a:rPr lang="en-US" altLang="zh-CN" i="1">
                        <a:latin typeface="Cambria Math" panose="02040503050406030204" pitchFamily="18" charset="0"/>
                        <a:cs typeface="Times New Roman" panose="02020603050405020304" pitchFamily="18" charset="0"/>
                      </a:rPr>
                      <m:t>𝑠𝑖𝑛</m:t>
                    </m:r>
                    <m:r>
                      <a:rPr lang="en-US" altLang="zh-CN" i="1">
                        <a:latin typeface="Cambria Math" panose="02040503050406030204" pitchFamily="18" charset="0"/>
                        <a:cs typeface="Times New Roman" panose="02020603050405020304" pitchFamily="18" charset="0"/>
                      </a:rPr>
                      <m:t>⁡(2</m:t>
                    </m:r>
                    <m:r>
                      <a:rPr lang="en-US" altLang="zh-CN" i="1">
                        <a:latin typeface="Cambria Math" panose="02040503050406030204" pitchFamily="18" charset="0"/>
                        <a:cs typeface="Times New Roman" panose="02020603050405020304" pitchFamily="18" charset="0"/>
                      </a:rPr>
                      <m:t>𝜋</m:t>
                    </m:r>
                    <m:r>
                      <a:rPr lang="en-US" altLang="zh-CN" i="1">
                        <a:latin typeface="Cambria Math" panose="02040503050406030204" pitchFamily="18" charset="0"/>
                        <a:cs typeface="Times New Roman" panose="02020603050405020304" pitchFamily="18" charset="0"/>
                      </a:rPr>
                      <m:t>𝑧</m:t>
                    </m:r>
                    <m:r>
                      <a:rPr lang="en-US" altLang="zh-CN" i="1">
                        <a:latin typeface="Cambria Math" panose="02040503050406030204" pitchFamily="18" charset="0"/>
                        <a:cs typeface="Times New Roman" panose="02020603050405020304" pitchFamily="18" charset="0"/>
                      </a:rPr>
                      <m:t>/</m:t>
                    </m:r>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𝜆</m:t>
                        </m:r>
                      </m:e>
                      <m:sub>
                        <m:r>
                          <a:rPr lang="en-US" altLang="zh-CN" i="1">
                            <a:latin typeface="Cambria Math" panose="02040503050406030204" pitchFamily="18" charset="0"/>
                            <a:cs typeface="Times New Roman" panose="02020603050405020304" pitchFamily="18" charset="0"/>
                          </a:rPr>
                          <m:t>𝑢</m:t>
                        </m:r>
                      </m:sub>
                    </m:sSub>
                    <m:r>
                      <a:rPr lang="en-US" altLang="zh-CN" i="1">
                        <a:latin typeface="Cambria Math" panose="02040503050406030204" pitchFamily="18" charset="0"/>
                        <a:cs typeface="Times New Roman" panose="02020603050405020304" pitchFamily="18" charset="0"/>
                      </a:rPr>
                      <m:t>)</m:t>
                    </m:r>
                  </m:oMath>
                </a14:m>
                <a:r>
                  <a:rPr lang="en-US" altLang="zh-CN" dirty="0">
                    <a:latin typeface="Calibri" panose="020F0502020204030204" pitchFamily="34" charset="0"/>
                    <a:cs typeface="Times New Roman" panose="02020603050405020304" pitchFamily="18" charset="0"/>
                  </a:rPr>
                  <a:t>=</a:t>
                </a:r>
                <a14:m>
                  <m:oMath xmlns:m="http://schemas.openxmlformats.org/officeDocument/2006/math">
                    <m:r>
                      <a:rPr lang="en-US" altLang="zh-CN" i="1">
                        <a:latin typeface="Cambria Math" panose="02040503050406030204" pitchFamily="18" charset="0"/>
                        <a:cs typeface="Times New Roman" panose="02020603050405020304" pitchFamily="18" charset="0"/>
                      </a:rPr>
                      <m:t> </m:t>
                    </m:r>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𝐵</m:t>
                        </m:r>
                      </m:e>
                      <m:sub>
                        <m:r>
                          <a:rPr lang="en-US" altLang="zh-CN" i="1">
                            <a:latin typeface="Cambria Math" panose="02040503050406030204" pitchFamily="18" charset="0"/>
                            <a:cs typeface="Times New Roman" panose="02020603050405020304" pitchFamily="18" charset="0"/>
                          </a:rPr>
                          <m:t>0</m:t>
                        </m:r>
                      </m:sub>
                    </m:sSub>
                    <m:r>
                      <a:rPr lang="en-US" altLang="zh-CN" i="1">
                        <a:latin typeface="Cambria Math" panose="02040503050406030204" pitchFamily="18" charset="0"/>
                        <a:cs typeface="Times New Roman" panose="02020603050405020304" pitchFamily="18" charset="0"/>
                      </a:rPr>
                      <m:t>𝑠𝑖</m:t>
                    </m:r>
                    <m:func>
                      <m:funcPr>
                        <m:ctrlPr>
                          <a:rPr lang="en-US" altLang="zh-CN" i="1">
                            <a:latin typeface="Cambria Math" panose="02040503050406030204" pitchFamily="18" charset="0"/>
                            <a:cs typeface="Times New Roman" panose="02020603050405020304" pitchFamily="18" charset="0"/>
                          </a:rPr>
                        </m:ctrlPr>
                      </m:funcPr>
                      <m:fName>
                        <m:r>
                          <a:rPr lang="en-US" altLang="zh-CN" i="1">
                            <a:latin typeface="Cambria Math" panose="02040503050406030204" pitchFamily="18" charset="0"/>
                            <a:cs typeface="Times New Roman" panose="02020603050405020304" pitchFamily="18" charset="0"/>
                          </a:rPr>
                          <m:t>𝑛</m:t>
                        </m:r>
                      </m:fName>
                      <m:e>
                        <m:d>
                          <m:dPr>
                            <m:ctrlPr>
                              <a:rPr lang="en-US" altLang="zh-CN" i="1">
                                <a:latin typeface="Cambria Math" panose="02040503050406030204" pitchFamily="18" charset="0"/>
                                <a:cs typeface="Times New Roman" panose="02020603050405020304" pitchFamily="18" charset="0"/>
                              </a:rPr>
                            </m:ctrlPr>
                          </m:dPr>
                          <m:e>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𝑘</m:t>
                                </m:r>
                              </m:e>
                              <m:sub>
                                <m:r>
                                  <a:rPr lang="en-US" altLang="zh-CN" i="1">
                                    <a:latin typeface="Cambria Math" panose="02040503050406030204" pitchFamily="18" charset="0"/>
                                    <a:cs typeface="Times New Roman" panose="02020603050405020304" pitchFamily="18" charset="0"/>
                                  </a:rPr>
                                  <m:t>𝑢</m:t>
                                </m:r>
                              </m:sub>
                            </m:sSub>
                            <m:r>
                              <a:rPr lang="en-US" altLang="zh-CN" i="1">
                                <a:latin typeface="Cambria Math" panose="02040503050406030204" pitchFamily="18" charset="0"/>
                                <a:cs typeface="Times New Roman" panose="02020603050405020304" pitchFamily="18" charset="0"/>
                              </a:rPr>
                              <m:t>𝑧</m:t>
                            </m:r>
                          </m:e>
                        </m:d>
                      </m:e>
                    </m:func>
                  </m:oMath>
                </a14:m>
                <a:endParaRPr lang="en-US" altLang="zh-CN" dirty="0" smtClean="0">
                  <a:latin typeface="Calibri" panose="020F0502020204030204" pitchFamily="34" charset="0"/>
                  <a:cs typeface="Times New Roman" panose="02020603050405020304" pitchFamily="18" charset="0"/>
                </a:endParaRPr>
              </a:p>
              <a:p>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𝐹</m:t>
                        </m:r>
                      </m:e>
                      <m:sub>
                        <m:r>
                          <a:rPr lang="en-US" altLang="zh-CN" i="1">
                            <a:latin typeface="Cambria Math" panose="02040503050406030204" pitchFamily="18" charset="0"/>
                          </a:rPr>
                          <m:t>𝑥</m:t>
                        </m:r>
                      </m:sub>
                    </m:sSub>
                    <m:r>
                      <a:rPr lang="en-US" altLang="zh-CN" i="1">
                        <a:latin typeface="Cambria Math" panose="02040503050406030204" pitchFamily="18" charset="0"/>
                      </a:rPr>
                      <m:t>=</m:t>
                    </m:r>
                    <m:r>
                      <a:rPr lang="en-US" altLang="zh-CN" i="1">
                        <a:latin typeface="Cambria Math" panose="02040503050406030204" pitchFamily="18" charset="0"/>
                      </a:rPr>
                      <m:t>𝑒</m:t>
                    </m:r>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𝑧</m:t>
                        </m:r>
                      </m:sub>
                    </m:sSub>
                    <m:sSub>
                      <m:sSubPr>
                        <m:ctrlPr>
                          <a:rPr lang="zh-CN" altLang="zh-CN" i="1">
                            <a:latin typeface="Cambria Math" panose="02040503050406030204" pitchFamily="18" charset="0"/>
                          </a:rPr>
                        </m:ctrlPr>
                      </m:sSubPr>
                      <m:e>
                        <m:r>
                          <a:rPr lang="en-US" altLang="zh-CN" i="1">
                            <a:latin typeface="Cambria Math" panose="02040503050406030204" pitchFamily="18" charset="0"/>
                          </a:rPr>
                          <m:t>𝐵</m:t>
                        </m:r>
                      </m:e>
                      <m:sub>
                        <m:r>
                          <a:rPr lang="en-US" altLang="zh-CN" i="1">
                            <a:latin typeface="Cambria Math" panose="02040503050406030204" pitchFamily="18" charset="0"/>
                          </a:rPr>
                          <m:t>𝑧</m:t>
                        </m:r>
                      </m:sub>
                    </m:sSub>
                  </m:oMath>
                </a14:m>
                <a:r>
                  <a:rPr lang="zh-CN" altLang="en-US" dirty="0" smtClean="0"/>
                  <a:t> </a:t>
                </a:r>
                <a:endParaRPr lang="zh-CN" altLang="en-US" dirty="0"/>
              </a:p>
            </p:txBody>
          </p:sp>
        </mc:Choice>
        <mc:Fallback xmlns="">
          <p:sp>
            <p:nvSpPr>
              <p:cNvPr id="6" name="Rectangle 5"/>
              <p:cNvSpPr>
                <a:spLocks noRot="1" noChangeAspect="1" noMove="1" noResize="1" noEditPoints="1" noAdjustHandles="1" noChangeArrowheads="1" noChangeShapeType="1" noTextEdit="1"/>
              </p:cNvSpPr>
              <p:nvPr/>
            </p:nvSpPr>
            <p:spPr>
              <a:xfrm>
                <a:off x="4338970" y="4941168"/>
                <a:ext cx="3571299" cy="668260"/>
              </a:xfrm>
              <a:prstGeom prst="rect">
                <a:avLst/>
              </a:prstGeom>
              <a:blipFill rotWithShape="0">
                <a:blip r:embed="rId4"/>
                <a:stretch>
                  <a:fillRect t="-458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367416" y="4797152"/>
                <a:ext cx="3340488" cy="968470"/>
              </a:xfrm>
              <a:prstGeom prst="rect">
                <a:avLst/>
              </a:prstGeom>
            </p:spPr>
            <p:txBody>
              <a:bodyPr wrap="square">
                <a:spAutoFit/>
              </a:bodyPr>
              <a:lstStyle/>
              <a:p>
                <a:r>
                  <a:rPr lang="zh-CN" altLang="zh-CN" dirty="0" smtClean="0">
                    <a:ea typeface="Calibri" panose="020F0502020204030204" pitchFamily="34" charset="0"/>
                    <a:cs typeface="Times New Roman" panose="02020603050405020304" pitchFamily="18" charset="0"/>
                  </a:rPr>
                  <a:t> </a:t>
                </a:r>
                <a14:m>
                  <m:oMath xmlns:m="http://schemas.openxmlformats.org/officeDocument/2006/math">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𝐸</m:t>
                        </m:r>
                      </m:e>
                      <m:sub>
                        <m:r>
                          <a:rPr lang="en-US" altLang="zh-CN" i="1">
                            <a:latin typeface="Cambria Math" panose="02040503050406030204" pitchFamily="18" charset="0"/>
                            <a:cs typeface="Times New Roman" panose="02020603050405020304" pitchFamily="18" charset="0"/>
                          </a:rPr>
                          <m:t>𝑥</m:t>
                        </m:r>
                      </m:sub>
                    </m:sSub>
                    <m:r>
                      <a:rPr lang="en-US" altLang="zh-CN" i="1">
                        <a:latin typeface="Cambria Math" panose="02040503050406030204" pitchFamily="18" charset="0"/>
                        <a:cs typeface="Times New Roman" panose="02020603050405020304" pitchFamily="18" charset="0"/>
                      </a:rPr>
                      <m:t>=</m:t>
                    </m:r>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𝐸</m:t>
                        </m:r>
                      </m:e>
                      <m:sub>
                        <m:r>
                          <a:rPr lang="en-US" altLang="zh-CN" i="1">
                            <a:latin typeface="Cambria Math" panose="02040503050406030204" pitchFamily="18" charset="0"/>
                            <a:cs typeface="Times New Roman" panose="02020603050405020304" pitchFamily="18" charset="0"/>
                          </a:rPr>
                          <m:t>0</m:t>
                        </m:r>
                      </m:sub>
                    </m:sSub>
                    <m:func>
                      <m:funcPr>
                        <m:ctrlPr>
                          <a:rPr lang="zh-CN" altLang="zh-CN" i="1">
                            <a:effectLst/>
                            <a:latin typeface="Cambria Math" panose="02040503050406030204" pitchFamily="18" charset="0"/>
                            <a:ea typeface="Cambria Math" panose="02040503050406030204" pitchFamily="18" charset="0"/>
                          </a:rPr>
                        </m:ctrlPr>
                      </m:funcPr>
                      <m:fName>
                        <m:r>
                          <m:rPr>
                            <m:sty m:val="p"/>
                          </m:rPr>
                          <a:rPr lang="en-US" altLang="zh-CN">
                            <a:latin typeface="Cambria Math" panose="02040503050406030204" pitchFamily="18" charset="0"/>
                            <a:cs typeface="Times New Roman" panose="02020603050405020304" pitchFamily="18" charset="0"/>
                          </a:rPr>
                          <m:t>sin</m:t>
                        </m:r>
                      </m:fName>
                      <m:e>
                        <m:r>
                          <a:rPr lang="en-US" altLang="zh-CN" i="1">
                            <a:latin typeface="Cambria Math" panose="02040503050406030204" pitchFamily="18" charset="0"/>
                            <a:cs typeface="Times New Roman" panose="02020603050405020304" pitchFamily="18" charset="0"/>
                          </a:rPr>
                          <m:t>(2</m:t>
                        </m:r>
                        <m:r>
                          <a:rPr lang="en-US" altLang="zh-CN" i="1">
                            <a:latin typeface="Cambria Math" panose="02040503050406030204" pitchFamily="18" charset="0"/>
                            <a:cs typeface="Times New Roman" panose="02020603050405020304" pitchFamily="18" charset="0"/>
                          </a:rPr>
                          <m:t>𝜋</m:t>
                        </m:r>
                        <m:r>
                          <a:rPr lang="en-US" altLang="zh-CN" i="1">
                            <a:latin typeface="Cambria Math" panose="02040503050406030204" pitchFamily="18" charset="0"/>
                            <a:cs typeface="Times New Roman" panose="02020603050405020304" pitchFamily="18" charset="0"/>
                          </a:rPr>
                          <m:t>𝑧</m:t>
                        </m:r>
                        <m:r>
                          <a:rPr lang="en-US" altLang="zh-CN" i="1">
                            <a:latin typeface="Cambria Math" panose="02040503050406030204" pitchFamily="18" charset="0"/>
                            <a:cs typeface="Times New Roman" panose="02020603050405020304" pitchFamily="18" charset="0"/>
                          </a:rPr>
                          <m:t>/</m:t>
                        </m:r>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𝜆</m:t>
                            </m:r>
                          </m:e>
                          <m:sub>
                            <m:r>
                              <a:rPr lang="en-US" altLang="zh-CN" i="1">
                                <a:latin typeface="Cambria Math" panose="02040503050406030204" pitchFamily="18" charset="0"/>
                                <a:cs typeface="Times New Roman" panose="02020603050405020304" pitchFamily="18" charset="0"/>
                              </a:rPr>
                              <m:t>𝑔</m:t>
                            </m:r>
                          </m:sub>
                        </m:sSub>
                        <m:r>
                          <a:rPr lang="en-US" altLang="zh-CN" i="1">
                            <a:latin typeface="Cambria Math" panose="02040503050406030204" pitchFamily="18" charset="0"/>
                            <a:cs typeface="Times New Roman" panose="02020603050405020304" pitchFamily="18" charset="0"/>
                          </a:rPr>
                          <m:t>)∙</m:t>
                        </m:r>
                      </m:e>
                    </m:func>
                    <m:func>
                      <m:funcPr>
                        <m:ctrlPr>
                          <a:rPr lang="zh-CN" altLang="zh-CN" i="1">
                            <a:effectLst/>
                            <a:latin typeface="Cambria Math" panose="02040503050406030204" pitchFamily="18" charset="0"/>
                            <a:ea typeface="Cambria Math" panose="02040503050406030204" pitchFamily="18" charset="0"/>
                          </a:rPr>
                        </m:ctrlPr>
                      </m:funcPr>
                      <m:fName>
                        <m:r>
                          <m:rPr>
                            <m:sty m:val="p"/>
                          </m:rPr>
                          <a:rPr lang="en-US" altLang="zh-CN">
                            <a:latin typeface="Cambria Math" panose="02040503050406030204" pitchFamily="18" charset="0"/>
                            <a:cs typeface="Times New Roman" panose="02020603050405020304" pitchFamily="18" charset="0"/>
                          </a:rPr>
                          <m:t>sin</m:t>
                        </m:r>
                      </m:fName>
                      <m:e>
                        <m:r>
                          <a:rPr lang="en-US" altLang="zh-CN" i="1">
                            <a:latin typeface="Cambria Math" panose="02040503050406030204" pitchFamily="18" charset="0"/>
                            <a:cs typeface="Times New Roman" panose="02020603050405020304" pitchFamily="18" charset="0"/>
                          </a:rPr>
                          <m:t>(</m:t>
                        </m:r>
                        <m:r>
                          <a:rPr lang="en-US" altLang="zh-CN" i="1">
                            <a:latin typeface="Cambria Math" panose="02040503050406030204" pitchFamily="18" charset="0"/>
                            <a:cs typeface="Times New Roman" panose="02020603050405020304" pitchFamily="18" charset="0"/>
                          </a:rPr>
                          <m:t>𝜔</m:t>
                        </m:r>
                        <m:r>
                          <a:rPr lang="en-US" altLang="zh-CN" i="1">
                            <a:latin typeface="Cambria Math" panose="02040503050406030204" pitchFamily="18" charset="0"/>
                            <a:cs typeface="Times New Roman" panose="02020603050405020304" pitchFamily="18" charset="0"/>
                          </a:rPr>
                          <m:t>𝑡</m:t>
                        </m:r>
                        <m:r>
                          <a:rPr lang="en-US" altLang="zh-CN" i="1">
                            <a:latin typeface="Cambria Math" panose="02040503050406030204" pitchFamily="18" charset="0"/>
                            <a:cs typeface="Times New Roman" panose="02020603050405020304" pitchFamily="18" charset="0"/>
                          </a:rPr>
                          <m:t>)</m:t>
                        </m:r>
                      </m:e>
                    </m:func>
                    <m:r>
                      <a:rPr lang="en-US" altLang="zh-CN" i="1">
                        <a:latin typeface="Cambria Math" panose="02040503050406030204" pitchFamily="18" charset="0"/>
                        <a:cs typeface="Times New Roman" panose="02020603050405020304" pitchFamily="18" charset="0"/>
                      </a:rPr>
                      <m:t> </m:t>
                    </m:r>
                  </m:oMath>
                </a14:m>
                <a:endParaRPr lang="en-US" altLang="zh-CN" dirty="0" smtClean="0">
                  <a:latin typeface="Calibri" panose="020F0502020204030204" pitchFamily="34" charset="0"/>
                  <a:cs typeface="Times New Roman" panose="02020603050405020304" pitchFamily="18" charset="0"/>
                </a:endParaRPr>
              </a:p>
              <a:p>
                <a:r>
                  <a:rPr lang="en-US" altLang="zh-CN" dirty="0" smtClean="0">
                    <a:latin typeface="Calibri" panose="020F0502020204030204" pitchFamily="34" charset="0"/>
                    <a:cs typeface="Times New Roman" panose="02020603050405020304" pitchFamily="18" charset="0"/>
                  </a:rPr>
                  <a:t> </a:t>
                </a:r>
                <a14:m>
                  <m:oMath xmlns:m="http://schemas.openxmlformats.org/officeDocument/2006/math">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𝐵</m:t>
                        </m:r>
                      </m:e>
                      <m:sub>
                        <m:r>
                          <a:rPr lang="en-US" altLang="zh-CN" i="1">
                            <a:latin typeface="Cambria Math" panose="02040503050406030204" pitchFamily="18" charset="0"/>
                            <a:cs typeface="Times New Roman" panose="02020603050405020304" pitchFamily="18" charset="0"/>
                          </a:rPr>
                          <m:t>𝑦</m:t>
                        </m:r>
                      </m:sub>
                    </m:sSub>
                    <m:r>
                      <a:rPr lang="en-US" altLang="zh-CN" i="1">
                        <a:latin typeface="Cambria Math" panose="02040503050406030204" pitchFamily="18" charset="0"/>
                        <a:cs typeface="Times New Roman" panose="02020603050405020304" pitchFamily="18" charset="0"/>
                      </a:rPr>
                      <m:t>=</m:t>
                    </m:r>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𝐵</m:t>
                        </m:r>
                      </m:e>
                      <m:sub>
                        <m:r>
                          <a:rPr lang="en-US" altLang="zh-CN" i="1">
                            <a:latin typeface="Cambria Math" panose="02040503050406030204" pitchFamily="18" charset="0"/>
                            <a:cs typeface="Times New Roman" panose="02020603050405020304" pitchFamily="18" charset="0"/>
                          </a:rPr>
                          <m:t>0</m:t>
                        </m:r>
                      </m:sub>
                    </m:sSub>
                    <m:func>
                      <m:funcPr>
                        <m:ctrlPr>
                          <a:rPr lang="zh-CN" altLang="zh-CN" i="1">
                            <a:effectLst/>
                            <a:latin typeface="Cambria Math" panose="02040503050406030204" pitchFamily="18" charset="0"/>
                            <a:ea typeface="Cambria Math" panose="02040503050406030204" pitchFamily="18" charset="0"/>
                          </a:rPr>
                        </m:ctrlPr>
                      </m:funcPr>
                      <m:fName>
                        <m:r>
                          <m:rPr>
                            <m:sty m:val="p"/>
                          </m:rPr>
                          <a:rPr lang="en-US" altLang="zh-CN">
                            <a:latin typeface="Cambria Math" panose="02040503050406030204" pitchFamily="18" charset="0"/>
                            <a:cs typeface="Times New Roman" panose="02020603050405020304" pitchFamily="18" charset="0"/>
                          </a:rPr>
                          <m:t>cos</m:t>
                        </m:r>
                      </m:fName>
                      <m:e>
                        <m:r>
                          <a:rPr lang="en-US" altLang="zh-CN" i="1">
                            <a:latin typeface="Cambria Math" panose="02040503050406030204" pitchFamily="18" charset="0"/>
                            <a:cs typeface="Times New Roman" panose="02020603050405020304" pitchFamily="18" charset="0"/>
                          </a:rPr>
                          <m:t>(2</m:t>
                        </m:r>
                        <m:r>
                          <a:rPr lang="en-US" altLang="zh-CN" i="1">
                            <a:latin typeface="Cambria Math" panose="02040503050406030204" pitchFamily="18" charset="0"/>
                            <a:cs typeface="Times New Roman" panose="02020603050405020304" pitchFamily="18" charset="0"/>
                          </a:rPr>
                          <m:t>𝜋</m:t>
                        </m:r>
                        <m:r>
                          <a:rPr lang="en-US" altLang="zh-CN" i="1">
                            <a:latin typeface="Cambria Math" panose="02040503050406030204" pitchFamily="18" charset="0"/>
                            <a:cs typeface="Times New Roman" panose="02020603050405020304" pitchFamily="18" charset="0"/>
                          </a:rPr>
                          <m:t>𝑧</m:t>
                        </m:r>
                        <m:r>
                          <a:rPr lang="en-US" altLang="zh-CN" i="1">
                            <a:latin typeface="Cambria Math" panose="02040503050406030204" pitchFamily="18" charset="0"/>
                            <a:cs typeface="Times New Roman" panose="02020603050405020304" pitchFamily="18" charset="0"/>
                          </a:rPr>
                          <m:t>/</m:t>
                        </m:r>
                        <m:sSub>
                          <m:sSubPr>
                            <m:ctrlPr>
                              <a:rPr lang="zh-CN" altLang="zh-CN" i="1">
                                <a:effectLst/>
                                <a:latin typeface="Cambria Math" panose="02040503050406030204" pitchFamily="18" charset="0"/>
                                <a:ea typeface="Cambria Math" panose="02040503050406030204" pitchFamily="18" charset="0"/>
                              </a:rPr>
                            </m:ctrlPr>
                          </m:sSubPr>
                          <m:e>
                            <m:r>
                              <a:rPr lang="en-US" altLang="zh-CN" i="1">
                                <a:latin typeface="Cambria Math" panose="02040503050406030204" pitchFamily="18" charset="0"/>
                                <a:cs typeface="Times New Roman" panose="02020603050405020304" pitchFamily="18" charset="0"/>
                              </a:rPr>
                              <m:t>𝜆</m:t>
                            </m:r>
                          </m:e>
                          <m:sub>
                            <m:r>
                              <a:rPr lang="en-US" altLang="zh-CN" i="1">
                                <a:latin typeface="Cambria Math" panose="02040503050406030204" pitchFamily="18" charset="0"/>
                                <a:cs typeface="Times New Roman" panose="02020603050405020304" pitchFamily="18" charset="0"/>
                              </a:rPr>
                              <m:t>𝑔</m:t>
                            </m:r>
                          </m:sub>
                        </m:sSub>
                        <m:r>
                          <a:rPr lang="en-US" altLang="zh-CN" i="1">
                            <a:latin typeface="Cambria Math" panose="02040503050406030204" pitchFamily="18" charset="0"/>
                            <a:cs typeface="Times New Roman" panose="02020603050405020304" pitchFamily="18" charset="0"/>
                          </a:rPr>
                          <m:t>)∙</m:t>
                        </m:r>
                      </m:e>
                    </m:func>
                    <m:func>
                      <m:funcPr>
                        <m:ctrlPr>
                          <a:rPr lang="zh-CN" altLang="zh-CN" i="1">
                            <a:effectLst/>
                            <a:latin typeface="Cambria Math" panose="02040503050406030204" pitchFamily="18" charset="0"/>
                            <a:ea typeface="Cambria Math" panose="02040503050406030204" pitchFamily="18" charset="0"/>
                          </a:rPr>
                        </m:ctrlPr>
                      </m:funcPr>
                      <m:fName>
                        <m:r>
                          <m:rPr>
                            <m:sty m:val="p"/>
                          </m:rPr>
                          <a:rPr lang="en-US" altLang="zh-CN">
                            <a:latin typeface="Cambria Math" panose="02040503050406030204" pitchFamily="18" charset="0"/>
                            <a:cs typeface="Times New Roman" panose="02020603050405020304" pitchFamily="18" charset="0"/>
                          </a:rPr>
                          <m:t>cos</m:t>
                        </m:r>
                      </m:fName>
                      <m:e>
                        <m:r>
                          <a:rPr lang="en-US" altLang="zh-CN" i="1">
                            <a:latin typeface="Cambria Math" panose="02040503050406030204" pitchFamily="18" charset="0"/>
                            <a:cs typeface="Times New Roman" panose="02020603050405020304" pitchFamily="18" charset="0"/>
                          </a:rPr>
                          <m:t>(</m:t>
                        </m:r>
                        <m:r>
                          <a:rPr lang="en-US" altLang="zh-CN" i="1">
                            <a:latin typeface="Cambria Math" panose="02040503050406030204" pitchFamily="18" charset="0"/>
                            <a:cs typeface="Times New Roman" panose="02020603050405020304" pitchFamily="18" charset="0"/>
                          </a:rPr>
                          <m:t>𝜔</m:t>
                        </m:r>
                        <m:r>
                          <a:rPr lang="en-US" altLang="zh-CN" i="1">
                            <a:latin typeface="Cambria Math" panose="02040503050406030204" pitchFamily="18" charset="0"/>
                            <a:cs typeface="Times New Roman" panose="02020603050405020304" pitchFamily="18" charset="0"/>
                          </a:rPr>
                          <m:t>𝑡</m:t>
                        </m:r>
                        <m:r>
                          <a:rPr lang="en-US" altLang="zh-CN" i="1">
                            <a:latin typeface="Cambria Math" panose="02040503050406030204" pitchFamily="18" charset="0"/>
                            <a:cs typeface="Times New Roman" panose="02020603050405020304" pitchFamily="18" charset="0"/>
                          </a:rPr>
                          <m:t>)</m:t>
                        </m:r>
                      </m:e>
                    </m:func>
                  </m:oMath>
                </a14:m>
                <a:endParaRPr lang="en-US" altLang="zh-CN" i="1" dirty="0" smtClean="0">
                  <a:latin typeface="Cambria Math" panose="02040503050406030204" pitchFamily="18" charset="0"/>
                  <a:cs typeface="Times New Roman" panose="02020603050405020304" pitchFamily="18" charset="0"/>
                </a:endParaRPr>
              </a:p>
              <a:p>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𝐹</m:t>
                        </m:r>
                      </m:e>
                      <m:sub>
                        <m:r>
                          <a:rPr lang="en-US" altLang="zh-CN" i="1">
                            <a:latin typeface="Cambria Math" panose="02040503050406030204" pitchFamily="18" charset="0"/>
                          </a:rPr>
                          <m:t>𝑥</m:t>
                        </m:r>
                      </m:sub>
                    </m:sSub>
                    <m:r>
                      <a:rPr lang="en-US" altLang="zh-CN" i="1">
                        <a:latin typeface="Cambria Math" panose="02040503050406030204" pitchFamily="18" charset="0"/>
                      </a:rPr>
                      <m:t>=−</m:t>
                    </m:r>
                    <m:r>
                      <a:rPr lang="en-US" altLang="zh-CN" i="1">
                        <a:latin typeface="Cambria Math" panose="02040503050406030204" pitchFamily="18" charset="0"/>
                      </a:rPr>
                      <m:t>𝑒</m:t>
                    </m:r>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𝐸</m:t>
                        </m:r>
                      </m:e>
                      <m:sub>
                        <m:r>
                          <a:rPr lang="en-US" altLang="zh-CN" i="1">
                            <a:latin typeface="Cambria Math" panose="02040503050406030204" pitchFamily="18" charset="0"/>
                          </a:rPr>
                          <m:t>𝑥</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𝑣</m:t>
                        </m:r>
                      </m:e>
                      <m:sub>
                        <m:r>
                          <a:rPr lang="en-US" altLang="zh-CN" i="1">
                            <a:latin typeface="Cambria Math" panose="02040503050406030204" pitchFamily="18" charset="0"/>
                          </a:rPr>
                          <m:t>𝑧</m:t>
                        </m:r>
                      </m:sub>
                    </m:sSub>
                    <m:sSub>
                      <m:sSubPr>
                        <m:ctrlPr>
                          <a:rPr lang="zh-CN" altLang="zh-CN" i="1">
                            <a:latin typeface="Cambria Math" panose="02040503050406030204" pitchFamily="18" charset="0"/>
                          </a:rPr>
                        </m:ctrlPr>
                      </m:sSubPr>
                      <m:e>
                        <m:r>
                          <a:rPr lang="en-US" altLang="zh-CN" i="1">
                            <a:latin typeface="Cambria Math" panose="02040503050406030204" pitchFamily="18" charset="0"/>
                          </a:rPr>
                          <m:t>𝐵</m:t>
                        </m:r>
                      </m:e>
                      <m:sub>
                        <m:r>
                          <a:rPr lang="en-US" altLang="zh-CN" i="1">
                            <a:latin typeface="Cambria Math" panose="02040503050406030204" pitchFamily="18" charset="0"/>
                          </a:rPr>
                          <m:t>𝑧</m:t>
                        </m:r>
                      </m:sub>
                    </m:sSub>
                    <m:r>
                      <a:rPr lang="en-US" altLang="zh-CN" i="1">
                        <a:latin typeface="Cambria Math" panose="02040503050406030204" pitchFamily="18" charset="0"/>
                      </a:rPr>
                      <m:t>)</m:t>
                    </m:r>
                  </m:oMath>
                </a14:m>
                <a:r>
                  <a:rPr lang="zh-CN" altLang="en-US" dirty="0" smtClean="0"/>
                  <a:t> </a:t>
                </a:r>
                <a:endParaRPr lang="zh-CN" altLang="en-US" dirty="0"/>
              </a:p>
            </p:txBody>
          </p:sp>
        </mc:Choice>
        <mc:Fallback xmlns="">
          <p:sp>
            <p:nvSpPr>
              <p:cNvPr id="12" name="Rectangle 11"/>
              <p:cNvSpPr>
                <a:spLocks noRot="1" noChangeAspect="1" noMove="1" noResize="1" noEditPoints="1" noAdjustHandles="1" noChangeArrowheads="1" noChangeShapeType="1" noTextEdit="1"/>
              </p:cNvSpPr>
              <p:nvPr/>
            </p:nvSpPr>
            <p:spPr>
              <a:xfrm>
                <a:off x="367416" y="4797152"/>
                <a:ext cx="3340488" cy="968470"/>
              </a:xfrm>
              <a:prstGeom prst="rect">
                <a:avLst/>
              </a:prstGeom>
              <a:blipFill rotWithShape="0">
                <a:blip r:embed="rId5"/>
                <a:stretch>
                  <a:fillRect b="-4403"/>
                </a:stretch>
              </a:blipFill>
            </p:spPr>
            <p:txBody>
              <a:bodyPr/>
              <a:lstStyle/>
              <a:p>
                <a:r>
                  <a:rPr lang="zh-CN" altLang="en-US">
                    <a:noFill/>
                  </a:rPr>
                  <a:t> </a:t>
                </a:r>
              </a:p>
            </p:txBody>
          </p:sp>
        </mc:Fallback>
      </mc:AlternateContent>
      <p:pic>
        <p:nvPicPr>
          <p:cNvPr id="13" name="Picture 12"/>
          <p:cNvPicPr>
            <a:picLocks noChangeAspect="1"/>
          </p:cNvPicPr>
          <p:nvPr/>
        </p:nvPicPr>
        <p:blipFill>
          <a:blip r:embed="rId6"/>
          <a:stretch>
            <a:fillRect/>
          </a:stretch>
        </p:blipFill>
        <p:spPr>
          <a:xfrm>
            <a:off x="763298" y="1011800"/>
            <a:ext cx="7617405" cy="3641491"/>
          </a:xfrm>
          <a:prstGeom prst="rect">
            <a:avLst/>
          </a:prstGeom>
        </p:spPr>
      </p:pic>
      <p:sp>
        <p:nvSpPr>
          <p:cNvPr id="15" name="Content Placeholder 2"/>
          <p:cNvSpPr txBox="1">
            <a:spLocks/>
          </p:cNvSpPr>
          <p:nvPr/>
        </p:nvSpPr>
        <p:spPr bwMode="auto">
          <a:xfrm>
            <a:off x="2061475" y="6381328"/>
            <a:ext cx="5462853" cy="2457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fontAlgn="base" hangingPunct="0">
              <a:spcBef>
                <a:spcPct val="20000"/>
              </a:spcBef>
              <a:spcAft>
                <a:spcPct val="0"/>
              </a:spcAft>
              <a:defRPr/>
            </a:pPr>
            <a:r>
              <a:rPr lang="en-GB" altLang="zh-CN" sz="1400" dirty="0" smtClean="0">
                <a:latin typeface="Times New Roman" pitchFamily="18" charset="0"/>
                <a:cs typeface="Times New Roman" pitchFamily="18" charset="0"/>
              </a:rPr>
              <a:t>Figure source: </a:t>
            </a:r>
            <a:r>
              <a:rPr lang="en-US" altLang="zh-CN" sz="1400" dirty="0">
                <a:latin typeface="Times New Roman" pitchFamily="18" charset="0"/>
                <a:cs typeface="Times New Roman" pitchFamily="18" charset="0"/>
              </a:rPr>
              <a:t>T. </a:t>
            </a:r>
            <a:r>
              <a:rPr lang="en-US" altLang="zh-CN" sz="1400" dirty="0" err="1">
                <a:latin typeface="Times New Roman" pitchFamily="18" charset="0"/>
                <a:cs typeface="Times New Roman" pitchFamily="18" charset="0"/>
              </a:rPr>
              <a:t>Shintake</a:t>
            </a:r>
            <a:r>
              <a:rPr lang="en-US" altLang="zh-CN" sz="1400" dirty="0">
                <a:latin typeface="Times New Roman" pitchFamily="18" charset="0"/>
                <a:cs typeface="Times New Roman" pitchFamily="18" charset="0"/>
              </a:rPr>
              <a:t>, Development of Microwave Undulator, 1983</a:t>
            </a:r>
            <a:endParaRPr kumimoji="0" lang="en-GB" altLang="zh-CN" sz="1400" i="0" u="none" strike="noStrike" kern="1200" cap="none" spc="0" normalizeH="0" baseline="0" noProof="0" dirty="0" smtClean="0">
              <a:ln>
                <a:noFill/>
              </a:ln>
              <a:effectLst/>
              <a:uLnTx/>
              <a:uFillTx/>
              <a:latin typeface="Times New Roman" pitchFamily="18" charset="0"/>
              <a:cs typeface="Times New Roman" pitchFamily="18" charset="0"/>
            </a:endParaRPr>
          </a:p>
        </p:txBody>
      </p:sp>
      <p:sp>
        <p:nvSpPr>
          <p:cNvPr id="3" name="Rectangle 2"/>
          <p:cNvSpPr/>
          <p:nvPr/>
        </p:nvSpPr>
        <p:spPr>
          <a:xfrm>
            <a:off x="346433" y="5867980"/>
            <a:ext cx="8517460" cy="369332"/>
          </a:xfrm>
          <a:prstGeom prst="rect">
            <a:avLst/>
          </a:prstGeom>
        </p:spPr>
        <p:txBody>
          <a:bodyPr wrap="none">
            <a:spAutoFit/>
          </a:bodyPr>
          <a:lstStyle/>
          <a:p>
            <a:r>
              <a:rPr lang="en-GB" altLang="zh-CN" dirty="0" smtClean="0">
                <a:solidFill>
                  <a:srgbClr val="0000FF"/>
                </a:solidFill>
                <a:latin typeface="Times New Roman" panose="02020603050405020304" pitchFamily="18" charset="0"/>
                <a:cs typeface="Times New Roman" panose="02020603050405020304" pitchFamily="18" charset="0"/>
              </a:rPr>
              <a:t>In microwave undulator, the electron bunch sees both the electric field and magnetic field.</a:t>
            </a:r>
          </a:p>
        </p:txBody>
      </p:sp>
      <p:sp>
        <p:nvSpPr>
          <p:cNvPr id="5" name="Rectangle 4"/>
          <p:cNvSpPr/>
          <p:nvPr/>
        </p:nvSpPr>
        <p:spPr>
          <a:xfrm>
            <a:off x="1187625" y="1916832"/>
            <a:ext cx="201622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a:spLocks noGrp="1"/>
          </p:cNvSpPr>
          <p:nvPr>
            <p:ph type="title"/>
          </p:nvPr>
        </p:nvSpPr>
        <p:spPr>
          <a:xfrm>
            <a:off x="1331640" y="58614"/>
            <a:ext cx="6192688" cy="850106"/>
          </a:xfrm>
        </p:spPr>
        <p:txBody>
          <a:bodyPr>
            <a:normAutofit/>
          </a:bodyPr>
          <a:lstStyle/>
          <a:p>
            <a:r>
              <a:rPr lang="en-US" altLang="zh-CN" dirty="0" smtClean="0">
                <a:latin typeface="Times New Roman" pitchFamily="18" charset="0"/>
                <a:cs typeface="Times New Roman" pitchFamily="18" charset="0"/>
              </a:rPr>
              <a:t>What we propose?</a:t>
            </a:r>
            <a:endParaRPr lang="zh-CN" altLang="en-US" dirty="0">
              <a:latin typeface="Times New Roman" pitchFamily="18" charset="0"/>
              <a:cs typeface="Times New Roman" pitchFamily="18" charset="0"/>
            </a:endParaRPr>
          </a:p>
        </p:txBody>
      </p:sp>
      <p:pic>
        <p:nvPicPr>
          <p:cNvPr id="8" name="Picture 10" descr="STFC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266" y="6260411"/>
            <a:ext cx="1871439"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2"/>
          <p:cNvSpPr txBox="1">
            <a:spLocks/>
          </p:cNvSpPr>
          <p:nvPr/>
        </p:nvSpPr>
        <p:spPr>
          <a:xfrm>
            <a:off x="35497" y="1058505"/>
            <a:ext cx="9107735" cy="129037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a:buNone/>
              <a:defRPr/>
            </a:pPr>
            <a:r>
              <a:rPr lang="en-US" sz="1800" b="1" dirty="0" smtClean="0">
                <a:latin typeface="Times New Roman" pitchFamily="18" charset="0"/>
                <a:cs typeface="Times New Roman" pitchFamily="18" charset="0"/>
              </a:rPr>
              <a:t>Possible improvements:</a:t>
            </a:r>
          </a:p>
          <a:p>
            <a:pPr marL="114300" indent="-457200">
              <a:buAutoNum type="arabicParenBoth"/>
              <a:defRPr/>
            </a:pPr>
            <a:r>
              <a:rPr lang="en-US" sz="1800" b="1" dirty="0" smtClean="0">
                <a:latin typeface="Times New Roman" pitchFamily="18" charset="0"/>
                <a:cs typeface="Times New Roman" pitchFamily="18" charset="0"/>
              </a:rPr>
              <a:t>Evaluate the possibility to operate at </a:t>
            </a:r>
            <a:r>
              <a:rPr lang="en-US" sz="1800" b="1" dirty="0" err="1" smtClean="0">
                <a:latin typeface="Times New Roman" pitchFamily="18" charset="0"/>
                <a:cs typeface="Times New Roman" pitchFamily="18" charset="0"/>
              </a:rPr>
              <a:t>Ka</a:t>
            </a:r>
            <a:r>
              <a:rPr lang="en-US" sz="1800" b="1" dirty="0" smtClean="0">
                <a:latin typeface="Times New Roman" pitchFamily="18" charset="0"/>
                <a:cs typeface="Times New Roman" pitchFamily="18" charset="0"/>
              </a:rPr>
              <a:t>-band,  to achieve short wavelength operation</a:t>
            </a:r>
          </a:p>
          <a:p>
            <a:pPr marL="114300" indent="-457200">
              <a:buAutoNum type="arabicParenBoth"/>
              <a:tabLst>
                <a:tab pos="273050" algn="l"/>
                <a:tab pos="355600" algn="l"/>
              </a:tabLst>
              <a:defRPr/>
            </a:pPr>
            <a:r>
              <a:rPr lang="en-US" sz="1800" b="1" dirty="0" smtClean="0">
                <a:latin typeface="Times New Roman" pitchFamily="18" charset="0"/>
                <a:cs typeface="Times New Roman" pitchFamily="18" charset="0"/>
              </a:rPr>
              <a:t>Use a corrugated waveguide </a:t>
            </a:r>
            <a:r>
              <a:rPr lang="en-US" sz="1800" b="1" dirty="0">
                <a:latin typeface="Times New Roman" pitchFamily="18" charset="0"/>
                <a:cs typeface="Times New Roman" pitchFamily="18" charset="0"/>
              </a:rPr>
              <a:t>&amp;</a:t>
            </a:r>
            <a:r>
              <a:rPr lang="en-US" sz="1800" b="1" dirty="0" smtClean="0">
                <a:latin typeface="Times New Roman" pitchFamily="18" charset="0"/>
                <a:cs typeface="Times New Roman" pitchFamily="18" charset="0"/>
              </a:rPr>
              <a:t> further reduce the field at the wall (HE Hybrid mode)</a:t>
            </a:r>
          </a:p>
        </p:txBody>
      </p:sp>
      <p:graphicFrame>
        <p:nvGraphicFramePr>
          <p:cNvPr id="14" name="Table 13"/>
          <p:cNvGraphicFramePr>
            <a:graphicFrameLocks noGrp="1"/>
          </p:cNvGraphicFramePr>
          <p:nvPr>
            <p:extLst>
              <p:ext uri="{D42A27DB-BD31-4B8C-83A1-F6EECF244321}">
                <p14:modId xmlns:p14="http://schemas.microsoft.com/office/powerpoint/2010/main" val="445628105"/>
              </p:ext>
            </p:extLst>
          </p:nvPr>
        </p:nvGraphicFramePr>
        <p:xfrm>
          <a:off x="318357" y="2204864"/>
          <a:ext cx="8507288" cy="3520173"/>
        </p:xfrm>
        <a:graphic>
          <a:graphicData uri="http://schemas.openxmlformats.org/drawingml/2006/table">
            <a:tbl>
              <a:tblPr firstRow="1" firstCol="1" bandRow="1">
                <a:tableStyleId>{9D7B26C5-4107-4FEC-AEDC-1716B250A1EF}</a:tableStyleId>
              </a:tblPr>
              <a:tblGrid>
                <a:gridCol w="3029508">
                  <a:extLst>
                    <a:ext uri="{9D8B030D-6E8A-4147-A177-3AD203B41FA5}">
                      <a16:colId xmlns:a16="http://schemas.microsoft.com/office/drawing/2014/main" val="20000"/>
                    </a:ext>
                  </a:extLst>
                </a:gridCol>
                <a:gridCol w="1800200">
                  <a:extLst>
                    <a:ext uri="{9D8B030D-6E8A-4147-A177-3AD203B41FA5}">
                      <a16:colId xmlns:a16="http://schemas.microsoft.com/office/drawing/2014/main" val="20001"/>
                    </a:ext>
                  </a:extLst>
                </a:gridCol>
                <a:gridCol w="2160240">
                  <a:extLst>
                    <a:ext uri="{9D8B030D-6E8A-4147-A177-3AD203B41FA5}">
                      <a16:colId xmlns:a16="http://schemas.microsoft.com/office/drawing/2014/main" val="20002"/>
                    </a:ext>
                  </a:extLst>
                </a:gridCol>
                <a:gridCol w="1517340">
                  <a:extLst>
                    <a:ext uri="{9D8B030D-6E8A-4147-A177-3AD203B41FA5}">
                      <a16:colId xmlns:a16="http://schemas.microsoft.com/office/drawing/2014/main" val="20003"/>
                    </a:ext>
                  </a:extLst>
                </a:gridCol>
              </a:tblGrid>
              <a:tr h="535174">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 </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State</a:t>
                      </a:r>
                      <a:r>
                        <a:rPr lang="en-GB" sz="1800" baseline="0" dirty="0" smtClean="0">
                          <a:effectLst/>
                          <a:latin typeface="Times New Roman" panose="02020603050405020304" pitchFamily="18" charset="0"/>
                          <a:cs typeface="Times New Roman" panose="02020603050405020304" pitchFamily="18" charset="0"/>
                        </a:rPr>
                        <a:t>-of-the-art</a:t>
                      </a:r>
                      <a:r>
                        <a:rPr lang="en-GB" sz="1800" dirty="0" smtClean="0">
                          <a:effectLst/>
                          <a:latin typeface="Times New Roman" panose="02020603050405020304" pitchFamily="18" charset="0"/>
                          <a:cs typeface="Times New Roman" panose="02020603050405020304" pitchFamily="18" charset="0"/>
                        </a:rPr>
                        <a:t> </a:t>
                      </a:r>
                    </a:p>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undulator</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Record breaking </a:t>
                      </a:r>
                      <a:r>
                        <a:rPr lang="en-GB" sz="1800" dirty="0" smtClean="0">
                          <a:effectLst/>
                          <a:latin typeface="Times New Roman" panose="02020603050405020304" pitchFamily="18" charset="0"/>
                          <a:cs typeface="Times New Roman" panose="02020603050405020304" pitchFamily="18" charset="0"/>
                        </a:rPr>
                        <a:t>undulator</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Dream </a:t>
                      </a:r>
                      <a:r>
                        <a:rPr lang="en-GB" sz="1800" dirty="0" smtClean="0">
                          <a:effectLst/>
                          <a:latin typeface="Times New Roman" panose="02020603050405020304" pitchFamily="18" charset="0"/>
                          <a:cs typeface="Times New Roman" panose="02020603050405020304" pitchFamily="18" charset="0"/>
                        </a:rPr>
                        <a:t>Undulator</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66240">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Period (mm)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13.9</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13.9</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altLang="zh-CN" sz="1800" dirty="0" smtClean="0">
                          <a:effectLst/>
                          <a:latin typeface="Times New Roman" panose="02020603050405020304" pitchFamily="18" charset="0"/>
                          <a:ea typeface="+mn-ea"/>
                          <a:cs typeface="Times New Roman" panose="02020603050405020304" pitchFamily="18" charset="0"/>
                        </a:rPr>
                        <a:t>4.4</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97144">
                <a:tc>
                  <a:txBody>
                    <a:bodyPr/>
                    <a:lstStyle/>
                    <a:p>
                      <a:pPr>
                        <a:lnSpc>
                          <a:spcPct val="107000"/>
                        </a:lnSpc>
                        <a:spcAft>
                          <a:spcPts val="0"/>
                        </a:spcAft>
                      </a:pPr>
                      <a:r>
                        <a:rPr lang="en-GB" sz="1800">
                          <a:effectLst/>
                          <a:latin typeface="Times New Roman" panose="02020603050405020304" pitchFamily="18" charset="0"/>
                          <a:cs typeface="Times New Roman" panose="02020603050405020304" pitchFamily="18" charset="0"/>
                        </a:rPr>
                        <a:t>Beam Aperture (mm)</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altLang="zh-CN" sz="1800" dirty="0" smtClean="0">
                          <a:effectLst/>
                          <a:latin typeface="Times New Roman" panose="02020603050405020304" pitchFamily="18" charset="0"/>
                          <a:ea typeface="+mn-ea"/>
                          <a:cs typeface="Times New Roman" panose="02020603050405020304" pitchFamily="18" charset="0"/>
                        </a:rPr>
                        <a:t>5.0</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5.0</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5.0</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66240">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Peak B Field (T)</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0.92</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1.</a:t>
                      </a:r>
                      <a:r>
                        <a:rPr lang="en-US" sz="1800" dirty="0" smtClean="0">
                          <a:effectLst/>
                          <a:latin typeface="Times New Roman" panose="02020603050405020304" pitchFamily="18" charset="0"/>
                          <a:ea typeface="宋体" panose="02010600030101010101" pitchFamily="2" charset="-122"/>
                          <a:cs typeface="Times New Roman" panose="02020603050405020304" pitchFamily="18" charset="0"/>
                        </a:rPr>
                        <a:t>62</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2.0</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266240">
                <a:tc>
                  <a:txBody>
                    <a:bodyPr/>
                    <a:lstStyle/>
                    <a:p>
                      <a:pPr>
                        <a:lnSpc>
                          <a:spcPct val="107000"/>
                        </a:lnSpc>
                        <a:spcAft>
                          <a:spcPts val="0"/>
                        </a:spcAft>
                      </a:pPr>
                      <a:r>
                        <a:rPr lang="en-GB" sz="1800">
                          <a:effectLst/>
                          <a:latin typeface="Times New Roman" panose="02020603050405020304" pitchFamily="18" charset="0"/>
                          <a:cs typeface="Times New Roman" panose="02020603050405020304" pitchFamily="18" charset="0"/>
                        </a:rPr>
                        <a:t>K Parameter</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1.2</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2.1</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0.82</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66240">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Length (m)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4.0</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1.0  -</a:t>
                      </a:r>
                      <a:r>
                        <a:rPr lang="en-GB" sz="1800" baseline="0" dirty="0" smtClean="0">
                          <a:effectLst/>
                          <a:latin typeface="Times New Roman" panose="02020603050405020304" pitchFamily="18" charset="0"/>
                          <a:cs typeface="Times New Roman" panose="02020603050405020304" pitchFamily="18" charset="0"/>
                        </a:rPr>
                        <a:t> </a:t>
                      </a:r>
                      <a:r>
                        <a:rPr lang="en-GB" sz="1800" dirty="0" smtClean="0">
                          <a:effectLst/>
                          <a:latin typeface="Times New Roman" panose="02020603050405020304" pitchFamily="18" charset="0"/>
                          <a:cs typeface="Times New Roman" panose="02020603050405020304" pitchFamily="18" charset="0"/>
                        </a:rPr>
                        <a:t> </a:t>
                      </a:r>
                      <a:r>
                        <a:rPr lang="en-GB" sz="1800" dirty="0">
                          <a:effectLst/>
                          <a:latin typeface="Times New Roman" panose="02020603050405020304" pitchFamily="18" charset="0"/>
                          <a:cs typeface="Times New Roman" panose="02020603050405020304" pitchFamily="18" charset="0"/>
                        </a:rPr>
                        <a:t>4.0 </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1.0 – 4.0 </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443005">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Operating frequency (GHz)</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11.424</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11.424</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36</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484299">
                <a:tc>
                  <a:txBody>
                    <a:bodyPr/>
                    <a:lstStyle/>
                    <a:p>
                      <a:pPr>
                        <a:lnSpc>
                          <a:spcPct val="107000"/>
                        </a:lnSpc>
                        <a:spcAft>
                          <a:spcPts val="0"/>
                        </a:spcAft>
                      </a:pPr>
                      <a:r>
                        <a:rPr lang="en-GB" sz="1800" dirty="0">
                          <a:effectLst/>
                          <a:latin typeface="Times New Roman" panose="02020603050405020304" pitchFamily="18" charset="0"/>
                          <a:cs typeface="Times New Roman" panose="02020603050405020304" pitchFamily="18" charset="0"/>
                        </a:rPr>
                        <a:t>Required microwave </a:t>
                      </a:r>
                      <a:r>
                        <a:rPr lang="en-GB" sz="1800" dirty="0" smtClean="0">
                          <a:effectLst/>
                          <a:latin typeface="Times New Roman" panose="02020603050405020304" pitchFamily="18" charset="0"/>
                          <a:cs typeface="Times New Roman" panose="02020603050405020304" pitchFamily="18" charset="0"/>
                        </a:rPr>
                        <a:t>power</a:t>
                      </a:r>
                      <a:r>
                        <a:rPr lang="en-GB" sz="1800" baseline="0" dirty="0" smtClean="0">
                          <a:effectLst/>
                          <a:latin typeface="Times New Roman" panose="02020603050405020304" pitchFamily="18" charset="0"/>
                          <a:cs typeface="Times New Roman" panose="02020603050405020304" pitchFamily="18" charset="0"/>
                        </a:rPr>
                        <a:t> (MW)</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152</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185 -  464</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800" dirty="0" smtClean="0">
                          <a:effectLst/>
                          <a:latin typeface="Times New Roman" panose="02020603050405020304" pitchFamily="18" charset="0"/>
                          <a:cs typeface="Times New Roman" panose="02020603050405020304" pitchFamily="18" charset="0"/>
                        </a:rPr>
                        <a:t>108</a:t>
                      </a:r>
                      <a:r>
                        <a:rPr lang="en-GB" sz="1800" baseline="0" dirty="0" smtClean="0">
                          <a:effectLst/>
                          <a:latin typeface="Times New Roman" panose="02020603050405020304" pitchFamily="18" charset="0"/>
                          <a:cs typeface="Times New Roman" panose="02020603050405020304" pitchFamily="18" charset="0"/>
                        </a:rPr>
                        <a:t>  -  272</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432048">
                <a:tc>
                  <a:txBody>
                    <a:bodyPr/>
                    <a:lstStyle/>
                    <a:p>
                      <a:pPr>
                        <a:lnSpc>
                          <a:spcPct val="107000"/>
                        </a:lnSpc>
                        <a:spcAft>
                          <a:spcPts val="0"/>
                        </a:spcAft>
                      </a:pPr>
                      <a:r>
                        <a:rPr lang="en-US" altLang="zh-CN" sz="1800" dirty="0" smtClean="0">
                          <a:effectLst/>
                          <a:latin typeface="Times New Roman" panose="02020603050405020304" pitchFamily="18" charset="0"/>
                          <a:cs typeface="Times New Roman" panose="02020603050405020304" pitchFamily="18" charset="0"/>
                        </a:rPr>
                        <a:t>Required pulse length (us) </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US" altLang="zh-CN" sz="1800" dirty="0" smtClean="0">
                          <a:effectLst/>
                          <a:latin typeface="Times New Roman" panose="02020603050405020304" pitchFamily="18" charset="0"/>
                          <a:ea typeface="宋体" panose="02010600030101010101" pitchFamily="2" charset="-122"/>
                          <a:cs typeface="Times New Roman" panose="02020603050405020304" pitchFamily="18" charset="0"/>
                        </a:rPr>
                        <a:t>5.8</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US" altLang="zh-CN" sz="1800" dirty="0" smtClean="0">
                          <a:effectLst/>
                          <a:latin typeface="Times New Roman" panose="02020603050405020304" pitchFamily="18" charset="0"/>
                          <a:ea typeface="宋体" panose="02010600030101010101" pitchFamily="2" charset="-122"/>
                          <a:cs typeface="Times New Roman" panose="02020603050405020304" pitchFamily="18" charset="0"/>
                        </a:rPr>
                        <a:t>1.4  -  5.7</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US" altLang="zh-CN" sz="1800" dirty="0" smtClean="0">
                          <a:effectLst/>
                          <a:latin typeface="Times New Roman" panose="02020603050405020304" pitchFamily="18" charset="0"/>
                          <a:ea typeface="宋体" panose="02010600030101010101" pitchFamily="2" charset="-122"/>
                          <a:cs typeface="Times New Roman" panose="02020603050405020304" pitchFamily="18" charset="0"/>
                        </a:rPr>
                        <a:t>0.8 - 3.2</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bl>
          </a:graphicData>
        </a:graphic>
      </p:graphicFrame>
      <mc:AlternateContent xmlns:mc="http://schemas.openxmlformats.org/markup-compatibility/2006" xmlns:a14="http://schemas.microsoft.com/office/drawing/2010/main">
        <mc:Choice Requires="a14">
          <p:sp>
            <p:nvSpPr>
              <p:cNvPr id="15" name="Rectangle 14"/>
              <p:cNvSpPr/>
              <p:nvPr/>
            </p:nvSpPr>
            <p:spPr>
              <a:xfrm>
                <a:off x="5580112" y="5877272"/>
                <a:ext cx="3024336" cy="475451"/>
              </a:xfrm>
              <a:prstGeom prst="rect">
                <a:avLst/>
              </a:prstGeom>
            </p:spPr>
            <p:txBody>
              <a:bodyPr wrap="square">
                <a:spAutoFit/>
              </a:bodyPr>
              <a:lstStyle/>
              <a:p>
                <a14:m>
                  <m:oMath xmlns:m="http://schemas.openxmlformats.org/officeDocument/2006/math">
                    <m:r>
                      <a:rPr lang="en-US" altLang="zh-CN" sz="2400" b="0" i="1" smtClean="0">
                        <a:latin typeface="Cambria Math" panose="02040503050406030204" pitchFamily="18" charset="0"/>
                      </a:rPr>
                      <m:t>𝑃</m:t>
                    </m:r>
                    <m:r>
                      <a:rPr lang="zh-CN" altLang="en-US" sz="2400" i="1" smtClean="0">
                        <a:latin typeface="Cambria Math" panose="02040503050406030204" pitchFamily="18" charset="0"/>
                      </a:rPr>
                      <m:t>∝</m:t>
                    </m:r>
                    <m:sSup>
                      <m:sSupPr>
                        <m:ctrlPr>
                          <a:rPr lang="en-US" altLang="zh-CN" sz="2400" i="1" smtClean="0">
                            <a:latin typeface="Cambria Math" panose="02040503050406030204" pitchFamily="18" charset="0"/>
                          </a:rPr>
                        </m:ctrlPr>
                      </m:sSupPr>
                      <m:e>
                        <m:r>
                          <a:rPr lang="en-US" altLang="zh-CN" sz="2400" b="0" i="1" smtClean="0">
                            <a:latin typeface="Cambria Math" panose="02040503050406030204" pitchFamily="18" charset="0"/>
                          </a:rPr>
                          <m:t>𝐿</m:t>
                        </m:r>
                      </m:e>
                      <m:sup>
                        <m:r>
                          <a:rPr lang="en-US" altLang="zh-CN" sz="2400" b="0" i="1" smtClean="0">
                            <a:latin typeface="Cambria Math" panose="02040503050406030204" pitchFamily="18" charset="0"/>
                          </a:rPr>
                          <m:t>2/3</m:t>
                        </m:r>
                      </m:sup>
                    </m:sSup>
                  </m:oMath>
                </a14:m>
                <a:r>
                  <a:rPr lang="zh-CN" altLang="en-US" dirty="0" smtClean="0"/>
                  <a:t>        </a:t>
                </a:r>
                <a14:m>
                  <m:oMath xmlns:m="http://schemas.openxmlformats.org/officeDocument/2006/math">
                    <m:r>
                      <a:rPr lang="en-US" altLang="zh-CN" sz="2400" b="0" i="0" smtClean="0">
                        <a:latin typeface="Cambria Math" panose="02040503050406030204" pitchFamily="18" charset="0"/>
                      </a:rPr>
                      <m:t>     </m:t>
                    </m:r>
                    <m:r>
                      <a:rPr lang="en-US" altLang="zh-CN" sz="2400" b="0" i="1" smtClean="0">
                        <a:latin typeface="Cambria Math" panose="02040503050406030204" pitchFamily="18" charset="0"/>
                      </a:rPr>
                      <m:t>𝑇</m:t>
                    </m:r>
                    <m:r>
                      <a:rPr lang="zh-CN" altLang="en-US" sz="2400" i="1" smtClean="0">
                        <a:latin typeface="Cambria Math" panose="02040503050406030204" pitchFamily="18" charset="0"/>
                      </a:rPr>
                      <m:t>∝</m:t>
                    </m:r>
                    <m:r>
                      <a:rPr lang="en-US" altLang="zh-CN" sz="2400" b="0" i="1" smtClean="0">
                        <a:latin typeface="Cambria Math" panose="02040503050406030204" pitchFamily="18" charset="0"/>
                      </a:rPr>
                      <m:t>𝐿</m:t>
                    </m:r>
                  </m:oMath>
                </a14:m>
                <a:endParaRPr lang="zh-CN" altLang="en-US" sz="2400" dirty="0"/>
              </a:p>
            </p:txBody>
          </p:sp>
        </mc:Choice>
        <mc:Fallback xmlns="">
          <p:sp>
            <p:nvSpPr>
              <p:cNvPr id="15" name="Rectangle 14"/>
              <p:cNvSpPr>
                <a:spLocks noRot="1" noChangeAspect="1" noMove="1" noResize="1" noEditPoints="1" noAdjustHandles="1" noChangeArrowheads="1" noChangeShapeType="1" noTextEdit="1"/>
              </p:cNvSpPr>
              <p:nvPr/>
            </p:nvSpPr>
            <p:spPr>
              <a:xfrm>
                <a:off x="5580112" y="5877272"/>
                <a:ext cx="3024336" cy="475451"/>
              </a:xfrm>
              <a:prstGeom prst="rect">
                <a:avLst/>
              </a:prstGeom>
              <a:blipFill>
                <a:blip r:embed="rId4"/>
                <a:stretch>
                  <a:fillRect l="-403"/>
                </a:stretch>
              </a:blipFill>
            </p:spPr>
            <p:txBody>
              <a:bodyPr/>
              <a:lstStyle/>
              <a:p>
                <a:r>
                  <a:rPr lang="en-GB">
                    <a:noFill/>
                  </a:rPr>
                  <a:t> </a:t>
                </a:r>
              </a:p>
            </p:txBody>
          </p:sp>
        </mc:Fallback>
      </mc:AlternateContent>
      <p:sp>
        <p:nvSpPr>
          <p:cNvPr id="2" name="Rectangle 1"/>
          <p:cNvSpPr/>
          <p:nvPr/>
        </p:nvSpPr>
        <p:spPr>
          <a:xfrm>
            <a:off x="7164288" y="2780928"/>
            <a:ext cx="1440160" cy="294410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09901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a:spLocks noGrp="1"/>
          </p:cNvSpPr>
          <p:nvPr>
            <p:ph type="title"/>
          </p:nvPr>
        </p:nvSpPr>
        <p:spPr>
          <a:xfrm>
            <a:off x="1115616" y="58614"/>
            <a:ext cx="6408712" cy="634082"/>
          </a:xfrm>
        </p:spPr>
        <p:txBody>
          <a:bodyPr>
            <a:normAutofit fontScale="90000"/>
          </a:bodyPr>
          <a:lstStyle/>
          <a:p>
            <a:r>
              <a:rPr lang="en-US" altLang="zh-CN" dirty="0" smtClean="0">
                <a:latin typeface="Times New Roman" pitchFamily="18" charset="0"/>
                <a:cs typeface="Times New Roman" pitchFamily="18" charset="0"/>
              </a:rPr>
              <a:t>Corrugated waveguide design</a:t>
            </a:r>
            <a:endParaRPr lang="zh-CN" altLang="en-US" dirty="0">
              <a:latin typeface="Times New Roman" pitchFamily="18" charset="0"/>
              <a:cs typeface="Times New Roman" pitchFamily="18" charset="0"/>
            </a:endParaRPr>
          </a:p>
        </p:txBody>
      </p:sp>
      <p:sp>
        <p:nvSpPr>
          <p:cNvPr id="9" name="Rectangle 8"/>
          <p:cNvSpPr/>
          <p:nvPr/>
        </p:nvSpPr>
        <p:spPr>
          <a:xfrm>
            <a:off x="505270" y="2224647"/>
            <a:ext cx="2756183" cy="369332"/>
          </a:xfrm>
          <a:prstGeom prst="rect">
            <a:avLst/>
          </a:prstGeom>
        </p:spPr>
        <p:txBody>
          <a:bodyPr wrap="square">
            <a:spAutoFit/>
          </a:bodyPr>
          <a:lstStyle/>
          <a:p>
            <a:pPr>
              <a:defRPr/>
            </a:pPr>
            <a:r>
              <a:rPr lang="en-US" altLang="zh-CN" dirty="0" smtClean="0">
                <a:solidFill>
                  <a:srgbClr val="0070C0"/>
                </a:solidFill>
                <a:latin typeface="Times New Roman" panose="02020603050405020304" pitchFamily="18" charset="0"/>
                <a:cs typeface="Times New Roman" pitchFamily="18" charset="0"/>
              </a:rPr>
              <a:t>HE11 mode</a:t>
            </a:r>
          </a:p>
        </p:txBody>
      </p:sp>
      <p:sp>
        <p:nvSpPr>
          <p:cNvPr id="3" name="Rectangle 2"/>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1025" name="Picture 2" descr="HE11Field"/>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5130" y="1094914"/>
            <a:ext cx="2448272" cy="107840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HE12Field"/>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5377" y="3057974"/>
            <a:ext cx="3264535" cy="1668145"/>
          </a:xfrm>
          <a:prstGeom prst="rect">
            <a:avLst/>
          </a:prstGeom>
          <a:noFill/>
          <a:ln>
            <a:noFill/>
          </a:ln>
        </p:spPr>
      </p:pic>
      <p:sp>
        <p:nvSpPr>
          <p:cNvPr id="12" name="Rectangle 11"/>
          <p:cNvSpPr/>
          <p:nvPr/>
        </p:nvSpPr>
        <p:spPr>
          <a:xfrm>
            <a:off x="369552" y="4778747"/>
            <a:ext cx="2756183" cy="369332"/>
          </a:xfrm>
          <a:prstGeom prst="rect">
            <a:avLst/>
          </a:prstGeom>
        </p:spPr>
        <p:txBody>
          <a:bodyPr wrap="square">
            <a:spAutoFit/>
          </a:bodyPr>
          <a:lstStyle/>
          <a:p>
            <a:pPr>
              <a:defRPr/>
            </a:pPr>
            <a:r>
              <a:rPr lang="en-US" altLang="zh-CN" dirty="0" smtClean="0">
                <a:solidFill>
                  <a:srgbClr val="0070C0"/>
                </a:solidFill>
                <a:latin typeface="Times New Roman" panose="02020603050405020304" pitchFamily="18" charset="0"/>
                <a:cs typeface="Times New Roman" pitchFamily="18" charset="0"/>
              </a:rPr>
              <a:t>HE12 mode</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1740999219"/>
                  </p:ext>
                </p:extLst>
              </p:nvPr>
            </p:nvGraphicFramePr>
            <p:xfrm>
              <a:off x="3523927" y="980728"/>
              <a:ext cx="5584577" cy="5157515"/>
            </p:xfrm>
            <a:graphic>
              <a:graphicData uri="http://schemas.openxmlformats.org/drawingml/2006/table">
                <a:tbl>
                  <a:tblPr firstRow="1" firstCol="1" bandRow="1">
                    <a:tableStyleId>{5C22544A-7EE6-4342-B048-85BDC9FD1C3A}</a:tableStyleId>
                  </a:tblPr>
                  <a:tblGrid>
                    <a:gridCol w="3024978">
                      <a:extLst>
                        <a:ext uri="{9D8B030D-6E8A-4147-A177-3AD203B41FA5}">
                          <a16:colId xmlns:a16="http://schemas.microsoft.com/office/drawing/2014/main" val="3235325395"/>
                        </a:ext>
                      </a:extLst>
                    </a:gridCol>
                    <a:gridCol w="1163454">
                      <a:extLst>
                        <a:ext uri="{9D8B030D-6E8A-4147-A177-3AD203B41FA5}">
                          <a16:colId xmlns:a16="http://schemas.microsoft.com/office/drawing/2014/main" val="860478016"/>
                        </a:ext>
                      </a:extLst>
                    </a:gridCol>
                    <a:gridCol w="1396145">
                      <a:extLst>
                        <a:ext uri="{9D8B030D-6E8A-4147-A177-3AD203B41FA5}">
                          <a16:colId xmlns:a16="http://schemas.microsoft.com/office/drawing/2014/main" val="2011853071"/>
                        </a:ext>
                      </a:extLst>
                    </a:gridCol>
                  </a:tblGrid>
                  <a:tr h="297395">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Operating mode</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HE</a:t>
                          </a:r>
                          <a:r>
                            <a:rPr lang="en-US" sz="1800" baseline="-25000" dirty="0">
                              <a:effectLst/>
                              <a:latin typeface="Times New Roman" panose="02020603050405020304" pitchFamily="18" charset="0"/>
                              <a:cs typeface="Times New Roman" panose="02020603050405020304" pitchFamily="18" charset="0"/>
                            </a:rPr>
                            <a:t>11</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HE</a:t>
                          </a:r>
                          <a:r>
                            <a:rPr lang="en-US" sz="1800" baseline="-25000">
                              <a:effectLst/>
                              <a:latin typeface="Times New Roman" panose="02020603050405020304" pitchFamily="18" charset="0"/>
                              <a:cs typeface="Times New Roman" panose="02020603050405020304" pitchFamily="18" charset="0"/>
                            </a:rPr>
                            <a:t>12</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30368525"/>
                      </a:ext>
                    </a:extLst>
                  </a:tr>
                  <a:tr h="350677">
                    <a:tc>
                      <a:txBody>
                        <a:bodyPr/>
                        <a:lstStyle/>
                        <a:p>
                          <a:pPr indent="128270" algn="l">
                            <a:lnSpc>
                              <a:spcPct val="105000"/>
                            </a:lnSpc>
                            <a:spcAft>
                              <a:spcPts val="0"/>
                            </a:spcAft>
                          </a:pPr>
                          <a:r>
                            <a:rPr lang="en-US" sz="1800" dirty="0">
                              <a:effectLst/>
                              <a:latin typeface="Times New Roman" panose="02020603050405020304" pitchFamily="18" charset="0"/>
                              <a:cs typeface="Times New Roman" panose="02020603050405020304" pitchFamily="18" charset="0"/>
                            </a:rPr>
                            <a:t>Operating frequency (GHz)</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36</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36</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580007964"/>
                      </a:ext>
                    </a:extLst>
                  </a:tr>
                  <a:tr h="297395">
                    <a:tc>
                      <a:txBody>
                        <a:bodyPr/>
                        <a:lstStyle/>
                        <a:p>
                          <a:pPr indent="128270" algn="just">
                            <a:lnSpc>
                              <a:spcPct val="105000"/>
                            </a:lnSpc>
                            <a:spcAft>
                              <a:spcPts val="0"/>
                            </a:spcAft>
                          </a:pPr>
                          <a14:m>
                            <m:oMath xmlns:m="http://schemas.openxmlformats.org/officeDocument/2006/math">
                              <m:sSub>
                                <m:sSubPr>
                                  <m:ctrlPr>
                                    <a:rPr lang="zh-CN" sz="1800" i="1">
                                      <a:effectLst/>
                                      <a:latin typeface="Cambria Math" panose="02040503050406030204" pitchFamily="18" charset="0"/>
                                    </a:rPr>
                                  </m:ctrlPr>
                                </m:sSubPr>
                                <m:e>
                                  <m:r>
                                    <a:rPr lang="en-US" sz="1800">
                                      <a:effectLst/>
                                      <a:latin typeface="Cambria Math" panose="02040503050406030204" pitchFamily="18" charset="0"/>
                                    </a:rPr>
                                    <m:t>𝜆</m:t>
                                  </m:r>
                                </m:e>
                                <m:sub>
                                  <m:r>
                                    <a:rPr lang="en-US" sz="1800">
                                      <a:effectLst/>
                                      <a:latin typeface="Cambria Math" panose="02040503050406030204" pitchFamily="18" charset="0"/>
                                    </a:rPr>
                                    <m:t>0</m:t>
                                  </m:r>
                                </m:sub>
                              </m:sSub>
                            </m:oMath>
                          </a14:m>
                          <a:r>
                            <a:rPr lang="en-US" sz="1800" dirty="0">
                              <a:effectLst/>
                              <a:latin typeface="Times New Roman" panose="02020603050405020304" pitchFamily="18" charset="0"/>
                              <a:cs typeface="Times New Roman" panose="02020603050405020304" pitchFamily="18" charset="0"/>
                            </a:rPr>
                            <a:t>  (mm)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8.33</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8.33</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628361605"/>
                      </a:ext>
                    </a:extLst>
                  </a:tr>
                  <a:tr h="297395">
                    <a:tc>
                      <a:txBody>
                        <a:bodyPr/>
                        <a:lstStyle/>
                        <a:p>
                          <a:pPr indent="128270" algn="just">
                            <a:lnSpc>
                              <a:spcPct val="105000"/>
                            </a:lnSpc>
                            <a:spcAft>
                              <a:spcPts val="0"/>
                            </a:spcAft>
                          </a:pPr>
                          <a14:m>
                            <m:oMath xmlns:m="http://schemas.openxmlformats.org/officeDocument/2006/math">
                              <m:sSub>
                                <m:sSubPr>
                                  <m:ctrlPr>
                                    <a:rPr lang="zh-CN" sz="1800" i="1">
                                      <a:effectLst/>
                                      <a:latin typeface="Cambria Math" panose="02040503050406030204" pitchFamily="18" charset="0"/>
                                    </a:rPr>
                                  </m:ctrlPr>
                                </m:sSubPr>
                                <m:e>
                                  <m:r>
                                    <a:rPr lang="en-US" sz="1800">
                                      <a:effectLst/>
                                      <a:latin typeface="Cambria Math" panose="02040503050406030204" pitchFamily="18" charset="0"/>
                                    </a:rPr>
                                    <m:t>𝑅</m:t>
                                  </m:r>
                                </m:e>
                                <m:sub>
                                  <m:r>
                                    <a:rPr lang="en-US" sz="1800">
                                      <a:effectLst/>
                                      <a:latin typeface="Cambria Math" panose="02040503050406030204" pitchFamily="18" charset="0"/>
                                    </a:rPr>
                                    <m:t>𝑏</m:t>
                                  </m:r>
                                </m:sub>
                              </m:sSub>
                            </m:oMath>
                          </a14:m>
                          <a:r>
                            <a:rPr lang="en-US" sz="1800" dirty="0">
                              <a:effectLst/>
                              <a:latin typeface="Times New Roman" panose="02020603050405020304" pitchFamily="18" charset="0"/>
                              <a:cs typeface="Times New Roman" panose="02020603050405020304" pitchFamily="18" charset="0"/>
                            </a:rPr>
                            <a:t> (mm)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2.0</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2.0</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959051000"/>
                      </a:ext>
                    </a:extLst>
                  </a:tr>
                  <a:tr h="297395">
                    <a:tc>
                      <a:txBody>
                        <a:bodyPr/>
                        <a:lstStyle/>
                        <a:p>
                          <a:pPr indent="128270" algn="just">
                            <a:lnSpc>
                              <a:spcPct val="105000"/>
                            </a:lnSpc>
                            <a:spcAft>
                              <a:spcPts val="0"/>
                            </a:spcAft>
                          </a:pPr>
                          <a14:m>
                            <m:oMath xmlns:m="http://schemas.openxmlformats.org/officeDocument/2006/math">
                              <m:sSub>
                                <m:sSubPr>
                                  <m:ctrlPr>
                                    <a:rPr lang="zh-CN" sz="1800" i="1" smtClean="0">
                                      <a:effectLst/>
                                      <a:latin typeface="Cambria Math" panose="02040503050406030204" pitchFamily="18" charset="0"/>
                                    </a:rPr>
                                  </m:ctrlPr>
                                </m:sSubPr>
                                <m:e>
                                  <m:r>
                                    <a:rPr lang="en-GB" altLang="zh-CN" sz="1800" b="1" i="1" smtClean="0">
                                      <a:effectLst/>
                                      <a:latin typeface="Cambria Math" panose="02040503050406030204" pitchFamily="18" charset="0"/>
                                    </a:rPr>
                                    <m:t>𝒓</m:t>
                                  </m:r>
                                </m:e>
                                <m:sub>
                                  <m:r>
                                    <a:rPr lang="en-US" sz="1800">
                                      <a:effectLst/>
                                      <a:latin typeface="Cambria Math" panose="02040503050406030204" pitchFamily="18" charset="0"/>
                                    </a:rPr>
                                    <m:t>1</m:t>
                                  </m:r>
                                </m:sub>
                              </m:sSub>
                            </m:oMath>
                          </a14:m>
                          <a:r>
                            <a:rPr lang="en-US" sz="1800" dirty="0">
                              <a:effectLst/>
                              <a:latin typeface="Times New Roman" panose="02020603050405020304" pitchFamily="18" charset="0"/>
                              <a:cs typeface="Times New Roman" panose="02020603050405020304" pitchFamily="18" charset="0"/>
                            </a:rPr>
                            <a:t>  (mm)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4</a:t>
                          </a:r>
                          <a14:m>
                            <m:oMath xmlns:m="http://schemas.openxmlformats.org/officeDocument/2006/math">
                              <m:sSub>
                                <m:sSubPr>
                                  <m:ctrlPr>
                                    <a:rPr lang="zh-CN" sz="1800" i="1">
                                      <a:effectLst/>
                                      <a:latin typeface="Cambria Math" panose="02040503050406030204" pitchFamily="18" charset="0"/>
                                    </a:rPr>
                                  </m:ctrlPr>
                                </m:sSubPr>
                                <m:e>
                                  <m:r>
                                    <a:rPr lang="en-US" sz="1800">
                                      <a:effectLst/>
                                      <a:latin typeface="Cambria Math" panose="02040503050406030204" pitchFamily="18" charset="0"/>
                                    </a:rPr>
                                    <m:t>𝑅</m:t>
                                  </m:r>
                                </m:e>
                                <m:sub>
                                  <m:r>
                                    <a:rPr lang="en-US" sz="1800">
                                      <a:effectLst/>
                                      <a:latin typeface="Cambria Math" panose="02040503050406030204" pitchFamily="18" charset="0"/>
                                    </a:rPr>
                                    <m:t>𝑏</m:t>
                                  </m:r>
                                </m:sub>
                              </m:sSub>
                            </m:oMath>
                          </a14:m>
                          <a:r>
                            <a:rPr lang="en-US" sz="1800">
                              <a:effectLst/>
                              <a:latin typeface="Times New Roman" panose="02020603050405020304" pitchFamily="18" charset="0"/>
                              <a:cs typeface="Times New Roman" panose="02020603050405020304" pitchFamily="18" charset="0"/>
                            </a:rPr>
                            <a:t>=8.0 </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14:m>
                            <m:oMath xmlns:m="http://schemas.openxmlformats.org/officeDocument/2006/math">
                              <m:r>
                                <a:rPr lang="en-US" sz="1800">
                                  <a:effectLst/>
                                  <a:latin typeface="Cambria Math" panose="02040503050406030204" pitchFamily="18" charset="0"/>
                                </a:rPr>
                                <m:t>9</m:t>
                              </m:r>
                              <m:sSub>
                                <m:sSubPr>
                                  <m:ctrlPr>
                                    <a:rPr lang="zh-CN" sz="1800" i="1">
                                      <a:effectLst/>
                                      <a:latin typeface="Cambria Math" panose="02040503050406030204" pitchFamily="18" charset="0"/>
                                    </a:rPr>
                                  </m:ctrlPr>
                                </m:sSubPr>
                                <m:e>
                                  <m:r>
                                    <a:rPr lang="en-US" sz="1800">
                                      <a:effectLst/>
                                      <a:latin typeface="Cambria Math" panose="02040503050406030204" pitchFamily="18" charset="0"/>
                                    </a:rPr>
                                    <m:t>𝑅</m:t>
                                  </m:r>
                                </m:e>
                                <m:sub>
                                  <m:r>
                                    <a:rPr lang="en-US" sz="1800">
                                      <a:effectLst/>
                                      <a:latin typeface="Cambria Math" panose="02040503050406030204" pitchFamily="18" charset="0"/>
                                    </a:rPr>
                                    <m:t>𝑏</m:t>
                                  </m:r>
                                </m:sub>
                              </m:sSub>
                            </m:oMath>
                          </a14:m>
                          <a:r>
                            <a:rPr lang="en-US" sz="1800">
                              <a:effectLst/>
                              <a:latin typeface="Times New Roman" panose="02020603050405020304" pitchFamily="18" charset="0"/>
                              <a:cs typeface="Times New Roman" panose="02020603050405020304" pitchFamily="18" charset="0"/>
                            </a:rPr>
                            <a:t>=18.0</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840929611"/>
                      </a:ext>
                    </a:extLst>
                  </a:tr>
                  <a:tr h="297395">
                    <a:tc>
                      <a:txBody>
                        <a:bodyPr/>
                        <a:lstStyle/>
                        <a:p>
                          <a:pPr indent="128270" algn="just">
                            <a:lnSpc>
                              <a:spcPct val="105000"/>
                            </a:lnSpc>
                            <a:spcAft>
                              <a:spcPts val="0"/>
                            </a:spcAft>
                          </a:pPr>
                          <a:r>
                            <a:rPr lang="en-US" sz="1800" b="0" dirty="0" smtClean="0">
                              <a:effectLst/>
                              <a:latin typeface="Times New Roman" panose="02020603050405020304" pitchFamily="18" charset="0"/>
                              <a:cs typeface="Times New Roman" panose="02020603050405020304" pitchFamily="18" charset="0"/>
                            </a:rPr>
                            <a:t>d</a:t>
                          </a:r>
                          <a14:m>
                            <m:oMath xmlns:m="http://schemas.openxmlformats.org/officeDocument/2006/math">
                              <m:r>
                                <m:rPr>
                                  <m:sty m:val="p"/>
                                </m:rPr>
                                <a:rPr lang="en-GB" sz="1800" b="0" i="0" smtClean="0">
                                  <a:effectLst/>
                                  <a:latin typeface="Cambria Math" panose="02040503050406030204" pitchFamily="18" charset="0"/>
                                </a:rPr>
                                <m:t>epth</m:t>
                              </m:r>
                              <m:r>
                                <a:rPr lang="en-US" sz="1800">
                                  <a:effectLst/>
                                  <a:latin typeface="Cambria Math" panose="02040503050406030204" pitchFamily="18" charset="0"/>
                                </a:rPr>
                                <m:t>=</m:t>
                              </m:r>
                              <m:sSub>
                                <m:sSubPr>
                                  <m:ctrlPr>
                                    <a:rPr lang="zh-CN" sz="1800" i="1">
                                      <a:effectLst/>
                                      <a:latin typeface="Cambria Math" panose="02040503050406030204" pitchFamily="18" charset="0"/>
                                    </a:rPr>
                                  </m:ctrlPr>
                                </m:sSubPr>
                                <m:e>
                                  <m:r>
                                    <a:rPr lang="en-US" sz="1800">
                                      <a:effectLst/>
                                      <a:latin typeface="Cambria Math" panose="02040503050406030204" pitchFamily="18" charset="0"/>
                                    </a:rPr>
                                    <m:t>𝜆</m:t>
                                  </m:r>
                                </m:e>
                                <m:sub>
                                  <m:r>
                                    <a:rPr lang="en-US" sz="1800">
                                      <a:effectLst/>
                                      <a:latin typeface="Cambria Math" panose="02040503050406030204" pitchFamily="18" charset="0"/>
                                    </a:rPr>
                                    <m:t>0</m:t>
                                  </m:r>
                                </m:sub>
                              </m:sSub>
                              <m:r>
                                <a:rPr lang="en-US" sz="1800">
                                  <a:effectLst/>
                                  <a:latin typeface="Cambria Math" panose="02040503050406030204" pitchFamily="18" charset="0"/>
                                </a:rPr>
                                <m:t>/4</m:t>
                              </m:r>
                            </m:oMath>
                          </a14:m>
                          <a:r>
                            <a:rPr lang="en-US" sz="1800" dirty="0">
                              <a:effectLst/>
                              <a:latin typeface="Times New Roman" panose="02020603050405020304" pitchFamily="18" charset="0"/>
                              <a:cs typeface="Times New Roman" panose="02020603050405020304" pitchFamily="18" charset="0"/>
                            </a:rPr>
                            <a:t>  (mm)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2.1</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2.1</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31808497"/>
                      </a:ext>
                    </a:extLst>
                  </a:tr>
                  <a:tr h="321654">
                    <a:tc>
                      <a:txBody>
                        <a:bodyPr/>
                        <a:lstStyle/>
                        <a:p>
                          <a:pPr indent="128270" algn="just">
                            <a:lnSpc>
                              <a:spcPct val="105000"/>
                            </a:lnSpc>
                            <a:spcAft>
                              <a:spcPts val="0"/>
                            </a:spcAft>
                          </a:pPr>
                          <a14:m>
                            <m:oMath xmlns:m="http://schemas.openxmlformats.org/officeDocument/2006/math">
                              <m:sSub>
                                <m:sSubPr>
                                  <m:ctrlPr>
                                    <a:rPr lang="zh-CN" sz="1800" i="1">
                                      <a:effectLst/>
                                      <a:latin typeface="Cambria Math" panose="02040503050406030204" pitchFamily="18" charset="0"/>
                                    </a:rPr>
                                  </m:ctrlPr>
                                </m:sSubPr>
                                <m:e>
                                  <m:r>
                                    <a:rPr lang="en-US" sz="1800">
                                      <a:effectLst/>
                                      <a:latin typeface="Cambria Math" panose="02040503050406030204" pitchFamily="18" charset="0"/>
                                    </a:rPr>
                                    <m:t>𝜆</m:t>
                                  </m:r>
                                </m:e>
                                <m:sub>
                                  <m:r>
                                    <a:rPr lang="en-US" sz="1800">
                                      <a:effectLst/>
                                      <a:latin typeface="Cambria Math" panose="02040503050406030204" pitchFamily="18" charset="0"/>
                                    </a:rPr>
                                    <m:t>𝑔</m:t>
                                  </m:r>
                                </m:sub>
                              </m:sSub>
                            </m:oMath>
                          </a14:m>
                          <a:r>
                            <a:rPr lang="en-US" sz="1800">
                              <a:effectLst/>
                              <a:latin typeface="Times New Roman" panose="02020603050405020304" pitchFamily="18" charset="0"/>
                              <a:cs typeface="Times New Roman" panose="02020603050405020304" pitchFamily="18" charset="0"/>
                            </a:rPr>
                            <a:t>  (mm)</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9.06</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9.12</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01852490"/>
                      </a:ext>
                    </a:extLst>
                  </a:tr>
                  <a:tr h="321654">
                    <a:tc>
                      <a:txBody>
                        <a:bodyPr/>
                        <a:lstStyle/>
                        <a:p>
                          <a:pPr indent="128270" algn="just">
                            <a:lnSpc>
                              <a:spcPct val="105000"/>
                            </a:lnSpc>
                            <a:spcAft>
                              <a:spcPts val="0"/>
                            </a:spcAft>
                          </a:pPr>
                          <a14:m>
                            <m:oMath xmlns:m="http://schemas.openxmlformats.org/officeDocument/2006/math">
                              <m:sSub>
                                <m:sSubPr>
                                  <m:ctrlPr>
                                    <a:rPr lang="zh-CN" sz="1800" i="1">
                                      <a:effectLst/>
                                      <a:latin typeface="Cambria Math" panose="02040503050406030204" pitchFamily="18" charset="0"/>
                                    </a:rPr>
                                  </m:ctrlPr>
                                </m:sSubPr>
                                <m:e>
                                  <m:r>
                                    <a:rPr lang="en-US" sz="1800">
                                      <a:effectLst/>
                                      <a:latin typeface="Cambria Math" panose="02040503050406030204" pitchFamily="18" charset="0"/>
                                    </a:rPr>
                                    <m:t>𝑝</m:t>
                                  </m:r>
                                  <m:r>
                                    <a:rPr lang="en-US" sz="1800">
                                      <a:effectLst/>
                                      <a:latin typeface="Cambria Math" panose="02040503050406030204" pitchFamily="18" charset="0"/>
                                    </a:rPr>
                                    <m:t>=</m:t>
                                  </m:r>
                                  <m:r>
                                    <a:rPr lang="en-US" sz="1800">
                                      <a:effectLst/>
                                      <a:latin typeface="Cambria Math" panose="02040503050406030204" pitchFamily="18" charset="0"/>
                                    </a:rPr>
                                    <m:t>𝜆</m:t>
                                  </m:r>
                                </m:e>
                                <m:sub>
                                  <m:r>
                                    <a:rPr lang="en-US" sz="1800">
                                      <a:effectLst/>
                                      <a:latin typeface="Cambria Math" panose="02040503050406030204" pitchFamily="18" charset="0"/>
                                    </a:rPr>
                                    <m:t>𝑔</m:t>
                                  </m:r>
                                </m:sub>
                              </m:sSub>
                              <m:r>
                                <a:rPr lang="en-US" sz="1800">
                                  <a:effectLst/>
                                  <a:latin typeface="Cambria Math" panose="02040503050406030204" pitchFamily="18" charset="0"/>
                                </a:rPr>
                                <m:t>/3</m:t>
                              </m:r>
                            </m:oMath>
                          </a14:m>
                          <a:r>
                            <a:rPr lang="en-US" sz="1800" dirty="0">
                              <a:effectLst/>
                              <a:latin typeface="Times New Roman" panose="02020603050405020304" pitchFamily="18" charset="0"/>
                              <a:cs typeface="Times New Roman" panose="02020603050405020304" pitchFamily="18" charset="0"/>
                            </a:rPr>
                            <a:t>   (mm)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3.00</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3.02</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781534390"/>
                      </a:ext>
                    </a:extLst>
                  </a:tr>
                  <a:tr h="297395">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s</a:t>
                          </a:r>
                          <a:r>
                            <a:rPr lang="en-US" sz="1800" dirty="0" smtClean="0">
                              <a:effectLst/>
                              <a:latin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cs typeface="Times New Roman" panose="02020603050405020304" pitchFamily="18" charset="0"/>
                            </a:rPr>
                            <a:t>(mm)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0.5</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0.5</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77066881"/>
                      </a:ext>
                    </a:extLst>
                  </a:tr>
                  <a:tr h="297395">
                    <a:tc>
                      <a:txBody>
                        <a:bodyPr/>
                        <a:lstStyle/>
                        <a:p>
                          <a:pPr indent="128270" algn="just">
                            <a:lnSpc>
                              <a:spcPct val="105000"/>
                            </a:lnSpc>
                            <a:spcAft>
                              <a:spcPts val="0"/>
                            </a:spcAft>
                          </a:pPr>
                          <a14:m>
                            <m:oMath xmlns:m="http://schemas.openxmlformats.org/officeDocument/2006/math">
                              <m:r>
                                <a:rPr lang="en-US" sz="1800" smtClean="0">
                                  <a:effectLst/>
                                  <a:latin typeface="Cambria Math" panose="02040503050406030204" pitchFamily="18" charset="0"/>
                                </a:rPr>
                                <m:t>𝑏</m:t>
                              </m:r>
                              <m:r>
                                <a:rPr lang="en-US" sz="1800" smtClean="0">
                                  <a:effectLst/>
                                  <a:latin typeface="Cambria Math" panose="02040503050406030204" pitchFamily="18" charset="0"/>
                                </a:rPr>
                                <m:t>= </m:t>
                              </m:r>
                              <m:r>
                                <a:rPr lang="en-US" sz="1800" smtClean="0">
                                  <a:effectLst/>
                                  <a:latin typeface="Cambria Math" panose="02040503050406030204" pitchFamily="18" charset="0"/>
                                </a:rPr>
                                <m:t>𝑝</m:t>
                              </m:r>
                              <m:r>
                                <a:rPr lang="en-US" sz="1800" smtClean="0">
                                  <a:effectLst/>
                                  <a:latin typeface="Cambria Math" panose="02040503050406030204" pitchFamily="18" charset="0"/>
                                </a:rPr>
                                <m:t>−</m:t>
                              </m:r>
                              <m:r>
                                <a:rPr lang="en-GB" sz="1800" b="1" i="0" smtClean="0">
                                  <a:effectLst/>
                                  <a:latin typeface="Cambria Math" panose="02040503050406030204" pitchFamily="18" charset="0"/>
                                </a:rPr>
                                <m:t>𝐬</m:t>
                              </m:r>
                            </m:oMath>
                          </a14:m>
                          <a:r>
                            <a:rPr lang="en-US" sz="1800" dirty="0">
                              <a:effectLst/>
                              <a:latin typeface="Times New Roman" panose="02020603050405020304" pitchFamily="18" charset="0"/>
                              <a:cs typeface="Times New Roman" panose="02020603050405020304" pitchFamily="18" charset="0"/>
                            </a:rPr>
                            <a:t> (mm)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2.50</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2.52</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919050020"/>
                      </a:ext>
                    </a:extLst>
                  </a:tr>
                  <a:tr h="297395">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Q factor</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smtClean="0">
                              <a:effectLst/>
                              <a:latin typeface="Times New Roman" panose="02020603050405020304" pitchFamily="18" charset="0"/>
                              <a:cs typeface="Times New Roman" panose="02020603050405020304" pitchFamily="18" charset="0"/>
                            </a:rPr>
                            <a:t>94,344</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smtClean="0">
                              <a:effectLst/>
                              <a:latin typeface="Times New Roman" panose="02020603050405020304" pitchFamily="18" charset="0"/>
                              <a:cs typeface="Times New Roman" panose="02020603050405020304" pitchFamily="18" charset="0"/>
                            </a:rPr>
                            <a:t>187,073</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186829608"/>
                      </a:ext>
                    </a:extLst>
                  </a:tr>
                  <a:tr h="297395">
                    <a:tc>
                      <a:txBody>
                        <a:bodyPr/>
                        <a:lstStyle/>
                        <a:p>
                          <a:pPr indent="128270" algn="just">
                            <a:lnSpc>
                              <a:spcPct val="105000"/>
                            </a:lnSpc>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Input power (MW)</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50</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50</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73323813"/>
                      </a:ext>
                    </a:extLst>
                  </a:tr>
                  <a:tr h="297395">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Peak Ex on axis (V/m)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3.8E8</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3.7E8</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38625065"/>
                      </a:ext>
                    </a:extLst>
                  </a:tr>
                  <a:tr h="297395">
                    <a:tc>
                      <a:txBody>
                        <a:bodyPr/>
                        <a:lstStyle/>
                        <a:p>
                          <a:pPr indent="128270" algn="just">
                            <a:lnSpc>
                              <a:spcPct val="105000"/>
                            </a:lnSpc>
                            <a:spcAft>
                              <a:spcPts val="0"/>
                            </a:spcAft>
                          </a:pPr>
                          <a:r>
                            <a:rPr lang="en-GB" altLang="zh-CN" sz="1800" dirty="0" smtClean="0">
                              <a:effectLst/>
                              <a:latin typeface="Times New Roman" panose="02020603050405020304" pitchFamily="18" charset="0"/>
                              <a:ea typeface="宋体" panose="02010600030101010101" pitchFamily="2" charset="-122"/>
                              <a:cs typeface="Times New Roman" panose="02020603050405020304" pitchFamily="18" charset="0"/>
                            </a:rPr>
                            <a:t>Peak E on wall (V/m)</a:t>
                          </a:r>
                        </a:p>
                      </a:txBody>
                      <a:tcPr marL="68580" marR="68580" marT="0" marB="0"/>
                    </a:tc>
                    <a:tc>
                      <a:txBody>
                        <a:bodyPr/>
                        <a:lstStyle/>
                        <a:p>
                          <a:pPr indent="128270" algn="just">
                            <a:lnSpc>
                              <a:spcPct val="105000"/>
                            </a:lnSpc>
                            <a:spcAft>
                              <a:spcPts val="0"/>
                            </a:spcAft>
                          </a:pPr>
                          <a:r>
                            <a:rPr lang="en-GB" altLang="zh-CN" sz="1800" dirty="0" smtClean="0">
                              <a:effectLst/>
                              <a:latin typeface="Times New Roman" panose="02020603050405020304" pitchFamily="18" charset="0"/>
                              <a:ea typeface="宋体" panose="02010600030101010101" pitchFamily="2" charset="-122"/>
                              <a:cs typeface="Times New Roman" panose="02020603050405020304" pitchFamily="18" charset="0"/>
                            </a:rPr>
                            <a:t>7.3E6</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GB" altLang="zh-CN" sz="1800" dirty="0" smtClean="0">
                              <a:effectLst/>
                              <a:latin typeface="Times New Roman" panose="02020603050405020304" pitchFamily="18" charset="0"/>
                              <a:ea typeface="宋体" panose="02010600030101010101" pitchFamily="2" charset="-122"/>
                              <a:cs typeface="Times New Roman" panose="02020603050405020304" pitchFamily="18" charset="0"/>
                            </a:rPr>
                            <a:t>9.5E6</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13"/>
                      </a:ext>
                    </a:extLst>
                  </a:tr>
                  <a:tr h="297395">
                    <a:tc>
                      <a:txBody>
                        <a:bodyPr/>
                        <a:lstStyle/>
                        <a:p>
                          <a:pPr indent="128270" algn="just">
                            <a:lnSpc>
                              <a:spcPct val="105000"/>
                            </a:lnSpc>
                            <a:spcAft>
                              <a:spcPts val="0"/>
                            </a:spcAft>
                          </a:pPr>
                          <a14:m>
                            <m:oMath xmlns:m="http://schemas.openxmlformats.org/officeDocument/2006/math">
                              <m:sSub>
                                <m:sSubPr>
                                  <m:ctrlPr>
                                    <a:rPr lang="zh-CN" sz="1800" i="1" smtClean="0">
                                      <a:solidFill>
                                        <a:srgbClr val="FF0000"/>
                                      </a:solidFill>
                                      <a:effectLst/>
                                      <a:latin typeface="Cambria Math" panose="02040503050406030204" pitchFamily="18" charset="0"/>
                                    </a:rPr>
                                  </m:ctrlPr>
                                </m:sSubPr>
                                <m:e>
                                  <m:r>
                                    <a:rPr lang="en-US" sz="1800">
                                      <a:solidFill>
                                        <a:srgbClr val="FF0000"/>
                                      </a:solidFill>
                                      <a:effectLst/>
                                      <a:latin typeface="Cambria Math" panose="02040503050406030204" pitchFamily="18" charset="0"/>
                                    </a:rPr>
                                    <m:t>𝐵</m:t>
                                  </m:r>
                                </m:e>
                                <m:sub>
                                  <m:r>
                                    <a:rPr lang="en-US" sz="1800">
                                      <a:solidFill>
                                        <a:srgbClr val="FF0000"/>
                                      </a:solidFill>
                                      <a:effectLst/>
                                      <a:latin typeface="Cambria Math" panose="02040503050406030204" pitchFamily="18" charset="0"/>
                                    </a:rPr>
                                    <m:t>𝑢</m:t>
                                  </m:r>
                                </m:sub>
                              </m:sSub>
                            </m:oMath>
                          </a14:m>
                          <a:r>
                            <a:rPr lang="en-US" sz="1800" dirty="0">
                              <a:solidFill>
                                <a:srgbClr val="FF0000"/>
                              </a:solidFill>
                              <a:effectLst/>
                              <a:latin typeface="Times New Roman" panose="02020603050405020304" pitchFamily="18" charset="0"/>
                              <a:cs typeface="Times New Roman" panose="02020603050405020304" pitchFamily="18" charset="0"/>
                            </a:rPr>
                            <a:t> (T)</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1.27</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1.23</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749245514"/>
                      </a:ext>
                    </a:extLst>
                  </a:tr>
                  <a:tr h="297395">
                    <a:tc>
                      <a:txBody>
                        <a:bodyPr/>
                        <a:lstStyle/>
                        <a:p>
                          <a:pPr indent="128270" algn="just">
                            <a:lnSpc>
                              <a:spcPct val="105000"/>
                            </a:lnSpc>
                            <a:spcAft>
                              <a:spcPts val="0"/>
                            </a:spcAft>
                          </a:pPr>
                          <a14:m>
                            <m:oMath xmlns:m="http://schemas.openxmlformats.org/officeDocument/2006/math">
                              <m:sSub>
                                <m:sSubPr>
                                  <m:ctrlPr>
                                    <a:rPr lang="zh-CN" altLang="en-US" sz="1800" i="1" smtClean="0">
                                      <a:solidFill>
                                        <a:srgbClr val="FF0000"/>
                                      </a:solidFill>
                                      <a:effectLst/>
                                      <a:latin typeface="Cambria Math" panose="02040503050406030204" pitchFamily="18" charset="0"/>
                                    </a:rPr>
                                  </m:ctrlPr>
                                </m:sSubPr>
                                <m:e>
                                  <m:r>
                                    <a:rPr lang="en-US" sz="1800">
                                      <a:solidFill>
                                        <a:srgbClr val="FF0000"/>
                                      </a:solidFill>
                                      <a:effectLst/>
                                      <a:latin typeface="Cambria Math" panose="02040503050406030204" pitchFamily="18" charset="0"/>
                                    </a:rPr>
                                    <m:t>𝜆</m:t>
                                  </m:r>
                                </m:e>
                                <m:sub>
                                  <m:r>
                                    <a:rPr lang="en-US" sz="1800" b="1" i="0" smtClean="0">
                                      <a:solidFill>
                                        <a:srgbClr val="FF0000"/>
                                      </a:solidFill>
                                      <a:effectLst/>
                                      <a:latin typeface="Cambria Math" panose="02040503050406030204" pitchFamily="18" charset="0"/>
                                    </a:rPr>
                                    <m:t>𝐮</m:t>
                                  </m:r>
                                </m:sub>
                              </m:sSub>
                            </m:oMath>
                          </a14:m>
                          <a:r>
                            <a:rPr lang="en-US" sz="1800" dirty="0">
                              <a:solidFill>
                                <a:srgbClr val="FF0000"/>
                              </a:solidFill>
                              <a:effectLst/>
                              <a:latin typeface="Times New Roman" panose="02020603050405020304" pitchFamily="18" charset="0"/>
                              <a:cs typeface="Times New Roman" panose="02020603050405020304" pitchFamily="18" charset="0"/>
                            </a:rPr>
                            <a:t>  (mm)</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altLang="zh-CN" sz="1800"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4.34</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altLang="zh-CN" sz="1800"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4.35</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05351178"/>
                      </a:ext>
                    </a:extLst>
                  </a:tr>
                  <a:tr h="297395">
                    <a:tc>
                      <a:txBody>
                        <a:bodyPr/>
                        <a:lstStyle/>
                        <a:p>
                          <a:pPr marL="0" marR="0" lvl="0" indent="128270" algn="just" defTabSz="914400" rtl="0" eaLnBrk="1" fontAlgn="auto" latinLnBrk="0" hangingPunct="1">
                            <a:lnSpc>
                              <a:spcPct val="105000"/>
                            </a:lnSpc>
                            <a:spcBef>
                              <a:spcPts val="0"/>
                            </a:spcBef>
                            <a:spcAft>
                              <a:spcPts val="0"/>
                            </a:spcAft>
                            <a:buClrTx/>
                            <a:buSzTx/>
                            <a:buFontTx/>
                            <a:buNone/>
                            <a:tabLst/>
                            <a:defRPr/>
                          </a:pPr>
                          <a14:m>
                            <m:oMath xmlns:m="http://schemas.openxmlformats.org/officeDocument/2006/math">
                              <m:sSub>
                                <m:sSubPr>
                                  <m:ctrlPr>
                                    <a:rPr lang="zh-CN" altLang="en-US" sz="1800" i="1" smtClean="0">
                                      <a:solidFill>
                                        <a:srgbClr val="FF0000"/>
                                      </a:solidFill>
                                      <a:effectLst/>
                                      <a:latin typeface="Cambria Math" panose="02040503050406030204" pitchFamily="18" charset="0"/>
                                    </a:rPr>
                                  </m:ctrlPr>
                                </m:sSubPr>
                                <m:e>
                                  <m:r>
                                    <a:rPr lang="en-US" altLang="zh-CN" sz="1800" b="1" i="1" smtClean="0">
                                      <a:solidFill>
                                        <a:srgbClr val="FF0000"/>
                                      </a:solidFill>
                                      <a:effectLst/>
                                      <a:latin typeface="Cambria Math" panose="02040503050406030204" pitchFamily="18" charset="0"/>
                                    </a:rPr>
                                    <m:t>𝒌</m:t>
                                  </m:r>
                                </m:e>
                                <m:sub>
                                  <m:r>
                                    <a:rPr lang="en-US" sz="1800" b="1" i="0" smtClean="0">
                                      <a:solidFill>
                                        <a:srgbClr val="FF0000"/>
                                      </a:solidFill>
                                      <a:effectLst/>
                                      <a:latin typeface="Cambria Math" panose="02040503050406030204" pitchFamily="18" charset="0"/>
                                    </a:rPr>
                                    <m:t>𝐮</m:t>
                                  </m:r>
                                </m:sub>
                              </m:sSub>
                            </m:oMath>
                          </a14:m>
                          <a:r>
                            <a:rPr lang="en-US" sz="1800" dirty="0">
                              <a:solidFill>
                                <a:srgbClr val="FF0000"/>
                              </a:solidFill>
                              <a:effectLst/>
                              <a:latin typeface="Times New Roman" panose="02020603050405020304" pitchFamily="18" charset="0"/>
                              <a:cs typeface="Times New Roman" panose="02020603050405020304" pitchFamily="18" charset="0"/>
                            </a:rPr>
                            <a:t> </a:t>
                          </a:r>
                          <a:endParaRPr lang="zh-CN" altLang="en-US" sz="1800" dirty="0">
                            <a:solidFill>
                              <a:srgbClr val="FF0000"/>
                            </a:solidFill>
                            <a:effectLst/>
                            <a:latin typeface="Times New Roman" panose="02020603050405020304" pitchFamily="18" charset="0"/>
                            <a:ea typeface="+mn-ea"/>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altLang="zh-CN" sz="1800"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0.52</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altLang="zh-CN" sz="1800"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0.50</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56763722"/>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1740999219"/>
                  </p:ext>
                </p:extLst>
              </p:nvPr>
            </p:nvGraphicFramePr>
            <p:xfrm>
              <a:off x="3523927" y="980728"/>
              <a:ext cx="5584577" cy="5157515"/>
            </p:xfrm>
            <a:graphic>
              <a:graphicData uri="http://schemas.openxmlformats.org/drawingml/2006/table">
                <a:tbl>
                  <a:tblPr firstRow="1" firstCol="1" bandRow="1">
                    <a:tableStyleId>{5C22544A-7EE6-4342-B048-85BDC9FD1C3A}</a:tableStyleId>
                  </a:tblPr>
                  <a:tblGrid>
                    <a:gridCol w="3024978">
                      <a:extLst>
                        <a:ext uri="{9D8B030D-6E8A-4147-A177-3AD203B41FA5}">
                          <a16:colId xmlns:a16="http://schemas.microsoft.com/office/drawing/2014/main" val="3235325395"/>
                        </a:ext>
                      </a:extLst>
                    </a:gridCol>
                    <a:gridCol w="1163454">
                      <a:extLst>
                        <a:ext uri="{9D8B030D-6E8A-4147-A177-3AD203B41FA5}">
                          <a16:colId xmlns:a16="http://schemas.microsoft.com/office/drawing/2014/main" val="860478016"/>
                        </a:ext>
                      </a:extLst>
                    </a:gridCol>
                    <a:gridCol w="1396145">
                      <a:extLst>
                        <a:ext uri="{9D8B030D-6E8A-4147-A177-3AD203B41FA5}">
                          <a16:colId xmlns:a16="http://schemas.microsoft.com/office/drawing/2014/main" val="2011853071"/>
                        </a:ext>
                      </a:extLst>
                    </a:gridCol>
                  </a:tblGrid>
                  <a:tr h="297395">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Operating mode</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HE</a:t>
                          </a:r>
                          <a:r>
                            <a:rPr lang="en-US" sz="1800" baseline="-25000" dirty="0">
                              <a:effectLst/>
                              <a:latin typeface="Times New Roman" panose="02020603050405020304" pitchFamily="18" charset="0"/>
                              <a:cs typeface="Times New Roman" panose="02020603050405020304" pitchFamily="18" charset="0"/>
                            </a:rPr>
                            <a:t>11</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HE</a:t>
                          </a:r>
                          <a:r>
                            <a:rPr lang="en-US" sz="1800" baseline="-25000">
                              <a:effectLst/>
                              <a:latin typeface="Times New Roman" panose="02020603050405020304" pitchFamily="18" charset="0"/>
                              <a:cs typeface="Times New Roman" panose="02020603050405020304" pitchFamily="18" charset="0"/>
                            </a:rPr>
                            <a:t>12</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930368525"/>
                      </a:ext>
                    </a:extLst>
                  </a:tr>
                  <a:tr h="350677">
                    <a:tc>
                      <a:txBody>
                        <a:bodyPr/>
                        <a:lstStyle/>
                        <a:p>
                          <a:pPr indent="128270" algn="l">
                            <a:lnSpc>
                              <a:spcPct val="105000"/>
                            </a:lnSpc>
                            <a:spcAft>
                              <a:spcPts val="0"/>
                            </a:spcAft>
                          </a:pPr>
                          <a:r>
                            <a:rPr lang="en-US" sz="1800" dirty="0">
                              <a:effectLst/>
                              <a:latin typeface="Times New Roman" panose="02020603050405020304" pitchFamily="18" charset="0"/>
                              <a:cs typeface="Times New Roman" panose="02020603050405020304" pitchFamily="18" charset="0"/>
                            </a:rPr>
                            <a:t>Operating frequency (GHz)</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36</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36</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580007964"/>
                      </a:ext>
                    </a:extLst>
                  </a:tr>
                  <a:tr h="297395">
                    <a:tc>
                      <a:txBody>
                        <a:bodyPr/>
                        <a:lstStyle/>
                        <a:p>
                          <a:endParaRPr lang="en-US"/>
                        </a:p>
                      </a:txBody>
                      <a:tcPr marL="68580" marR="68580" marT="0" marB="0">
                        <a:blipFill>
                          <a:blip r:embed="rId5"/>
                          <a:stretch>
                            <a:fillRect l="-201" t="-242857" r="-85312" b="-1451020"/>
                          </a:stretch>
                        </a:blipFill>
                      </a:tcPr>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8.33</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8.33</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628361605"/>
                      </a:ext>
                    </a:extLst>
                  </a:tr>
                  <a:tr h="297395">
                    <a:tc>
                      <a:txBody>
                        <a:bodyPr/>
                        <a:lstStyle/>
                        <a:p>
                          <a:endParaRPr lang="en-US"/>
                        </a:p>
                      </a:txBody>
                      <a:tcPr marL="68580" marR="68580" marT="0" marB="0">
                        <a:blipFill>
                          <a:blip r:embed="rId5"/>
                          <a:stretch>
                            <a:fillRect l="-201" t="-342857" r="-85312" b="-1351020"/>
                          </a:stretch>
                        </a:blipFill>
                      </a:tcPr>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2.0</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2.0</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959051000"/>
                      </a:ext>
                    </a:extLst>
                  </a:tr>
                  <a:tr h="297395">
                    <a:tc>
                      <a:txBody>
                        <a:bodyPr/>
                        <a:lstStyle/>
                        <a:p>
                          <a:endParaRPr lang="en-US"/>
                        </a:p>
                      </a:txBody>
                      <a:tcPr marL="68580" marR="68580" marT="0" marB="0">
                        <a:blipFill>
                          <a:blip r:embed="rId5"/>
                          <a:stretch>
                            <a:fillRect l="-201" t="-442857" r="-85312" b="-1251020"/>
                          </a:stretch>
                        </a:blipFill>
                      </a:tcPr>
                    </a:tc>
                    <a:tc>
                      <a:txBody>
                        <a:bodyPr/>
                        <a:lstStyle/>
                        <a:p>
                          <a:endParaRPr lang="en-US"/>
                        </a:p>
                      </a:txBody>
                      <a:tcPr marL="68580" marR="68580" marT="0" marB="0">
                        <a:blipFill>
                          <a:blip r:embed="rId5"/>
                          <a:stretch>
                            <a:fillRect l="-260733" t="-442857" r="-121990" b="-1251020"/>
                          </a:stretch>
                        </a:blipFill>
                      </a:tcPr>
                    </a:tc>
                    <a:tc>
                      <a:txBody>
                        <a:bodyPr/>
                        <a:lstStyle/>
                        <a:p>
                          <a:endParaRPr lang="en-US"/>
                        </a:p>
                      </a:txBody>
                      <a:tcPr marL="68580" marR="68580" marT="0" marB="0">
                        <a:blipFill>
                          <a:blip r:embed="rId5"/>
                          <a:stretch>
                            <a:fillRect l="-300873" t="-442857" r="-1747" b="-1251020"/>
                          </a:stretch>
                        </a:blipFill>
                      </a:tcPr>
                    </a:tc>
                    <a:extLst>
                      <a:ext uri="{0D108BD9-81ED-4DB2-BD59-A6C34878D82A}">
                        <a16:rowId xmlns:a16="http://schemas.microsoft.com/office/drawing/2014/main" val="1840929611"/>
                      </a:ext>
                    </a:extLst>
                  </a:tr>
                  <a:tr h="297395">
                    <a:tc>
                      <a:txBody>
                        <a:bodyPr/>
                        <a:lstStyle/>
                        <a:p>
                          <a:endParaRPr lang="en-US"/>
                        </a:p>
                      </a:txBody>
                      <a:tcPr marL="68580" marR="68580" marT="0" marB="0">
                        <a:blipFill>
                          <a:blip r:embed="rId5"/>
                          <a:stretch>
                            <a:fillRect l="-201" t="-542857" r="-85312" b="-1151020"/>
                          </a:stretch>
                        </a:blipFill>
                      </a:tcPr>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2.1</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2.1</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31808497"/>
                      </a:ext>
                    </a:extLst>
                  </a:tr>
                  <a:tr h="321654">
                    <a:tc>
                      <a:txBody>
                        <a:bodyPr/>
                        <a:lstStyle/>
                        <a:p>
                          <a:endParaRPr lang="en-US"/>
                        </a:p>
                      </a:txBody>
                      <a:tcPr marL="68580" marR="68580" marT="0" marB="0">
                        <a:blipFill>
                          <a:blip r:embed="rId5"/>
                          <a:stretch>
                            <a:fillRect l="-201" t="-594340" r="-85312" b="-964151"/>
                          </a:stretch>
                        </a:blipFill>
                      </a:tcPr>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9.06</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9.12</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01852490"/>
                      </a:ext>
                    </a:extLst>
                  </a:tr>
                  <a:tr h="321654">
                    <a:tc>
                      <a:txBody>
                        <a:bodyPr/>
                        <a:lstStyle/>
                        <a:p>
                          <a:endParaRPr lang="en-US"/>
                        </a:p>
                      </a:txBody>
                      <a:tcPr marL="68580" marR="68580" marT="0" marB="0">
                        <a:blipFill>
                          <a:blip r:embed="rId5"/>
                          <a:stretch>
                            <a:fillRect l="-201" t="-707692" r="-85312" b="-882692"/>
                          </a:stretch>
                        </a:blipFill>
                      </a:tcPr>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3.00</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3.02</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781534390"/>
                      </a:ext>
                    </a:extLst>
                  </a:tr>
                  <a:tr h="297395">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s</a:t>
                          </a:r>
                          <a:r>
                            <a:rPr lang="en-US" sz="1800" dirty="0" smtClean="0">
                              <a:effectLst/>
                              <a:latin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cs typeface="Times New Roman" panose="02020603050405020304" pitchFamily="18" charset="0"/>
                            </a:rPr>
                            <a:t>(mm)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0.5</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0.5</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677066881"/>
                      </a:ext>
                    </a:extLst>
                  </a:tr>
                  <a:tr h="297395">
                    <a:tc>
                      <a:txBody>
                        <a:bodyPr/>
                        <a:lstStyle/>
                        <a:p>
                          <a:endParaRPr lang="en-US"/>
                        </a:p>
                      </a:txBody>
                      <a:tcPr marL="68580" marR="68580" marT="0" marB="0">
                        <a:blipFill>
                          <a:blip r:embed="rId5"/>
                          <a:stretch>
                            <a:fillRect l="-201" t="-957143" r="-85312" b="-736735"/>
                          </a:stretch>
                        </a:blipFill>
                      </a:tcPr>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2.50</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2.52</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919050020"/>
                      </a:ext>
                    </a:extLst>
                  </a:tr>
                  <a:tr h="297395">
                    <a:tc>
                      <a:txBody>
                        <a:bodyPr/>
                        <a:lstStyle/>
                        <a:p>
                          <a:pPr indent="128270" algn="just">
                            <a:lnSpc>
                              <a:spcPct val="105000"/>
                            </a:lnSpc>
                            <a:spcAft>
                              <a:spcPts val="0"/>
                            </a:spcAft>
                          </a:pPr>
                          <a:r>
                            <a:rPr lang="en-US" sz="1800">
                              <a:effectLst/>
                              <a:latin typeface="Times New Roman" panose="02020603050405020304" pitchFamily="18" charset="0"/>
                              <a:cs typeface="Times New Roman" panose="02020603050405020304" pitchFamily="18" charset="0"/>
                            </a:rPr>
                            <a:t>Q factor</a:t>
                          </a:r>
                          <a:endParaRPr lang="zh-CN" sz="180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smtClean="0">
                              <a:effectLst/>
                              <a:latin typeface="Times New Roman" panose="02020603050405020304" pitchFamily="18" charset="0"/>
                              <a:cs typeface="Times New Roman" panose="02020603050405020304" pitchFamily="18" charset="0"/>
                            </a:rPr>
                            <a:t>94,344</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smtClean="0">
                              <a:effectLst/>
                              <a:latin typeface="Times New Roman" panose="02020603050405020304" pitchFamily="18" charset="0"/>
                              <a:cs typeface="Times New Roman" panose="02020603050405020304" pitchFamily="18" charset="0"/>
                            </a:rPr>
                            <a:t>187,073</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186829608"/>
                      </a:ext>
                    </a:extLst>
                  </a:tr>
                  <a:tr h="297395">
                    <a:tc>
                      <a:txBody>
                        <a:bodyPr/>
                        <a:lstStyle/>
                        <a:p>
                          <a:pPr indent="128270" algn="just">
                            <a:lnSpc>
                              <a:spcPct val="105000"/>
                            </a:lnSpc>
                            <a:spcAft>
                              <a:spcPts val="0"/>
                            </a:spcAft>
                          </a:pPr>
                          <a:r>
                            <a:rPr lang="en-US" sz="1800">
                              <a:solidFill>
                                <a:srgbClr val="FF0000"/>
                              </a:solidFill>
                              <a:effectLst/>
                              <a:latin typeface="Times New Roman" panose="02020603050405020304" pitchFamily="18" charset="0"/>
                              <a:cs typeface="Times New Roman" panose="02020603050405020304" pitchFamily="18" charset="0"/>
                            </a:rPr>
                            <a:t>Input power (MW)</a:t>
                          </a:r>
                          <a:endParaRPr lang="zh-CN" sz="180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50</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50</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3773323813"/>
                      </a:ext>
                    </a:extLst>
                  </a:tr>
                  <a:tr h="297395">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Peak Ex on axis (V/m)</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3.8E8</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effectLst/>
                              <a:latin typeface="Times New Roman" panose="02020603050405020304" pitchFamily="18" charset="0"/>
                              <a:cs typeface="Times New Roman" panose="02020603050405020304" pitchFamily="18" charset="0"/>
                            </a:rPr>
                            <a:t>3.7E8</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138625065"/>
                      </a:ext>
                    </a:extLst>
                  </a:tr>
                  <a:tr h="297395">
                    <a:tc>
                      <a:txBody>
                        <a:bodyPr/>
                        <a:lstStyle/>
                        <a:p>
                          <a:pPr indent="128270" algn="just">
                            <a:lnSpc>
                              <a:spcPct val="105000"/>
                            </a:lnSpc>
                            <a:spcAft>
                              <a:spcPts val="0"/>
                            </a:spcAft>
                          </a:pPr>
                          <a:r>
                            <a:rPr lang="en-GB" altLang="zh-CN" sz="1800" dirty="0" smtClean="0">
                              <a:effectLst/>
                              <a:latin typeface="Times New Roman" panose="02020603050405020304" pitchFamily="18" charset="0"/>
                              <a:ea typeface="宋体" panose="02010600030101010101" pitchFamily="2" charset="-122"/>
                              <a:cs typeface="Times New Roman" panose="02020603050405020304" pitchFamily="18" charset="0"/>
                            </a:rPr>
                            <a:t>Peak E on wall (V/m)</a:t>
                          </a:r>
                        </a:p>
                      </a:txBody>
                      <a:tcPr marL="68580" marR="68580" marT="0" marB="0"/>
                    </a:tc>
                    <a:tc>
                      <a:txBody>
                        <a:bodyPr/>
                        <a:lstStyle/>
                        <a:p>
                          <a:pPr indent="128270" algn="just">
                            <a:lnSpc>
                              <a:spcPct val="105000"/>
                            </a:lnSpc>
                            <a:spcAft>
                              <a:spcPts val="0"/>
                            </a:spcAft>
                          </a:pPr>
                          <a:r>
                            <a:rPr lang="en-GB" altLang="zh-CN" sz="1800" dirty="0" smtClean="0">
                              <a:effectLst/>
                              <a:latin typeface="Times New Roman" panose="02020603050405020304" pitchFamily="18" charset="0"/>
                              <a:ea typeface="宋体" panose="02010600030101010101" pitchFamily="2" charset="-122"/>
                              <a:cs typeface="Times New Roman" panose="02020603050405020304" pitchFamily="18" charset="0"/>
                            </a:rPr>
                            <a:t>7.3E6</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GB" altLang="zh-CN" sz="1800" dirty="0" smtClean="0">
                              <a:effectLst/>
                              <a:latin typeface="Times New Roman" panose="02020603050405020304" pitchFamily="18" charset="0"/>
                              <a:ea typeface="宋体" panose="02010600030101010101" pitchFamily="2" charset="-122"/>
                              <a:cs typeface="Times New Roman" panose="02020603050405020304" pitchFamily="18" charset="0"/>
                            </a:rPr>
                            <a:t>9.5E6</a:t>
                          </a:r>
                          <a:endParaRPr lang="zh-CN" sz="18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10013"/>
                      </a:ext>
                    </a:extLst>
                  </a:tr>
                  <a:tr h="297395">
                    <a:tc>
                      <a:txBody>
                        <a:bodyPr/>
                        <a:lstStyle/>
                        <a:p>
                          <a:endParaRPr lang="en-US"/>
                        </a:p>
                      </a:txBody>
                      <a:tcPr marL="68580" marR="68580" marT="0" marB="0">
                        <a:blipFill>
                          <a:blip r:embed="rId5"/>
                          <a:stretch>
                            <a:fillRect l="-201" t="-1455102" r="-85312" b="-238776"/>
                          </a:stretch>
                        </a:blipFill>
                      </a:tcPr>
                    </a:tc>
                    <a:tc>
                      <a:txBody>
                        <a:bodyPr/>
                        <a:lstStyle/>
                        <a:p>
                          <a:pPr indent="128270" algn="just">
                            <a:lnSpc>
                              <a:spcPct val="105000"/>
                            </a:lnSpc>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1.27</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sz="1800" dirty="0">
                              <a:solidFill>
                                <a:srgbClr val="FF0000"/>
                              </a:solidFill>
                              <a:effectLst/>
                              <a:latin typeface="Times New Roman" panose="02020603050405020304" pitchFamily="18" charset="0"/>
                              <a:cs typeface="Times New Roman" panose="02020603050405020304" pitchFamily="18" charset="0"/>
                            </a:rPr>
                            <a:t>1.23</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749245514"/>
                      </a:ext>
                    </a:extLst>
                  </a:tr>
                  <a:tr h="297395">
                    <a:tc>
                      <a:txBody>
                        <a:bodyPr/>
                        <a:lstStyle/>
                        <a:p>
                          <a:endParaRPr lang="en-US"/>
                        </a:p>
                      </a:txBody>
                      <a:tcPr marL="68580" marR="68580" marT="0" marB="0">
                        <a:blipFill>
                          <a:blip r:embed="rId5"/>
                          <a:stretch>
                            <a:fillRect l="-201" t="-1555102" r="-85312" b="-138776"/>
                          </a:stretch>
                        </a:blipFill>
                      </a:tcPr>
                    </a:tc>
                    <a:tc>
                      <a:txBody>
                        <a:bodyPr/>
                        <a:lstStyle/>
                        <a:p>
                          <a:pPr indent="128270" algn="just">
                            <a:lnSpc>
                              <a:spcPct val="105000"/>
                            </a:lnSpc>
                            <a:spcAft>
                              <a:spcPts val="0"/>
                            </a:spcAft>
                          </a:pPr>
                          <a:r>
                            <a:rPr lang="en-US" altLang="zh-CN" sz="1800"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4.34</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altLang="zh-CN" sz="1800"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4.35</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05351178"/>
                      </a:ext>
                    </a:extLst>
                  </a:tr>
                  <a:tr h="297395">
                    <a:tc>
                      <a:txBody>
                        <a:bodyPr/>
                        <a:lstStyle/>
                        <a:p>
                          <a:endParaRPr lang="en-US"/>
                        </a:p>
                      </a:txBody>
                      <a:tcPr marL="68580" marR="68580" marT="0" marB="0">
                        <a:blipFill>
                          <a:blip r:embed="rId5"/>
                          <a:stretch>
                            <a:fillRect l="-201" t="-1655102" r="-85312" b="-38776"/>
                          </a:stretch>
                        </a:blipFill>
                      </a:tcPr>
                    </a:tc>
                    <a:tc>
                      <a:txBody>
                        <a:bodyPr/>
                        <a:lstStyle/>
                        <a:p>
                          <a:pPr indent="128270" algn="just">
                            <a:lnSpc>
                              <a:spcPct val="105000"/>
                            </a:lnSpc>
                            <a:spcAft>
                              <a:spcPts val="0"/>
                            </a:spcAft>
                          </a:pPr>
                          <a:r>
                            <a:rPr lang="en-US" altLang="zh-CN" sz="1800"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0.52</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tc>
                      <a:txBody>
                        <a:bodyPr/>
                        <a:lstStyle/>
                        <a:p>
                          <a:pPr indent="128270" algn="just">
                            <a:lnSpc>
                              <a:spcPct val="105000"/>
                            </a:lnSpc>
                            <a:spcAft>
                              <a:spcPts val="0"/>
                            </a:spcAft>
                          </a:pPr>
                          <a:r>
                            <a:rPr lang="en-US" altLang="zh-CN" sz="1800" dirty="0" smtClean="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rPr>
                            <a:t>0.50</a:t>
                          </a:r>
                          <a:endParaRPr lang="zh-CN" sz="1800" dirty="0">
                            <a:solidFill>
                              <a:srgbClr val="FF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tc>
                    <a:extLst>
                      <a:ext uri="{0D108BD9-81ED-4DB2-BD59-A6C34878D82A}">
                        <a16:rowId xmlns:a16="http://schemas.microsoft.com/office/drawing/2014/main" val="2356763722"/>
                      </a:ext>
                    </a:extLst>
                  </a:tr>
                </a:tbl>
              </a:graphicData>
            </a:graphic>
          </p:graphicFrame>
        </mc:Fallback>
      </mc:AlternateContent>
      <p:sp>
        <p:nvSpPr>
          <p:cNvPr id="13" name="Rectangle 12"/>
          <p:cNvSpPr/>
          <p:nvPr/>
        </p:nvSpPr>
        <p:spPr>
          <a:xfrm>
            <a:off x="369552" y="5373216"/>
            <a:ext cx="2979785" cy="707886"/>
          </a:xfrm>
          <a:prstGeom prst="rect">
            <a:avLst/>
          </a:prstGeom>
        </p:spPr>
        <p:txBody>
          <a:bodyPr wrap="square">
            <a:spAutoFit/>
          </a:bodyPr>
          <a:lstStyle/>
          <a:p>
            <a:pPr algn="ctr">
              <a:defRPr/>
            </a:pPr>
            <a:r>
              <a:rPr lang="en-US" altLang="zh-CN" sz="2000" dirty="0" smtClean="0">
                <a:solidFill>
                  <a:srgbClr val="FF0000"/>
                </a:solidFill>
                <a:latin typeface="Times New Roman" panose="02020603050405020304" pitchFamily="18" charset="0"/>
                <a:cs typeface="Times New Roman" pitchFamily="18" charset="0"/>
              </a:rPr>
              <a:t>Dimensions calculated </a:t>
            </a:r>
          </a:p>
          <a:p>
            <a:pPr algn="ctr">
              <a:defRPr/>
            </a:pPr>
            <a:r>
              <a:rPr lang="en-US" altLang="zh-CN" sz="2000" dirty="0" smtClean="0">
                <a:solidFill>
                  <a:srgbClr val="FF0000"/>
                </a:solidFill>
                <a:latin typeface="Times New Roman" panose="02020603050405020304" pitchFamily="18" charset="0"/>
                <a:cs typeface="Times New Roman" pitchFamily="18" charset="0"/>
              </a:rPr>
              <a:t>using theoretical equations</a:t>
            </a:r>
          </a:p>
        </p:txBody>
      </p:sp>
      <p:sp>
        <p:nvSpPr>
          <p:cNvPr id="2" name="Rectangle 1"/>
          <p:cNvSpPr/>
          <p:nvPr/>
        </p:nvSpPr>
        <p:spPr>
          <a:xfrm>
            <a:off x="35496" y="6309320"/>
            <a:ext cx="7560840" cy="502702"/>
          </a:xfrm>
          <a:prstGeom prst="rect">
            <a:avLst/>
          </a:prstGeom>
        </p:spPr>
        <p:txBody>
          <a:bodyPr wrap="square">
            <a:spAutoFit/>
          </a:bodyPr>
          <a:lstStyle/>
          <a:p>
            <a:pPr lvl="0" algn="just">
              <a:lnSpc>
                <a:spcPts val="1600"/>
              </a:lnSpc>
              <a:spcAft>
                <a:spcPts val="0"/>
              </a:spcAft>
            </a:pPr>
            <a:r>
              <a:rPr lang="en-GB" sz="1400" dirty="0">
                <a:latin typeface="Gill Sans MT" panose="020B0502020104020203" pitchFamily="34" charset="0"/>
                <a:ea typeface="宋体" panose="02010600030101010101" pitchFamily="2" charset="-122"/>
                <a:cs typeface="Times New Roman" panose="02020603050405020304" pitchFamily="18" charset="0"/>
              </a:rPr>
              <a:t>L. Zhang, W. He,  J. Clarke,  K. Ronald,  A.D.R.  Phelps and A.W. Cross, “Systematic study of the corrugated waveguide as a microwave </a:t>
            </a:r>
            <a:r>
              <a:rPr lang="en-GB" sz="1400" dirty="0" err="1">
                <a:latin typeface="Gill Sans MT" panose="020B0502020104020203" pitchFamily="34" charset="0"/>
                <a:ea typeface="宋体" panose="02010600030101010101" pitchFamily="2" charset="-122"/>
                <a:cs typeface="Times New Roman" panose="02020603050405020304" pitchFamily="18" charset="0"/>
              </a:rPr>
              <a:t>undulator</a:t>
            </a:r>
            <a:r>
              <a:rPr lang="en-GB" sz="1400" dirty="0">
                <a:latin typeface="Gill Sans MT" panose="020B0502020104020203" pitchFamily="34" charset="0"/>
                <a:ea typeface="宋体" panose="02010600030101010101" pitchFamily="2" charset="-122"/>
                <a:cs typeface="Times New Roman" panose="02020603050405020304" pitchFamily="18" charset="0"/>
              </a:rPr>
              <a:t>”, </a:t>
            </a:r>
            <a:r>
              <a:rPr lang="en-GB" sz="1400" dirty="0" smtClean="0">
                <a:latin typeface="Gill Sans MT" panose="020B0502020104020203" pitchFamily="34" charset="0"/>
                <a:ea typeface="宋体" panose="02010600030101010101" pitchFamily="2" charset="-122"/>
                <a:cs typeface="Times New Roman" panose="02020603050405020304" pitchFamily="18" charset="0"/>
              </a:rPr>
              <a:t> Journal </a:t>
            </a:r>
            <a:r>
              <a:rPr lang="en-GB" sz="1400" dirty="0">
                <a:latin typeface="Gill Sans MT" panose="020B0502020104020203" pitchFamily="34" charset="0"/>
                <a:ea typeface="宋体" panose="02010600030101010101" pitchFamily="2" charset="-122"/>
                <a:cs typeface="Times New Roman" panose="02020603050405020304" pitchFamily="18" charset="0"/>
              </a:rPr>
              <a:t>of Synchrotron </a:t>
            </a:r>
            <a:r>
              <a:rPr lang="en-GB" sz="1400" dirty="0" smtClean="0">
                <a:latin typeface="Gill Sans MT" panose="020B0502020104020203" pitchFamily="34" charset="0"/>
                <a:ea typeface="宋体" panose="02010600030101010101" pitchFamily="2" charset="-122"/>
                <a:cs typeface="Times New Roman" panose="02020603050405020304" pitchFamily="18" charset="0"/>
              </a:rPr>
              <a:t>Radiation, accepted 2018</a:t>
            </a:r>
            <a:endParaRPr lang="en-GB" sz="14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23823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9478" y="986663"/>
            <a:ext cx="8352928" cy="1938282"/>
          </a:xfrm>
          <a:prstGeom prst="rect">
            <a:avLst/>
          </a:prstGeom>
        </p:spPr>
      </p:pic>
      <p:sp>
        <p:nvSpPr>
          <p:cNvPr id="11" name="标题 1"/>
          <p:cNvSpPr>
            <a:spLocks noGrp="1"/>
          </p:cNvSpPr>
          <p:nvPr>
            <p:ph type="title"/>
          </p:nvPr>
        </p:nvSpPr>
        <p:spPr>
          <a:xfrm>
            <a:off x="1331640" y="58614"/>
            <a:ext cx="6192688" cy="850106"/>
          </a:xfrm>
        </p:spPr>
        <p:txBody>
          <a:bodyPr>
            <a:normAutofit/>
          </a:bodyPr>
          <a:lstStyle/>
          <a:p>
            <a:r>
              <a:rPr lang="en-US" altLang="zh-CN" dirty="0" smtClean="0">
                <a:latin typeface="Times New Roman" pitchFamily="18" charset="0"/>
                <a:cs typeface="Times New Roman" pitchFamily="18" charset="0"/>
              </a:rPr>
              <a:t>36 GHz corrugated cavity</a:t>
            </a:r>
            <a:endParaRPr lang="zh-CN" altLang="en-US" dirty="0">
              <a:latin typeface="Times New Roman" pitchFamily="18" charset="0"/>
              <a:cs typeface="Times New Roman" pitchFamily="18" charset="0"/>
            </a:endParaRPr>
          </a:p>
        </p:txBody>
      </p:sp>
      <p:pic>
        <p:nvPicPr>
          <p:cNvPr id="8" name="Picture 10" descr="STFClogo"/>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266" y="6260411"/>
            <a:ext cx="1871439"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2"/>
          <p:cNvSpPr txBox="1">
            <a:spLocks/>
          </p:cNvSpPr>
          <p:nvPr/>
        </p:nvSpPr>
        <p:spPr>
          <a:xfrm>
            <a:off x="5416171" y="4283865"/>
            <a:ext cx="3548318" cy="195344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a:buNone/>
              <a:defRPr/>
            </a:pPr>
            <a:r>
              <a:rPr lang="en-US" sz="1800" dirty="0" smtClean="0">
                <a:solidFill>
                  <a:srgbClr val="0070C0"/>
                </a:solidFill>
                <a:latin typeface="Times New Roman" panose="02020603050405020304" pitchFamily="18" charset="0"/>
                <a:cs typeface="Times New Roman" pitchFamily="18" charset="0"/>
              </a:rPr>
              <a:t>Initial geometry parameters:</a:t>
            </a:r>
          </a:p>
          <a:p>
            <a:pPr marL="0">
              <a:buNone/>
              <a:defRPr/>
            </a:pPr>
            <a:r>
              <a:rPr lang="en-US" sz="1800" dirty="0" smtClean="0">
                <a:solidFill>
                  <a:srgbClr val="0070C0"/>
                </a:solidFill>
                <a:latin typeface="Times New Roman" panose="02020603050405020304" pitchFamily="18" charset="0"/>
                <a:cs typeface="Times New Roman" pitchFamily="18" charset="0"/>
              </a:rPr>
              <a:t>Radius of the waveguide: 9.13 mm        </a:t>
            </a:r>
            <a:r>
              <a:rPr lang="en-US" altLang="zh-CN" sz="1800" dirty="0" smtClean="0">
                <a:solidFill>
                  <a:srgbClr val="0070C0"/>
                </a:solidFill>
                <a:latin typeface="Times New Roman" panose="02020603050405020304" pitchFamily="18" charset="0"/>
                <a:cs typeface="Times New Roman" pitchFamily="18" charset="0"/>
              </a:rPr>
              <a:t>Period </a:t>
            </a:r>
            <a:r>
              <a:rPr lang="en-US" altLang="zh-CN" sz="1800" dirty="0">
                <a:solidFill>
                  <a:srgbClr val="0070C0"/>
                </a:solidFill>
                <a:latin typeface="Times New Roman" panose="02020603050405020304" pitchFamily="18" charset="0"/>
                <a:cs typeface="Times New Roman" pitchFamily="18" charset="0"/>
              </a:rPr>
              <a:t>of the corrugation: 3.83 mm</a:t>
            </a:r>
          </a:p>
          <a:p>
            <a:pPr marL="0">
              <a:buNone/>
              <a:defRPr/>
            </a:pPr>
            <a:r>
              <a:rPr lang="en-US" sz="1800" dirty="0" smtClean="0">
                <a:solidFill>
                  <a:srgbClr val="0070C0"/>
                </a:solidFill>
                <a:latin typeface="Times New Roman" panose="02020603050405020304" pitchFamily="18" charset="0"/>
                <a:cs typeface="Times New Roman" pitchFamily="18" charset="0"/>
              </a:rPr>
              <a:t>Corrugation depth: 2.37 mm                  Corrugation slot:  0.56 mm</a:t>
            </a:r>
          </a:p>
          <a:p>
            <a:pPr marL="0">
              <a:buNone/>
              <a:defRPr/>
            </a:pPr>
            <a:r>
              <a:rPr lang="en-US" altLang="zh-CN" sz="1800" dirty="0" smtClean="0">
                <a:solidFill>
                  <a:srgbClr val="0070C0"/>
                </a:solidFill>
                <a:latin typeface="Times New Roman" panose="02020603050405020304" pitchFamily="18" charset="0"/>
                <a:cs typeface="Times New Roman" pitchFamily="18" charset="0"/>
              </a:rPr>
              <a:t>Coupler radius: 35.55 mm                     </a:t>
            </a:r>
            <a:endParaRPr lang="en-US" sz="1800" dirty="0" smtClean="0">
              <a:solidFill>
                <a:srgbClr val="0070C0"/>
              </a:solidFill>
              <a:latin typeface="Times New Roman" panose="02020603050405020304" pitchFamily="18" charset="0"/>
              <a:cs typeface="Times New Roman" pitchFamily="18" charset="0"/>
            </a:endParaRPr>
          </a:p>
        </p:txBody>
      </p:sp>
      <p:pic>
        <p:nvPicPr>
          <p:cNvPr id="15" name="Picture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4735" y="4081421"/>
            <a:ext cx="3110342" cy="2083885"/>
          </a:xfrm>
          <a:prstGeom prst="rect">
            <a:avLst/>
          </a:prstGeom>
        </p:spPr>
      </p:pic>
      <p:pic>
        <p:nvPicPr>
          <p:cNvPr id="17" name="Picture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2967573" y="4337446"/>
            <a:ext cx="2301391" cy="1786375"/>
          </a:xfrm>
          <a:prstGeom prst="rect">
            <a:avLst/>
          </a:prstGeom>
        </p:spPr>
      </p:pic>
      <p:pic>
        <p:nvPicPr>
          <p:cNvPr id="18" name="Picture 1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4724" y="2148435"/>
            <a:ext cx="9023780" cy="1722168"/>
          </a:xfrm>
          <a:prstGeom prst="rect">
            <a:avLst/>
          </a:prstGeom>
        </p:spPr>
      </p:pic>
      <p:sp>
        <p:nvSpPr>
          <p:cNvPr id="22" name="Content Placeholder 2"/>
          <p:cNvSpPr txBox="1">
            <a:spLocks/>
          </p:cNvSpPr>
          <p:nvPr/>
        </p:nvSpPr>
        <p:spPr>
          <a:xfrm>
            <a:off x="6757635" y="1810137"/>
            <a:ext cx="1153420" cy="33829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a:buNone/>
              <a:defRPr/>
            </a:pPr>
            <a:r>
              <a:rPr lang="en-US" sz="1600" dirty="0" smtClean="0">
                <a:solidFill>
                  <a:srgbClr val="FF0000"/>
                </a:solidFill>
                <a:latin typeface="Times New Roman" panose="02020603050405020304" pitchFamily="18" charset="0"/>
                <a:cs typeface="Times New Roman" pitchFamily="18" charset="0"/>
              </a:rPr>
              <a:t>100 period</a:t>
            </a:r>
          </a:p>
        </p:txBody>
      </p:sp>
    </p:spTree>
    <p:extLst>
      <p:ext uri="{BB962C8B-B14F-4D97-AF65-F5344CB8AC3E}">
        <p14:creationId xmlns:p14="http://schemas.microsoft.com/office/powerpoint/2010/main" val="33000945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57634" y="935896"/>
            <a:ext cx="8978862" cy="2997735"/>
          </a:xfrm>
          <a:prstGeom prst="rect">
            <a:avLst/>
          </a:prstGeom>
        </p:spPr>
      </p:pic>
      <p:sp>
        <p:nvSpPr>
          <p:cNvPr id="2" name="Slide Number Placeholder 1"/>
          <p:cNvSpPr>
            <a:spLocks noGrp="1"/>
          </p:cNvSpPr>
          <p:nvPr>
            <p:ph type="sldNum" sz="quarter" idx="12"/>
          </p:nvPr>
        </p:nvSpPr>
        <p:spPr/>
        <p:txBody>
          <a:bodyPr/>
          <a:lstStyle/>
          <a:p>
            <a:fld id="{52B7C3D6-2777-4153-89C2-712682E67258}" type="slidenum">
              <a:rPr lang="en-US" smtClean="0"/>
              <a:pPr/>
              <a:t>6</a:t>
            </a:fld>
            <a:endParaRPr lang="en-US"/>
          </a:p>
        </p:txBody>
      </p:sp>
      <p:sp>
        <p:nvSpPr>
          <p:cNvPr id="11" name="标题 1"/>
          <p:cNvSpPr>
            <a:spLocks noGrp="1"/>
          </p:cNvSpPr>
          <p:nvPr>
            <p:ph type="title"/>
          </p:nvPr>
        </p:nvSpPr>
        <p:spPr>
          <a:xfrm>
            <a:off x="1331640" y="58614"/>
            <a:ext cx="6192688" cy="850106"/>
          </a:xfrm>
        </p:spPr>
        <p:txBody>
          <a:bodyPr>
            <a:normAutofit/>
          </a:bodyPr>
          <a:lstStyle/>
          <a:p>
            <a:r>
              <a:rPr lang="en-US" altLang="zh-CN" dirty="0" smtClean="0">
                <a:latin typeface="Times New Roman" pitchFamily="18" charset="0"/>
                <a:cs typeface="Times New Roman" pitchFamily="18" charset="0"/>
              </a:rPr>
              <a:t>36 GHz corrugated cavity</a:t>
            </a:r>
            <a:endParaRPr lang="zh-CN" altLang="en-US" dirty="0">
              <a:latin typeface="Times New Roman" pitchFamily="18" charset="0"/>
              <a:cs typeface="Times New Roman" pitchFamily="18" charset="0"/>
            </a:endParaRPr>
          </a:p>
        </p:txBody>
      </p:sp>
      <p:pic>
        <p:nvPicPr>
          <p:cNvPr id="8" name="Picture 10" descr="STFClogo"/>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266" y="6260411"/>
            <a:ext cx="1871439"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57634" y="3970473"/>
            <a:ext cx="8978862" cy="1384995"/>
          </a:xfrm>
          <a:prstGeom prst="rect">
            <a:avLst/>
          </a:prstGeom>
        </p:spPr>
        <p:txBody>
          <a:bodyPr wrap="square">
            <a:spAutoFit/>
          </a:bodyPr>
          <a:lstStyle/>
          <a:p>
            <a:pPr>
              <a:defRPr/>
            </a:pPr>
            <a:r>
              <a:rPr lang="en-US" altLang="zh-CN" dirty="0" smtClean="0">
                <a:solidFill>
                  <a:srgbClr val="0070C0"/>
                </a:solidFill>
                <a:latin typeface="Times New Roman" panose="02020603050405020304" pitchFamily="18" charset="0"/>
                <a:cs typeface="Times New Roman" pitchFamily="18" charset="0"/>
              </a:rPr>
              <a:t>Normally we run simulated at smaller period numbers to save the simulation time and required memory, however it was found that the Q factors and </a:t>
            </a:r>
            <a:r>
              <a:rPr lang="en-US" altLang="zh-CN" dirty="0" err="1" smtClean="0">
                <a:solidFill>
                  <a:srgbClr val="0070C0"/>
                </a:solidFill>
                <a:latin typeface="Times New Roman" panose="02020603050405020304" pitchFamily="18" charset="0"/>
                <a:cs typeface="Times New Roman" pitchFamily="18" charset="0"/>
              </a:rPr>
              <a:t>eigenfrequencies</a:t>
            </a:r>
            <a:r>
              <a:rPr lang="en-US" altLang="zh-CN" dirty="0" smtClean="0">
                <a:solidFill>
                  <a:srgbClr val="0070C0"/>
                </a:solidFill>
                <a:latin typeface="Times New Roman" panose="02020603050405020304" pitchFamily="18" charset="0"/>
                <a:cs typeface="Times New Roman" pitchFamily="18" charset="0"/>
              </a:rPr>
              <a:t> changes with the period number (cavity length).</a:t>
            </a:r>
          </a:p>
          <a:p>
            <a:pPr>
              <a:defRPr/>
            </a:pPr>
            <a:endParaRPr lang="en-US" altLang="zh-CN" sz="700" dirty="0" smtClean="0">
              <a:solidFill>
                <a:srgbClr val="0070C0"/>
              </a:solidFill>
              <a:latin typeface="Times New Roman" panose="02020603050405020304" pitchFamily="18" charset="0"/>
              <a:cs typeface="Times New Roman" pitchFamily="18" charset="0"/>
            </a:endParaRPr>
          </a:p>
          <a:p>
            <a:pPr>
              <a:defRPr/>
            </a:pPr>
            <a:r>
              <a:rPr lang="en-US" altLang="zh-CN" sz="2000" b="1" dirty="0" smtClean="0">
                <a:solidFill>
                  <a:srgbClr val="FF0000"/>
                </a:solidFill>
                <a:latin typeface="Times New Roman" panose="02020603050405020304" pitchFamily="18" charset="0"/>
                <a:cs typeface="Times New Roman" pitchFamily="18" charset="0"/>
              </a:rPr>
              <a:t>A </a:t>
            </a:r>
            <a:r>
              <a:rPr lang="en-US" altLang="zh-CN" sz="2000" b="1" dirty="0">
                <a:solidFill>
                  <a:srgbClr val="FF0000"/>
                </a:solidFill>
                <a:latin typeface="Times New Roman" panose="02020603050405020304" pitchFamily="18" charset="0"/>
                <a:cs typeface="Times New Roman" pitchFamily="18" charset="0"/>
              </a:rPr>
              <a:t>set of </a:t>
            </a:r>
            <a:r>
              <a:rPr lang="en-US" altLang="en-US" sz="2000" b="1" dirty="0">
                <a:solidFill>
                  <a:srgbClr val="FF0000"/>
                </a:solidFill>
                <a:latin typeface="Times New Roman" panose="02020603050405020304" pitchFamily="18" charset="0"/>
                <a:cs typeface="Times New Roman" pitchFamily="18" charset="0"/>
              </a:rPr>
              <a:t>Empirical formula </a:t>
            </a:r>
            <a:r>
              <a:rPr lang="en-US" altLang="en-US" sz="2000" b="1" dirty="0" smtClean="0">
                <a:solidFill>
                  <a:srgbClr val="FF0000"/>
                </a:solidFill>
                <a:latin typeface="Times New Roman" panose="02020603050405020304" pitchFamily="18" charset="0"/>
                <a:cs typeface="Times New Roman" pitchFamily="18" charset="0"/>
              </a:rPr>
              <a:t>has been derived and under testing for future design.</a:t>
            </a:r>
            <a:endParaRPr lang="en-US" altLang="en-US" sz="2000" b="1" dirty="0">
              <a:solidFill>
                <a:srgbClr val="FF0000"/>
              </a:solidFill>
              <a:latin typeface="Times New Roman" panose="02020603050405020304" pitchFamily="18" charset="0"/>
              <a:cs typeface="Times New Roman" pitchFamily="18" charset="0"/>
            </a:endParaRPr>
          </a:p>
        </p:txBody>
      </p:sp>
      <p:sp>
        <p:nvSpPr>
          <p:cNvPr id="9" name="Content Placeholder 2"/>
          <p:cNvSpPr txBox="1">
            <a:spLocks/>
          </p:cNvSpPr>
          <p:nvPr/>
        </p:nvSpPr>
        <p:spPr>
          <a:xfrm>
            <a:off x="82511" y="5608442"/>
            <a:ext cx="8953986" cy="556862"/>
          </a:xfrm>
          <a:prstGeom prst="rect">
            <a:avLst/>
          </a:prstGeom>
          <a:solidFill>
            <a:schemeClr val="bg1"/>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63525" indent="0">
              <a:buNone/>
              <a:tabLst>
                <a:tab pos="447675" algn="l"/>
              </a:tabLst>
              <a:defRPr/>
            </a:pPr>
            <a:r>
              <a:rPr lang="en-US" sz="1800" b="1" dirty="0" smtClean="0">
                <a:solidFill>
                  <a:srgbClr val="FF0000"/>
                </a:solidFill>
                <a:latin typeface="Times New Roman" panose="02020603050405020304" pitchFamily="18" charset="0"/>
                <a:cs typeface="Times New Roman" pitchFamily="18" charset="0"/>
              </a:rPr>
              <a:t>Driver: </a:t>
            </a:r>
            <a:r>
              <a:rPr lang="en-US" sz="1800" dirty="0" smtClean="0">
                <a:latin typeface="Times New Roman" panose="02020603050405020304" pitchFamily="18" charset="0"/>
                <a:cs typeface="Times New Roman" pitchFamily="18" charset="0"/>
              </a:rPr>
              <a:t>University of Strathclyde HPM source produced  65MW of power at 36GHz (I.V. </a:t>
            </a:r>
            <a:r>
              <a:rPr lang="en-US" sz="1800" dirty="0" err="1" smtClean="0">
                <a:latin typeface="Times New Roman" panose="02020603050405020304" pitchFamily="18" charset="0"/>
                <a:cs typeface="Times New Roman" pitchFamily="18" charset="0"/>
              </a:rPr>
              <a:t>Konoplev</a:t>
            </a:r>
            <a:r>
              <a:rPr lang="en-US" sz="1800" dirty="0" smtClean="0">
                <a:latin typeface="Times New Roman" panose="02020603050405020304" pitchFamily="18" charset="0"/>
                <a:cs typeface="Times New Roman" pitchFamily="18" charset="0"/>
              </a:rPr>
              <a:t>, A.W. Cross, P. </a:t>
            </a:r>
            <a:r>
              <a:rPr lang="en-US" sz="1800" dirty="0" err="1" smtClean="0">
                <a:latin typeface="Times New Roman" panose="02020603050405020304" pitchFamily="18" charset="0"/>
                <a:cs typeface="Times New Roman" pitchFamily="18" charset="0"/>
              </a:rPr>
              <a:t>MacInnes</a:t>
            </a:r>
            <a:r>
              <a:rPr lang="en-US" sz="1800" dirty="0" smtClean="0">
                <a:latin typeface="Times New Roman" panose="02020603050405020304" pitchFamily="18" charset="0"/>
                <a:cs typeface="Times New Roman" pitchFamily="18" charset="0"/>
              </a:rPr>
              <a:t>, W. He et al, Appl. Phys. Letts., </a:t>
            </a:r>
            <a:r>
              <a:rPr lang="en-US" sz="1800" b="1" dirty="0" smtClean="0">
                <a:latin typeface="Times New Roman" panose="02020603050405020304" pitchFamily="18" charset="0"/>
                <a:cs typeface="Times New Roman" pitchFamily="18" charset="0"/>
              </a:rPr>
              <a:t>92</a:t>
            </a:r>
            <a:r>
              <a:rPr lang="en-US" sz="1800" dirty="0" smtClean="0">
                <a:latin typeface="Times New Roman" panose="02020603050405020304" pitchFamily="18" charset="0"/>
                <a:cs typeface="Times New Roman" pitchFamily="18" charset="0"/>
              </a:rPr>
              <a:t>, 211501, 2008)  </a:t>
            </a:r>
          </a:p>
          <a:p>
            <a:pPr marL="0">
              <a:buNone/>
              <a:defRPr/>
            </a:pPr>
            <a:r>
              <a:rPr lang="en-US" sz="1600" dirty="0">
                <a:latin typeface="Times New Roman" panose="02020603050405020304" pitchFamily="18" charset="0"/>
                <a:cs typeface="Times New Roman" pitchFamily="18" charset="0"/>
              </a:rPr>
              <a:t>	</a:t>
            </a:r>
            <a:r>
              <a:rPr lang="en-US" sz="1600" dirty="0" smtClean="0">
                <a:latin typeface="Times New Roman" panose="02020603050405020304" pitchFamily="18" charset="0"/>
                <a:cs typeface="Times New Roman" pitchFamily="18" charset="0"/>
              </a:rPr>
              <a:t>				 </a:t>
            </a:r>
          </a:p>
        </p:txBody>
      </p:sp>
      <p:sp>
        <p:nvSpPr>
          <p:cNvPr id="14" name="Rectangle 13"/>
          <p:cNvSpPr/>
          <p:nvPr/>
        </p:nvSpPr>
        <p:spPr>
          <a:xfrm>
            <a:off x="1324707" y="2474855"/>
            <a:ext cx="6444716" cy="830997"/>
          </a:xfrm>
          <a:prstGeom prst="rect">
            <a:avLst/>
          </a:prstGeom>
        </p:spPr>
        <p:txBody>
          <a:bodyPr wrap="square">
            <a:spAutoFit/>
          </a:bodyPr>
          <a:lstStyle/>
          <a:p>
            <a:pPr>
              <a:defRPr/>
            </a:pPr>
            <a:r>
              <a:rPr lang="en-US" altLang="zh-CN" sz="2400" dirty="0" smtClean="0">
                <a:solidFill>
                  <a:srgbClr val="FF0000"/>
                </a:solidFill>
                <a:latin typeface="Times New Roman" panose="02020603050405020304" pitchFamily="18" charset="0"/>
                <a:cs typeface="Times New Roman" pitchFamily="18" charset="0"/>
              </a:rPr>
              <a:t>The Q factor was improved from 64,400 to 89,650. </a:t>
            </a:r>
          </a:p>
          <a:p>
            <a:pPr algn="ctr">
              <a:defRPr/>
            </a:pPr>
            <a:r>
              <a:rPr lang="en-US" altLang="zh-CN" sz="2400" dirty="0" smtClean="0">
                <a:solidFill>
                  <a:srgbClr val="FF0000"/>
                </a:solidFill>
                <a:latin typeface="Times New Roman" panose="02020603050405020304" pitchFamily="18" charset="0"/>
                <a:cs typeface="Times New Roman" pitchFamily="18" charset="0"/>
              </a:rPr>
              <a:t>Nearly 40% improvement.</a:t>
            </a:r>
            <a:endParaRPr lang="en-US" altLang="zh-CN" sz="2400" dirty="0">
              <a:solidFill>
                <a:srgbClr val="FF0000"/>
              </a:solidFill>
              <a:latin typeface="Times New Roman" panose="02020603050405020304" pitchFamily="18" charset="0"/>
              <a:cs typeface="Times New Roman" pitchFamily="18" charset="0"/>
            </a:endParaRPr>
          </a:p>
        </p:txBody>
      </p:sp>
    </p:spTree>
    <p:extLst>
      <p:ext uri="{BB962C8B-B14F-4D97-AF65-F5344CB8AC3E}">
        <p14:creationId xmlns:p14="http://schemas.microsoft.com/office/powerpoint/2010/main" val="955696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a:spLocks noGrp="1"/>
          </p:cNvSpPr>
          <p:nvPr>
            <p:ph type="title"/>
          </p:nvPr>
        </p:nvSpPr>
        <p:spPr>
          <a:xfrm>
            <a:off x="1259632" y="44624"/>
            <a:ext cx="6480720" cy="850106"/>
          </a:xfrm>
        </p:spPr>
        <p:txBody>
          <a:bodyPr>
            <a:normAutofit/>
          </a:bodyPr>
          <a:lstStyle/>
          <a:p>
            <a:r>
              <a:rPr lang="en-US" altLang="zh-CN" sz="3600" dirty="0" smtClean="0">
                <a:latin typeface="Times New Roman" pitchFamily="18" charset="0"/>
                <a:cs typeface="Times New Roman" pitchFamily="18" charset="0"/>
              </a:rPr>
              <a:t>Principle of</a:t>
            </a:r>
            <a:r>
              <a:rPr lang="zh-CN" altLang="en-US" sz="3600" dirty="0" smtClean="0">
                <a:latin typeface="Times New Roman" pitchFamily="18" charset="0"/>
                <a:cs typeface="Times New Roman" pitchFamily="18" charset="0"/>
              </a:rPr>
              <a:t>“</a:t>
            </a:r>
            <a:r>
              <a:rPr lang="en-US" altLang="zh-CN" sz="3600" dirty="0">
                <a:latin typeface="Times New Roman" pitchFamily="18" charset="0"/>
                <a:cs typeface="Times New Roman" pitchFamily="18" charset="0"/>
              </a:rPr>
              <a:t>Flying</a:t>
            </a:r>
            <a:r>
              <a:rPr lang="zh-CN" altLang="en-US" sz="3600" dirty="0">
                <a:latin typeface="Times New Roman" pitchFamily="18" charset="0"/>
                <a:cs typeface="Times New Roman" pitchFamily="18" charset="0"/>
              </a:rPr>
              <a:t>”</a:t>
            </a:r>
            <a:r>
              <a:rPr lang="en-US" altLang="zh-CN" sz="3600" dirty="0" smtClean="0">
                <a:latin typeface="Times New Roman" pitchFamily="18" charset="0"/>
                <a:cs typeface="Times New Roman" pitchFamily="18" charset="0"/>
              </a:rPr>
              <a:t>undulator</a:t>
            </a:r>
            <a:endParaRPr lang="zh-CN" altLang="en-US" sz="3600" dirty="0">
              <a:latin typeface="Times New Roman" pitchFamily="18" charset="0"/>
              <a:cs typeface="Times New Roman" pitchFamily="18" charset="0"/>
            </a:endParaRPr>
          </a:p>
        </p:txBody>
      </p:sp>
      <p:pic>
        <p:nvPicPr>
          <p:cNvPr id="8" name="Picture 10" descr="STFC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265" y="6260409"/>
            <a:ext cx="1871439"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4" name="Rectangle 3"/>
              <p:cNvSpPr/>
              <p:nvPr/>
            </p:nvSpPr>
            <p:spPr>
              <a:xfrm>
                <a:off x="374122" y="3249441"/>
                <a:ext cx="2134943" cy="13533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m>
                        <m:mPr>
                          <m:mcs>
                            <m:mc>
                              <m:mcPr>
                                <m:count m:val="1"/>
                                <m:mcJc m:val="center"/>
                              </m:mcPr>
                            </m:mc>
                          </m:mcs>
                          <m:ctrlPr>
                            <a:rPr lang="zh-CN" altLang="en-US" i="1">
                              <a:latin typeface="Cambria Math" panose="02040503050406030204" pitchFamily="18" charset="0"/>
                            </a:rPr>
                          </m:ctrlPr>
                        </m:mPr>
                        <m:mr>
                          <m:e>
                            <m:sSub>
                              <m:sSubPr>
                                <m:ctrlPr>
                                  <a:rPr lang="zh-CN" altLang="en-US" i="1">
                                    <a:latin typeface="Cambria Math" panose="02040503050406030204" pitchFamily="18" charset="0"/>
                                  </a:rPr>
                                </m:ctrlPr>
                              </m:sSubPr>
                              <m:e>
                                <m:r>
                                  <a:rPr lang="zh-CN" altLang="en-US" i="1">
                                    <a:latin typeface="Cambria Math" panose="02040503050406030204" pitchFamily="18" charset="0"/>
                                  </a:rPr>
                                  <m:t>𝐵</m:t>
                                </m:r>
                              </m:e>
                              <m:sub>
                                <m:r>
                                  <a:rPr lang="zh-CN" altLang="en-US" i="1">
                                    <a:latin typeface="Cambria Math" panose="02040503050406030204" pitchFamily="18" charset="0"/>
                                  </a:rPr>
                                  <m:t>𝑢𝑏</m:t>
                                </m:r>
                              </m:sub>
                            </m:sSub>
                            <m:r>
                              <a:rPr lang="zh-CN" altLang="en-US" i="0">
                                <a:latin typeface="Cambria Math" panose="02040503050406030204" pitchFamily="18" charset="0"/>
                              </a:rPr>
                              <m:t>=</m:t>
                            </m:r>
                            <m:f>
                              <m:fPr>
                                <m:ctrlPr>
                                  <a:rPr lang="zh-CN" altLang="en-US" i="1">
                                    <a:latin typeface="Cambria Math" panose="02040503050406030204" pitchFamily="18" charset="0"/>
                                  </a:rPr>
                                </m:ctrlPr>
                              </m:fPr>
                              <m:num>
                                <m:sSub>
                                  <m:sSubPr>
                                    <m:ctrlPr>
                                      <a:rPr lang="zh-CN" altLang="en-US" i="1">
                                        <a:latin typeface="Cambria Math" panose="02040503050406030204" pitchFamily="18" charset="0"/>
                                      </a:rPr>
                                    </m:ctrlPr>
                                  </m:sSubPr>
                                  <m:e>
                                    <m:r>
                                      <a:rPr lang="zh-CN" altLang="en-US" i="1">
                                        <a:latin typeface="Cambria Math" panose="02040503050406030204" pitchFamily="18" charset="0"/>
                                      </a:rPr>
                                      <m:t>𝐸</m:t>
                                    </m:r>
                                  </m:e>
                                  <m:sub>
                                    <m:r>
                                      <a:rPr lang="zh-CN" altLang="en-US" i="0">
                                        <a:latin typeface="Cambria Math" panose="02040503050406030204" pitchFamily="18" charset="0"/>
                                      </a:rPr>
                                      <m:t>0</m:t>
                                    </m:r>
                                  </m:sub>
                                </m:sSub>
                              </m:num>
                              <m:den>
                                <m:r>
                                  <a:rPr lang="zh-CN" altLang="en-US" i="0">
                                    <a:latin typeface="Cambria Math" panose="02040503050406030204" pitchFamily="18" charset="0"/>
                                  </a:rPr>
                                  <m:t>2</m:t>
                                </m:r>
                                <m:r>
                                  <a:rPr lang="zh-CN" altLang="en-US" i="1">
                                    <a:latin typeface="Cambria Math" panose="02040503050406030204" pitchFamily="18" charset="0"/>
                                  </a:rPr>
                                  <m:t>𝑐</m:t>
                                </m:r>
                              </m:den>
                            </m:f>
                            <m:d>
                              <m:dPr>
                                <m:ctrlPr>
                                  <a:rPr lang="zh-CN" altLang="en-US" i="1">
                                    <a:latin typeface="Cambria Math" panose="02040503050406030204" pitchFamily="18" charset="0"/>
                                  </a:rPr>
                                </m:ctrlPr>
                              </m:dPr>
                              <m:e>
                                <m:f>
                                  <m:fPr>
                                    <m:ctrlPr>
                                      <a:rPr lang="zh-CN" altLang="en-US" i="1">
                                        <a:latin typeface="Cambria Math" panose="02040503050406030204" pitchFamily="18" charset="0"/>
                                      </a:rPr>
                                    </m:ctrlPr>
                                  </m:fPr>
                                  <m:num>
                                    <m:r>
                                      <a:rPr lang="zh-CN" altLang="en-US" i="1">
                                        <a:latin typeface="Cambria Math" panose="02040503050406030204" pitchFamily="18" charset="0"/>
                                      </a:rPr>
                                      <m:t>𝜍</m:t>
                                    </m:r>
                                  </m:num>
                                  <m:den>
                                    <m:sSub>
                                      <m:sSubPr>
                                        <m:ctrlPr>
                                          <a:rPr lang="zh-CN" altLang="en-US" i="1">
                                            <a:latin typeface="Cambria Math" panose="02040503050406030204" pitchFamily="18" charset="0"/>
                                          </a:rPr>
                                        </m:ctrlPr>
                                      </m:sSubPr>
                                      <m:e>
                                        <m:r>
                                          <a:rPr lang="zh-CN" altLang="en-US" i="1">
                                            <a:latin typeface="Cambria Math" panose="02040503050406030204" pitchFamily="18" charset="0"/>
                                          </a:rPr>
                                          <m:t>𝑍</m:t>
                                        </m:r>
                                      </m:e>
                                      <m:sub>
                                        <m:r>
                                          <a:rPr lang="zh-CN" altLang="en-US" i="1">
                                            <a:latin typeface="Cambria Math" panose="02040503050406030204" pitchFamily="18" charset="0"/>
                                          </a:rPr>
                                          <m:t>𝑤</m:t>
                                        </m:r>
                                      </m:sub>
                                    </m:sSub>
                                  </m:den>
                                </m:f>
                                <m:r>
                                  <a:rPr lang="zh-CN" altLang="en-US" i="0">
                                    <a:latin typeface="Cambria Math" panose="02040503050406030204" pitchFamily="18" charset="0"/>
                                  </a:rPr>
                                  <m:t>+1</m:t>
                                </m:r>
                              </m:e>
                            </m:d>
                          </m:e>
                        </m:mr>
                        <m:mr>
                          <m:e>
                            <m:f>
                              <m:fPr>
                                <m:ctrlPr>
                                  <a:rPr lang="zh-CN" altLang="en-US" i="1">
                                    <a:latin typeface="Cambria Math" panose="02040503050406030204" pitchFamily="18" charset="0"/>
                                  </a:rPr>
                                </m:ctrlPr>
                              </m:fPr>
                              <m:num>
                                <m:r>
                                  <a:rPr lang="zh-CN" altLang="en-US" i="0">
                                    <a:latin typeface="Cambria Math" panose="02040503050406030204" pitchFamily="18" charset="0"/>
                                  </a:rPr>
                                  <m:t>1</m:t>
                                </m:r>
                              </m:num>
                              <m:den>
                                <m:sSub>
                                  <m:sSubPr>
                                    <m:ctrlPr>
                                      <a:rPr lang="zh-CN" altLang="en-US" i="1">
                                        <a:latin typeface="Cambria Math" panose="02040503050406030204" pitchFamily="18" charset="0"/>
                                      </a:rPr>
                                    </m:ctrlPr>
                                  </m:sSubPr>
                                  <m:e>
                                    <m:r>
                                      <a:rPr lang="zh-CN" altLang="en-US" i="1">
                                        <a:latin typeface="Cambria Math" panose="02040503050406030204" pitchFamily="18" charset="0"/>
                                      </a:rPr>
                                      <m:t>𝜆</m:t>
                                    </m:r>
                                  </m:e>
                                  <m:sub>
                                    <m:r>
                                      <a:rPr lang="zh-CN" altLang="en-US" i="1">
                                        <a:latin typeface="Cambria Math" panose="02040503050406030204" pitchFamily="18" charset="0"/>
                                      </a:rPr>
                                      <m:t>𝑢𝑏</m:t>
                                    </m:r>
                                  </m:sub>
                                </m:sSub>
                              </m:den>
                            </m:f>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1</m:t>
                                </m:r>
                              </m:num>
                              <m:den>
                                <m:sSub>
                                  <m:sSubPr>
                                    <m:ctrlPr>
                                      <a:rPr lang="zh-CN" altLang="en-US" i="1">
                                        <a:latin typeface="Cambria Math" panose="02040503050406030204" pitchFamily="18" charset="0"/>
                                      </a:rPr>
                                    </m:ctrlPr>
                                  </m:sSubPr>
                                  <m:e>
                                    <m:r>
                                      <a:rPr lang="zh-CN" altLang="en-US" i="1">
                                        <a:latin typeface="Cambria Math" panose="02040503050406030204" pitchFamily="18" charset="0"/>
                                      </a:rPr>
                                      <m:t>𝜆</m:t>
                                    </m:r>
                                  </m:e>
                                  <m:sub>
                                    <m:r>
                                      <a:rPr lang="zh-CN" altLang="en-US" i="0">
                                        <a:latin typeface="Cambria Math" panose="02040503050406030204" pitchFamily="18" charset="0"/>
                                      </a:rPr>
                                      <m:t>0</m:t>
                                    </m:r>
                                  </m:sub>
                                </m:sSub>
                              </m:den>
                            </m:f>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1</m:t>
                                </m:r>
                              </m:num>
                              <m:den>
                                <m:sSub>
                                  <m:sSubPr>
                                    <m:ctrlPr>
                                      <a:rPr lang="zh-CN" altLang="en-US" i="1">
                                        <a:latin typeface="Cambria Math" panose="02040503050406030204" pitchFamily="18" charset="0"/>
                                      </a:rPr>
                                    </m:ctrlPr>
                                  </m:sSubPr>
                                  <m:e>
                                    <m:r>
                                      <a:rPr lang="zh-CN" altLang="en-US" i="1">
                                        <a:latin typeface="Cambria Math" panose="02040503050406030204" pitchFamily="18" charset="0"/>
                                      </a:rPr>
                                      <m:t>𝜆</m:t>
                                    </m:r>
                                  </m:e>
                                  <m:sub>
                                    <m:r>
                                      <a:rPr lang="zh-CN" altLang="en-US" i="1">
                                        <a:latin typeface="Cambria Math" panose="02040503050406030204" pitchFamily="18" charset="0"/>
                                      </a:rPr>
                                      <m:t>𝑔</m:t>
                                    </m:r>
                                  </m:sub>
                                </m:sSub>
                              </m:den>
                            </m:f>
                          </m:e>
                        </m:mr>
                      </m:m>
                    </m:oMath>
                  </m:oMathPara>
                </a14:m>
                <a:endParaRPr lang="zh-CN" altLang="en-US" dirty="0">
                  <a:latin typeface="Times New Roman" panose="02020603050405020304" pitchFamily="18" charset="0"/>
                  <a:cs typeface="Times New Roman" panose="02020603050405020304"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374122" y="3249441"/>
                <a:ext cx="2134943" cy="1353319"/>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4885329" y="3231048"/>
                <a:ext cx="2134943" cy="135331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m>
                        <m:mPr>
                          <m:mcs>
                            <m:mc>
                              <m:mcPr>
                                <m:count m:val="1"/>
                                <m:mcJc m:val="center"/>
                              </m:mcPr>
                            </m:mc>
                          </m:mcs>
                          <m:ctrlPr>
                            <a:rPr lang="zh-CN" altLang="en-US" i="1">
                              <a:latin typeface="Cambria Math" panose="02040503050406030204" pitchFamily="18" charset="0"/>
                            </a:rPr>
                          </m:ctrlPr>
                        </m:mPr>
                        <m:mr>
                          <m:e>
                            <m:sSub>
                              <m:sSubPr>
                                <m:ctrlPr>
                                  <a:rPr lang="zh-CN" altLang="en-US" i="1">
                                    <a:latin typeface="Cambria Math" panose="02040503050406030204" pitchFamily="18" charset="0"/>
                                  </a:rPr>
                                </m:ctrlPr>
                              </m:sSubPr>
                              <m:e>
                                <m:r>
                                  <a:rPr lang="zh-CN" altLang="en-US" i="1">
                                    <a:latin typeface="Cambria Math" panose="02040503050406030204" pitchFamily="18" charset="0"/>
                                  </a:rPr>
                                  <m:t>𝐵</m:t>
                                </m:r>
                              </m:e>
                              <m:sub>
                                <m:r>
                                  <a:rPr lang="zh-CN" altLang="en-US" i="1">
                                    <a:latin typeface="Cambria Math" panose="02040503050406030204" pitchFamily="18" charset="0"/>
                                  </a:rPr>
                                  <m:t>𝑢𝑓</m:t>
                                </m:r>
                              </m:sub>
                            </m:sSub>
                            <m:r>
                              <a:rPr lang="zh-CN" altLang="en-US" i="0">
                                <a:latin typeface="Cambria Math" panose="02040503050406030204" pitchFamily="18" charset="0"/>
                              </a:rPr>
                              <m:t>=</m:t>
                            </m:r>
                            <m:f>
                              <m:fPr>
                                <m:ctrlPr>
                                  <a:rPr lang="zh-CN" altLang="en-US" i="1">
                                    <a:latin typeface="Cambria Math" panose="02040503050406030204" pitchFamily="18" charset="0"/>
                                  </a:rPr>
                                </m:ctrlPr>
                              </m:fPr>
                              <m:num>
                                <m:sSub>
                                  <m:sSubPr>
                                    <m:ctrlPr>
                                      <a:rPr lang="zh-CN" altLang="en-US" i="1">
                                        <a:latin typeface="Cambria Math" panose="02040503050406030204" pitchFamily="18" charset="0"/>
                                      </a:rPr>
                                    </m:ctrlPr>
                                  </m:sSubPr>
                                  <m:e>
                                    <m:r>
                                      <a:rPr lang="zh-CN" altLang="en-US" i="1">
                                        <a:latin typeface="Cambria Math" panose="02040503050406030204" pitchFamily="18" charset="0"/>
                                      </a:rPr>
                                      <m:t>𝐸</m:t>
                                    </m:r>
                                  </m:e>
                                  <m:sub>
                                    <m:r>
                                      <a:rPr lang="zh-CN" altLang="en-US" i="0">
                                        <a:latin typeface="Cambria Math" panose="02040503050406030204" pitchFamily="18" charset="0"/>
                                      </a:rPr>
                                      <m:t>0</m:t>
                                    </m:r>
                                  </m:sub>
                                </m:sSub>
                              </m:num>
                              <m:den>
                                <m:r>
                                  <a:rPr lang="zh-CN" altLang="en-US" i="0">
                                    <a:latin typeface="Cambria Math" panose="02040503050406030204" pitchFamily="18" charset="0"/>
                                  </a:rPr>
                                  <m:t>2</m:t>
                                </m:r>
                                <m:r>
                                  <a:rPr lang="zh-CN" altLang="en-US" i="1">
                                    <a:latin typeface="Cambria Math" panose="02040503050406030204" pitchFamily="18" charset="0"/>
                                  </a:rPr>
                                  <m:t>𝑐</m:t>
                                </m:r>
                              </m:den>
                            </m:f>
                            <m:d>
                              <m:dPr>
                                <m:ctrlPr>
                                  <a:rPr lang="zh-CN" altLang="en-US" i="1">
                                    <a:latin typeface="Cambria Math" panose="02040503050406030204" pitchFamily="18" charset="0"/>
                                  </a:rPr>
                                </m:ctrlPr>
                              </m:dPr>
                              <m:e>
                                <m:f>
                                  <m:fPr>
                                    <m:ctrlPr>
                                      <a:rPr lang="zh-CN" altLang="en-US" i="1">
                                        <a:latin typeface="Cambria Math" panose="02040503050406030204" pitchFamily="18" charset="0"/>
                                      </a:rPr>
                                    </m:ctrlPr>
                                  </m:fPr>
                                  <m:num>
                                    <m:r>
                                      <a:rPr lang="zh-CN" altLang="en-US" i="1">
                                        <a:latin typeface="Cambria Math" panose="02040503050406030204" pitchFamily="18" charset="0"/>
                                      </a:rPr>
                                      <m:t>𝜍</m:t>
                                    </m:r>
                                  </m:num>
                                  <m:den>
                                    <m:sSub>
                                      <m:sSubPr>
                                        <m:ctrlPr>
                                          <a:rPr lang="zh-CN" altLang="en-US" i="1">
                                            <a:latin typeface="Cambria Math" panose="02040503050406030204" pitchFamily="18" charset="0"/>
                                          </a:rPr>
                                        </m:ctrlPr>
                                      </m:sSubPr>
                                      <m:e>
                                        <m:r>
                                          <a:rPr lang="zh-CN" altLang="en-US" i="1">
                                            <a:latin typeface="Cambria Math" panose="02040503050406030204" pitchFamily="18" charset="0"/>
                                          </a:rPr>
                                          <m:t>𝑍</m:t>
                                        </m:r>
                                      </m:e>
                                      <m:sub>
                                        <m:r>
                                          <a:rPr lang="zh-CN" altLang="en-US" i="1">
                                            <a:latin typeface="Cambria Math" panose="02040503050406030204" pitchFamily="18" charset="0"/>
                                          </a:rPr>
                                          <m:t>𝑤</m:t>
                                        </m:r>
                                      </m:sub>
                                    </m:sSub>
                                  </m:den>
                                </m:f>
                                <m:r>
                                  <a:rPr lang="zh-CN" altLang="en-US" i="0">
                                    <a:latin typeface="Cambria Math" panose="02040503050406030204" pitchFamily="18" charset="0"/>
                                  </a:rPr>
                                  <m:t>−1</m:t>
                                </m:r>
                              </m:e>
                            </m:d>
                          </m:e>
                        </m:mr>
                        <m:mr>
                          <m:e>
                            <m:f>
                              <m:fPr>
                                <m:ctrlPr>
                                  <a:rPr lang="zh-CN" altLang="en-US" i="1">
                                    <a:latin typeface="Cambria Math" panose="02040503050406030204" pitchFamily="18" charset="0"/>
                                  </a:rPr>
                                </m:ctrlPr>
                              </m:fPr>
                              <m:num>
                                <m:r>
                                  <a:rPr lang="zh-CN" altLang="en-US" i="0">
                                    <a:latin typeface="Cambria Math" panose="02040503050406030204" pitchFamily="18" charset="0"/>
                                  </a:rPr>
                                  <m:t>1</m:t>
                                </m:r>
                              </m:num>
                              <m:den>
                                <m:sSub>
                                  <m:sSubPr>
                                    <m:ctrlPr>
                                      <a:rPr lang="zh-CN" altLang="en-US" i="1">
                                        <a:latin typeface="Cambria Math" panose="02040503050406030204" pitchFamily="18" charset="0"/>
                                      </a:rPr>
                                    </m:ctrlPr>
                                  </m:sSubPr>
                                  <m:e>
                                    <m:r>
                                      <a:rPr lang="zh-CN" altLang="en-US" i="1">
                                        <a:latin typeface="Cambria Math" panose="02040503050406030204" pitchFamily="18" charset="0"/>
                                      </a:rPr>
                                      <m:t>𝜆</m:t>
                                    </m:r>
                                  </m:e>
                                  <m:sub>
                                    <m:r>
                                      <a:rPr lang="zh-CN" altLang="en-US" i="1">
                                        <a:latin typeface="Cambria Math" panose="02040503050406030204" pitchFamily="18" charset="0"/>
                                      </a:rPr>
                                      <m:t>𝑢𝑓</m:t>
                                    </m:r>
                                  </m:sub>
                                </m:sSub>
                              </m:den>
                            </m:f>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1</m:t>
                                </m:r>
                              </m:num>
                              <m:den>
                                <m:sSub>
                                  <m:sSubPr>
                                    <m:ctrlPr>
                                      <a:rPr lang="zh-CN" altLang="en-US" i="1">
                                        <a:latin typeface="Cambria Math" panose="02040503050406030204" pitchFamily="18" charset="0"/>
                                      </a:rPr>
                                    </m:ctrlPr>
                                  </m:sSubPr>
                                  <m:e>
                                    <m:r>
                                      <a:rPr lang="zh-CN" altLang="en-US" i="1">
                                        <a:latin typeface="Cambria Math" panose="02040503050406030204" pitchFamily="18" charset="0"/>
                                      </a:rPr>
                                      <m:t>𝜆</m:t>
                                    </m:r>
                                  </m:e>
                                  <m:sub>
                                    <m:r>
                                      <a:rPr lang="zh-CN" altLang="en-US" i="0">
                                        <a:latin typeface="Cambria Math" panose="02040503050406030204" pitchFamily="18" charset="0"/>
                                      </a:rPr>
                                      <m:t>0</m:t>
                                    </m:r>
                                  </m:sub>
                                </m:sSub>
                              </m:den>
                            </m:f>
                            <m:r>
                              <a:rPr lang="zh-CN" altLang="en-US" i="0">
                                <a:latin typeface="Cambria Math" panose="02040503050406030204" pitchFamily="18" charset="0"/>
                              </a:rPr>
                              <m:t>−</m:t>
                            </m:r>
                            <m:f>
                              <m:fPr>
                                <m:ctrlPr>
                                  <a:rPr lang="zh-CN" altLang="en-US" i="1">
                                    <a:latin typeface="Cambria Math" panose="02040503050406030204" pitchFamily="18" charset="0"/>
                                  </a:rPr>
                                </m:ctrlPr>
                              </m:fPr>
                              <m:num>
                                <m:r>
                                  <a:rPr lang="zh-CN" altLang="en-US" i="0">
                                    <a:latin typeface="Cambria Math" panose="02040503050406030204" pitchFamily="18" charset="0"/>
                                  </a:rPr>
                                  <m:t>1</m:t>
                                </m:r>
                              </m:num>
                              <m:den>
                                <m:sSub>
                                  <m:sSubPr>
                                    <m:ctrlPr>
                                      <a:rPr lang="zh-CN" altLang="en-US" i="1">
                                        <a:latin typeface="Cambria Math" panose="02040503050406030204" pitchFamily="18" charset="0"/>
                                      </a:rPr>
                                    </m:ctrlPr>
                                  </m:sSubPr>
                                  <m:e>
                                    <m:r>
                                      <a:rPr lang="zh-CN" altLang="en-US" i="1">
                                        <a:latin typeface="Cambria Math" panose="02040503050406030204" pitchFamily="18" charset="0"/>
                                      </a:rPr>
                                      <m:t>𝜆</m:t>
                                    </m:r>
                                  </m:e>
                                  <m:sub>
                                    <m:r>
                                      <a:rPr lang="zh-CN" altLang="en-US" i="1">
                                        <a:latin typeface="Cambria Math" panose="02040503050406030204" pitchFamily="18" charset="0"/>
                                      </a:rPr>
                                      <m:t>𝑔</m:t>
                                    </m:r>
                                  </m:sub>
                                </m:sSub>
                              </m:den>
                            </m:f>
                          </m:e>
                        </m:mr>
                      </m:m>
                    </m:oMath>
                  </m:oMathPara>
                </a14:m>
                <a:endParaRPr lang="zh-CN" altLang="en-US" dirty="0">
                  <a:latin typeface="Times New Roman" panose="02020603050405020304" pitchFamily="18" charset="0"/>
                  <a:cs typeface="Times New Roman" panose="020206030504050203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4885329" y="3231048"/>
                <a:ext cx="2134943" cy="1353319"/>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32469" y="5016318"/>
                <a:ext cx="8784976" cy="1040606"/>
              </a:xfrm>
              <a:prstGeom prst="rect">
                <a:avLst/>
              </a:prstGeom>
            </p:spPr>
            <p:txBody>
              <a:bodyPr wrap="square">
                <a:spAutoFit/>
              </a:bodyPr>
              <a:lstStyle/>
              <a:p>
                <a:r>
                  <a:rPr lang="en-US" altLang="zh-CN" sz="2000" dirty="0">
                    <a:latin typeface="Times New Roman" panose="02020603050405020304" pitchFamily="18" charset="0"/>
                    <a:cs typeface="Times New Roman" panose="02020603050405020304" pitchFamily="18" charset="0"/>
                  </a:rPr>
                  <a:t>Usually </a:t>
                </a:r>
                <a14:m>
                  <m:oMath xmlns:m="http://schemas.openxmlformats.org/officeDocument/2006/math">
                    <m:sSub>
                      <m:sSubPr>
                        <m:ctrlPr>
                          <a:rPr lang="zh-CN" altLang="zh-CN" sz="2000" i="1">
                            <a:effectLst/>
                            <a:latin typeface="Cambria Math" panose="02040503050406030204" pitchFamily="18" charset="0"/>
                            <a:ea typeface="Cambria Math" panose="02040503050406030204" pitchFamily="18" charset="0"/>
                          </a:rPr>
                        </m:ctrlPr>
                      </m:sSubPr>
                      <m:e>
                        <m:r>
                          <a:rPr lang="en-US" altLang="zh-CN" sz="2000" i="1">
                            <a:latin typeface="Cambria Math" panose="02040503050406030204" pitchFamily="18" charset="0"/>
                            <a:cs typeface="Times New Roman" panose="02020603050405020304" pitchFamily="18" charset="0"/>
                          </a:rPr>
                          <m:t>𝜆</m:t>
                        </m:r>
                      </m:e>
                      <m:sub>
                        <m:r>
                          <a:rPr lang="en-US" altLang="zh-CN" sz="2000" i="1">
                            <a:latin typeface="Cambria Math" panose="02040503050406030204" pitchFamily="18" charset="0"/>
                            <a:cs typeface="Times New Roman" panose="02020603050405020304" pitchFamily="18" charset="0"/>
                          </a:rPr>
                          <m:t>0</m:t>
                        </m:r>
                      </m:sub>
                    </m:sSub>
                  </m:oMath>
                </a14:m>
                <a:r>
                  <a:rPr lang="en-US" altLang="zh-CN" sz="2000" dirty="0">
                    <a:effectLst/>
                    <a:latin typeface="Times New Roman" panose="02020603050405020304" pitchFamily="18" charset="0"/>
                    <a:ea typeface="MS Mincho" panose="02020609040205080304" pitchFamily="49" charset="-128"/>
                    <a:cs typeface="Times New Roman" panose="02020603050405020304" pitchFamily="18" charset="0"/>
                  </a:rPr>
                  <a:t> and </a:t>
                </a:r>
                <a14:m>
                  <m:oMath xmlns:m="http://schemas.openxmlformats.org/officeDocument/2006/math">
                    <m:sSub>
                      <m:sSubPr>
                        <m:ctrlPr>
                          <a:rPr lang="zh-CN" altLang="zh-CN" sz="2000" i="1">
                            <a:effectLst/>
                            <a:latin typeface="Cambria Math" panose="02040503050406030204" pitchFamily="18" charset="0"/>
                            <a:ea typeface="Cambria Math" panose="02040503050406030204" pitchFamily="18" charset="0"/>
                          </a:rPr>
                        </m:ctrlPr>
                      </m:sSubPr>
                      <m:e>
                        <m:r>
                          <a:rPr lang="en-US" altLang="zh-CN" sz="2000" i="1">
                            <a:latin typeface="Cambria Math" panose="02040503050406030204" pitchFamily="18" charset="0"/>
                            <a:cs typeface="Times New Roman" panose="02020603050405020304" pitchFamily="18" charset="0"/>
                          </a:rPr>
                          <m:t>𝜆</m:t>
                        </m:r>
                      </m:e>
                      <m:sub>
                        <m:r>
                          <a:rPr lang="en-US" altLang="zh-CN" sz="2000" i="1">
                            <a:latin typeface="Cambria Math" panose="02040503050406030204" pitchFamily="18" charset="0"/>
                            <a:cs typeface="Times New Roman" panose="02020603050405020304" pitchFamily="18" charset="0"/>
                          </a:rPr>
                          <m:t>𝑔</m:t>
                        </m:r>
                      </m:sub>
                    </m:sSub>
                  </m:oMath>
                </a14:m>
                <a:r>
                  <a:rPr lang="en-US" altLang="zh-CN" sz="2000" dirty="0">
                    <a:effectLst/>
                    <a:latin typeface="Times New Roman" panose="02020603050405020304" pitchFamily="18" charset="0"/>
                    <a:ea typeface="MS Mincho" panose="02020609040205080304" pitchFamily="49" charset="-128"/>
                    <a:cs typeface="Times New Roman" panose="02020603050405020304" pitchFamily="18" charset="0"/>
                  </a:rPr>
                  <a:t> are close </a:t>
                </a:r>
                <a:r>
                  <a:rPr lang="en-US" altLang="zh-CN" sz="2000" dirty="0" smtClean="0">
                    <a:effectLst/>
                    <a:latin typeface="Times New Roman" panose="02020603050405020304" pitchFamily="18" charset="0"/>
                    <a:ea typeface="MS Mincho" panose="02020609040205080304" pitchFamily="49" charset="-128"/>
                    <a:cs typeface="Times New Roman" panose="02020603050405020304" pitchFamily="18" charset="0"/>
                  </a:rPr>
                  <a:t>values, t</a:t>
                </a:r>
                <a:r>
                  <a:rPr lang="en-US" altLang="zh-CN" sz="2000" dirty="0" smtClean="0">
                    <a:latin typeface="Times New Roman" panose="02020603050405020304" pitchFamily="18" charset="0"/>
                    <a:ea typeface="MS Mincho" panose="02020609040205080304" pitchFamily="49" charset="-128"/>
                    <a:cs typeface="Times New Roman" panose="02020603050405020304" pitchFamily="18" charset="0"/>
                  </a:rPr>
                  <a:t>herefore the backward wave is the dominant component. </a:t>
                </a:r>
                <a:r>
                  <a:rPr lang="en-US" altLang="zh-CN" sz="2000" dirty="0" smtClean="0">
                    <a:latin typeface="Times New Roman" panose="02020603050405020304" pitchFamily="18" charset="0"/>
                    <a:cs typeface="Times New Roman" panose="02020603050405020304" pitchFamily="18" charset="0"/>
                  </a:rPr>
                  <a:t>The </a:t>
                </a:r>
                <a:r>
                  <a:rPr lang="en-US" altLang="zh-CN" sz="2000" dirty="0">
                    <a:latin typeface="Times New Roman" panose="02020603050405020304" pitchFamily="18" charset="0"/>
                    <a:cs typeface="Times New Roman" panose="02020603050405020304" pitchFamily="18" charset="0"/>
                  </a:rPr>
                  <a:t>impact of the forward wave can be minimized to operate the microwave undulator far away from the cutoff frequency</a:t>
                </a:r>
                <a:r>
                  <a:rPr lang="en-US" altLang="zh-CN" sz="2000" dirty="0" smtClean="0">
                    <a:latin typeface="Times New Roman" panose="02020603050405020304" pitchFamily="18" charset="0"/>
                    <a:cs typeface="Times New Roman" panose="02020603050405020304" pitchFamily="18" charset="0"/>
                  </a:rPr>
                  <a:t>.</a:t>
                </a:r>
              </a:p>
            </p:txBody>
          </p:sp>
        </mc:Choice>
        <mc:Fallback xmlns="">
          <p:sp>
            <p:nvSpPr>
              <p:cNvPr id="7" name="Rectangle 6"/>
              <p:cNvSpPr>
                <a:spLocks noRot="1" noChangeAspect="1" noMove="1" noResize="1" noEditPoints="1" noAdjustHandles="1" noChangeArrowheads="1" noChangeShapeType="1" noTextEdit="1"/>
              </p:cNvSpPr>
              <p:nvPr/>
            </p:nvSpPr>
            <p:spPr>
              <a:xfrm>
                <a:off x="132469" y="5016318"/>
                <a:ext cx="8784976" cy="1040606"/>
              </a:xfrm>
              <a:prstGeom prst="rect">
                <a:avLst/>
              </a:prstGeom>
              <a:blipFill>
                <a:blip r:embed="rId6"/>
                <a:stretch>
                  <a:fillRect l="-763" t="-3509" b="-9357"/>
                </a:stretch>
              </a:blipFill>
            </p:spPr>
            <p:txBody>
              <a:bodyPr/>
              <a:lstStyle/>
              <a:p>
                <a:r>
                  <a:rPr lang="en-GB">
                    <a:noFill/>
                  </a:rPr>
                  <a:t> </a:t>
                </a:r>
              </a:p>
            </p:txBody>
          </p:sp>
        </mc:Fallback>
      </mc:AlternateContent>
      <p:sp>
        <p:nvSpPr>
          <p:cNvPr id="12" name="Rectangle 11"/>
          <p:cNvSpPr/>
          <p:nvPr/>
        </p:nvSpPr>
        <p:spPr>
          <a:xfrm>
            <a:off x="140048" y="1166727"/>
            <a:ext cx="7983276" cy="400110"/>
          </a:xfrm>
          <a:prstGeom prst="rect">
            <a:avLst/>
          </a:prstGeom>
        </p:spPr>
        <p:txBody>
          <a:bodyPr wrap="none">
            <a:spAutoFit/>
          </a:bodyPr>
          <a:lstStyle/>
          <a:p>
            <a:r>
              <a:rPr lang="en-US" altLang="zh-CN" sz="2000" dirty="0" smtClean="0">
                <a:latin typeface="Times New Roman" panose="02020603050405020304" pitchFamily="18" charset="0"/>
                <a:cs typeface="Times New Roman" panose="02020603050405020304" pitchFamily="18" charset="0"/>
              </a:rPr>
              <a:t>Rewrite the motion of the electrons in a cavity-type microwave undulator as</a:t>
            </a:r>
            <a:endParaRPr lang="zh-CN" altLang="en-US" sz="2000" dirty="0">
              <a:latin typeface="Times New Roman" panose="02020603050405020304" pitchFamily="18" charset="0"/>
              <a:cs typeface="Times New Roman" panose="02020603050405020304" pitchFamily="18" charset="0"/>
            </a:endParaRPr>
          </a:p>
        </p:txBody>
      </p:sp>
      <p:sp>
        <p:nvSpPr>
          <p:cNvPr id="16" name="Rectangle 15"/>
          <p:cNvSpPr/>
          <p:nvPr/>
        </p:nvSpPr>
        <p:spPr>
          <a:xfrm>
            <a:off x="276817" y="3249441"/>
            <a:ext cx="2376264" cy="14757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ounded Rectangular Callout 16"/>
          <p:cNvSpPr/>
          <p:nvPr/>
        </p:nvSpPr>
        <p:spPr>
          <a:xfrm>
            <a:off x="2895745" y="4091076"/>
            <a:ext cx="1917576" cy="432048"/>
          </a:xfrm>
          <a:prstGeom prst="wedgeRoundRectCallout">
            <a:avLst>
              <a:gd name="adj1" fmla="val -58808"/>
              <a:gd name="adj2" fmla="val 12114"/>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short wavelength.</a:t>
            </a:r>
            <a:endParaRPr lang="zh-CN" altLang="en-US" dirty="0">
              <a:solidFill>
                <a:srgbClr val="FF0000"/>
              </a:solidFill>
            </a:endParaRPr>
          </a:p>
        </p:txBody>
      </p:sp>
      <mc:AlternateContent xmlns:mc="http://schemas.openxmlformats.org/markup-compatibility/2006" xmlns:a14="http://schemas.microsoft.com/office/drawing/2010/main">
        <mc:Choice Requires="a14">
          <p:sp>
            <p:nvSpPr>
              <p:cNvPr id="9" name="Rectangle 8"/>
              <p:cNvSpPr/>
              <p:nvPr/>
            </p:nvSpPr>
            <p:spPr>
              <a:xfrm>
                <a:off x="276817" y="1706146"/>
                <a:ext cx="8640627" cy="1139030"/>
              </a:xfrm>
              <a:prstGeom prst="rect">
                <a:avLst/>
              </a:prstGeom>
            </p:spPr>
            <p:txBody>
              <a:bodyPr wrap="square">
                <a:spAutoFit/>
              </a:bodyPr>
              <a:lstStyle/>
              <a:p>
                <a14:m>
                  <m:oMath xmlns:m="http://schemas.openxmlformats.org/officeDocument/2006/math">
                    <m:f>
                      <m:fPr>
                        <m:ctrlPr>
                          <a:rPr lang="en-GB" sz="2400" i="1">
                            <a:latin typeface="Cambria Math" panose="02040503050406030204" pitchFamily="18" charset="0"/>
                          </a:rPr>
                        </m:ctrlPr>
                      </m:fPr>
                      <m:num>
                        <m:r>
                          <a:rPr lang="en-US" sz="2400" i="1">
                            <a:latin typeface="Cambria Math" panose="02040503050406030204" pitchFamily="18" charset="0"/>
                            <a:ea typeface="宋体" panose="02010600030101010101" pitchFamily="2" charset="-122"/>
                            <a:cs typeface="Times New Roman" panose="02020603050405020304" pitchFamily="18" charset="0"/>
                          </a:rPr>
                          <m:t>𝑑</m:t>
                        </m:r>
                        <m:sSub>
                          <m:sSubPr>
                            <m:ctrlPr>
                              <a:rPr lang="en-GB" sz="2400" i="1">
                                <a:effectLst/>
                                <a:latin typeface="Cambria Math" panose="02040503050406030204" pitchFamily="18" charset="0"/>
                              </a:rPr>
                            </m:ctrlPr>
                          </m:sSubPr>
                          <m:e>
                            <m:r>
                              <a:rPr lang="en-US" sz="2400" b="1" i="1">
                                <a:latin typeface="Cambria Math" panose="02040503050406030204" pitchFamily="18" charset="0"/>
                                <a:ea typeface="宋体" panose="02010600030101010101" pitchFamily="2" charset="-122"/>
                                <a:cs typeface="Times New Roman" panose="02020603050405020304" pitchFamily="18" charset="0"/>
                              </a:rPr>
                              <m:t>𝒑</m:t>
                            </m:r>
                          </m:e>
                          <m:sub>
                            <m:r>
                              <a:rPr lang="en-US" sz="2400" i="1">
                                <a:latin typeface="Cambria Math" panose="02040503050406030204" pitchFamily="18" charset="0"/>
                                <a:ea typeface="宋体" panose="02010600030101010101" pitchFamily="2" charset="-122"/>
                                <a:cs typeface="Times New Roman" panose="02020603050405020304" pitchFamily="18" charset="0"/>
                              </a:rPr>
                              <m:t>𝑥</m:t>
                            </m:r>
                          </m:sub>
                        </m:sSub>
                      </m:num>
                      <m:den>
                        <m:r>
                          <a:rPr lang="en-US" sz="2400" i="1">
                            <a:latin typeface="Cambria Math" panose="02040503050406030204" pitchFamily="18" charset="0"/>
                            <a:ea typeface="宋体" panose="02010600030101010101" pitchFamily="2" charset="-122"/>
                            <a:cs typeface="Times New Roman" panose="02020603050405020304" pitchFamily="18" charset="0"/>
                          </a:rPr>
                          <m:t>𝑑𝑡</m:t>
                        </m:r>
                      </m:den>
                    </m:f>
                    <m:r>
                      <a:rPr lang="en-US" sz="2400" i="1">
                        <a:latin typeface="Cambria Math" panose="02040503050406030204" pitchFamily="18" charset="0"/>
                        <a:ea typeface="宋体" panose="02010600030101010101" pitchFamily="2" charset="-122"/>
                        <a:cs typeface="Times New Roman" panose="02020603050405020304" pitchFamily="18" charset="0"/>
                      </a:rPr>
                      <m:t>=</m:t>
                    </m:r>
                    <m:f>
                      <m:fPr>
                        <m:ctrlPr>
                          <a:rPr lang="en-GB" sz="2400" i="1">
                            <a:effectLst/>
                            <a:latin typeface="Cambria Math" panose="02040503050406030204" pitchFamily="18" charset="0"/>
                          </a:rPr>
                        </m:ctrlPr>
                      </m:fPr>
                      <m:num>
                        <m:r>
                          <a:rPr lang="en-US" sz="2400" i="1">
                            <a:latin typeface="Cambria Math" panose="02040503050406030204" pitchFamily="18" charset="0"/>
                            <a:ea typeface="宋体" panose="02010600030101010101" pitchFamily="2" charset="-122"/>
                            <a:cs typeface="Times New Roman" panose="02020603050405020304" pitchFamily="18" charset="0"/>
                          </a:rPr>
                          <m:t>𝑒</m:t>
                        </m:r>
                        <m:sSub>
                          <m:sSubPr>
                            <m:ctrlPr>
                              <a:rPr lang="en-GB" sz="2400" i="1">
                                <a:effectLst/>
                                <a:latin typeface="Cambria Math" panose="02040503050406030204" pitchFamily="18" charset="0"/>
                              </a:rPr>
                            </m:ctrlPr>
                          </m:sSubPr>
                          <m:e>
                            <m:r>
                              <a:rPr lang="en-US" sz="2400" i="1">
                                <a:latin typeface="Cambria Math" panose="02040503050406030204" pitchFamily="18" charset="0"/>
                                <a:ea typeface="宋体" panose="02010600030101010101" pitchFamily="2" charset="-122"/>
                                <a:cs typeface="Times New Roman" panose="02020603050405020304" pitchFamily="18" charset="0"/>
                              </a:rPr>
                              <m:t>𝐸</m:t>
                            </m:r>
                          </m:e>
                          <m:sub>
                            <m:r>
                              <a:rPr lang="en-US" sz="2400" i="1">
                                <a:latin typeface="Cambria Math" panose="02040503050406030204" pitchFamily="18" charset="0"/>
                                <a:ea typeface="宋体" panose="02010600030101010101" pitchFamily="2" charset="-122"/>
                                <a:cs typeface="Times New Roman" panose="02020603050405020304" pitchFamily="18" charset="0"/>
                              </a:rPr>
                              <m:t>0</m:t>
                            </m:r>
                          </m:sub>
                        </m:sSub>
                      </m:num>
                      <m:den>
                        <m:r>
                          <a:rPr lang="en-US" sz="2400" i="1">
                            <a:latin typeface="Cambria Math" panose="02040503050406030204" pitchFamily="18" charset="0"/>
                            <a:ea typeface="宋体" panose="02010600030101010101" pitchFamily="2" charset="-122"/>
                            <a:cs typeface="Times New Roman" panose="02020603050405020304" pitchFamily="18" charset="0"/>
                          </a:rPr>
                          <m:t>2</m:t>
                        </m:r>
                      </m:den>
                    </m:f>
                    <m:d>
                      <m:dPr>
                        <m:ctrlPr>
                          <a:rPr lang="en-GB" sz="2400" i="1">
                            <a:effectLst/>
                            <a:latin typeface="Cambria Math" panose="02040503050406030204" pitchFamily="18" charset="0"/>
                          </a:rPr>
                        </m:ctrlPr>
                      </m:dPr>
                      <m:e>
                        <m:f>
                          <m:fPr>
                            <m:ctrlPr>
                              <a:rPr lang="en-GB" sz="2400" i="1">
                                <a:effectLst/>
                                <a:latin typeface="Cambria Math" panose="02040503050406030204" pitchFamily="18" charset="0"/>
                              </a:rPr>
                            </m:ctrlPr>
                          </m:fPr>
                          <m:num>
                            <m:r>
                              <a:rPr lang="en-US" sz="2400" i="1">
                                <a:latin typeface="Cambria Math" panose="02040503050406030204" pitchFamily="18" charset="0"/>
                                <a:ea typeface="宋体" panose="02010600030101010101" pitchFamily="2" charset="-122"/>
                                <a:cs typeface="Times New Roman" panose="02020603050405020304" pitchFamily="18" charset="0"/>
                              </a:rPr>
                              <m:t>𝜍</m:t>
                            </m:r>
                          </m:num>
                          <m:den>
                            <m:sSub>
                              <m:sSubPr>
                                <m:ctrlPr>
                                  <a:rPr lang="en-GB" sz="2400" i="1">
                                    <a:effectLst/>
                                    <a:latin typeface="Cambria Math" panose="02040503050406030204" pitchFamily="18" charset="0"/>
                                  </a:rPr>
                                </m:ctrlPr>
                              </m:sSubPr>
                              <m:e>
                                <m:r>
                                  <a:rPr lang="en-US" sz="2400" i="1">
                                    <a:latin typeface="Cambria Math" panose="02040503050406030204" pitchFamily="18" charset="0"/>
                                    <a:ea typeface="宋体" panose="02010600030101010101" pitchFamily="2" charset="-122"/>
                                    <a:cs typeface="Times New Roman" panose="02020603050405020304" pitchFamily="18" charset="0"/>
                                  </a:rPr>
                                  <m:t>𝑍</m:t>
                                </m:r>
                              </m:e>
                              <m:sub>
                                <m:r>
                                  <a:rPr lang="en-US" sz="2400" i="1">
                                    <a:latin typeface="Cambria Math" panose="02040503050406030204" pitchFamily="18" charset="0"/>
                                    <a:ea typeface="宋体" panose="02010600030101010101" pitchFamily="2" charset="-122"/>
                                    <a:cs typeface="Times New Roman" panose="02020603050405020304" pitchFamily="18" charset="0"/>
                                  </a:rPr>
                                  <m:t>𝑤</m:t>
                                </m:r>
                              </m:sub>
                            </m:sSub>
                          </m:den>
                        </m:f>
                        <m:r>
                          <a:rPr lang="en-US" sz="2400" i="1">
                            <a:latin typeface="Cambria Math" panose="02040503050406030204" pitchFamily="18" charset="0"/>
                            <a:ea typeface="宋体" panose="02010600030101010101" pitchFamily="2" charset="-122"/>
                            <a:cs typeface="Times New Roman" panose="02020603050405020304" pitchFamily="18" charset="0"/>
                          </a:rPr>
                          <m:t>+1</m:t>
                        </m:r>
                      </m:e>
                    </m:d>
                    <m:func>
                      <m:funcPr>
                        <m:ctrlPr>
                          <a:rPr lang="en-GB" sz="2400" i="1">
                            <a:effectLst/>
                            <a:latin typeface="Cambria Math" panose="02040503050406030204" pitchFamily="18" charset="0"/>
                          </a:rPr>
                        </m:ctrlPr>
                      </m:funcPr>
                      <m:fName>
                        <m:r>
                          <m:rPr>
                            <m:sty m:val="p"/>
                          </m:rPr>
                          <a:rPr lang="en-US" sz="2400">
                            <a:latin typeface="Cambria Math" panose="02040503050406030204" pitchFamily="18" charset="0"/>
                            <a:ea typeface="宋体" panose="02010600030101010101" pitchFamily="2" charset="-122"/>
                            <a:cs typeface="Times New Roman" panose="02020603050405020304" pitchFamily="18" charset="0"/>
                          </a:rPr>
                          <m:t>cos</m:t>
                        </m:r>
                      </m:fName>
                      <m:e>
                        <m:d>
                          <m:dPr>
                            <m:ctrlPr>
                              <a:rPr lang="en-GB" sz="2400" i="1">
                                <a:effectLst/>
                                <a:latin typeface="Cambria Math" panose="02040503050406030204" pitchFamily="18" charset="0"/>
                              </a:rPr>
                            </m:ctrlPr>
                          </m:dPr>
                          <m:e>
                            <m:r>
                              <a:rPr lang="en-US" sz="2400" i="1">
                                <a:latin typeface="Cambria Math" panose="02040503050406030204" pitchFamily="18" charset="0"/>
                                <a:ea typeface="宋体" panose="02010600030101010101" pitchFamily="2" charset="-122"/>
                                <a:cs typeface="Times New Roman" panose="02020603050405020304" pitchFamily="18" charset="0"/>
                              </a:rPr>
                              <m:t>𝜔</m:t>
                            </m:r>
                            <m:r>
                              <a:rPr lang="en-US" sz="2400" i="1">
                                <a:latin typeface="Cambria Math" panose="02040503050406030204" pitchFamily="18" charset="0"/>
                                <a:ea typeface="宋体" panose="02010600030101010101" pitchFamily="2" charset="-122"/>
                                <a:cs typeface="Times New Roman" panose="02020603050405020304" pitchFamily="18" charset="0"/>
                              </a:rPr>
                              <m:t>𝑡</m:t>
                            </m:r>
                            <m:r>
                              <a:rPr lang="en-US" sz="2400" i="1">
                                <a:latin typeface="Cambria Math" panose="02040503050406030204" pitchFamily="18" charset="0"/>
                                <a:ea typeface="宋体" panose="02010600030101010101" pitchFamily="2" charset="-122"/>
                                <a:cs typeface="Times New Roman" panose="02020603050405020304" pitchFamily="18" charset="0"/>
                              </a:rPr>
                              <m:t>+</m:t>
                            </m:r>
                            <m:f>
                              <m:fPr>
                                <m:ctrlPr>
                                  <a:rPr lang="en-GB" sz="2400" i="1">
                                    <a:effectLst/>
                                    <a:latin typeface="Cambria Math" panose="02040503050406030204" pitchFamily="18" charset="0"/>
                                  </a:rPr>
                                </m:ctrlPr>
                              </m:fPr>
                              <m:num>
                                <m:r>
                                  <a:rPr lang="en-US" sz="2400" i="1">
                                    <a:latin typeface="Cambria Math" panose="02040503050406030204" pitchFamily="18" charset="0"/>
                                    <a:ea typeface="宋体" panose="02010600030101010101" pitchFamily="2" charset="-122"/>
                                    <a:cs typeface="Times New Roman" panose="02020603050405020304" pitchFamily="18" charset="0"/>
                                  </a:rPr>
                                  <m:t>2</m:t>
                                </m:r>
                                <m:r>
                                  <a:rPr lang="en-US" sz="2400" i="1">
                                    <a:latin typeface="Cambria Math" panose="02040503050406030204" pitchFamily="18" charset="0"/>
                                    <a:ea typeface="宋体" panose="02010600030101010101" pitchFamily="2" charset="-122"/>
                                    <a:cs typeface="Times New Roman" panose="02020603050405020304" pitchFamily="18" charset="0"/>
                                  </a:rPr>
                                  <m:t>𝜋</m:t>
                                </m:r>
                                <m:r>
                                  <a:rPr lang="en-US" sz="2400" i="1">
                                    <a:latin typeface="Cambria Math" panose="02040503050406030204" pitchFamily="18" charset="0"/>
                                    <a:ea typeface="宋体" panose="02010600030101010101" pitchFamily="2" charset="-122"/>
                                    <a:cs typeface="Times New Roman" panose="02020603050405020304" pitchFamily="18" charset="0"/>
                                  </a:rPr>
                                  <m:t>𝑧</m:t>
                                </m:r>
                              </m:num>
                              <m:den>
                                <m:sSub>
                                  <m:sSubPr>
                                    <m:ctrlPr>
                                      <a:rPr lang="en-GB" sz="2400" i="1">
                                        <a:effectLst/>
                                        <a:latin typeface="Cambria Math" panose="02040503050406030204" pitchFamily="18" charset="0"/>
                                      </a:rPr>
                                    </m:ctrlPr>
                                  </m:sSubPr>
                                  <m:e>
                                    <m:r>
                                      <a:rPr lang="en-US" sz="2400" i="1">
                                        <a:latin typeface="Cambria Math" panose="02040503050406030204" pitchFamily="18" charset="0"/>
                                        <a:ea typeface="宋体" panose="02010600030101010101" pitchFamily="2" charset="-122"/>
                                        <a:cs typeface="Times New Roman" panose="02020603050405020304" pitchFamily="18" charset="0"/>
                                      </a:rPr>
                                      <m:t>𝜆</m:t>
                                    </m:r>
                                  </m:e>
                                  <m:sub>
                                    <m:r>
                                      <a:rPr lang="en-US" sz="2400" i="1">
                                        <a:latin typeface="Cambria Math" panose="02040503050406030204" pitchFamily="18" charset="0"/>
                                        <a:ea typeface="宋体" panose="02010600030101010101" pitchFamily="2" charset="-122"/>
                                        <a:cs typeface="Times New Roman" panose="02020603050405020304" pitchFamily="18" charset="0"/>
                                      </a:rPr>
                                      <m:t>𝑔</m:t>
                                    </m:r>
                                  </m:sub>
                                </m:sSub>
                              </m:den>
                            </m:f>
                          </m:e>
                        </m:d>
                        <m:r>
                          <a:rPr lang="en-US" sz="2400" i="1">
                            <a:latin typeface="Cambria Math" panose="02040503050406030204" pitchFamily="18" charset="0"/>
                            <a:ea typeface="宋体" panose="02010600030101010101" pitchFamily="2" charset="-122"/>
                            <a:cs typeface="Times New Roman" panose="02020603050405020304" pitchFamily="18" charset="0"/>
                          </a:rPr>
                          <m:t>+</m:t>
                        </m:r>
                        <m:f>
                          <m:fPr>
                            <m:ctrlPr>
                              <a:rPr lang="en-GB" sz="2400" i="1">
                                <a:effectLst/>
                                <a:latin typeface="Cambria Math" panose="02040503050406030204" pitchFamily="18" charset="0"/>
                              </a:rPr>
                            </m:ctrlPr>
                          </m:fPr>
                          <m:num>
                            <m:r>
                              <a:rPr lang="en-US" sz="2400" i="1">
                                <a:latin typeface="Cambria Math" panose="02040503050406030204" pitchFamily="18" charset="0"/>
                                <a:ea typeface="宋体" panose="02010600030101010101" pitchFamily="2" charset="-122"/>
                                <a:cs typeface="Times New Roman" panose="02020603050405020304" pitchFamily="18" charset="0"/>
                              </a:rPr>
                              <m:t>𝑒</m:t>
                            </m:r>
                            <m:sSub>
                              <m:sSubPr>
                                <m:ctrlPr>
                                  <a:rPr lang="en-GB" sz="2400" i="1">
                                    <a:effectLst/>
                                    <a:latin typeface="Cambria Math" panose="02040503050406030204" pitchFamily="18" charset="0"/>
                                  </a:rPr>
                                </m:ctrlPr>
                              </m:sSubPr>
                              <m:e>
                                <m:r>
                                  <a:rPr lang="en-US" sz="2400" i="1">
                                    <a:latin typeface="Cambria Math" panose="02040503050406030204" pitchFamily="18" charset="0"/>
                                    <a:ea typeface="宋体" panose="02010600030101010101" pitchFamily="2" charset="-122"/>
                                    <a:cs typeface="Times New Roman" panose="02020603050405020304" pitchFamily="18" charset="0"/>
                                  </a:rPr>
                                  <m:t>𝐸</m:t>
                                </m:r>
                              </m:e>
                              <m:sub>
                                <m:r>
                                  <a:rPr lang="en-US" sz="2400" i="1">
                                    <a:latin typeface="Cambria Math" panose="02040503050406030204" pitchFamily="18" charset="0"/>
                                    <a:ea typeface="宋体" panose="02010600030101010101" pitchFamily="2" charset="-122"/>
                                    <a:cs typeface="Times New Roman" panose="02020603050405020304" pitchFamily="18" charset="0"/>
                                  </a:rPr>
                                  <m:t>0</m:t>
                                </m:r>
                              </m:sub>
                            </m:sSub>
                          </m:num>
                          <m:den>
                            <m:r>
                              <a:rPr lang="en-US" sz="2400" i="1">
                                <a:latin typeface="Cambria Math" panose="02040503050406030204" pitchFamily="18" charset="0"/>
                                <a:ea typeface="宋体" panose="02010600030101010101" pitchFamily="2" charset="-122"/>
                                <a:cs typeface="Times New Roman" panose="02020603050405020304" pitchFamily="18" charset="0"/>
                              </a:rPr>
                              <m:t>2</m:t>
                            </m:r>
                          </m:den>
                        </m:f>
                        <m:d>
                          <m:dPr>
                            <m:ctrlPr>
                              <a:rPr lang="en-GB" sz="2400" i="1">
                                <a:effectLst/>
                                <a:latin typeface="Cambria Math" panose="02040503050406030204" pitchFamily="18" charset="0"/>
                              </a:rPr>
                            </m:ctrlPr>
                          </m:dPr>
                          <m:e>
                            <m:f>
                              <m:fPr>
                                <m:ctrlPr>
                                  <a:rPr lang="en-GB" sz="2400" i="1">
                                    <a:effectLst/>
                                    <a:latin typeface="Cambria Math" panose="02040503050406030204" pitchFamily="18" charset="0"/>
                                  </a:rPr>
                                </m:ctrlPr>
                              </m:fPr>
                              <m:num>
                                <m:r>
                                  <a:rPr lang="en-US" sz="2400" i="1">
                                    <a:latin typeface="Cambria Math" panose="02040503050406030204" pitchFamily="18" charset="0"/>
                                    <a:ea typeface="宋体" panose="02010600030101010101" pitchFamily="2" charset="-122"/>
                                    <a:cs typeface="Times New Roman" panose="02020603050405020304" pitchFamily="18" charset="0"/>
                                  </a:rPr>
                                  <m:t>𝜍</m:t>
                                </m:r>
                              </m:num>
                              <m:den>
                                <m:sSub>
                                  <m:sSubPr>
                                    <m:ctrlPr>
                                      <a:rPr lang="en-GB" sz="2400" i="1">
                                        <a:effectLst/>
                                        <a:latin typeface="Cambria Math" panose="02040503050406030204" pitchFamily="18" charset="0"/>
                                      </a:rPr>
                                    </m:ctrlPr>
                                  </m:sSubPr>
                                  <m:e>
                                    <m:r>
                                      <a:rPr lang="en-US" sz="2400" i="1">
                                        <a:latin typeface="Cambria Math" panose="02040503050406030204" pitchFamily="18" charset="0"/>
                                        <a:ea typeface="宋体" panose="02010600030101010101" pitchFamily="2" charset="-122"/>
                                        <a:cs typeface="Times New Roman" panose="02020603050405020304" pitchFamily="18" charset="0"/>
                                      </a:rPr>
                                      <m:t>𝑍</m:t>
                                    </m:r>
                                  </m:e>
                                  <m:sub>
                                    <m:r>
                                      <a:rPr lang="en-US" sz="2400" i="1">
                                        <a:latin typeface="Cambria Math" panose="02040503050406030204" pitchFamily="18" charset="0"/>
                                        <a:ea typeface="宋体" panose="02010600030101010101" pitchFamily="2" charset="-122"/>
                                        <a:cs typeface="Times New Roman" panose="02020603050405020304" pitchFamily="18" charset="0"/>
                                      </a:rPr>
                                      <m:t>𝑤</m:t>
                                    </m:r>
                                  </m:sub>
                                </m:sSub>
                              </m:den>
                            </m:f>
                            <m:r>
                              <a:rPr lang="en-US" sz="2400" i="1">
                                <a:latin typeface="Cambria Math" panose="02040503050406030204" pitchFamily="18" charset="0"/>
                                <a:ea typeface="宋体" panose="02010600030101010101" pitchFamily="2" charset="-122"/>
                                <a:cs typeface="Times New Roman" panose="02020603050405020304" pitchFamily="18" charset="0"/>
                              </a:rPr>
                              <m:t>−1</m:t>
                            </m:r>
                          </m:e>
                        </m:d>
                        <m:func>
                          <m:funcPr>
                            <m:ctrlPr>
                              <a:rPr lang="en-GB" sz="2400" i="1">
                                <a:effectLst/>
                                <a:latin typeface="Cambria Math" panose="02040503050406030204" pitchFamily="18" charset="0"/>
                              </a:rPr>
                            </m:ctrlPr>
                          </m:funcPr>
                          <m:fName>
                            <m:r>
                              <m:rPr>
                                <m:sty m:val="p"/>
                              </m:rPr>
                              <a:rPr lang="en-US" sz="2400">
                                <a:latin typeface="Cambria Math" panose="02040503050406030204" pitchFamily="18" charset="0"/>
                                <a:ea typeface="宋体" panose="02010600030101010101" pitchFamily="2" charset="-122"/>
                                <a:cs typeface="Times New Roman" panose="02020603050405020304" pitchFamily="18" charset="0"/>
                              </a:rPr>
                              <m:t>cos</m:t>
                            </m:r>
                          </m:fName>
                          <m:e>
                            <m:r>
                              <a:rPr lang="en-US" sz="2400" i="1">
                                <a:latin typeface="Cambria Math" panose="02040503050406030204" pitchFamily="18" charset="0"/>
                                <a:ea typeface="宋体" panose="02010600030101010101" pitchFamily="2" charset="-122"/>
                                <a:cs typeface="Times New Roman" panose="02020603050405020304" pitchFamily="18" charset="0"/>
                              </a:rPr>
                              <m:t>(</m:t>
                            </m:r>
                            <m:r>
                              <a:rPr lang="en-US" sz="2400" i="1">
                                <a:latin typeface="Cambria Math" panose="02040503050406030204" pitchFamily="18" charset="0"/>
                                <a:ea typeface="宋体" panose="02010600030101010101" pitchFamily="2" charset="-122"/>
                                <a:cs typeface="Times New Roman" panose="02020603050405020304" pitchFamily="18" charset="0"/>
                              </a:rPr>
                              <m:t>𝜔</m:t>
                            </m:r>
                            <m:r>
                              <a:rPr lang="en-US" sz="2400" i="1">
                                <a:latin typeface="Cambria Math" panose="02040503050406030204" pitchFamily="18" charset="0"/>
                                <a:ea typeface="宋体" panose="02010600030101010101" pitchFamily="2" charset="-122"/>
                                <a:cs typeface="Times New Roman" panose="02020603050405020304" pitchFamily="18" charset="0"/>
                              </a:rPr>
                              <m:t>𝑡</m:t>
                            </m:r>
                            <m:r>
                              <a:rPr lang="en-US" sz="2400" i="1">
                                <a:latin typeface="Cambria Math" panose="02040503050406030204" pitchFamily="18" charset="0"/>
                                <a:ea typeface="宋体" panose="02010600030101010101" pitchFamily="2" charset="-122"/>
                                <a:cs typeface="Times New Roman" panose="02020603050405020304" pitchFamily="18" charset="0"/>
                              </a:rPr>
                              <m:t>−</m:t>
                            </m:r>
                            <m:f>
                              <m:fPr>
                                <m:ctrlPr>
                                  <a:rPr lang="en-GB" sz="2400" i="1">
                                    <a:effectLst/>
                                    <a:latin typeface="Cambria Math" panose="02040503050406030204" pitchFamily="18" charset="0"/>
                                  </a:rPr>
                                </m:ctrlPr>
                              </m:fPr>
                              <m:num>
                                <m:r>
                                  <a:rPr lang="en-US" sz="2400" i="1">
                                    <a:latin typeface="Cambria Math" panose="02040503050406030204" pitchFamily="18" charset="0"/>
                                    <a:ea typeface="宋体" panose="02010600030101010101" pitchFamily="2" charset="-122"/>
                                    <a:cs typeface="Times New Roman" panose="02020603050405020304" pitchFamily="18" charset="0"/>
                                  </a:rPr>
                                  <m:t>2</m:t>
                                </m:r>
                                <m:r>
                                  <a:rPr lang="en-US" sz="2400" i="1">
                                    <a:latin typeface="Cambria Math" panose="02040503050406030204" pitchFamily="18" charset="0"/>
                                    <a:ea typeface="宋体" panose="02010600030101010101" pitchFamily="2" charset="-122"/>
                                    <a:cs typeface="Times New Roman" panose="02020603050405020304" pitchFamily="18" charset="0"/>
                                  </a:rPr>
                                  <m:t>𝜋</m:t>
                                </m:r>
                                <m:r>
                                  <a:rPr lang="en-US" sz="2400" i="1">
                                    <a:latin typeface="Cambria Math" panose="02040503050406030204" pitchFamily="18" charset="0"/>
                                    <a:ea typeface="宋体" panose="02010600030101010101" pitchFamily="2" charset="-122"/>
                                    <a:cs typeface="Times New Roman" panose="02020603050405020304" pitchFamily="18" charset="0"/>
                                  </a:rPr>
                                  <m:t>𝑧</m:t>
                                </m:r>
                              </m:num>
                              <m:den>
                                <m:sSub>
                                  <m:sSubPr>
                                    <m:ctrlPr>
                                      <a:rPr lang="en-GB" sz="2400" i="1">
                                        <a:effectLst/>
                                        <a:latin typeface="Cambria Math" panose="02040503050406030204" pitchFamily="18" charset="0"/>
                                      </a:rPr>
                                    </m:ctrlPr>
                                  </m:sSubPr>
                                  <m:e>
                                    <m:r>
                                      <a:rPr lang="en-US" sz="2400" i="1">
                                        <a:latin typeface="Cambria Math" panose="02040503050406030204" pitchFamily="18" charset="0"/>
                                        <a:ea typeface="宋体" panose="02010600030101010101" pitchFamily="2" charset="-122"/>
                                        <a:cs typeface="Times New Roman" panose="02020603050405020304" pitchFamily="18" charset="0"/>
                                      </a:rPr>
                                      <m:t>𝜆</m:t>
                                    </m:r>
                                  </m:e>
                                  <m:sub>
                                    <m:r>
                                      <a:rPr lang="en-US" sz="2400" i="1">
                                        <a:latin typeface="Cambria Math" panose="02040503050406030204" pitchFamily="18" charset="0"/>
                                        <a:ea typeface="宋体" panose="02010600030101010101" pitchFamily="2" charset="-122"/>
                                        <a:cs typeface="Times New Roman" panose="02020603050405020304" pitchFamily="18" charset="0"/>
                                      </a:rPr>
                                      <m:t>𝑔</m:t>
                                    </m:r>
                                  </m:sub>
                                </m:sSub>
                              </m:den>
                            </m:f>
                          </m:e>
                        </m:func>
                      </m:e>
                    </m:func>
                    <m:r>
                      <a:rPr lang="en-US" sz="2400" i="1">
                        <a:latin typeface="Cambria Math" panose="02040503050406030204" pitchFamily="18" charset="0"/>
                        <a:ea typeface="宋体" panose="02010600030101010101" pitchFamily="2" charset="-122"/>
                        <a:cs typeface="Times New Roman" panose="02020603050405020304" pitchFamily="18" charset="0"/>
                      </a:rPr>
                      <m:t>)   </m:t>
                    </m:r>
                    <m:r>
                      <a:rPr lang="en-US" sz="2400" i="1" smtClean="0">
                        <a:latin typeface="Cambria Math" panose="02040503050406030204" pitchFamily="18" charset="0"/>
                        <a:ea typeface="宋体" panose="02010600030101010101" pitchFamily="2" charset="-122"/>
                        <a:cs typeface="Times New Roman" panose="02020603050405020304" pitchFamily="18" charset="0"/>
                      </a:rPr>
                      <m:t>  </m:t>
                    </m:r>
                  </m:oMath>
                </a14:m>
                <a:r>
                  <a:rPr lang="en-US" sz="2400" i="1" dirty="0" smtClean="0">
                    <a:latin typeface="Times New Roman" panose="02020603050405020304" pitchFamily="18" charset="0"/>
                    <a:ea typeface="宋体" panose="02010600030101010101" pitchFamily="2" charset="-122"/>
                  </a:rPr>
                  <a:t>	</a:t>
                </a:r>
                <a:r>
                  <a:rPr lang="en-US" sz="2400" dirty="0" smtClean="0">
                    <a:latin typeface="Times New Roman" panose="02020603050405020304" pitchFamily="18" charset="0"/>
                    <a:ea typeface="宋体" panose="02010600030101010101" pitchFamily="2" charset="-122"/>
                  </a:rPr>
                  <a:t> </a:t>
                </a:r>
                <a:endParaRPr lang="en-GB" sz="2400" dirty="0"/>
              </a:p>
            </p:txBody>
          </p:sp>
        </mc:Choice>
        <mc:Fallback xmlns="">
          <p:sp>
            <p:nvSpPr>
              <p:cNvPr id="9" name="Rectangle 8"/>
              <p:cNvSpPr>
                <a:spLocks noRot="1" noChangeAspect="1" noMove="1" noResize="1" noEditPoints="1" noAdjustHandles="1" noChangeArrowheads="1" noChangeShapeType="1" noTextEdit="1"/>
              </p:cNvSpPr>
              <p:nvPr/>
            </p:nvSpPr>
            <p:spPr>
              <a:xfrm>
                <a:off x="276817" y="1706146"/>
                <a:ext cx="8640627" cy="1139030"/>
              </a:xfrm>
              <a:prstGeom prst="rect">
                <a:avLst/>
              </a:prstGeom>
              <a:blipFill>
                <a:blip r:embed="rId7"/>
                <a:stretch>
                  <a:fillRect/>
                </a:stretch>
              </a:blipFill>
            </p:spPr>
            <p:txBody>
              <a:bodyPr/>
              <a:lstStyle/>
              <a:p>
                <a:r>
                  <a:rPr lang="en-GB">
                    <a:noFill/>
                  </a:rPr>
                  <a:t> </a:t>
                </a:r>
              </a:p>
            </p:txBody>
          </p:sp>
        </mc:Fallback>
      </mc:AlternateContent>
      <p:sp>
        <p:nvSpPr>
          <p:cNvPr id="10" name="Rectangle 9"/>
          <p:cNvSpPr/>
          <p:nvPr/>
        </p:nvSpPr>
        <p:spPr>
          <a:xfrm>
            <a:off x="295463" y="2691629"/>
            <a:ext cx="1813317" cy="369332"/>
          </a:xfrm>
          <a:prstGeom prst="rect">
            <a:avLst/>
          </a:prstGeom>
        </p:spPr>
        <p:txBody>
          <a:bodyPr wrap="none">
            <a:spAutoFit/>
          </a:bodyPr>
          <a:lstStyle/>
          <a:p>
            <a:r>
              <a:rPr lang="en-US" altLang="zh-CN" b="1" dirty="0" smtClean="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Backward </a:t>
            </a:r>
            <a:r>
              <a:rPr lang="en-US" altLang="zh-CN" b="1"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wave </a:t>
            </a:r>
            <a:endParaRPr lang="en-GB" b="1" dirty="0">
              <a:solidFill>
                <a:srgbClr val="C00000"/>
              </a:solidFill>
            </a:endParaRPr>
          </a:p>
        </p:txBody>
      </p:sp>
      <p:sp>
        <p:nvSpPr>
          <p:cNvPr id="18" name="Rectangle 17"/>
          <p:cNvSpPr/>
          <p:nvPr/>
        </p:nvSpPr>
        <p:spPr>
          <a:xfrm>
            <a:off x="4903832" y="2691629"/>
            <a:ext cx="1672253" cy="369332"/>
          </a:xfrm>
          <a:prstGeom prst="rect">
            <a:avLst/>
          </a:prstGeom>
        </p:spPr>
        <p:txBody>
          <a:bodyPr wrap="none">
            <a:spAutoFit/>
          </a:bodyPr>
          <a:lstStyle/>
          <a:p>
            <a:r>
              <a:rPr lang="en-US" altLang="zh-CN" b="1" dirty="0" smtClean="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Forward </a:t>
            </a:r>
            <a:r>
              <a:rPr lang="en-US" altLang="zh-CN" b="1" dirty="0">
                <a:solidFill>
                  <a:srgbClr val="C00000"/>
                </a:solidFill>
                <a:latin typeface="Times New Roman" panose="02020603050405020304" pitchFamily="18" charset="0"/>
                <a:ea typeface="MS Mincho" panose="02020609040205080304" pitchFamily="49" charset="-128"/>
                <a:cs typeface="Times New Roman" panose="02020603050405020304" pitchFamily="18" charset="0"/>
              </a:rPr>
              <a:t>wave </a:t>
            </a:r>
            <a:endParaRPr lang="en-GB" b="1" dirty="0">
              <a:solidFill>
                <a:srgbClr val="C00000"/>
              </a:solidFill>
            </a:endParaRPr>
          </a:p>
        </p:txBody>
      </p:sp>
      <p:sp>
        <p:nvSpPr>
          <p:cNvPr id="19" name="Rounded Rectangular Callout 18"/>
          <p:cNvSpPr/>
          <p:nvPr/>
        </p:nvSpPr>
        <p:spPr>
          <a:xfrm>
            <a:off x="6999869" y="4072683"/>
            <a:ext cx="1917576" cy="432048"/>
          </a:xfrm>
          <a:prstGeom prst="wedgeRoundRectCallout">
            <a:avLst>
              <a:gd name="adj1" fmla="val -58808"/>
              <a:gd name="adj2" fmla="val 12114"/>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long wavelength.</a:t>
            </a:r>
            <a:endParaRPr lang="zh-CN" altLang="en-US" dirty="0">
              <a:solidFill>
                <a:srgbClr val="FF0000"/>
              </a:solidFill>
            </a:endParaRPr>
          </a:p>
        </p:txBody>
      </p:sp>
    </p:spTree>
    <p:extLst>
      <p:ext uri="{BB962C8B-B14F-4D97-AF65-F5344CB8AC3E}">
        <p14:creationId xmlns:p14="http://schemas.microsoft.com/office/powerpoint/2010/main" val="2530443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a:spLocks noGrp="1"/>
          </p:cNvSpPr>
          <p:nvPr>
            <p:ph type="title"/>
          </p:nvPr>
        </p:nvSpPr>
        <p:spPr>
          <a:xfrm>
            <a:off x="1331640" y="58614"/>
            <a:ext cx="6192688" cy="634082"/>
          </a:xfrm>
        </p:spPr>
        <p:txBody>
          <a:bodyPr>
            <a:normAutofit fontScale="90000"/>
          </a:bodyPr>
          <a:lstStyle/>
          <a:p>
            <a:r>
              <a:rPr lang="zh-CN" altLang="en-US" dirty="0" smtClean="0">
                <a:latin typeface="Times New Roman" pitchFamily="18" charset="0"/>
                <a:cs typeface="Times New Roman" pitchFamily="18" charset="0"/>
              </a:rPr>
              <a:t>“</a:t>
            </a:r>
            <a:r>
              <a:rPr lang="en-US" altLang="zh-CN" dirty="0" smtClean="0">
                <a:latin typeface="Times New Roman" pitchFamily="18" charset="0"/>
                <a:cs typeface="Times New Roman" pitchFamily="18" charset="0"/>
              </a:rPr>
              <a:t>Flying</a:t>
            </a:r>
            <a:r>
              <a:rPr lang="zh-CN" altLang="en-US" dirty="0" smtClean="0">
                <a:latin typeface="Times New Roman" pitchFamily="18" charset="0"/>
                <a:cs typeface="Times New Roman" pitchFamily="18" charset="0"/>
              </a:rPr>
              <a:t>”</a:t>
            </a:r>
            <a:r>
              <a:rPr lang="en-US" altLang="zh-CN" dirty="0" smtClean="0">
                <a:latin typeface="Times New Roman" pitchFamily="18" charset="0"/>
                <a:cs typeface="Times New Roman" pitchFamily="18" charset="0"/>
              </a:rPr>
              <a:t>undulator</a:t>
            </a:r>
            <a:endParaRPr lang="zh-CN" altLang="en-US" dirty="0">
              <a:latin typeface="Times New Roman" pitchFamily="18" charset="0"/>
              <a:cs typeface="Times New Roman" pitchFamily="18" charset="0"/>
            </a:endParaRPr>
          </a:p>
        </p:txBody>
      </p:sp>
      <p:pic>
        <p:nvPicPr>
          <p:cNvPr id="8" name="Picture 10" descr="STFC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266" y="6260411"/>
            <a:ext cx="1871439"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46419" y="992922"/>
            <a:ext cx="8213243" cy="707886"/>
          </a:xfrm>
          <a:prstGeom prst="rect">
            <a:avLst/>
          </a:prstGeom>
        </p:spPr>
        <p:txBody>
          <a:bodyPr wrap="square">
            <a:spAutoFit/>
          </a:bodyPr>
          <a:lstStyle/>
          <a:p>
            <a:r>
              <a:rPr lang="en-US" altLang="zh-CN" sz="2000" dirty="0">
                <a:latin typeface="Times New Roman" panose="02020603050405020304" pitchFamily="18" charset="0"/>
                <a:cs typeface="Times New Roman" panose="02020603050405020304" pitchFamily="18" charset="0"/>
              </a:rPr>
              <a:t>A waveguide can be used as a undulator instead of a cavity structure. The wave can </a:t>
            </a:r>
            <a:r>
              <a:rPr lang="en-US" sz="2000" dirty="0" smtClean="0">
                <a:latin typeface="Times New Roman" panose="02020603050405020304" pitchFamily="18" charset="0"/>
                <a:cs typeface="Times New Roman" panose="02020603050405020304" pitchFamily="18" charset="0"/>
              </a:rPr>
              <a:t>co-propagate</a:t>
            </a:r>
            <a:r>
              <a:rPr lang="en-US" altLang="zh-CN" sz="2000" dirty="0" smtClean="0">
                <a:latin typeface="Times New Roman" panose="02020603050405020304" pitchFamily="18" charset="0"/>
                <a:cs typeface="Times New Roman" panose="02020603050405020304" pitchFamily="18" charset="0"/>
              </a:rPr>
              <a:t> </a:t>
            </a:r>
            <a:r>
              <a:rPr lang="en-US" altLang="zh-CN" sz="2000" dirty="0">
                <a:latin typeface="Times New Roman" panose="02020603050405020304" pitchFamily="18" charset="0"/>
                <a:cs typeface="Times New Roman" panose="02020603050405020304" pitchFamily="18" charset="0"/>
              </a:rPr>
              <a:t>or counter-</a:t>
            </a:r>
            <a:r>
              <a:rPr lang="en-US" sz="2000" dirty="0">
                <a:latin typeface="Times New Roman" panose="02020603050405020304" pitchFamily="18" charset="0"/>
                <a:cs typeface="Times New Roman" panose="02020603050405020304" pitchFamily="18" charset="0"/>
              </a:rPr>
              <a:t>propagate</a:t>
            </a:r>
            <a:r>
              <a:rPr lang="en-US" altLang="zh-CN" sz="2000" dirty="0">
                <a:latin typeface="Times New Roman" panose="02020603050405020304" pitchFamily="18" charset="0"/>
                <a:cs typeface="Times New Roman" panose="02020603050405020304" pitchFamily="18" charset="0"/>
              </a:rPr>
              <a:t> with the electron beam.  </a:t>
            </a:r>
            <a:endParaRPr lang="en-US" altLang="zh-CN" sz="2000" dirty="0" smtClean="0">
              <a:latin typeface="Times New Roman" panose="02020603050405020304" pitchFamily="18" charset="0"/>
              <a:cs typeface="Times New Roman" panose="02020603050405020304" pitchFamily="18" charset="0"/>
            </a:endParaRPr>
          </a:p>
        </p:txBody>
      </p:sp>
      <p:sp>
        <p:nvSpPr>
          <p:cNvPr id="9" name="Rectangle 8"/>
          <p:cNvSpPr/>
          <p:nvPr/>
        </p:nvSpPr>
        <p:spPr>
          <a:xfrm>
            <a:off x="340936" y="5805264"/>
            <a:ext cx="8767568" cy="523220"/>
          </a:xfrm>
          <a:prstGeom prst="rect">
            <a:avLst/>
          </a:prstGeom>
        </p:spPr>
        <p:txBody>
          <a:bodyPr wrap="square">
            <a:spAutoFit/>
          </a:bodyPr>
          <a:lstStyle/>
          <a:p>
            <a:r>
              <a:rPr lang="en-US" sz="1400" dirty="0" smtClean="0">
                <a:latin typeface="Times New Roman" panose="02020603050405020304" pitchFamily="18" charset="0"/>
                <a:ea typeface="宋体" panose="02010600030101010101" pitchFamily="2" charset="-122"/>
              </a:rPr>
              <a:t>[1] S</a:t>
            </a:r>
            <a:r>
              <a:rPr lang="en-US" sz="1400" dirty="0">
                <a:latin typeface="Times New Roman" panose="02020603050405020304" pitchFamily="18" charset="0"/>
                <a:ea typeface="宋体" panose="02010600030101010101" pitchFamily="2" charset="-122"/>
              </a:rPr>
              <a:t>. V. </a:t>
            </a:r>
            <a:r>
              <a:rPr lang="en-US" sz="1400" dirty="0" err="1">
                <a:latin typeface="Times New Roman" panose="02020603050405020304" pitchFamily="18" charset="0"/>
                <a:ea typeface="宋体" panose="02010600030101010101" pitchFamily="2" charset="-122"/>
              </a:rPr>
              <a:t>Kuzikov</a:t>
            </a:r>
            <a:r>
              <a:rPr lang="en-US" sz="1400" dirty="0">
                <a:latin typeface="Times New Roman" panose="02020603050405020304" pitchFamily="18" charset="0"/>
                <a:ea typeface="宋体" panose="02010600030101010101" pitchFamily="2" charset="-122"/>
              </a:rPr>
              <a:t>, et al., "Flying radio frequency undulator," Appl. Phys. Lett., vol. 105, no. 3, p. 033504, 2014. </a:t>
            </a:r>
          </a:p>
          <a:p>
            <a:r>
              <a:rPr lang="en-US" sz="1400" dirty="0" smtClean="0">
                <a:latin typeface="Times New Roman" panose="02020603050405020304" pitchFamily="18" charset="0"/>
                <a:ea typeface="宋体" panose="02010600030101010101" pitchFamily="2" charset="-122"/>
              </a:rPr>
              <a:t>[2] S</a:t>
            </a:r>
            <a:r>
              <a:rPr lang="en-US" sz="1400" dirty="0">
                <a:latin typeface="Times New Roman" panose="02020603050405020304" pitchFamily="18" charset="0"/>
                <a:ea typeface="宋体" panose="02010600030101010101" pitchFamily="2" charset="-122"/>
              </a:rPr>
              <a:t>. V. </a:t>
            </a:r>
            <a:r>
              <a:rPr lang="en-US" sz="1400" dirty="0" err="1">
                <a:latin typeface="Times New Roman" panose="02020603050405020304" pitchFamily="18" charset="0"/>
                <a:ea typeface="宋体" panose="02010600030101010101" pitchFamily="2" charset="-122"/>
              </a:rPr>
              <a:t>Kuzikov</a:t>
            </a:r>
            <a:r>
              <a:rPr lang="en-US" sz="1400" dirty="0">
                <a:latin typeface="Times New Roman" panose="02020603050405020304" pitchFamily="18" charset="0"/>
                <a:ea typeface="宋体" panose="02010600030101010101" pitchFamily="2" charset="-122"/>
              </a:rPr>
              <a:t>, et al., "Configurations for short period </a:t>
            </a:r>
            <a:r>
              <a:rPr lang="en-US" sz="1400" dirty="0" err="1">
                <a:latin typeface="Times New Roman" panose="02020603050405020304" pitchFamily="18" charset="0"/>
                <a:ea typeface="宋体" panose="02010600030101010101" pitchFamily="2" charset="-122"/>
              </a:rPr>
              <a:t>rf</a:t>
            </a:r>
            <a:r>
              <a:rPr lang="en-US" sz="1400" dirty="0">
                <a:latin typeface="Times New Roman" panose="02020603050405020304" pitchFamily="18" charset="0"/>
                <a:ea typeface="宋体" panose="02010600030101010101" pitchFamily="2" charset="-122"/>
              </a:rPr>
              <a:t> undulators," Phys. Rev. S.T., vol. 16, no. 7, p. 070701, 2013. </a:t>
            </a:r>
            <a:endParaRPr lang="en-GB" sz="1400" dirty="0">
              <a:latin typeface="Times New Roman" panose="02020603050405020304" pitchFamily="18" charset="0"/>
              <a:ea typeface="宋体" panose="02010600030101010101" pitchFamily="2" charset="-122"/>
            </a:endParaRPr>
          </a:p>
        </p:txBody>
      </p:sp>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504" y="1700808"/>
            <a:ext cx="6815456" cy="1886473"/>
          </a:xfrm>
          <a:prstGeom prst="rect">
            <a:avLst/>
          </a:prstGeom>
        </p:spPr>
      </p:pic>
      <p:pic>
        <p:nvPicPr>
          <p:cNvPr id="15" name="Picture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7504" y="3645024"/>
            <a:ext cx="6751344" cy="1775139"/>
          </a:xfrm>
          <a:prstGeom prst="rect">
            <a:avLst/>
          </a:prstGeom>
        </p:spPr>
      </p:pic>
      <mc:AlternateContent xmlns:mc="http://schemas.openxmlformats.org/markup-compatibility/2006" xmlns:a14="http://schemas.microsoft.com/office/drawing/2010/main">
        <mc:Choice Requires="a14">
          <p:sp>
            <p:nvSpPr>
              <p:cNvPr id="18" name="Rectangle 17"/>
              <p:cNvSpPr/>
              <p:nvPr/>
            </p:nvSpPr>
            <p:spPr>
              <a:xfrm>
                <a:off x="6156176" y="2147121"/>
                <a:ext cx="2952328" cy="84099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sz="2400" i="1">
                              <a:latin typeface="Cambria Math" panose="02040503050406030204" pitchFamily="18" charset="0"/>
                            </a:rPr>
                          </m:ctrlPr>
                        </m:sSubPr>
                        <m:e>
                          <m:r>
                            <a:rPr lang="en-US" altLang="zh-CN" sz="2400" i="1">
                              <a:latin typeface="Cambria Math" panose="02040503050406030204" pitchFamily="18" charset="0"/>
                            </a:rPr>
                            <m:t>𝐿</m:t>
                          </m:r>
                        </m:e>
                        <m:sub>
                          <m:r>
                            <a:rPr lang="en-US" altLang="zh-CN" sz="2400" i="1">
                              <a:latin typeface="Cambria Math" panose="02040503050406030204" pitchFamily="18" charset="0"/>
                            </a:rPr>
                            <m:t>𝑒𝑓𝑓</m:t>
                          </m:r>
                        </m:sub>
                      </m:sSub>
                      <m:r>
                        <a:rPr lang="zh-CN" altLang="en-US" sz="2400">
                          <a:latin typeface="Cambria Math" panose="02040503050406030204" pitchFamily="18" charset="0"/>
                        </a:rPr>
                        <m:t>=</m:t>
                      </m:r>
                      <m:f>
                        <m:fPr>
                          <m:ctrlPr>
                            <a:rPr lang="zh-CN" altLang="en-US" sz="2400" i="1">
                              <a:latin typeface="Cambria Math" panose="02040503050406030204" pitchFamily="18" charset="0"/>
                            </a:rPr>
                          </m:ctrlPr>
                        </m:fPr>
                        <m:num>
                          <m:sSub>
                            <m:sSubPr>
                              <m:ctrlPr>
                                <a:rPr lang="zh-CN" altLang="en-US" sz="2400" i="1">
                                  <a:latin typeface="Cambria Math" panose="02040503050406030204" pitchFamily="18" charset="0"/>
                                </a:rPr>
                              </m:ctrlPr>
                            </m:sSubPr>
                            <m:e>
                              <m:r>
                                <a:rPr lang="en-US" altLang="zh-CN" sz="2400" i="1">
                                  <a:latin typeface="Cambria Math" panose="02040503050406030204" pitchFamily="18" charset="0"/>
                                </a:rPr>
                                <m:t>𝑣</m:t>
                              </m:r>
                            </m:e>
                            <m:sub>
                              <m:r>
                                <a:rPr lang="en-US" altLang="zh-CN" sz="2400" i="1">
                                  <a:latin typeface="Cambria Math" panose="02040503050406030204" pitchFamily="18" charset="0"/>
                                </a:rPr>
                                <m:t>𝑔𝑟</m:t>
                              </m:r>
                            </m:sub>
                          </m:sSub>
                          <m:r>
                            <a:rPr lang="zh-CN" altLang="en-US" sz="2400" i="1">
                              <a:latin typeface="Cambria Math" panose="02040503050406030204" pitchFamily="18" charset="0"/>
                            </a:rPr>
                            <m:t>𝜏</m:t>
                          </m:r>
                        </m:num>
                        <m:den>
                          <m:r>
                            <a:rPr lang="en-US" altLang="zh-CN" sz="2400">
                              <a:latin typeface="Cambria Math" panose="02040503050406030204" pitchFamily="18" charset="0"/>
                            </a:rPr>
                            <m:t>1+</m:t>
                          </m:r>
                          <m:sSub>
                            <m:sSubPr>
                              <m:ctrlPr>
                                <a:rPr lang="zh-CN" altLang="en-US" sz="2400" i="1">
                                  <a:latin typeface="Cambria Math" panose="02040503050406030204" pitchFamily="18" charset="0"/>
                                </a:rPr>
                              </m:ctrlPr>
                            </m:sSubPr>
                            <m:e>
                              <m:r>
                                <a:rPr lang="en-US" altLang="zh-CN" sz="2400" i="1">
                                  <a:latin typeface="Cambria Math" panose="02040503050406030204" pitchFamily="18" charset="0"/>
                                </a:rPr>
                                <m:t>𝑣</m:t>
                              </m:r>
                            </m:e>
                            <m:sub>
                              <m:r>
                                <a:rPr lang="en-US" altLang="zh-CN" sz="2400" i="1">
                                  <a:latin typeface="Cambria Math" panose="02040503050406030204" pitchFamily="18" charset="0"/>
                                </a:rPr>
                                <m:t>𝑔𝑟</m:t>
                              </m:r>
                            </m:sub>
                          </m:sSub>
                          <m:r>
                            <a:rPr lang="en-US" altLang="zh-CN" sz="2400" i="1">
                              <a:latin typeface="Cambria Math" panose="02040503050406030204" pitchFamily="18" charset="0"/>
                            </a:rPr>
                            <m:t>/</m:t>
                          </m:r>
                          <m:r>
                            <a:rPr lang="zh-CN" altLang="en-US" sz="2400" i="1">
                              <a:latin typeface="Cambria Math" panose="02040503050406030204" pitchFamily="18" charset="0"/>
                            </a:rPr>
                            <m:t>𝑐</m:t>
                          </m:r>
                        </m:den>
                      </m:f>
                    </m:oMath>
                  </m:oMathPara>
                </a14:m>
                <a:endParaRPr lang="zh-CN" altLang="en-US" sz="2400" dirty="0">
                  <a:latin typeface="Times New Roman" panose="02020603050405020304" pitchFamily="18" charset="0"/>
                  <a:cs typeface="Times New Roman" panose="02020603050405020304" pitchFamily="18" charset="0"/>
                </a:endParaRPr>
              </a:p>
            </p:txBody>
          </p:sp>
        </mc:Choice>
        <mc:Fallback xmlns="">
          <p:sp>
            <p:nvSpPr>
              <p:cNvPr id="18" name="Rectangle 17"/>
              <p:cNvSpPr>
                <a:spLocks noRot="1" noChangeAspect="1" noMove="1" noResize="1" noEditPoints="1" noAdjustHandles="1" noChangeArrowheads="1" noChangeShapeType="1" noTextEdit="1"/>
              </p:cNvSpPr>
              <p:nvPr/>
            </p:nvSpPr>
            <p:spPr>
              <a:xfrm>
                <a:off x="6156176" y="2147121"/>
                <a:ext cx="2952328" cy="840999"/>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6384434" y="4033265"/>
                <a:ext cx="2495811" cy="840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sz="2400" i="1" smtClean="0">
                              <a:latin typeface="Cambria Math" panose="02040503050406030204" pitchFamily="18" charset="0"/>
                            </a:rPr>
                          </m:ctrlPr>
                        </m:sSubPr>
                        <m:e>
                          <m:r>
                            <a:rPr lang="en-US" altLang="zh-CN" sz="2400" i="1">
                              <a:latin typeface="Cambria Math" panose="02040503050406030204" pitchFamily="18" charset="0"/>
                            </a:rPr>
                            <m:t>𝐿</m:t>
                          </m:r>
                        </m:e>
                        <m:sub>
                          <m:r>
                            <a:rPr lang="en-US" altLang="zh-CN" sz="2400" i="1">
                              <a:latin typeface="Cambria Math" panose="02040503050406030204" pitchFamily="18" charset="0"/>
                            </a:rPr>
                            <m:t>𝑒𝑓𝑓</m:t>
                          </m:r>
                        </m:sub>
                      </m:sSub>
                      <m:r>
                        <a:rPr lang="zh-CN" altLang="en-US" sz="2400">
                          <a:latin typeface="Cambria Math" panose="02040503050406030204" pitchFamily="18" charset="0"/>
                        </a:rPr>
                        <m:t>=</m:t>
                      </m:r>
                      <m:f>
                        <m:fPr>
                          <m:ctrlPr>
                            <a:rPr lang="zh-CN" altLang="en-US" sz="2400" i="1">
                              <a:latin typeface="Cambria Math" panose="02040503050406030204" pitchFamily="18" charset="0"/>
                            </a:rPr>
                          </m:ctrlPr>
                        </m:fPr>
                        <m:num>
                          <m:sSub>
                            <m:sSubPr>
                              <m:ctrlPr>
                                <a:rPr lang="zh-CN" altLang="en-US" sz="2400" i="1">
                                  <a:latin typeface="Cambria Math" panose="02040503050406030204" pitchFamily="18" charset="0"/>
                                </a:rPr>
                              </m:ctrlPr>
                            </m:sSubPr>
                            <m:e>
                              <m:r>
                                <a:rPr lang="en-US" altLang="zh-CN" sz="2400" i="1">
                                  <a:latin typeface="Cambria Math" panose="02040503050406030204" pitchFamily="18" charset="0"/>
                                </a:rPr>
                                <m:t>𝑣</m:t>
                              </m:r>
                            </m:e>
                            <m:sub>
                              <m:r>
                                <a:rPr lang="en-US" altLang="zh-CN" sz="2400" i="1">
                                  <a:latin typeface="Cambria Math" panose="02040503050406030204" pitchFamily="18" charset="0"/>
                                </a:rPr>
                                <m:t>𝑔𝑟</m:t>
                              </m:r>
                            </m:sub>
                          </m:sSub>
                          <m:r>
                            <a:rPr lang="zh-CN" altLang="en-US" sz="2400" i="1">
                              <a:latin typeface="Cambria Math" panose="02040503050406030204" pitchFamily="18" charset="0"/>
                            </a:rPr>
                            <m:t>𝜏</m:t>
                          </m:r>
                        </m:num>
                        <m:den>
                          <m:r>
                            <a:rPr lang="en-US" altLang="zh-CN" sz="2400">
                              <a:latin typeface="Cambria Math" panose="02040503050406030204" pitchFamily="18" charset="0"/>
                            </a:rPr>
                            <m:t>1</m:t>
                          </m:r>
                          <m:r>
                            <a:rPr lang="en-US" altLang="zh-CN" sz="2400" b="0" i="0" smtClean="0">
                              <a:latin typeface="Cambria Math" panose="02040503050406030204" pitchFamily="18" charset="0"/>
                            </a:rPr>
                            <m:t>−</m:t>
                          </m:r>
                          <m:sSub>
                            <m:sSubPr>
                              <m:ctrlPr>
                                <a:rPr lang="zh-CN" altLang="en-US" sz="2400" i="1">
                                  <a:latin typeface="Cambria Math" panose="02040503050406030204" pitchFamily="18" charset="0"/>
                                </a:rPr>
                              </m:ctrlPr>
                            </m:sSubPr>
                            <m:e>
                              <m:r>
                                <a:rPr lang="en-US" altLang="zh-CN" sz="2400" i="1">
                                  <a:latin typeface="Cambria Math" panose="02040503050406030204" pitchFamily="18" charset="0"/>
                                </a:rPr>
                                <m:t>𝑣</m:t>
                              </m:r>
                            </m:e>
                            <m:sub>
                              <m:r>
                                <a:rPr lang="en-US" altLang="zh-CN" sz="2400" i="1">
                                  <a:latin typeface="Cambria Math" panose="02040503050406030204" pitchFamily="18" charset="0"/>
                                </a:rPr>
                                <m:t>𝑔𝑟</m:t>
                              </m:r>
                            </m:sub>
                          </m:sSub>
                          <m:r>
                            <a:rPr lang="en-US" altLang="zh-CN" sz="2400" i="1">
                              <a:latin typeface="Cambria Math" panose="02040503050406030204" pitchFamily="18" charset="0"/>
                            </a:rPr>
                            <m:t>/</m:t>
                          </m:r>
                          <m:r>
                            <a:rPr lang="zh-CN" altLang="en-US" sz="2400" i="1">
                              <a:latin typeface="Cambria Math" panose="02040503050406030204" pitchFamily="18" charset="0"/>
                            </a:rPr>
                            <m:t>𝑐</m:t>
                          </m:r>
                        </m:den>
                      </m:f>
                    </m:oMath>
                  </m:oMathPara>
                </a14:m>
                <a:endParaRPr lang="zh-CN" altLang="en-US" sz="2400" dirty="0">
                  <a:latin typeface="Times New Roman" panose="02020603050405020304" pitchFamily="18" charset="0"/>
                  <a:cs typeface="Times New Roman" panose="02020603050405020304" pitchFamily="18" charset="0"/>
                </a:endParaRPr>
              </a:p>
            </p:txBody>
          </p:sp>
        </mc:Choice>
        <mc:Fallback xmlns="">
          <p:sp>
            <p:nvSpPr>
              <p:cNvPr id="19" name="Rectangle 18"/>
              <p:cNvSpPr>
                <a:spLocks noRot="1" noChangeAspect="1" noMove="1" noResize="1" noEditPoints="1" noAdjustHandles="1" noChangeArrowheads="1" noChangeShapeType="1" noTextEdit="1"/>
              </p:cNvSpPr>
              <p:nvPr/>
            </p:nvSpPr>
            <p:spPr>
              <a:xfrm>
                <a:off x="6384434" y="4033265"/>
                <a:ext cx="2495811" cy="840999"/>
              </a:xfrm>
              <a:prstGeom prst="rect">
                <a:avLst/>
              </a:prstGeom>
              <a:blipFill>
                <a:blip r:embed="rId7"/>
                <a:stretch>
                  <a:fillRect/>
                </a:stretch>
              </a:blipFill>
            </p:spPr>
            <p:txBody>
              <a:bodyPr/>
              <a:lstStyle/>
              <a:p>
                <a:r>
                  <a:rPr lang="en-GB">
                    <a:noFill/>
                  </a:rPr>
                  <a:t> </a:t>
                </a:r>
              </a:p>
            </p:txBody>
          </p:sp>
        </mc:Fallback>
      </mc:AlternateContent>
      <p:sp>
        <p:nvSpPr>
          <p:cNvPr id="16" name="Rectangle 15"/>
          <p:cNvSpPr/>
          <p:nvPr/>
        </p:nvSpPr>
        <p:spPr>
          <a:xfrm>
            <a:off x="179512" y="5435932"/>
            <a:ext cx="8772658" cy="369332"/>
          </a:xfrm>
          <a:prstGeom prst="rect">
            <a:avLst/>
          </a:prstGeom>
        </p:spPr>
        <p:txBody>
          <a:bodyPr wrap="none">
            <a:spAutoFit/>
          </a:bodyPr>
          <a:lstStyle/>
          <a:p>
            <a:r>
              <a:rPr lang="en-US" dirty="0" smtClean="0">
                <a:solidFill>
                  <a:srgbClr val="FF0000"/>
                </a:solidFill>
                <a:latin typeface="Times New Roman" panose="02020603050405020304" pitchFamily="18" charset="0"/>
                <a:cs typeface="Times New Roman" panose="02020603050405020304" pitchFamily="18" charset="0"/>
              </a:rPr>
              <a:t>A co-propagating wave with backward group velocity has longer effective interaction length.</a:t>
            </a:r>
            <a:endParaRPr lang="en-GB" dirty="0">
              <a:solidFill>
                <a:srgbClr val="FF0000"/>
              </a:solidFill>
            </a:endParaRPr>
          </a:p>
        </p:txBody>
      </p:sp>
    </p:spTree>
    <p:extLst>
      <p:ext uri="{BB962C8B-B14F-4D97-AF65-F5344CB8AC3E}">
        <p14:creationId xmlns:p14="http://schemas.microsoft.com/office/powerpoint/2010/main" val="31493806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a:spLocks noGrp="1"/>
          </p:cNvSpPr>
          <p:nvPr>
            <p:ph type="title"/>
          </p:nvPr>
        </p:nvSpPr>
        <p:spPr>
          <a:xfrm>
            <a:off x="1331640" y="130622"/>
            <a:ext cx="6192688" cy="634082"/>
          </a:xfrm>
        </p:spPr>
        <p:txBody>
          <a:bodyPr>
            <a:normAutofit fontScale="90000"/>
          </a:bodyPr>
          <a:lstStyle/>
          <a:p>
            <a:r>
              <a:rPr lang="zh-CN" altLang="en-US" dirty="0" smtClean="0">
                <a:latin typeface="Times New Roman" pitchFamily="18" charset="0"/>
                <a:cs typeface="Times New Roman" pitchFamily="18" charset="0"/>
              </a:rPr>
              <a:t>“</a:t>
            </a:r>
            <a:r>
              <a:rPr lang="en-US" altLang="zh-CN" dirty="0" smtClean="0">
                <a:latin typeface="Times New Roman" pitchFamily="18" charset="0"/>
                <a:cs typeface="Times New Roman" pitchFamily="18" charset="0"/>
              </a:rPr>
              <a:t>Flying</a:t>
            </a:r>
            <a:r>
              <a:rPr lang="zh-CN" altLang="en-US" dirty="0" smtClean="0">
                <a:latin typeface="Times New Roman" pitchFamily="18" charset="0"/>
                <a:cs typeface="Times New Roman" pitchFamily="18" charset="0"/>
              </a:rPr>
              <a:t>”</a:t>
            </a:r>
            <a:r>
              <a:rPr lang="en-US" altLang="zh-CN" dirty="0" smtClean="0">
                <a:latin typeface="Times New Roman" pitchFamily="18" charset="0"/>
                <a:cs typeface="Times New Roman" pitchFamily="18" charset="0"/>
              </a:rPr>
              <a:t>undulator</a:t>
            </a:r>
            <a:endParaRPr lang="zh-CN" altLang="en-US" dirty="0">
              <a:latin typeface="Times New Roman" pitchFamily="18" charset="0"/>
              <a:cs typeface="Times New Roman" pitchFamily="18" charset="0"/>
            </a:endParaRPr>
          </a:p>
        </p:txBody>
      </p:sp>
      <p:pic>
        <p:nvPicPr>
          <p:cNvPr id="8" name="Picture 10" descr="STFClogo"/>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266" y="6260411"/>
            <a:ext cx="1871439"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6" descr="C:\Users\rtttty\Desktop\3_fold_view.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9512" y="2200419"/>
            <a:ext cx="4033484" cy="1660629"/>
          </a:xfrm>
          <a:prstGeom prst="rect">
            <a:avLst/>
          </a:prstGeom>
          <a:noFill/>
          <a:ln w="9525">
            <a:noFill/>
            <a:miter lim="800000"/>
            <a:headEnd/>
            <a:tailEnd/>
          </a:ln>
        </p:spPr>
      </p:pic>
      <p:sp>
        <p:nvSpPr>
          <p:cNvPr id="2" name="Rectangle 1"/>
          <p:cNvSpPr/>
          <p:nvPr/>
        </p:nvSpPr>
        <p:spPr>
          <a:xfrm>
            <a:off x="248969" y="1031391"/>
            <a:ext cx="8643511" cy="1077218"/>
          </a:xfrm>
          <a:prstGeom prst="rect">
            <a:avLst/>
          </a:prstGeom>
        </p:spPr>
        <p:txBody>
          <a:bodyPr wrap="square">
            <a:spAutoFit/>
          </a:bodyPr>
          <a:lstStyle/>
          <a:p>
            <a:r>
              <a:rPr lang="en-US" altLang="zh-CN" sz="2400" b="1" dirty="0" smtClean="0">
                <a:solidFill>
                  <a:srgbClr val="FF0000"/>
                </a:solidFill>
                <a:latin typeface="Times New Roman" panose="02020603050405020304" pitchFamily="18" charset="0"/>
                <a:cs typeface="Times New Roman" panose="02020603050405020304" pitchFamily="18" charset="0"/>
              </a:rPr>
              <a:t>“</a:t>
            </a:r>
            <a:r>
              <a:rPr lang="en-US" altLang="zh-CN" sz="2400" b="1" dirty="0">
                <a:solidFill>
                  <a:srgbClr val="FF0000"/>
                </a:solidFill>
                <a:latin typeface="Times New Roman" panose="02020603050405020304" pitchFamily="18" charset="0"/>
                <a:cs typeface="Times New Roman" panose="02020603050405020304" pitchFamily="18" charset="0"/>
              </a:rPr>
              <a:t>flying” </a:t>
            </a:r>
            <a:r>
              <a:rPr lang="en-US" altLang="zh-CN" sz="2400" b="1" dirty="0" smtClean="0">
                <a:solidFill>
                  <a:srgbClr val="FF0000"/>
                </a:solidFill>
                <a:latin typeface="Times New Roman" panose="02020603050405020304" pitchFamily="18" charset="0"/>
                <a:cs typeface="Times New Roman" panose="02020603050405020304" pitchFamily="18" charset="0"/>
              </a:rPr>
              <a:t>undulator</a:t>
            </a:r>
          </a:p>
          <a:p>
            <a:r>
              <a:rPr lang="en-US" altLang="zh-CN" sz="2000" dirty="0" smtClean="0">
                <a:solidFill>
                  <a:srgbClr val="0000FF"/>
                </a:solidFill>
                <a:latin typeface="Times New Roman" panose="02020603050405020304" pitchFamily="18" charset="0"/>
                <a:cs typeface="Times New Roman" panose="02020603050405020304" pitchFamily="18" charset="0"/>
              </a:rPr>
              <a:t>Helically corrugated waveguide is able to couple two modes with opposite group velocity directions.</a:t>
            </a:r>
            <a:endParaRPr lang="zh-CN" altLang="en-US" sz="2000" dirty="0">
              <a:solidFill>
                <a:srgbClr val="0000FF"/>
              </a:solidFill>
              <a:latin typeface="Times New Roman" panose="02020603050405020304" pitchFamily="18" charset="0"/>
              <a:cs typeface="Times New Roman" panose="02020603050405020304" pitchFamily="18" charset="0"/>
            </a:endParaRPr>
          </a:p>
        </p:txBody>
      </p:sp>
      <p:sp>
        <p:nvSpPr>
          <p:cNvPr id="9" name="Rectangle 8"/>
          <p:cNvSpPr/>
          <p:nvPr/>
        </p:nvSpPr>
        <p:spPr>
          <a:xfrm>
            <a:off x="340936" y="5714092"/>
            <a:ext cx="8767568" cy="523220"/>
          </a:xfrm>
          <a:prstGeom prst="rect">
            <a:avLst/>
          </a:prstGeom>
        </p:spPr>
        <p:txBody>
          <a:bodyPr wrap="square">
            <a:spAutoFit/>
          </a:bodyPr>
          <a:lstStyle/>
          <a:p>
            <a:r>
              <a:rPr lang="en-US" sz="1400" dirty="0" smtClean="0">
                <a:latin typeface="Times New Roman" panose="02020603050405020304" pitchFamily="18" charset="0"/>
                <a:ea typeface="宋体" panose="02010600030101010101" pitchFamily="2" charset="-122"/>
              </a:rPr>
              <a:t>[1] S</a:t>
            </a:r>
            <a:r>
              <a:rPr lang="en-US" sz="1400" dirty="0">
                <a:latin typeface="Times New Roman" panose="02020603050405020304" pitchFamily="18" charset="0"/>
                <a:ea typeface="宋体" panose="02010600030101010101" pitchFamily="2" charset="-122"/>
              </a:rPr>
              <a:t>. V. </a:t>
            </a:r>
            <a:r>
              <a:rPr lang="en-US" sz="1400" dirty="0" err="1">
                <a:latin typeface="Times New Roman" panose="02020603050405020304" pitchFamily="18" charset="0"/>
                <a:ea typeface="宋体" panose="02010600030101010101" pitchFamily="2" charset="-122"/>
              </a:rPr>
              <a:t>Kuzikov</a:t>
            </a:r>
            <a:r>
              <a:rPr lang="en-US" sz="1400" dirty="0">
                <a:latin typeface="Times New Roman" panose="02020603050405020304" pitchFamily="18" charset="0"/>
                <a:ea typeface="宋体" panose="02010600030101010101" pitchFamily="2" charset="-122"/>
              </a:rPr>
              <a:t>, et al., "Flying radio frequency undulator," Appl. Phys. Lett., vol. 105, no. 3, p. 033504, 2014. </a:t>
            </a:r>
          </a:p>
          <a:p>
            <a:r>
              <a:rPr lang="en-US" sz="1400" dirty="0" smtClean="0">
                <a:latin typeface="Times New Roman" panose="02020603050405020304" pitchFamily="18" charset="0"/>
                <a:ea typeface="宋体" panose="02010600030101010101" pitchFamily="2" charset="-122"/>
              </a:rPr>
              <a:t>[2] S</a:t>
            </a:r>
            <a:r>
              <a:rPr lang="en-US" sz="1400" dirty="0">
                <a:latin typeface="Times New Roman" panose="02020603050405020304" pitchFamily="18" charset="0"/>
                <a:ea typeface="宋体" panose="02010600030101010101" pitchFamily="2" charset="-122"/>
              </a:rPr>
              <a:t>. V. </a:t>
            </a:r>
            <a:r>
              <a:rPr lang="en-US" sz="1400" dirty="0" err="1">
                <a:latin typeface="Times New Roman" panose="02020603050405020304" pitchFamily="18" charset="0"/>
                <a:ea typeface="宋体" panose="02010600030101010101" pitchFamily="2" charset="-122"/>
              </a:rPr>
              <a:t>Kuzikov</a:t>
            </a:r>
            <a:r>
              <a:rPr lang="en-US" sz="1400" dirty="0">
                <a:latin typeface="Times New Roman" panose="02020603050405020304" pitchFamily="18" charset="0"/>
                <a:ea typeface="宋体" panose="02010600030101010101" pitchFamily="2" charset="-122"/>
              </a:rPr>
              <a:t>, et al., "Configurations for short period </a:t>
            </a:r>
            <a:r>
              <a:rPr lang="en-US" sz="1400" dirty="0" err="1">
                <a:latin typeface="Times New Roman" panose="02020603050405020304" pitchFamily="18" charset="0"/>
                <a:ea typeface="宋体" panose="02010600030101010101" pitchFamily="2" charset="-122"/>
              </a:rPr>
              <a:t>rf</a:t>
            </a:r>
            <a:r>
              <a:rPr lang="en-US" sz="1400" dirty="0">
                <a:latin typeface="Times New Roman" panose="02020603050405020304" pitchFamily="18" charset="0"/>
                <a:ea typeface="宋体" panose="02010600030101010101" pitchFamily="2" charset="-122"/>
              </a:rPr>
              <a:t> undulators," Phys. Rev. S.T., vol. 16, no. 7, p. 070701, 2013. </a:t>
            </a:r>
            <a:endParaRPr lang="en-GB" sz="1400" dirty="0">
              <a:latin typeface="Times New Roman" panose="02020603050405020304" pitchFamily="18" charset="0"/>
              <a:ea typeface="宋体" panose="02010600030101010101" pitchFamily="2" charset="-122"/>
            </a:endParaRPr>
          </a:p>
        </p:txBody>
      </p:sp>
      <p:pic>
        <p:nvPicPr>
          <p:cNvPr id="3" name="Picture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18161" y="1916832"/>
            <a:ext cx="4703941" cy="2739400"/>
          </a:xfrm>
          <a:prstGeom prst="rect">
            <a:avLst/>
          </a:prstGeom>
        </p:spPr>
      </p:pic>
      <mc:AlternateContent xmlns:mc="http://schemas.openxmlformats.org/markup-compatibility/2006" xmlns:a14="http://schemas.microsoft.com/office/drawing/2010/main">
        <mc:Choice Requires="a14">
          <p:sp>
            <p:nvSpPr>
              <p:cNvPr id="6" name="Rectangle 5"/>
              <p:cNvSpPr/>
              <p:nvPr/>
            </p:nvSpPr>
            <p:spPr>
              <a:xfrm>
                <a:off x="228761" y="4037149"/>
                <a:ext cx="3935693" cy="369332"/>
              </a:xfrm>
              <a:prstGeom prst="rect">
                <a:avLst/>
              </a:prstGeom>
            </p:spPr>
            <p:txBody>
              <a:bodyPr wrap="none">
                <a:spAutoFit/>
              </a:bodyPr>
              <a:lstStyle/>
              <a:p>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ea typeface="宋体" panose="02010600030101010101" pitchFamily="2" charset="-122"/>
                            <a:cs typeface="Times New Roman" panose="02020603050405020304" pitchFamily="18" charset="0"/>
                          </a:rPr>
                          <m:t>𝑟</m:t>
                        </m:r>
                        <m:d>
                          <m:dPr>
                            <m:ctrlPr>
                              <a:rPr lang="en-GB" i="1">
                                <a:effectLst/>
                                <a:latin typeface="Cambria Math" panose="02040503050406030204" pitchFamily="18" charset="0"/>
                              </a:rPr>
                            </m:ctrlPr>
                          </m:dPr>
                          <m:e>
                            <m:r>
                              <a:rPr lang="en-US" i="1">
                                <a:latin typeface="Cambria Math" panose="02040503050406030204" pitchFamily="18" charset="0"/>
                                <a:ea typeface="宋体" panose="02010600030101010101" pitchFamily="2" charset="-122"/>
                                <a:cs typeface="Times New Roman" panose="02020603050405020304" pitchFamily="18" charset="0"/>
                              </a:rPr>
                              <m:t>𝜃</m:t>
                            </m:r>
                            <m:r>
                              <a:rPr lang="en-US" i="1">
                                <a:latin typeface="Cambria Math" panose="02040503050406030204" pitchFamily="18" charset="0"/>
                                <a:ea typeface="宋体" panose="02010600030101010101" pitchFamily="2" charset="-122"/>
                                <a:cs typeface="Times New Roman" panose="02020603050405020304" pitchFamily="18" charset="0"/>
                              </a:rPr>
                              <m:t>,</m:t>
                            </m:r>
                            <m:r>
                              <a:rPr lang="en-US" i="1">
                                <a:latin typeface="Cambria Math" panose="02040503050406030204" pitchFamily="18" charset="0"/>
                                <a:ea typeface="宋体" panose="02010600030101010101" pitchFamily="2" charset="-122"/>
                                <a:cs typeface="Times New Roman" panose="02020603050405020304" pitchFamily="18" charset="0"/>
                              </a:rPr>
                              <m:t>𝑧</m:t>
                            </m:r>
                          </m:e>
                        </m:d>
                        <m:r>
                          <a:rPr lang="en-US" i="1">
                            <a:latin typeface="Cambria Math" panose="02040503050406030204" pitchFamily="18" charset="0"/>
                            <a:ea typeface="宋体" panose="02010600030101010101" pitchFamily="2" charset="-122"/>
                            <a:cs typeface="Times New Roman" panose="02020603050405020304" pitchFamily="18" charset="0"/>
                          </a:rPr>
                          <m:t>=</m:t>
                        </m:r>
                        <m:r>
                          <a:rPr lang="en-US" i="1">
                            <a:latin typeface="Cambria Math" panose="02040503050406030204" pitchFamily="18" charset="0"/>
                            <a:ea typeface="宋体" panose="02010600030101010101" pitchFamily="2" charset="-122"/>
                            <a:cs typeface="Times New Roman" panose="02020603050405020304" pitchFamily="18" charset="0"/>
                          </a:rPr>
                          <m:t>𝑅</m:t>
                        </m:r>
                      </m:e>
                      <m:sub>
                        <m:r>
                          <a:rPr lang="en-US" i="1">
                            <a:latin typeface="Cambria Math" panose="02040503050406030204" pitchFamily="18" charset="0"/>
                            <a:ea typeface="宋体" panose="02010600030101010101" pitchFamily="2" charset="-122"/>
                            <a:cs typeface="Times New Roman" panose="02020603050405020304" pitchFamily="18" charset="0"/>
                          </a:rPr>
                          <m:t>0</m:t>
                        </m:r>
                      </m:sub>
                    </m:sSub>
                    <m:r>
                      <a:rPr lang="en-US" i="1">
                        <a:latin typeface="Cambria Math" panose="02040503050406030204" pitchFamily="18" charset="0"/>
                        <a:ea typeface="宋体" panose="02010600030101010101" pitchFamily="2" charset="-122"/>
                        <a:cs typeface="Times New Roman" panose="02020603050405020304" pitchFamily="18" charset="0"/>
                      </a:rPr>
                      <m:t>+</m:t>
                    </m:r>
                    <m:sSub>
                      <m:sSubPr>
                        <m:ctrlPr>
                          <a:rPr lang="en-GB" i="1">
                            <a:effectLst/>
                            <a:latin typeface="Cambria Math" panose="02040503050406030204" pitchFamily="18" charset="0"/>
                          </a:rPr>
                        </m:ctrlPr>
                      </m:sSubPr>
                      <m:e>
                        <m:r>
                          <a:rPr lang="en-US" i="1">
                            <a:latin typeface="Cambria Math" panose="02040503050406030204" pitchFamily="18" charset="0"/>
                            <a:ea typeface="宋体" panose="02010600030101010101" pitchFamily="2" charset="-122"/>
                            <a:cs typeface="Times New Roman" panose="02020603050405020304" pitchFamily="18" charset="0"/>
                          </a:rPr>
                          <m:t>𝑅</m:t>
                        </m:r>
                      </m:e>
                      <m:sub>
                        <m:r>
                          <a:rPr lang="en-US" i="1">
                            <a:latin typeface="Cambria Math" panose="02040503050406030204" pitchFamily="18" charset="0"/>
                            <a:ea typeface="宋体" panose="02010600030101010101" pitchFamily="2" charset="-122"/>
                            <a:cs typeface="Times New Roman" panose="02020603050405020304" pitchFamily="18" charset="0"/>
                          </a:rPr>
                          <m:t>1</m:t>
                        </m:r>
                      </m:sub>
                    </m:sSub>
                    <m:r>
                      <a:rPr lang="en-US" i="1">
                        <a:latin typeface="Cambria Math" panose="02040503050406030204" pitchFamily="18" charset="0"/>
                        <a:ea typeface="宋体" panose="02010600030101010101" pitchFamily="2" charset="-122"/>
                        <a:cs typeface="Times New Roman" panose="02020603050405020304" pitchFamily="18" charset="0"/>
                      </a:rPr>
                      <m:t>𝑐𝑜𝑠</m:t>
                    </m:r>
                    <m:r>
                      <a:rPr lang="en-US" i="1">
                        <a:latin typeface="Cambria Math" panose="02040503050406030204" pitchFamily="18" charset="0"/>
                        <a:ea typeface="宋体" panose="02010600030101010101" pitchFamily="2" charset="-122"/>
                        <a:cs typeface="Times New Roman" panose="02020603050405020304" pitchFamily="18" charset="0"/>
                      </a:rPr>
                      <m:t>(</m:t>
                    </m:r>
                    <m:sSub>
                      <m:sSubPr>
                        <m:ctrlPr>
                          <a:rPr lang="en-GB" i="1">
                            <a:effectLst/>
                            <a:latin typeface="Cambria Math" panose="02040503050406030204" pitchFamily="18" charset="0"/>
                          </a:rPr>
                        </m:ctrlPr>
                      </m:sSubPr>
                      <m:e>
                        <m:r>
                          <a:rPr lang="en-US" i="1">
                            <a:latin typeface="Cambria Math" panose="02040503050406030204" pitchFamily="18" charset="0"/>
                            <a:ea typeface="宋体" panose="02010600030101010101" pitchFamily="2" charset="-122"/>
                            <a:cs typeface="Times New Roman" panose="02020603050405020304" pitchFamily="18" charset="0"/>
                          </a:rPr>
                          <m:t>𝑚</m:t>
                        </m:r>
                      </m:e>
                      <m:sub>
                        <m:r>
                          <a:rPr lang="en-US" i="1">
                            <a:latin typeface="Cambria Math" panose="02040503050406030204" pitchFamily="18" charset="0"/>
                            <a:ea typeface="宋体" panose="02010600030101010101" pitchFamily="2" charset="-122"/>
                            <a:cs typeface="Times New Roman" panose="02020603050405020304" pitchFamily="18" charset="0"/>
                          </a:rPr>
                          <m:t>𝐵</m:t>
                        </m:r>
                      </m:sub>
                    </m:sSub>
                    <m:r>
                      <a:rPr lang="en-US" i="1">
                        <a:latin typeface="Cambria Math" panose="02040503050406030204" pitchFamily="18" charset="0"/>
                        <a:ea typeface="宋体" panose="02010600030101010101" pitchFamily="2" charset="-122"/>
                        <a:cs typeface="Times New Roman" panose="02020603050405020304" pitchFamily="18" charset="0"/>
                      </a:rPr>
                      <m:t>𝜃</m:t>
                    </m:r>
                    <m:r>
                      <a:rPr lang="en-US" i="1">
                        <a:latin typeface="Cambria Math" panose="02040503050406030204" pitchFamily="18" charset="0"/>
                        <a:ea typeface="宋体" panose="02010600030101010101" pitchFamily="2" charset="-122"/>
                        <a:cs typeface="Times New Roman" panose="02020603050405020304" pitchFamily="18" charset="0"/>
                      </a:rPr>
                      <m:t>+2</m:t>
                    </m:r>
                    <m:r>
                      <a:rPr lang="en-US" i="1">
                        <a:latin typeface="Cambria Math" panose="02040503050406030204" pitchFamily="18" charset="0"/>
                        <a:ea typeface="宋体" panose="02010600030101010101" pitchFamily="2" charset="-122"/>
                        <a:cs typeface="Times New Roman" panose="02020603050405020304" pitchFamily="18" charset="0"/>
                      </a:rPr>
                      <m:t>𝜋</m:t>
                    </m:r>
                    <m:r>
                      <a:rPr lang="en-US" i="1">
                        <a:latin typeface="Cambria Math" panose="02040503050406030204" pitchFamily="18" charset="0"/>
                        <a:ea typeface="宋体" panose="02010600030101010101" pitchFamily="2" charset="-122"/>
                        <a:cs typeface="Times New Roman" panose="02020603050405020304" pitchFamily="18" charset="0"/>
                      </a:rPr>
                      <m:t>𝑧</m:t>
                    </m:r>
                    <m:r>
                      <a:rPr lang="en-US" i="1">
                        <a:latin typeface="Cambria Math" panose="02040503050406030204" pitchFamily="18" charset="0"/>
                        <a:ea typeface="宋体" panose="02010600030101010101" pitchFamily="2" charset="-122"/>
                        <a:cs typeface="Times New Roman" panose="02020603050405020304" pitchFamily="18" charset="0"/>
                      </a:rPr>
                      <m:t>/</m:t>
                    </m:r>
                    <m:r>
                      <a:rPr lang="en-US" i="1">
                        <a:latin typeface="Cambria Math" panose="02040503050406030204" pitchFamily="18" charset="0"/>
                        <a:ea typeface="宋体" panose="02010600030101010101" pitchFamily="2" charset="-122"/>
                        <a:cs typeface="Times New Roman" panose="02020603050405020304" pitchFamily="18" charset="0"/>
                      </a:rPr>
                      <m:t>𝑑</m:t>
                    </m:r>
                    <m:r>
                      <a:rPr lang="en-US" i="1">
                        <a:latin typeface="Cambria Math" panose="02040503050406030204" pitchFamily="18" charset="0"/>
                        <a:ea typeface="宋体" panose="02010600030101010101" pitchFamily="2" charset="-122"/>
                        <a:cs typeface="Times New Roman" panose="02020603050405020304" pitchFamily="18" charset="0"/>
                      </a:rPr>
                      <m:t>)</m:t>
                    </m:r>
                  </m:oMath>
                </a14:m>
                <a:r>
                  <a:rPr lang="en-US" i="1" dirty="0">
                    <a:latin typeface="Times New Roman" panose="02020603050405020304" pitchFamily="18" charset="0"/>
                    <a:ea typeface="宋体" panose="02010600030101010101" pitchFamily="2" charset="-122"/>
                  </a:rPr>
                  <a:t>	</a:t>
                </a:r>
                <a:r>
                  <a:rPr lang="en-US" dirty="0">
                    <a:latin typeface="Times New Roman" panose="02020603050405020304" pitchFamily="18" charset="0"/>
                    <a:ea typeface="宋体" panose="02010600030101010101" pitchFamily="2" charset="-122"/>
                  </a:rPr>
                  <a:t> </a:t>
                </a:r>
                <a:endParaRPr lang="en-GB" dirty="0"/>
              </a:p>
            </p:txBody>
          </p:sp>
        </mc:Choice>
        <mc:Fallback xmlns="">
          <p:sp>
            <p:nvSpPr>
              <p:cNvPr id="6" name="Rectangle 5"/>
              <p:cNvSpPr>
                <a:spLocks noRot="1" noChangeAspect="1" noMove="1" noResize="1" noEditPoints="1" noAdjustHandles="1" noChangeArrowheads="1" noChangeShapeType="1" noTextEdit="1"/>
              </p:cNvSpPr>
              <p:nvPr/>
            </p:nvSpPr>
            <p:spPr>
              <a:xfrm>
                <a:off x="228761" y="4037149"/>
                <a:ext cx="3935693" cy="369332"/>
              </a:xfrm>
              <a:prstGeom prst="rect">
                <a:avLst/>
              </a:prstGeom>
              <a:blipFill>
                <a:blip r:embed="rId6"/>
                <a:stretch>
                  <a:fillRect b="-13115"/>
                </a:stretch>
              </a:blipFill>
            </p:spPr>
            <p:txBody>
              <a:bodyPr/>
              <a:lstStyle/>
              <a:p>
                <a:r>
                  <a:rPr lang="en-GB">
                    <a:noFill/>
                  </a:rPr>
                  <a:t> </a:t>
                </a:r>
              </a:p>
            </p:txBody>
          </p:sp>
        </mc:Fallback>
      </mc:AlternateContent>
      <p:sp>
        <p:nvSpPr>
          <p:cNvPr id="13" name="Rectangle 12"/>
          <p:cNvSpPr/>
          <p:nvPr/>
        </p:nvSpPr>
        <p:spPr>
          <a:xfrm>
            <a:off x="444103" y="4471343"/>
            <a:ext cx="3074906" cy="461665"/>
          </a:xfrm>
          <a:prstGeom prst="rect">
            <a:avLst/>
          </a:prstGeom>
        </p:spPr>
        <p:txBody>
          <a:bodyPr wrap="square">
            <a:spAutoFit/>
          </a:bodyPr>
          <a:lstStyle/>
          <a:p>
            <a:pPr>
              <a:defRPr/>
            </a:pPr>
            <a:r>
              <a:rPr lang="en-US" altLang="zh-CN" sz="2400" b="1" dirty="0" smtClean="0">
                <a:solidFill>
                  <a:srgbClr val="0070C0"/>
                </a:solidFill>
                <a:latin typeface="Times New Roman" panose="02020603050405020304" pitchFamily="18" charset="0"/>
                <a:cs typeface="Times New Roman" pitchFamily="18" charset="0"/>
              </a:rPr>
              <a:t>Circular polarization</a:t>
            </a:r>
          </a:p>
        </p:txBody>
      </p:sp>
      <p:sp>
        <p:nvSpPr>
          <p:cNvPr id="7" name="Rectangle 6"/>
          <p:cNvSpPr/>
          <p:nvPr/>
        </p:nvSpPr>
        <p:spPr>
          <a:xfrm>
            <a:off x="4724720" y="4640320"/>
            <a:ext cx="3929671" cy="646331"/>
          </a:xfrm>
          <a:prstGeom prst="rect">
            <a:avLst/>
          </a:prstGeom>
        </p:spPr>
        <p:txBody>
          <a:bodyPr wrap="square">
            <a:spAutoFit/>
          </a:bodyPr>
          <a:lstStyle/>
          <a:p>
            <a:r>
              <a:rPr lang="en-US" b="1" dirty="0" smtClean="0">
                <a:solidFill>
                  <a:srgbClr val="FF0000"/>
                </a:solidFill>
                <a:latin typeface="Times New Roman" panose="02020603050405020304" pitchFamily="18" charset="0"/>
                <a:ea typeface="宋体" panose="02010600030101010101" pitchFamily="2" charset="-122"/>
              </a:rPr>
              <a:t>The coupling </a:t>
            </a:r>
            <a:r>
              <a:rPr lang="en-US" b="1" dirty="0">
                <a:solidFill>
                  <a:srgbClr val="FF0000"/>
                </a:solidFill>
                <a:latin typeface="Times New Roman" panose="02020603050405020304" pitchFamily="18" charset="0"/>
                <a:ea typeface="宋体" panose="02010600030101010101" pitchFamily="2" charset="-122"/>
              </a:rPr>
              <a:t>modes 1 and 2 have opposite directions of group velocities. </a:t>
            </a:r>
            <a:endParaRPr lang="en-GB" b="1" dirty="0">
              <a:solidFill>
                <a:srgbClr val="FF0000"/>
              </a:solidFill>
            </a:endParaRPr>
          </a:p>
        </p:txBody>
      </p:sp>
    </p:spTree>
    <p:extLst>
      <p:ext uri="{BB962C8B-B14F-4D97-AF65-F5344CB8AC3E}">
        <p14:creationId xmlns:p14="http://schemas.microsoft.com/office/powerpoint/2010/main" val="5915773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Header - blue - log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Header - blue - log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56046</TotalTime>
  <Words>1556</Words>
  <Application>Microsoft Office PowerPoint</Application>
  <PresentationFormat>On-screen Show (4:3)</PresentationFormat>
  <Paragraphs>230</Paragraphs>
  <Slides>15</Slides>
  <Notes>11</Notes>
  <HiddenSlides>0</HiddenSlides>
  <MMClips>0</MMClips>
  <ScaleCrop>false</ScaleCrop>
  <HeadingPairs>
    <vt:vector size="8" baseType="variant">
      <vt:variant>
        <vt:lpstr>Fonts Used</vt:lpstr>
      </vt:variant>
      <vt:variant>
        <vt:i4>13</vt:i4>
      </vt:variant>
      <vt:variant>
        <vt:lpstr>Theme</vt:lpstr>
      </vt:variant>
      <vt:variant>
        <vt:i4>4</vt:i4>
      </vt:variant>
      <vt:variant>
        <vt:lpstr>Embedded OLE Servers</vt:lpstr>
      </vt:variant>
      <vt:variant>
        <vt:i4>1</vt:i4>
      </vt:variant>
      <vt:variant>
        <vt:lpstr>Slide Titles</vt:lpstr>
      </vt:variant>
      <vt:variant>
        <vt:i4>15</vt:i4>
      </vt:variant>
    </vt:vector>
  </HeadingPairs>
  <TitlesOfParts>
    <vt:vector size="33" baseType="lpstr">
      <vt:lpstr>Lucida Grande</vt:lpstr>
      <vt:lpstr>MS Mincho</vt:lpstr>
      <vt:lpstr>MS PGothic</vt:lpstr>
      <vt:lpstr>ヒラギノ角ゴ Pro W3</vt:lpstr>
      <vt:lpstr>黑体</vt:lpstr>
      <vt:lpstr>宋体</vt:lpstr>
      <vt:lpstr>Arial</vt:lpstr>
      <vt:lpstr>Book Antiqua</vt:lpstr>
      <vt:lpstr>Calibri</vt:lpstr>
      <vt:lpstr>Cambria Math</vt:lpstr>
      <vt:lpstr>Gill Sans MT</vt:lpstr>
      <vt:lpstr>Times New Roman</vt:lpstr>
      <vt:lpstr>Wingdings</vt:lpstr>
      <vt:lpstr>Office Theme</vt:lpstr>
      <vt:lpstr>1_Header - blue - logo</vt:lpstr>
      <vt:lpstr>2_Header - blue - logo</vt:lpstr>
      <vt:lpstr>2_Blank Presentation</vt:lpstr>
      <vt:lpstr>CorelDRAW</vt:lpstr>
      <vt:lpstr>Microwave Undulator</vt:lpstr>
      <vt:lpstr>Microwave undulator</vt:lpstr>
      <vt:lpstr>What we propose?</vt:lpstr>
      <vt:lpstr>Corrugated waveguide design</vt:lpstr>
      <vt:lpstr>36 GHz corrugated cavity</vt:lpstr>
      <vt:lpstr>36 GHz corrugated cavity</vt:lpstr>
      <vt:lpstr>Principle of“Flying”undulator</vt:lpstr>
      <vt:lpstr>“Flying”undulator</vt:lpstr>
      <vt:lpstr>“Flying”undulator</vt:lpstr>
      <vt:lpstr>Design of“Flying”undulator</vt:lpstr>
      <vt:lpstr>PowerPoint Presentation</vt:lpstr>
      <vt:lpstr>PowerPoint Presentation</vt:lpstr>
      <vt:lpstr>PowerPoint Presentation</vt:lpstr>
      <vt:lpstr>Conclusion</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Liang Zhang</dc:creator>
  <cp:lastModifiedBy>Liang Zhang</cp:lastModifiedBy>
  <cp:revision>686</cp:revision>
  <cp:lastPrinted>2018-06-18T10:00:53Z</cp:lastPrinted>
  <dcterms:created xsi:type="dcterms:W3CDTF">2014-10-22T20:59:06Z</dcterms:created>
  <dcterms:modified xsi:type="dcterms:W3CDTF">2018-11-07T20:39:57Z</dcterms:modified>
</cp:coreProperties>
</file>