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63" r:id="rId2"/>
    <p:sldId id="267" r:id="rId3"/>
    <p:sldId id="268" r:id="rId4"/>
    <p:sldId id="269" r:id="rId5"/>
    <p:sldId id="270" r:id="rId6"/>
    <p:sldId id="271" r:id="rId7"/>
    <p:sldId id="272" r:id="rId8"/>
    <p:sldId id="273" r:id="rId9"/>
    <p:sldId id="274" r:id="rId10"/>
    <p:sldId id="275" r:id="rId11"/>
    <p:sldId id="277" r:id="rId12"/>
    <p:sldId id="276" r:id="rId13"/>
    <p:sldId id="266" r:id="rId14"/>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94751"/>
  </p:normalViewPr>
  <p:slideViewPr>
    <p:cSldViewPr snapToObjects="1" showGuides="1">
      <p:cViewPr varScale="1">
        <p:scale>
          <a:sx n="121" d="100"/>
          <a:sy n="121" d="100"/>
        </p:scale>
        <p:origin x="1398"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15/11/2018</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5325763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15/11/2018</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1232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noProof="0" smtClean="0"/>
              <a:t>L. Tavian, HL-LHC TCC #61, 15 Nov'2018</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L. Tavian, HL-LHC TCC #61, 15 Nov'2018</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L. Tavian, HL-LHC TCC #61, 15 Nov'2018</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L. Tavian, HL-LHC TCC #61, 15 Nov'2018</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L. Tavian, HL-LHC TCC #61, 15 Nov'2018</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L. Tavian, HL-LHC TCC #61, 15 Nov'2018</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GB" noProof="0" smtClean="0"/>
              <a:t>L. Tavian, HL-LHC TCC #61, 15 Nov'2018</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L. Tavian, HL-LHC TCC #61, 15 Nov'2018</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ndico.cern.ch/event/74180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5792688" cy="1800000"/>
          </a:xfrm>
        </p:spPr>
        <p:txBody>
          <a:bodyPr/>
          <a:lstStyle/>
          <a:p>
            <a:r>
              <a:rPr lang="en-GB" dirty="0"/>
              <a:t/>
            </a:r>
            <a:br>
              <a:rPr lang="en-GB" dirty="0"/>
            </a:br>
            <a:r>
              <a:rPr lang="en-US" dirty="0"/>
              <a:t>Executive summary from STRING review</a:t>
            </a:r>
            <a:endParaRPr lang="en-GB" dirty="0"/>
          </a:p>
        </p:txBody>
      </p:sp>
      <p:sp>
        <p:nvSpPr>
          <p:cNvPr id="3" name="Sous-titre 2"/>
          <p:cNvSpPr>
            <a:spLocks noGrp="1"/>
          </p:cNvSpPr>
          <p:nvPr>
            <p:ph type="subTitle" idx="1"/>
          </p:nvPr>
        </p:nvSpPr>
        <p:spPr/>
        <p:txBody>
          <a:bodyPr/>
          <a:lstStyle/>
          <a:p>
            <a:r>
              <a:rPr lang="en-GB" dirty="0" smtClean="0"/>
              <a:t>Laurent Tavian, ATS-DO</a:t>
            </a:r>
          </a:p>
          <a:p>
            <a:r>
              <a:rPr lang="en-US" dirty="0" smtClean="0"/>
              <a:t>On behalf of the Review Panel</a:t>
            </a:r>
            <a:endParaRPr lang="en-GB" dirty="0"/>
          </a:p>
        </p:txBody>
      </p:sp>
      <p:sp>
        <p:nvSpPr>
          <p:cNvPr id="4" name="Espace réservé du texte 3"/>
          <p:cNvSpPr>
            <a:spLocks noGrp="1"/>
          </p:cNvSpPr>
          <p:nvPr>
            <p:ph type="body" sz="quarter" idx="14"/>
          </p:nvPr>
        </p:nvSpPr>
        <p:spPr/>
        <p:txBody>
          <a:bodyPr>
            <a:normAutofit/>
          </a:bodyPr>
          <a:lstStyle/>
          <a:p>
            <a:r>
              <a:rPr lang="en-GB" dirty="0" smtClean="0"/>
              <a:t>15 November 2018</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Other considerations</a:t>
            </a:r>
            <a:br>
              <a:rPr lang="en-US" dirty="0" smtClean="0"/>
            </a:br>
            <a:r>
              <a:rPr lang="en-US" dirty="0" smtClean="0"/>
              <a:t>(Definitely outside the review mandate !)</a:t>
            </a:r>
            <a:endParaRPr lang="en-GB" dirty="0"/>
          </a:p>
        </p:txBody>
      </p:sp>
      <p:sp>
        <p:nvSpPr>
          <p:cNvPr id="3" name="Content Placeholder 2"/>
          <p:cNvSpPr>
            <a:spLocks noGrp="1"/>
          </p:cNvSpPr>
          <p:nvPr>
            <p:ph idx="1"/>
          </p:nvPr>
        </p:nvSpPr>
        <p:spPr/>
        <p:txBody>
          <a:bodyPr>
            <a:normAutofit/>
          </a:bodyPr>
          <a:lstStyle/>
          <a:p>
            <a:pPr algn="just"/>
            <a:r>
              <a:rPr lang="en-GB" dirty="0"/>
              <a:t>Even if not formally included in the review mandate,  the panel members agreed that </a:t>
            </a:r>
            <a:r>
              <a:rPr lang="en-GB" dirty="0">
                <a:solidFill>
                  <a:srgbClr val="0070C0"/>
                </a:solidFill>
              </a:rPr>
              <a:t>an important milestone in 2022-23 is necessary in front of decisions to be made in 2024 about long term European strategy at high level.</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2235406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Report</a:t>
            </a:r>
            <a:endParaRPr lang="en-GB" dirty="0"/>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5"/>
          <p:cNvPicPr>
            <a:picLocks noChangeAspect="1"/>
          </p:cNvPicPr>
          <p:nvPr/>
        </p:nvPicPr>
        <p:blipFill>
          <a:blip r:embed="rId2"/>
          <a:stretch>
            <a:fillRect/>
          </a:stretch>
        </p:blipFill>
        <p:spPr>
          <a:xfrm>
            <a:off x="49406" y="1340768"/>
            <a:ext cx="9076884" cy="4320480"/>
          </a:xfrm>
          <a:prstGeom prst="rect">
            <a:avLst/>
          </a:prstGeom>
        </p:spPr>
      </p:pic>
      <p:sp>
        <p:nvSpPr>
          <p:cNvPr id="3" name="Oval 2"/>
          <p:cNvSpPr/>
          <p:nvPr/>
        </p:nvSpPr>
        <p:spPr>
          <a:xfrm>
            <a:off x="5148064" y="1628800"/>
            <a:ext cx="1656184" cy="86409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7829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Acknowledgements</a:t>
            </a:r>
            <a:endParaRPr lang="en-GB" dirty="0"/>
          </a:p>
        </p:txBody>
      </p:sp>
      <p:sp>
        <p:nvSpPr>
          <p:cNvPr id="3" name="Content Placeholder 2"/>
          <p:cNvSpPr>
            <a:spLocks noGrp="1"/>
          </p:cNvSpPr>
          <p:nvPr>
            <p:ph idx="1"/>
          </p:nvPr>
        </p:nvSpPr>
        <p:spPr>
          <a:xfrm>
            <a:off x="612000" y="962025"/>
            <a:ext cx="7920000" cy="1224136"/>
          </a:xfrm>
        </p:spPr>
        <p:txBody>
          <a:bodyPr>
            <a:normAutofit fontScale="62500" lnSpcReduction="20000"/>
          </a:bodyPr>
          <a:lstStyle/>
          <a:p>
            <a:pPr algn="just"/>
            <a:r>
              <a:rPr lang="en-GB" dirty="0"/>
              <a:t>The panel wishes to </a:t>
            </a:r>
            <a:r>
              <a:rPr lang="en-GB" dirty="0" smtClean="0"/>
              <a:t>thank:</a:t>
            </a:r>
          </a:p>
          <a:p>
            <a:pPr lvl="1" algn="just"/>
            <a:r>
              <a:rPr lang="en-GB" dirty="0" smtClean="0"/>
              <a:t>M</a:t>
            </a:r>
            <a:r>
              <a:rPr lang="en-GB" dirty="0"/>
              <a:t>. Bajko and </a:t>
            </a:r>
            <a:r>
              <a:rPr lang="en-GB" dirty="0" smtClean="0"/>
              <a:t>M</a:t>
            </a:r>
            <a:r>
              <a:rPr lang="en-GB" dirty="0"/>
              <a:t>. Pojer for the big efforts in the </a:t>
            </a:r>
            <a:r>
              <a:rPr lang="en-GB" dirty="0" smtClean="0"/>
              <a:t>preparation,</a:t>
            </a:r>
          </a:p>
          <a:p>
            <a:pPr lvl="1" algn="just"/>
            <a:r>
              <a:rPr lang="en-GB" dirty="0"/>
              <a:t>A</a:t>
            </a:r>
            <a:r>
              <a:rPr lang="en-GB" dirty="0" smtClean="0"/>
              <a:t>ll </a:t>
            </a:r>
            <a:r>
              <a:rPr lang="en-GB" dirty="0"/>
              <a:t>the speakers for their availability, clear inputs and </a:t>
            </a:r>
            <a:r>
              <a:rPr lang="en-GB" dirty="0" smtClean="0"/>
              <a:t>contributions,</a:t>
            </a:r>
          </a:p>
          <a:p>
            <a:pPr lvl="1" algn="just"/>
            <a:r>
              <a:rPr lang="en-US" dirty="0" smtClean="0"/>
              <a:t>S. </a:t>
            </a:r>
            <a:r>
              <a:rPr lang="en-US" dirty="0" err="1" smtClean="0"/>
              <a:t>Yammine</a:t>
            </a:r>
            <a:r>
              <a:rPr lang="en-US" dirty="0" smtClean="0"/>
              <a:t> for the report writing</a:t>
            </a:r>
            <a:r>
              <a:rPr lang="en-US" dirty="0"/>
              <a:t>,</a:t>
            </a:r>
            <a:endParaRPr lang="en-US" dirty="0" smtClean="0"/>
          </a:p>
          <a:p>
            <a:pPr lvl="1" algn="just"/>
            <a:r>
              <a:rPr lang="en-US" dirty="0" smtClean="0"/>
              <a:t>E. </a:t>
            </a:r>
            <a:r>
              <a:rPr lang="en-US" dirty="0" err="1" smtClean="0"/>
              <a:t>Kurzen</a:t>
            </a:r>
            <a:r>
              <a:rPr lang="en-US" dirty="0" smtClean="0"/>
              <a:t> and C. Noels for the review organization.</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Picture 6"/>
          <p:cNvPicPr>
            <a:picLocks noChangeAspect="1"/>
          </p:cNvPicPr>
          <p:nvPr/>
        </p:nvPicPr>
        <p:blipFill>
          <a:blip r:embed="rId2"/>
          <a:stretch>
            <a:fillRect/>
          </a:stretch>
        </p:blipFill>
        <p:spPr>
          <a:xfrm>
            <a:off x="1187624" y="2186161"/>
            <a:ext cx="7095299" cy="4671839"/>
          </a:xfrm>
          <a:prstGeom prst="rect">
            <a:avLst/>
          </a:prstGeom>
        </p:spPr>
      </p:pic>
      <p:sp>
        <p:nvSpPr>
          <p:cNvPr id="8" name="Oval 7"/>
          <p:cNvSpPr/>
          <p:nvPr/>
        </p:nvSpPr>
        <p:spPr>
          <a:xfrm>
            <a:off x="3347864" y="4149080"/>
            <a:ext cx="360040"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5004048" y="3941440"/>
            <a:ext cx="360040"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3347864" y="3645024"/>
            <a:ext cx="360040"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3848609" y="4149080"/>
            <a:ext cx="360040"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3"/>
          <a:stretch>
            <a:fillRect/>
          </a:stretch>
        </p:blipFill>
        <p:spPr>
          <a:xfrm>
            <a:off x="612000" y="4246238"/>
            <a:ext cx="362980" cy="425068"/>
          </a:xfrm>
          <a:prstGeom prst="rect">
            <a:avLst/>
          </a:prstGeom>
        </p:spPr>
      </p:pic>
      <p:sp>
        <p:nvSpPr>
          <p:cNvPr id="14" name="Oval 13"/>
          <p:cNvSpPr/>
          <p:nvPr/>
        </p:nvSpPr>
        <p:spPr>
          <a:xfrm>
            <a:off x="612000" y="4288461"/>
            <a:ext cx="360040"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178297" y="4648501"/>
            <a:ext cx="1039067" cy="261610"/>
          </a:xfrm>
          <a:prstGeom prst="rect">
            <a:avLst/>
          </a:prstGeom>
          <a:noFill/>
        </p:spPr>
        <p:txBody>
          <a:bodyPr wrap="none" rtlCol="0">
            <a:spAutoFit/>
          </a:bodyPr>
          <a:lstStyle/>
          <a:p>
            <a:r>
              <a:rPr lang="en-US" sz="1100" dirty="0"/>
              <a:t>P</a:t>
            </a:r>
            <a:r>
              <a:rPr lang="en-US" sz="1100" dirty="0" smtClean="0"/>
              <a:t>hotographer</a:t>
            </a:r>
            <a:endParaRPr lang="en-GB" sz="1100" dirty="0"/>
          </a:p>
        </p:txBody>
      </p:sp>
    </p:spTree>
    <p:extLst>
      <p:ext uri="{BB962C8B-B14F-4D97-AF65-F5344CB8AC3E}">
        <p14:creationId xmlns:p14="http://schemas.microsoft.com/office/powerpoint/2010/main" val="24760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4"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a:t>
            </a:r>
            <a:endParaRPr lang="en-GB" dirty="0"/>
          </a:p>
        </p:txBody>
      </p:sp>
      <p:sp>
        <p:nvSpPr>
          <p:cNvPr id="3" name="Espace réservé du pied de page 2"/>
          <p:cNvSpPr>
            <a:spLocks noGrp="1"/>
          </p:cNvSpPr>
          <p:nvPr>
            <p:ph type="ftr" sz="quarter" idx="11"/>
          </p:nvPr>
        </p:nvSpPr>
        <p:spPr/>
        <p:txBody>
          <a:bodyPr/>
          <a:lstStyle/>
          <a:p>
            <a:r>
              <a:rPr lang="en-GB" noProof="0" smtClean="0"/>
              <a:t>L. Tavian, HL-LHC TCC #61, 15 Nov'2018</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ontent</a:t>
            </a:r>
            <a:endParaRPr lang="en-GB" dirty="0"/>
          </a:p>
        </p:txBody>
      </p:sp>
      <p:sp>
        <p:nvSpPr>
          <p:cNvPr id="3" name="Content Placeholder 2"/>
          <p:cNvSpPr>
            <a:spLocks noGrp="1"/>
          </p:cNvSpPr>
          <p:nvPr>
            <p:ph idx="1"/>
          </p:nvPr>
        </p:nvSpPr>
        <p:spPr>
          <a:xfrm>
            <a:off x="612000" y="900001"/>
            <a:ext cx="7920000" cy="1232856"/>
          </a:xfrm>
        </p:spPr>
        <p:txBody>
          <a:bodyPr>
            <a:normAutofit fontScale="92500" lnSpcReduction="10000"/>
          </a:bodyPr>
          <a:lstStyle/>
          <a:p>
            <a:r>
              <a:rPr lang="en-US" dirty="0" smtClean="0"/>
              <a:t>Introduction: Scope, Review Panel Member and Review agenda</a:t>
            </a:r>
            <a:endParaRPr lang="en-US" dirty="0"/>
          </a:p>
          <a:p>
            <a:r>
              <a:rPr lang="en-US" dirty="0" smtClean="0"/>
              <a:t>Executive summary (10 recommendations)</a:t>
            </a:r>
            <a:endParaRPr lang="en-GB" dirty="0"/>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Picture 5"/>
          <p:cNvPicPr>
            <a:picLocks noChangeAspect="1"/>
          </p:cNvPicPr>
          <p:nvPr/>
        </p:nvPicPr>
        <p:blipFill>
          <a:blip r:embed="rId2"/>
          <a:stretch>
            <a:fillRect/>
          </a:stretch>
        </p:blipFill>
        <p:spPr>
          <a:xfrm>
            <a:off x="1331640" y="2276871"/>
            <a:ext cx="6480720" cy="4267175"/>
          </a:xfrm>
          <a:prstGeom prst="rect">
            <a:avLst/>
          </a:prstGeom>
        </p:spPr>
      </p:pic>
    </p:spTree>
    <p:extLst>
      <p:ext uri="{BB962C8B-B14F-4D97-AF65-F5344CB8AC3E}">
        <p14:creationId xmlns:p14="http://schemas.microsoft.com/office/powerpoint/2010/main" val="3529576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GB" dirty="0"/>
          </a:p>
        </p:txBody>
      </p:sp>
      <p:sp>
        <p:nvSpPr>
          <p:cNvPr id="3" name="Content Placeholder 2"/>
          <p:cNvSpPr>
            <a:spLocks noGrp="1"/>
          </p:cNvSpPr>
          <p:nvPr>
            <p:ph idx="1"/>
          </p:nvPr>
        </p:nvSpPr>
        <p:spPr>
          <a:xfrm>
            <a:off x="612000" y="1219200"/>
            <a:ext cx="7920000" cy="5090119"/>
          </a:xfrm>
        </p:spPr>
        <p:txBody>
          <a:bodyPr>
            <a:normAutofit fontScale="85000" lnSpcReduction="20000"/>
          </a:bodyPr>
          <a:lstStyle/>
          <a:p>
            <a:r>
              <a:rPr lang="en-US" dirty="0" smtClean="0"/>
              <a:t>Scope of the review:</a:t>
            </a:r>
          </a:p>
          <a:p>
            <a:pPr lvl="1" algn="just"/>
            <a:r>
              <a:rPr lang="en-GB" dirty="0"/>
              <a:t>The main objective is to </a:t>
            </a:r>
            <a:r>
              <a:rPr lang="en-GB" dirty="0">
                <a:solidFill>
                  <a:srgbClr val="0070C0"/>
                </a:solidFill>
              </a:rPr>
              <a:t>review the baseline configuration </a:t>
            </a:r>
            <a:r>
              <a:rPr lang="en-GB" dirty="0"/>
              <a:t>and </a:t>
            </a:r>
            <a:r>
              <a:rPr lang="en-GB" dirty="0">
                <a:solidFill>
                  <a:srgbClr val="0070C0"/>
                </a:solidFill>
              </a:rPr>
              <a:t>the motivation of the associated test program </a:t>
            </a:r>
            <a:r>
              <a:rPr lang="en-GB" dirty="0"/>
              <a:t>foreseen during the installation and operation of the HL-LHC </a:t>
            </a:r>
            <a:r>
              <a:rPr lang="en-GB" dirty="0" smtClean="0"/>
              <a:t>IT-STRING</a:t>
            </a:r>
            <a:r>
              <a:rPr lang="en-GB" dirty="0"/>
              <a:t>. The evaluation of the </a:t>
            </a:r>
            <a:r>
              <a:rPr lang="en-GB" dirty="0">
                <a:solidFill>
                  <a:srgbClr val="0070C0"/>
                </a:solidFill>
              </a:rPr>
              <a:t>advantage and/or the disadvantage of moving</a:t>
            </a:r>
            <a:r>
              <a:rPr lang="en-GB" dirty="0"/>
              <a:t>, if possible, </a:t>
            </a:r>
            <a:r>
              <a:rPr lang="en-GB" dirty="0">
                <a:solidFill>
                  <a:srgbClr val="0070C0"/>
                </a:solidFill>
              </a:rPr>
              <a:t>measurements and tests </a:t>
            </a:r>
            <a:r>
              <a:rPr lang="en-GB" dirty="0"/>
              <a:t>to another configuration (for example in single magnet test, or reduced IT-string configurations, etc.) will also be part of the review. This assessment will also </a:t>
            </a:r>
            <a:r>
              <a:rPr lang="en-GB" dirty="0">
                <a:solidFill>
                  <a:srgbClr val="0070C0"/>
                </a:solidFill>
              </a:rPr>
              <a:t>consider material and personnel resources</a:t>
            </a:r>
            <a:r>
              <a:rPr lang="en-GB" dirty="0" smtClean="0">
                <a:solidFill>
                  <a:srgbClr val="0070C0"/>
                </a:solidFill>
              </a:rPr>
              <a:t>.</a:t>
            </a:r>
          </a:p>
          <a:p>
            <a:pPr lvl="1"/>
            <a:endParaRPr lang="en-GB" dirty="0"/>
          </a:p>
          <a:p>
            <a:pPr lvl="1"/>
            <a:r>
              <a:rPr lang="en-US" dirty="0" smtClean="0"/>
              <a:t>(Internal) Review Panel Members:</a:t>
            </a:r>
          </a:p>
          <a:p>
            <a:pPr lvl="2"/>
            <a:r>
              <a:rPr lang="en-GB" dirty="0"/>
              <a:t>O. </a:t>
            </a:r>
            <a:r>
              <a:rPr lang="en-GB" dirty="0" smtClean="0"/>
              <a:t>Bruning</a:t>
            </a:r>
          </a:p>
          <a:p>
            <a:pPr lvl="2"/>
            <a:r>
              <a:rPr lang="en-GB" dirty="0" smtClean="0"/>
              <a:t>J-M</a:t>
            </a:r>
            <a:r>
              <a:rPr lang="en-GB" dirty="0"/>
              <a:t>. </a:t>
            </a:r>
            <a:r>
              <a:rPr lang="en-GB" dirty="0" smtClean="0"/>
              <a:t>Jimenez</a:t>
            </a:r>
          </a:p>
          <a:p>
            <a:pPr lvl="2"/>
            <a:r>
              <a:rPr lang="en-GB" dirty="0" smtClean="0"/>
              <a:t>Ph</a:t>
            </a:r>
            <a:r>
              <a:rPr lang="en-GB" dirty="0"/>
              <a:t>. Lebrun (European Scientific Institute), </a:t>
            </a:r>
            <a:endParaRPr lang="en-GB" dirty="0" smtClean="0"/>
          </a:p>
          <a:p>
            <a:pPr lvl="2"/>
            <a:r>
              <a:rPr lang="en-GB" dirty="0" smtClean="0"/>
              <a:t>L</a:t>
            </a:r>
            <a:r>
              <a:rPr lang="en-GB" dirty="0"/>
              <a:t>. </a:t>
            </a:r>
            <a:r>
              <a:rPr lang="en-GB" dirty="0" smtClean="0"/>
              <a:t>Rossi</a:t>
            </a:r>
          </a:p>
          <a:p>
            <a:pPr lvl="2"/>
            <a:r>
              <a:rPr lang="en-GB" dirty="0" smtClean="0"/>
              <a:t>L</a:t>
            </a:r>
            <a:r>
              <a:rPr lang="en-GB" dirty="0"/>
              <a:t>. Tavian (</a:t>
            </a:r>
            <a:r>
              <a:rPr lang="en-GB" dirty="0" smtClean="0"/>
              <a:t>Chair)</a:t>
            </a:r>
          </a:p>
          <a:p>
            <a:pPr lvl="2"/>
            <a:r>
              <a:rPr lang="en-GB" dirty="0" smtClean="0"/>
              <a:t>A</a:t>
            </a:r>
            <a:r>
              <a:rPr lang="en-GB" dirty="0"/>
              <a:t>. </a:t>
            </a:r>
            <a:r>
              <a:rPr lang="en-GB" dirty="0" smtClean="0"/>
              <a:t>Yamamoto</a:t>
            </a:r>
            <a:endParaRPr lang="en-GB" dirty="0"/>
          </a:p>
          <a:p>
            <a:pPr lvl="2"/>
            <a:r>
              <a:rPr lang="en-US" dirty="0" smtClean="0"/>
              <a:t>S. </a:t>
            </a:r>
            <a:r>
              <a:rPr lang="en-US" dirty="0" err="1" smtClean="0"/>
              <a:t>Yammine</a:t>
            </a:r>
            <a:r>
              <a:rPr lang="en-US" dirty="0" smtClean="0"/>
              <a:t> (Scientific secretary)</a:t>
            </a:r>
            <a:endParaRPr lang="en-GB" dirty="0"/>
          </a:p>
          <a:p>
            <a:pPr lvl="2"/>
            <a:endParaRPr lang="en-GB" dirty="0"/>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585777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(Cont’d)</a:t>
            </a:r>
            <a:endParaRPr lang="en-GB" dirty="0"/>
          </a:p>
        </p:txBody>
      </p:sp>
      <p:sp>
        <p:nvSpPr>
          <p:cNvPr id="3" name="Content Placeholder 2"/>
          <p:cNvSpPr>
            <a:spLocks noGrp="1"/>
          </p:cNvSpPr>
          <p:nvPr>
            <p:ph idx="1"/>
          </p:nvPr>
        </p:nvSpPr>
        <p:spPr>
          <a:xfrm>
            <a:off x="431032" y="899999"/>
            <a:ext cx="8712968" cy="584785"/>
          </a:xfrm>
        </p:spPr>
        <p:txBody>
          <a:bodyPr>
            <a:normAutofit fontScale="85000" lnSpcReduction="10000"/>
          </a:bodyPr>
          <a:lstStyle/>
          <a:p>
            <a:r>
              <a:rPr lang="en-US" dirty="0"/>
              <a:t>Review </a:t>
            </a:r>
            <a:r>
              <a:rPr lang="en-US" dirty="0" smtClean="0"/>
              <a:t>agenda: (See </a:t>
            </a:r>
            <a:r>
              <a:rPr lang="en-US" dirty="0" smtClean="0">
                <a:hlinkClick r:id="rId2"/>
              </a:rPr>
              <a:t>https</a:t>
            </a:r>
            <a:r>
              <a:rPr lang="en-US" dirty="0">
                <a:hlinkClick r:id="rId2"/>
              </a:rPr>
              <a:t>://indico.cern.ch/event/741801</a:t>
            </a:r>
            <a:r>
              <a:rPr lang="en-US" dirty="0" smtClean="0">
                <a:hlinkClick r:id="rId2"/>
              </a:rPr>
              <a:t>/</a:t>
            </a:r>
            <a:r>
              <a:rPr lang="en-US" dirty="0" smtClean="0"/>
              <a:t> )</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9" name="Table 8"/>
          <p:cNvGraphicFramePr>
            <a:graphicFrameLocks noGrp="1"/>
          </p:cNvGraphicFramePr>
          <p:nvPr>
            <p:extLst>
              <p:ext uri="{D42A27DB-BD31-4B8C-83A1-F6EECF244321}">
                <p14:modId xmlns:p14="http://schemas.microsoft.com/office/powerpoint/2010/main" val="3944299582"/>
              </p:ext>
            </p:extLst>
          </p:nvPr>
        </p:nvGraphicFramePr>
        <p:xfrm>
          <a:off x="0" y="1431051"/>
          <a:ext cx="8153083" cy="4907280"/>
        </p:xfrm>
        <a:graphic>
          <a:graphicData uri="http://schemas.openxmlformats.org/drawingml/2006/table">
            <a:tbl>
              <a:tblPr firstRow="1" firstCol="1" bandRow="1">
                <a:tableStyleId>{5C22544A-7EE6-4342-B048-85BDC9FD1C3A}</a:tableStyleId>
              </a:tblPr>
              <a:tblGrid>
                <a:gridCol w="1238885">
                  <a:extLst>
                    <a:ext uri="{9D8B030D-6E8A-4147-A177-3AD203B41FA5}">
                      <a16:colId xmlns:a16="http://schemas.microsoft.com/office/drawing/2014/main" val="557613052"/>
                    </a:ext>
                  </a:extLst>
                </a:gridCol>
                <a:gridCol w="5102860">
                  <a:extLst>
                    <a:ext uri="{9D8B030D-6E8A-4147-A177-3AD203B41FA5}">
                      <a16:colId xmlns:a16="http://schemas.microsoft.com/office/drawing/2014/main" val="3895061455"/>
                    </a:ext>
                  </a:extLst>
                </a:gridCol>
                <a:gridCol w="1811338">
                  <a:extLst>
                    <a:ext uri="{9D8B030D-6E8A-4147-A177-3AD203B41FA5}">
                      <a16:colId xmlns:a16="http://schemas.microsoft.com/office/drawing/2014/main" val="3109756953"/>
                    </a:ext>
                  </a:extLst>
                </a:gridCol>
              </a:tblGrid>
              <a:tr h="0">
                <a:tc>
                  <a:txBody>
                    <a:bodyPr/>
                    <a:lstStyle/>
                    <a:p>
                      <a:pPr algn="ctr">
                        <a:lnSpc>
                          <a:spcPct val="115000"/>
                        </a:lnSpc>
                        <a:spcAft>
                          <a:spcPts val="0"/>
                        </a:spcAft>
                      </a:pPr>
                      <a:r>
                        <a:rPr lang="en-GB" sz="1400" dirty="0">
                          <a:effectLst/>
                        </a:rPr>
                        <a:t>Time</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gn="ctr">
                        <a:lnSpc>
                          <a:spcPct val="115000"/>
                        </a:lnSpc>
                        <a:spcAft>
                          <a:spcPts val="0"/>
                        </a:spcAft>
                      </a:pPr>
                      <a:r>
                        <a:rPr lang="en-GB" sz="1400" dirty="0">
                          <a:effectLst/>
                        </a:rPr>
                        <a:t>Subject </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gn="ctr">
                        <a:lnSpc>
                          <a:spcPct val="115000"/>
                        </a:lnSpc>
                        <a:spcAft>
                          <a:spcPts val="0"/>
                        </a:spcAft>
                      </a:pPr>
                      <a:r>
                        <a:rPr lang="en-GB" sz="1400" dirty="0">
                          <a:effectLst/>
                        </a:rPr>
                        <a:t>Speaker</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223934758"/>
                  </a:ext>
                </a:extLst>
              </a:tr>
              <a:tr h="0">
                <a:tc>
                  <a:txBody>
                    <a:bodyPr/>
                    <a:lstStyle/>
                    <a:p>
                      <a:pPr>
                        <a:lnSpc>
                          <a:spcPct val="115000"/>
                        </a:lnSpc>
                        <a:spcAft>
                          <a:spcPts val="0"/>
                        </a:spcAft>
                      </a:pPr>
                      <a:r>
                        <a:rPr lang="en-GB" sz="1400">
                          <a:effectLst/>
                        </a:rPr>
                        <a:t>8:30 - 8:40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Scope of the HL-LHC IT STRING Day</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L. Rossi</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4090805153"/>
                  </a:ext>
                </a:extLst>
              </a:tr>
              <a:tr h="0">
                <a:tc>
                  <a:txBody>
                    <a:bodyPr/>
                    <a:lstStyle/>
                    <a:p>
                      <a:pPr>
                        <a:lnSpc>
                          <a:spcPct val="115000"/>
                        </a:lnSpc>
                        <a:spcAft>
                          <a:spcPts val="0"/>
                        </a:spcAft>
                      </a:pPr>
                      <a:r>
                        <a:rPr lang="en-GB" sz="1400">
                          <a:effectLst/>
                        </a:rPr>
                        <a:t>8:40 - 9:00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HL-LHC IT STRING baseline configuration</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M. Bajko</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2464489456"/>
                  </a:ext>
                </a:extLst>
              </a:tr>
              <a:tr h="0">
                <a:tc>
                  <a:txBody>
                    <a:bodyPr/>
                    <a:lstStyle/>
                    <a:p>
                      <a:pPr>
                        <a:lnSpc>
                          <a:spcPct val="115000"/>
                        </a:lnSpc>
                        <a:spcAft>
                          <a:spcPts val="0"/>
                        </a:spcAft>
                      </a:pPr>
                      <a:r>
                        <a:rPr lang="en-GB" sz="1400">
                          <a:effectLst/>
                        </a:rPr>
                        <a:t>9:05 - 09:30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LHC STRINGs experience</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F. </a:t>
                      </a:r>
                      <a:r>
                        <a:rPr lang="en-GB" sz="1400" dirty="0" smtClean="0">
                          <a:effectLst/>
                        </a:rPr>
                        <a:t>Rodriguez-Mateos</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55382506"/>
                  </a:ext>
                </a:extLst>
              </a:tr>
              <a:tr h="0">
                <a:tc>
                  <a:txBody>
                    <a:bodyPr/>
                    <a:lstStyle/>
                    <a:p>
                      <a:pPr>
                        <a:lnSpc>
                          <a:spcPct val="115000"/>
                        </a:lnSpc>
                        <a:spcAft>
                          <a:spcPts val="0"/>
                        </a:spcAft>
                      </a:pPr>
                      <a:r>
                        <a:rPr lang="en-GB" sz="1400" dirty="0">
                          <a:effectLst/>
                        </a:rPr>
                        <a:t>9:30 - 9:50</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Lessons learned from LHC, challenges for HL-LHC</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A. </a:t>
                      </a:r>
                      <a:r>
                        <a:rPr lang="en-GB" sz="1400" dirty="0" err="1">
                          <a:effectLst/>
                        </a:rPr>
                        <a:t>Verweij</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831047776"/>
                  </a:ext>
                </a:extLst>
              </a:tr>
              <a:tr h="0">
                <a:tc>
                  <a:txBody>
                    <a:bodyPr/>
                    <a:lstStyle/>
                    <a:p>
                      <a:pPr>
                        <a:lnSpc>
                          <a:spcPct val="115000"/>
                        </a:lnSpc>
                        <a:spcAft>
                          <a:spcPts val="0"/>
                        </a:spcAft>
                      </a:pPr>
                      <a:r>
                        <a:rPr lang="en-GB" sz="1400">
                          <a:effectLst/>
                        </a:rPr>
                        <a:t>10:15 - 10:40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dirty="0">
                          <a:effectLst/>
                        </a:rPr>
                        <a:t>HL-LHC IT Magnets for STRING </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dirty="0">
                          <a:effectLst/>
                        </a:rPr>
                        <a:t>E. Todesco</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3539727605"/>
                  </a:ext>
                </a:extLst>
              </a:tr>
              <a:tr h="0">
                <a:tc>
                  <a:txBody>
                    <a:bodyPr/>
                    <a:lstStyle/>
                    <a:p>
                      <a:pPr>
                        <a:lnSpc>
                          <a:spcPct val="115000"/>
                        </a:lnSpc>
                        <a:spcAft>
                          <a:spcPts val="0"/>
                        </a:spcAft>
                      </a:pPr>
                      <a:r>
                        <a:rPr lang="en-GB" sz="1400">
                          <a:effectLst/>
                        </a:rPr>
                        <a:t>10:40 - 11:05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Cold powering system in the HL-LHC IT STRING</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A. Ballarino</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1298169397"/>
                  </a:ext>
                </a:extLst>
              </a:tr>
              <a:tr h="0">
                <a:tc>
                  <a:txBody>
                    <a:bodyPr/>
                    <a:lstStyle/>
                    <a:p>
                      <a:pPr>
                        <a:lnSpc>
                          <a:spcPct val="115000"/>
                        </a:lnSpc>
                        <a:spcAft>
                          <a:spcPts val="0"/>
                        </a:spcAft>
                      </a:pPr>
                      <a:r>
                        <a:rPr lang="en-GB" sz="1400">
                          <a:effectLst/>
                        </a:rPr>
                        <a:t>11:05 - 11:25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Warm powering system</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S. Yammine</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161088716"/>
                  </a:ext>
                </a:extLst>
              </a:tr>
              <a:tr h="0">
                <a:tc>
                  <a:txBody>
                    <a:bodyPr/>
                    <a:lstStyle/>
                    <a:p>
                      <a:pPr>
                        <a:lnSpc>
                          <a:spcPct val="115000"/>
                        </a:lnSpc>
                        <a:spcAft>
                          <a:spcPts val="0"/>
                        </a:spcAft>
                      </a:pPr>
                      <a:r>
                        <a:rPr lang="en-GB" sz="1400">
                          <a:effectLst/>
                        </a:rPr>
                        <a:t>11:25 - 11:50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Protection</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R. Denz</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2696685243"/>
                  </a:ext>
                </a:extLst>
              </a:tr>
              <a:tr h="0">
                <a:tc>
                  <a:txBody>
                    <a:bodyPr/>
                    <a:lstStyle/>
                    <a:p>
                      <a:pPr>
                        <a:lnSpc>
                          <a:spcPct val="115000"/>
                        </a:lnSpc>
                        <a:spcAft>
                          <a:spcPts val="0"/>
                        </a:spcAft>
                      </a:pPr>
                      <a:r>
                        <a:rPr lang="en-GB" sz="1400">
                          <a:effectLst/>
                        </a:rPr>
                        <a:t>11:50 - 12:10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3D Integration, installation and interconnections</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D. Duarte Ramos</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020800867"/>
                  </a:ext>
                </a:extLst>
              </a:tr>
              <a:tr h="0">
                <a:tc>
                  <a:txBody>
                    <a:bodyPr/>
                    <a:lstStyle/>
                    <a:p>
                      <a:pPr>
                        <a:lnSpc>
                          <a:spcPct val="115000"/>
                        </a:lnSpc>
                        <a:spcAft>
                          <a:spcPts val="0"/>
                        </a:spcAft>
                      </a:pPr>
                      <a:r>
                        <a:rPr lang="en-GB" sz="1400" dirty="0">
                          <a:effectLst/>
                        </a:rPr>
                        <a:t>12:10 - 12:30</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Alignment</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H. </a:t>
                      </a:r>
                      <a:r>
                        <a:rPr lang="en-GB" sz="1400" dirty="0" smtClean="0">
                          <a:effectLst/>
                        </a:rPr>
                        <a:t>Mainaud-Durand</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038838271"/>
                  </a:ext>
                </a:extLst>
              </a:tr>
              <a:tr h="0">
                <a:tc>
                  <a:txBody>
                    <a:bodyPr/>
                    <a:lstStyle/>
                    <a:p>
                      <a:pPr>
                        <a:lnSpc>
                          <a:spcPct val="115000"/>
                        </a:lnSpc>
                        <a:spcAft>
                          <a:spcPts val="0"/>
                        </a:spcAft>
                      </a:pPr>
                      <a:r>
                        <a:rPr lang="en-GB" sz="1400">
                          <a:effectLst/>
                        </a:rPr>
                        <a:t>13:30 - 13:50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a:effectLst/>
                        </a:rPr>
                        <a:t>Cryogenics and installations for the HL IT STRING</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dirty="0">
                          <a:effectLst/>
                        </a:rPr>
                        <a:t>A. </a:t>
                      </a:r>
                      <a:r>
                        <a:rPr lang="en-GB" sz="1400" dirty="0" err="1">
                          <a:effectLst/>
                        </a:rPr>
                        <a:t>Perin</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279616216"/>
                  </a:ext>
                </a:extLst>
              </a:tr>
              <a:tr h="0">
                <a:tc>
                  <a:txBody>
                    <a:bodyPr/>
                    <a:lstStyle/>
                    <a:p>
                      <a:pPr>
                        <a:lnSpc>
                          <a:spcPct val="115000"/>
                        </a:lnSpc>
                        <a:spcAft>
                          <a:spcPts val="0"/>
                        </a:spcAft>
                      </a:pPr>
                      <a:r>
                        <a:rPr lang="en-GB" sz="1400">
                          <a:effectLst/>
                        </a:rPr>
                        <a:t>13:50 - 14:15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Vacuum systems for the HL-LHC IT STRING</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P. Cruikshank</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41951088"/>
                  </a:ext>
                </a:extLst>
              </a:tr>
              <a:tr h="0">
                <a:tc>
                  <a:txBody>
                    <a:bodyPr/>
                    <a:lstStyle/>
                    <a:p>
                      <a:pPr>
                        <a:lnSpc>
                          <a:spcPct val="115000"/>
                        </a:lnSpc>
                        <a:spcAft>
                          <a:spcPts val="0"/>
                        </a:spcAft>
                      </a:pPr>
                      <a:r>
                        <a:rPr lang="en-GB" sz="1400">
                          <a:effectLst/>
                        </a:rPr>
                        <a:t>14:15 - 14:30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BPM test program - string test and alternatives</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M. Krupa</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241884063"/>
                  </a:ext>
                </a:extLst>
              </a:tr>
              <a:tr h="0">
                <a:tc>
                  <a:txBody>
                    <a:bodyPr/>
                    <a:lstStyle/>
                    <a:p>
                      <a:pPr>
                        <a:lnSpc>
                          <a:spcPct val="115000"/>
                        </a:lnSpc>
                        <a:spcAft>
                          <a:spcPts val="0"/>
                        </a:spcAft>
                      </a:pPr>
                      <a:r>
                        <a:rPr lang="en-GB" sz="1400">
                          <a:effectLst/>
                        </a:rPr>
                        <a:t>14:30 - 14:50</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Data analysis tools : configuration and advantages of early test</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M. Zerlauth</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645384916"/>
                  </a:ext>
                </a:extLst>
              </a:tr>
              <a:tr h="116121">
                <a:tc>
                  <a:txBody>
                    <a:bodyPr/>
                    <a:lstStyle/>
                    <a:p>
                      <a:pPr>
                        <a:lnSpc>
                          <a:spcPct val="115000"/>
                        </a:lnSpc>
                        <a:spcAft>
                          <a:spcPts val="0"/>
                        </a:spcAft>
                      </a:pPr>
                      <a:r>
                        <a:rPr lang="en-GB" sz="1400">
                          <a:effectLst/>
                        </a:rPr>
                        <a:t>14:50 - 15:15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HL-LHC IT commissioning and operation</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M. Pojer</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2263685027"/>
                  </a:ext>
                </a:extLst>
              </a:tr>
              <a:tr h="0">
                <a:tc>
                  <a:txBody>
                    <a:bodyPr/>
                    <a:lstStyle/>
                    <a:p>
                      <a:pPr>
                        <a:lnSpc>
                          <a:spcPct val="115000"/>
                        </a:lnSpc>
                        <a:spcAft>
                          <a:spcPts val="0"/>
                        </a:spcAft>
                      </a:pPr>
                      <a:r>
                        <a:rPr lang="en-GB" sz="1400" dirty="0">
                          <a:effectLst/>
                        </a:rPr>
                        <a:t>15:15 - 15:30</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Impact of faults/limitations on the performance of the HL-LHC</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tc>
                  <a:txBody>
                    <a:bodyPr/>
                    <a:lstStyle/>
                    <a:p>
                      <a:pPr>
                        <a:lnSpc>
                          <a:spcPct val="115000"/>
                        </a:lnSpc>
                        <a:spcAft>
                          <a:spcPts val="0"/>
                        </a:spcAft>
                      </a:pPr>
                      <a:r>
                        <a:rPr lang="en-GB" sz="1400" dirty="0">
                          <a:effectLst/>
                        </a:rPr>
                        <a:t>A. </a:t>
                      </a:r>
                      <a:r>
                        <a:rPr lang="en-GB" sz="1400" dirty="0" err="1">
                          <a:effectLst/>
                        </a:rPr>
                        <a:t>Apollonio</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968375135"/>
                  </a:ext>
                </a:extLst>
              </a:tr>
              <a:tr h="0">
                <a:tc>
                  <a:txBody>
                    <a:bodyPr/>
                    <a:lstStyle/>
                    <a:p>
                      <a:pPr>
                        <a:lnSpc>
                          <a:spcPct val="115000"/>
                        </a:lnSpc>
                        <a:spcAft>
                          <a:spcPts val="0"/>
                        </a:spcAft>
                      </a:pPr>
                      <a:r>
                        <a:rPr lang="en-GB" sz="1400">
                          <a:effectLst/>
                        </a:rPr>
                        <a:t>16:05 - 16:35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a:effectLst/>
                        </a:rPr>
                        <a:t>Operation, Budget and Resources for the HL-LHC IT String</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tc>
                  <a:txBody>
                    <a:bodyPr/>
                    <a:lstStyle/>
                    <a:p>
                      <a:pPr>
                        <a:lnSpc>
                          <a:spcPct val="115000"/>
                        </a:lnSpc>
                        <a:spcAft>
                          <a:spcPts val="0"/>
                        </a:spcAft>
                      </a:pPr>
                      <a:r>
                        <a:rPr lang="en-GB" sz="1400" dirty="0">
                          <a:effectLst/>
                        </a:rPr>
                        <a:t>M. Bajko</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4236659949"/>
                  </a:ext>
                </a:extLst>
              </a:tr>
              <a:tr h="0">
                <a:tc>
                  <a:txBody>
                    <a:bodyPr/>
                    <a:lstStyle/>
                    <a:p>
                      <a:pPr>
                        <a:lnSpc>
                          <a:spcPct val="115000"/>
                        </a:lnSpc>
                        <a:spcAft>
                          <a:spcPts val="0"/>
                        </a:spcAft>
                      </a:pPr>
                      <a:r>
                        <a:rPr lang="en-GB" sz="1400">
                          <a:effectLst/>
                        </a:rPr>
                        <a:t>16:35 - 17:05</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General discussions (open session)</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 </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3423347351"/>
                  </a:ext>
                </a:extLst>
              </a:tr>
              <a:tr h="0">
                <a:tc>
                  <a:txBody>
                    <a:bodyPr/>
                    <a:lstStyle/>
                    <a:p>
                      <a:pPr>
                        <a:lnSpc>
                          <a:spcPct val="115000"/>
                        </a:lnSpc>
                        <a:spcAft>
                          <a:spcPts val="0"/>
                        </a:spcAft>
                      </a:pPr>
                      <a:r>
                        <a:rPr lang="en-GB" sz="1400" dirty="0">
                          <a:effectLst/>
                        </a:rPr>
                        <a:t>17:05 - 18:15</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a:effectLst/>
                        </a:rPr>
                        <a:t>Closed Session of the Panel</a:t>
                      </a:r>
                      <a:endParaRPr lang="en-GB" sz="14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a:lnSpc>
                          <a:spcPct val="115000"/>
                        </a:lnSpc>
                        <a:spcAft>
                          <a:spcPts val="0"/>
                        </a:spcAft>
                      </a:pPr>
                      <a:r>
                        <a:rPr lang="en-GB" sz="1400" dirty="0">
                          <a:effectLst/>
                        </a:rPr>
                        <a:t> </a:t>
                      </a:r>
                      <a:endParaRPr lang="en-GB" sz="1400" dirty="0">
                        <a:effectLst/>
                        <a:latin typeface="Calibri" panose="020F0502020204030204" pitchFamily="34" charset="0"/>
                        <a:ea typeface="MS Mincho"/>
                        <a:cs typeface="Times New Roman" panose="02020603050405020304" pitchFamily="18" charset="0"/>
                      </a:endParaRPr>
                    </a:p>
                  </a:txBody>
                  <a:tcPr marL="68580" marR="68580" marT="0" marB="0"/>
                </a:tc>
                <a:extLst>
                  <a:ext uri="{0D108BD9-81ED-4DB2-BD59-A6C34878D82A}">
                    <a16:rowId xmlns:a16="http://schemas.microsoft.com/office/drawing/2014/main" val="1090871229"/>
                  </a:ext>
                </a:extLst>
              </a:tr>
            </a:tbl>
          </a:graphicData>
        </a:graphic>
      </p:graphicFrame>
      <p:sp>
        <p:nvSpPr>
          <p:cNvPr id="11" name="TextBox 10"/>
          <p:cNvSpPr txBox="1"/>
          <p:nvPr/>
        </p:nvSpPr>
        <p:spPr>
          <a:xfrm>
            <a:off x="8121658" y="2492896"/>
            <a:ext cx="652743" cy="307777"/>
          </a:xfrm>
          <a:prstGeom prst="rect">
            <a:avLst/>
          </a:prstGeom>
          <a:noFill/>
        </p:spPr>
        <p:txBody>
          <a:bodyPr wrap="none" rtlCol="0">
            <a:spAutoFit/>
          </a:bodyPr>
          <a:lstStyle/>
          <a:p>
            <a:r>
              <a:rPr lang="en-US" sz="1400" dirty="0" smtClean="0">
                <a:solidFill>
                  <a:srgbClr val="FF0000"/>
                </a:solidFill>
              </a:rPr>
              <a:t>Break</a:t>
            </a:r>
            <a:endParaRPr lang="en-GB" sz="1400" dirty="0">
              <a:solidFill>
                <a:srgbClr val="FF0000"/>
              </a:solidFill>
            </a:endParaRPr>
          </a:p>
        </p:txBody>
      </p:sp>
      <p:sp>
        <p:nvSpPr>
          <p:cNvPr id="12" name="TextBox 11"/>
          <p:cNvSpPr txBox="1"/>
          <p:nvPr/>
        </p:nvSpPr>
        <p:spPr>
          <a:xfrm>
            <a:off x="8113775" y="3942928"/>
            <a:ext cx="652743" cy="307777"/>
          </a:xfrm>
          <a:prstGeom prst="rect">
            <a:avLst/>
          </a:prstGeom>
          <a:noFill/>
        </p:spPr>
        <p:txBody>
          <a:bodyPr wrap="none" rtlCol="0">
            <a:spAutoFit/>
          </a:bodyPr>
          <a:lstStyle/>
          <a:p>
            <a:r>
              <a:rPr lang="en-US" sz="1400" dirty="0" smtClean="0">
                <a:solidFill>
                  <a:srgbClr val="FF0000"/>
                </a:solidFill>
              </a:rPr>
              <a:t>Break</a:t>
            </a:r>
            <a:endParaRPr lang="en-GB" sz="1400" dirty="0">
              <a:solidFill>
                <a:srgbClr val="FF0000"/>
              </a:solidFill>
            </a:endParaRPr>
          </a:p>
        </p:txBody>
      </p:sp>
      <p:sp>
        <p:nvSpPr>
          <p:cNvPr id="13" name="TextBox 12"/>
          <p:cNvSpPr txBox="1"/>
          <p:nvPr/>
        </p:nvSpPr>
        <p:spPr>
          <a:xfrm>
            <a:off x="8113775" y="5445224"/>
            <a:ext cx="652743" cy="307777"/>
          </a:xfrm>
          <a:prstGeom prst="rect">
            <a:avLst/>
          </a:prstGeom>
          <a:noFill/>
        </p:spPr>
        <p:txBody>
          <a:bodyPr wrap="none" rtlCol="0">
            <a:spAutoFit/>
          </a:bodyPr>
          <a:lstStyle/>
          <a:p>
            <a:r>
              <a:rPr lang="en-US" sz="1400" dirty="0" smtClean="0">
                <a:solidFill>
                  <a:srgbClr val="FF0000"/>
                </a:solidFill>
              </a:rPr>
              <a:t>Break</a:t>
            </a:r>
            <a:endParaRPr lang="en-GB" sz="1400" dirty="0">
              <a:solidFill>
                <a:srgbClr val="FF0000"/>
              </a:solidFill>
            </a:endParaRPr>
          </a:p>
        </p:txBody>
      </p:sp>
    </p:spTree>
    <p:extLst>
      <p:ext uri="{BB962C8B-B14F-4D97-AF65-F5344CB8AC3E}">
        <p14:creationId xmlns:p14="http://schemas.microsoft.com/office/powerpoint/2010/main" val="92572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Motivations</a:t>
            </a:r>
            <a:endParaRPr lang="en-GB" dirty="0"/>
          </a:p>
        </p:txBody>
      </p:sp>
      <p:sp>
        <p:nvSpPr>
          <p:cNvPr id="3" name="Content Placeholder 2"/>
          <p:cNvSpPr>
            <a:spLocks noGrp="1"/>
          </p:cNvSpPr>
          <p:nvPr>
            <p:ph idx="1"/>
          </p:nvPr>
        </p:nvSpPr>
        <p:spPr/>
        <p:txBody>
          <a:bodyPr>
            <a:normAutofit fontScale="55000" lnSpcReduction="20000"/>
          </a:bodyPr>
          <a:lstStyle/>
          <a:p>
            <a:pPr algn="just"/>
            <a:r>
              <a:rPr lang="en-GB" dirty="0"/>
              <a:t>The review panel has been convinced that the tests performed on the IT-string will be </a:t>
            </a:r>
            <a:r>
              <a:rPr lang="en-GB" dirty="0">
                <a:solidFill>
                  <a:srgbClr val="0070C0"/>
                </a:solidFill>
              </a:rPr>
              <a:t>too late to provide feedback on the series production of the main equipment</a:t>
            </a:r>
            <a:r>
              <a:rPr lang="en-GB" dirty="0"/>
              <a:t>. However, the review panel stresses the importance of the IT-string test as an intermediate milestone for the HL-LHC project. This test should </a:t>
            </a:r>
            <a:r>
              <a:rPr lang="en-GB" dirty="0">
                <a:solidFill>
                  <a:srgbClr val="0070C0"/>
                </a:solidFill>
              </a:rPr>
              <a:t>be focussed to validate the collective behaviour of the new technologies </a:t>
            </a:r>
            <a:r>
              <a:rPr lang="en-GB" dirty="0"/>
              <a:t>developed for the HL-LHC project. Moreover, the IT-string will be the only place where all magnets will be tested together, including the magnets tested by the HL-LHC collaborations, and together with their complex new powering system. In particular, the </a:t>
            </a:r>
            <a:r>
              <a:rPr lang="en-GB" dirty="0">
                <a:solidFill>
                  <a:srgbClr val="0070C0"/>
                </a:solidFill>
              </a:rPr>
              <a:t>collective behaviour of Nb</a:t>
            </a:r>
            <a:r>
              <a:rPr lang="en-GB" baseline="-25000" dirty="0">
                <a:solidFill>
                  <a:srgbClr val="0070C0"/>
                </a:solidFill>
              </a:rPr>
              <a:t>3</a:t>
            </a:r>
            <a:r>
              <a:rPr lang="en-GB" dirty="0">
                <a:solidFill>
                  <a:srgbClr val="0070C0"/>
                </a:solidFill>
              </a:rPr>
              <a:t>Sn </a:t>
            </a:r>
            <a:r>
              <a:rPr lang="en-GB" dirty="0" err="1">
                <a:solidFill>
                  <a:srgbClr val="0070C0"/>
                </a:solidFill>
              </a:rPr>
              <a:t>cryo</a:t>
            </a:r>
            <a:r>
              <a:rPr lang="en-GB" dirty="0">
                <a:solidFill>
                  <a:srgbClr val="0070C0"/>
                </a:solidFill>
              </a:rPr>
              <a:t>-magnet string coupled with an MgB</a:t>
            </a:r>
            <a:r>
              <a:rPr lang="en-GB" baseline="-25000" dirty="0">
                <a:solidFill>
                  <a:srgbClr val="0070C0"/>
                </a:solidFill>
              </a:rPr>
              <a:t>2</a:t>
            </a:r>
            <a:r>
              <a:rPr lang="en-GB" dirty="0">
                <a:solidFill>
                  <a:srgbClr val="0070C0"/>
                </a:solidFill>
              </a:rPr>
              <a:t> </a:t>
            </a:r>
            <a:r>
              <a:rPr lang="en-GB" dirty="0" smtClean="0">
                <a:solidFill>
                  <a:srgbClr val="0070C0"/>
                </a:solidFill>
              </a:rPr>
              <a:t/>
            </a:r>
            <a:br>
              <a:rPr lang="en-GB" dirty="0" smtClean="0">
                <a:solidFill>
                  <a:srgbClr val="0070C0"/>
                </a:solidFill>
              </a:rPr>
            </a:br>
            <a:r>
              <a:rPr lang="en-GB" dirty="0" err="1" smtClean="0">
                <a:solidFill>
                  <a:srgbClr val="0070C0"/>
                </a:solidFill>
              </a:rPr>
              <a:t>sc</a:t>
            </a:r>
            <a:r>
              <a:rPr lang="en-GB" dirty="0" smtClean="0">
                <a:solidFill>
                  <a:srgbClr val="0070C0"/>
                </a:solidFill>
              </a:rPr>
              <a:t>-link </a:t>
            </a:r>
            <a:r>
              <a:rPr lang="en-GB" dirty="0">
                <a:solidFill>
                  <a:srgbClr val="0070C0"/>
                </a:solidFill>
              </a:rPr>
              <a:t>should be investigated </a:t>
            </a:r>
            <a:r>
              <a:rPr lang="en-GB" dirty="0"/>
              <a:t>with emphasis on:</a:t>
            </a:r>
          </a:p>
          <a:p>
            <a:pPr lvl="1"/>
            <a:r>
              <a:rPr lang="en-GB" dirty="0">
                <a:solidFill>
                  <a:srgbClr val="0070C0"/>
                </a:solidFill>
              </a:rPr>
              <a:t>the possible cross-talk and coupling effect of different circuits,</a:t>
            </a:r>
          </a:p>
          <a:p>
            <a:pPr lvl="1"/>
            <a:r>
              <a:rPr lang="en-GB" dirty="0">
                <a:solidFill>
                  <a:srgbClr val="0070C0"/>
                </a:solidFill>
              </a:rPr>
              <a:t>the understanding of the flux-jumps and their impacts on the strategy for the machine protection system and for the power-converter controls,</a:t>
            </a:r>
          </a:p>
          <a:p>
            <a:pPr lvl="1"/>
            <a:r>
              <a:rPr lang="en-GB" dirty="0">
                <a:solidFill>
                  <a:srgbClr val="0070C0"/>
                </a:solidFill>
              </a:rPr>
              <a:t>the effectiveness of the synchronization between the quench protection system of various magnets and of the </a:t>
            </a:r>
            <a:r>
              <a:rPr lang="en-GB" dirty="0" err="1">
                <a:solidFill>
                  <a:srgbClr val="0070C0"/>
                </a:solidFill>
              </a:rPr>
              <a:t>sc</a:t>
            </a:r>
            <a:r>
              <a:rPr lang="en-GB" dirty="0">
                <a:solidFill>
                  <a:srgbClr val="0070C0"/>
                </a:solidFill>
              </a:rPr>
              <a:t>-link,</a:t>
            </a:r>
          </a:p>
          <a:p>
            <a:pPr lvl="1"/>
            <a:r>
              <a:rPr lang="en-GB" dirty="0">
                <a:solidFill>
                  <a:srgbClr val="0070C0"/>
                </a:solidFill>
              </a:rPr>
              <a:t>the collective impact of the CLIQ system,</a:t>
            </a:r>
          </a:p>
          <a:p>
            <a:pPr lvl="1"/>
            <a:r>
              <a:rPr lang="en-GB" dirty="0">
                <a:solidFill>
                  <a:srgbClr val="0070C0"/>
                </a:solidFill>
              </a:rPr>
              <a:t>the fully remote alignment system,</a:t>
            </a:r>
          </a:p>
          <a:p>
            <a:pPr lvl="1"/>
            <a:r>
              <a:rPr lang="en-GB" dirty="0">
                <a:solidFill>
                  <a:srgbClr val="0070C0"/>
                </a:solidFill>
              </a:rPr>
              <a:t>the thermo-mechanical validation of the system,</a:t>
            </a:r>
          </a:p>
          <a:p>
            <a:pPr lvl="1"/>
            <a:r>
              <a:rPr lang="en-GB" dirty="0">
                <a:solidFill>
                  <a:srgbClr val="0070C0"/>
                </a:solidFill>
              </a:rPr>
              <a:t>the identification of possible unknown-unknowns.</a:t>
            </a:r>
          </a:p>
          <a:p>
            <a:endParaRPr lang="en-GB" dirty="0"/>
          </a:p>
          <a:p>
            <a:pPr algn="just"/>
            <a:r>
              <a:rPr lang="en-GB" dirty="0">
                <a:solidFill>
                  <a:srgbClr val="FF0000"/>
                </a:solidFill>
              </a:rPr>
              <a:t>Recommendation 1:</a:t>
            </a:r>
            <a:r>
              <a:rPr lang="en-GB" dirty="0"/>
              <a:t> Focus the test on the IT-string to validate the collective behaviour of the new technologies developed for the HL-LHC and study/propose mitigation measures, if any.</a:t>
            </a:r>
          </a:p>
          <a:p>
            <a:endParaRPr lang="en-GB" dirty="0"/>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838472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Configuration</a:t>
            </a:r>
            <a:endParaRPr lang="en-GB" dirty="0"/>
          </a:p>
        </p:txBody>
      </p:sp>
      <p:sp>
        <p:nvSpPr>
          <p:cNvPr id="3" name="Content Placeholder 2"/>
          <p:cNvSpPr>
            <a:spLocks noGrp="1"/>
          </p:cNvSpPr>
          <p:nvPr>
            <p:ph idx="1"/>
          </p:nvPr>
        </p:nvSpPr>
        <p:spPr>
          <a:xfrm>
            <a:off x="612000" y="980728"/>
            <a:ext cx="7920000" cy="5137150"/>
          </a:xfrm>
        </p:spPr>
        <p:txBody>
          <a:bodyPr>
            <a:normAutofit fontScale="62500" lnSpcReduction="20000"/>
          </a:bodyPr>
          <a:lstStyle/>
          <a:p>
            <a:r>
              <a:rPr lang="en-GB" dirty="0"/>
              <a:t>The review panel supports to keep the </a:t>
            </a:r>
            <a:r>
              <a:rPr lang="en-GB" dirty="0">
                <a:solidFill>
                  <a:srgbClr val="0070C0"/>
                </a:solidFill>
              </a:rPr>
              <a:t>full magnet-circuit configuration as the baseline </a:t>
            </a:r>
            <a:r>
              <a:rPr lang="en-GB" dirty="0"/>
              <a:t>configuration, which includes the Q1, Q2A, Q2B and Q3 low-beta quadrupoles, a corrector package, a D1 beam-recombination dipole and the cold powering equipped with the final machine protection, warm powering, data analysis and controls systems. </a:t>
            </a:r>
            <a:r>
              <a:rPr lang="en-GB" dirty="0">
                <a:solidFill>
                  <a:srgbClr val="0070C0"/>
                </a:solidFill>
              </a:rPr>
              <a:t>If prototypes are used</a:t>
            </a:r>
            <a:r>
              <a:rPr lang="en-GB" dirty="0"/>
              <a:t>, a study should be conducted to prove that they would have the same behaviour than series components and that </a:t>
            </a:r>
            <a:r>
              <a:rPr lang="en-GB" dirty="0">
                <a:solidFill>
                  <a:srgbClr val="0070C0"/>
                </a:solidFill>
              </a:rPr>
              <a:t>they would not be identified as the main cause of a non-conforming test.</a:t>
            </a:r>
            <a:r>
              <a:rPr lang="en-GB" dirty="0"/>
              <a:t> </a:t>
            </a:r>
          </a:p>
          <a:p>
            <a:r>
              <a:rPr lang="en-GB" dirty="0">
                <a:solidFill>
                  <a:srgbClr val="0070C0"/>
                </a:solidFill>
              </a:rPr>
              <a:t>The review panel has not identified a strong added value to test the beam-screens and BPMs in the IT-string</a:t>
            </a:r>
            <a:r>
              <a:rPr lang="en-GB" dirty="0"/>
              <a:t>. Concerning the beam-screens, the thermal aspect is already covered by a long-term effort at the </a:t>
            </a:r>
            <a:r>
              <a:rPr lang="en-GB" dirty="0" err="1"/>
              <a:t>Cryolab</a:t>
            </a:r>
            <a:r>
              <a:rPr lang="en-GB" dirty="0"/>
              <a:t> and the impact on the magnetic field and on the CLIQ system could be assessed by a test with a single magnet. The integration of the beam-screen circuit and BPM in the magnet interconnect could be validated in </a:t>
            </a:r>
            <a:r>
              <a:rPr lang="en-GB" dirty="0">
                <a:solidFill>
                  <a:srgbClr val="0070C0"/>
                </a:solidFill>
              </a:rPr>
              <a:t>dedicated representative mock-ups</a:t>
            </a:r>
            <a:r>
              <a:rPr lang="en-GB" dirty="0"/>
              <a:t> which are already foreseen to validate the corresponding interconnection procedure.</a:t>
            </a:r>
          </a:p>
          <a:p>
            <a:endParaRPr lang="en-GB" dirty="0"/>
          </a:p>
          <a:p>
            <a:pPr algn="just"/>
            <a:r>
              <a:rPr lang="en-GB" dirty="0">
                <a:solidFill>
                  <a:srgbClr val="FF0000"/>
                </a:solidFill>
              </a:rPr>
              <a:t>Recommendation 2: </a:t>
            </a:r>
            <a:r>
              <a:rPr lang="en-GB" dirty="0"/>
              <a:t>Confirm that the prototypes used in the IT-string are relevant for the test.</a:t>
            </a:r>
          </a:p>
          <a:p>
            <a:pPr algn="just"/>
            <a:r>
              <a:rPr lang="en-GB" dirty="0">
                <a:solidFill>
                  <a:srgbClr val="FF0000"/>
                </a:solidFill>
              </a:rPr>
              <a:t>Recommendation 3: </a:t>
            </a:r>
            <a:r>
              <a:rPr lang="en-GB" dirty="0"/>
              <a:t>Simplify the IT-string configuration by removing equipment, which have known collective behaviour or which can be validated separately. Identify the corresponding cost saving (if any).</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2688783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Resources and budget</a:t>
            </a:r>
            <a:endParaRPr lang="en-GB" dirty="0"/>
          </a:p>
        </p:txBody>
      </p:sp>
      <p:sp>
        <p:nvSpPr>
          <p:cNvPr id="3" name="Content Placeholder 2"/>
          <p:cNvSpPr>
            <a:spLocks noGrp="1"/>
          </p:cNvSpPr>
          <p:nvPr>
            <p:ph idx="1"/>
          </p:nvPr>
        </p:nvSpPr>
        <p:spPr/>
        <p:txBody>
          <a:bodyPr>
            <a:normAutofit fontScale="62500" lnSpcReduction="20000"/>
          </a:bodyPr>
          <a:lstStyle/>
          <a:p>
            <a:pPr algn="just"/>
            <a:r>
              <a:rPr lang="en-GB" dirty="0"/>
              <a:t>According to the HL-LHC Budget Officer, a </a:t>
            </a:r>
            <a:r>
              <a:rPr lang="en-GB" dirty="0">
                <a:solidFill>
                  <a:srgbClr val="0070C0"/>
                </a:solidFill>
              </a:rPr>
              <a:t>total cost saving of 1 MCHF should be needed</a:t>
            </a:r>
            <a:r>
              <a:rPr lang="en-GB" dirty="0"/>
              <a:t> to respect the total allocated budget at completion of the WP16. The review panel was not able to assess if a reduced magnet configuration will be sufficient to validate the collective behaviour of the new technologies. In addition, </a:t>
            </a:r>
            <a:r>
              <a:rPr lang="en-GB" dirty="0">
                <a:solidFill>
                  <a:srgbClr val="0070C0"/>
                </a:solidFill>
              </a:rPr>
              <a:t>the full exploitation of the IT-string should reduce the commissioning time</a:t>
            </a:r>
            <a:r>
              <a:rPr lang="en-GB" dirty="0"/>
              <a:t> and consequently the resources required during the LS3 by the other </a:t>
            </a:r>
            <a:r>
              <a:rPr lang="en-GB" dirty="0" err="1"/>
              <a:t>Workpackages</a:t>
            </a:r>
            <a:r>
              <a:rPr lang="en-GB" dirty="0"/>
              <a:t> (e.g. WP3, WP6A, WP6B, WP7…). </a:t>
            </a:r>
          </a:p>
          <a:p>
            <a:pPr algn="just"/>
            <a:r>
              <a:rPr lang="en-GB" dirty="0"/>
              <a:t>The resources for the academic support to the IT-string tests are included and identified in the WP16; however, the </a:t>
            </a:r>
            <a:r>
              <a:rPr lang="en-GB" dirty="0">
                <a:solidFill>
                  <a:srgbClr val="0070C0"/>
                </a:solidFill>
              </a:rPr>
              <a:t>resources required for the operation of the IT-string are outside the WP16, supplied by the Departments and not specifically identified. </a:t>
            </a:r>
          </a:p>
          <a:p>
            <a:endParaRPr lang="en-GB" dirty="0"/>
          </a:p>
          <a:p>
            <a:pPr algn="just"/>
            <a:r>
              <a:rPr lang="en-GB" dirty="0">
                <a:solidFill>
                  <a:srgbClr val="FF0000"/>
                </a:solidFill>
              </a:rPr>
              <a:t>Recommendation 4</a:t>
            </a:r>
            <a:r>
              <a:rPr lang="en-GB" dirty="0"/>
              <a:t>: Prepare a cost – benefit matrix for various IT-string configuration options.</a:t>
            </a:r>
          </a:p>
          <a:p>
            <a:pPr algn="just"/>
            <a:r>
              <a:rPr lang="en-GB" dirty="0">
                <a:solidFill>
                  <a:srgbClr val="FF0000"/>
                </a:solidFill>
              </a:rPr>
              <a:t>Recommendation 5</a:t>
            </a:r>
            <a:r>
              <a:rPr lang="en-GB" dirty="0"/>
              <a:t>: Analyse possible cost reduction on other </a:t>
            </a:r>
            <a:r>
              <a:rPr lang="en-GB" dirty="0" err="1"/>
              <a:t>Workpackages</a:t>
            </a:r>
            <a:r>
              <a:rPr lang="en-GB" dirty="0"/>
              <a:t> due to the full exploitation of the IT-string.</a:t>
            </a:r>
          </a:p>
          <a:p>
            <a:pPr algn="just"/>
            <a:r>
              <a:rPr lang="en-GB" dirty="0">
                <a:solidFill>
                  <a:srgbClr val="FF0000"/>
                </a:solidFill>
              </a:rPr>
              <a:t>Recommendation 6</a:t>
            </a:r>
            <a:r>
              <a:rPr lang="en-GB" dirty="0"/>
              <a:t>:  Identify the resources required for the IT-string operation and maintenance (helium, spares, supervision, industrial support…) and ensure that they are included in the Department MPP.</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1395663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Schedule</a:t>
            </a:r>
            <a:endParaRPr lang="en-GB" dirty="0"/>
          </a:p>
        </p:txBody>
      </p:sp>
      <p:sp>
        <p:nvSpPr>
          <p:cNvPr id="3" name="Content Placeholder 2"/>
          <p:cNvSpPr>
            <a:spLocks noGrp="1"/>
          </p:cNvSpPr>
          <p:nvPr>
            <p:ph idx="1"/>
          </p:nvPr>
        </p:nvSpPr>
        <p:spPr/>
        <p:txBody>
          <a:bodyPr>
            <a:normAutofit fontScale="70000" lnSpcReduction="20000"/>
          </a:bodyPr>
          <a:lstStyle/>
          <a:p>
            <a:pPr algn="just"/>
            <a:r>
              <a:rPr lang="en-GB" dirty="0"/>
              <a:t>The master schedule of the IT-string presented to the review panel shows 10 months of installation starting September 2020, followed by 17 months of hardware commissioning and studies ending by end 2022. </a:t>
            </a:r>
            <a:r>
              <a:rPr lang="en-GB" dirty="0">
                <a:solidFill>
                  <a:srgbClr val="0070C0"/>
                </a:solidFill>
              </a:rPr>
              <a:t>One year of operation has also been foreseen in 2023 as a margin for additional tests</a:t>
            </a:r>
            <a:r>
              <a:rPr lang="en-GB" dirty="0"/>
              <a:t>. The review panel stresses the need for </a:t>
            </a:r>
            <a:r>
              <a:rPr lang="en-GB" dirty="0">
                <a:solidFill>
                  <a:srgbClr val="0070C0"/>
                </a:solidFill>
              </a:rPr>
              <a:t>disentangling operation and experimental programme and to contain the experimental programme to a bare minimum</a:t>
            </a:r>
            <a:r>
              <a:rPr lang="en-GB" dirty="0"/>
              <a:t>. The test programme shows as well a </a:t>
            </a:r>
            <a:r>
              <a:rPr lang="en-GB" dirty="0">
                <a:solidFill>
                  <a:srgbClr val="0070C0"/>
                </a:solidFill>
              </a:rPr>
              <a:t>large number of resistive transitions</a:t>
            </a:r>
            <a:r>
              <a:rPr lang="en-GB" dirty="0"/>
              <a:t> provoked at high current.</a:t>
            </a:r>
          </a:p>
          <a:p>
            <a:endParaRPr lang="en-GB" dirty="0"/>
          </a:p>
          <a:p>
            <a:pPr algn="just"/>
            <a:r>
              <a:rPr lang="en-GB" dirty="0">
                <a:solidFill>
                  <a:srgbClr val="FF0000"/>
                </a:solidFill>
              </a:rPr>
              <a:t>Recommendation 7: </a:t>
            </a:r>
            <a:r>
              <a:rPr lang="en-GB" dirty="0"/>
              <a:t>Limit the IT-string test duration to end 2022 and concentrate the 2023-year resources on the LS3 preparation.</a:t>
            </a:r>
          </a:p>
          <a:p>
            <a:pPr algn="just"/>
            <a:r>
              <a:rPr lang="en-GB" dirty="0">
                <a:solidFill>
                  <a:srgbClr val="FF0000"/>
                </a:solidFill>
              </a:rPr>
              <a:t>Recommendation 8</a:t>
            </a:r>
            <a:r>
              <a:rPr lang="en-GB" dirty="0"/>
              <a:t>: Confirm that the magnet design is compatible with the proposed quench programme.</a:t>
            </a:r>
          </a:p>
          <a:p>
            <a:pPr algn="just"/>
            <a:r>
              <a:rPr lang="en-GB" dirty="0">
                <a:solidFill>
                  <a:srgbClr val="FF0000"/>
                </a:solidFill>
              </a:rPr>
              <a:t>Recommendation 9</a:t>
            </a:r>
            <a:r>
              <a:rPr lang="en-GB" dirty="0"/>
              <a:t>: Create an IT-string programme steering committee with the mandate to prioritize, filter and validate the requests, to guarantee that the IT-string will remain a safe tool, and to prioritize the requests within the allocated test period and budget. This committee should report to the HL-LHC TCC.</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3763001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summary: Project organization</a:t>
            </a:r>
            <a:br>
              <a:rPr lang="en-US" dirty="0" smtClean="0"/>
            </a:br>
            <a:r>
              <a:rPr lang="en-US" dirty="0" smtClean="0"/>
              <a:t>(Maybe outside the review mandate ?) </a:t>
            </a:r>
            <a:endParaRPr lang="en-GB" dirty="0"/>
          </a:p>
        </p:txBody>
      </p:sp>
      <p:sp>
        <p:nvSpPr>
          <p:cNvPr id="3" name="Content Placeholder 2"/>
          <p:cNvSpPr>
            <a:spLocks noGrp="1"/>
          </p:cNvSpPr>
          <p:nvPr>
            <p:ph idx="1"/>
          </p:nvPr>
        </p:nvSpPr>
        <p:spPr/>
        <p:txBody>
          <a:bodyPr>
            <a:normAutofit fontScale="77500" lnSpcReduction="20000"/>
          </a:bodyPr>
          <a:lstStyle/>
          <a:p>
            <a:pPr algn="just"/>
            <a:r>
              <a:rPr lang="en-GB" dirty="0" smtClean="0">
                <a:solidFill>
                  <a:schemeClr val="tx1">
                    <a:lumMod val="65000"/>
                    <a:lumOff val="35000"/>
                  </a:schemeClr>
                </a:solidFill>
              </a:rPr>
              <a:t>The </a:t>
            </a:r>
            <a:r>
              <a:rPr lang="en-GB" dirty="0">
                <a:solidFill>
                  <a:schemeClr val="tx1">
                    <a:lumMod val="65000"/>
                    <a:lumOff val="35000"/>
                  </a:schemeClr>
                </a:solidFill>
              </a:rPr>
              <a:t>IT-string will be an opportunity to put people together and to define interfaces at an earlier stage. Consequently, the WP16 requires a </a:t>
            </a:r>
            <a:r>
              <a:rPr lang="en-GB" dirty="0">
                <a:solidFill>
                  <a:srgbClr val="0070C0"/>
                </a:solidFill>
              </a:rPr>
              <a:t>large </a:t>
            </a:r>
            <a:r>
              <a:rPr lang="en-GB" dirty="0" err="1">
                <a:solidFill>
                  <a:srgbClr val="0070C0"/>
                </a:solidFill>
              </a:rPr>
              <a:t>transversality</a:t>
            </a:r>
            <a:r>
              <a:rPr lang="en-GB" dirty="0">
                <a:solidFill>
                  <a:srgbClr val="0070C0"/>
                </a:solidFill>
              </a:rPr>
              <a:t> </a:t>
            </a:r>
            <a:r>
              <a:rPr lang="en-GB" dirty="0">
                <a:solidFill>
                  <a:schemeClr val="tx1">
                    <a:lumMod val="65000"/>
                    <a:lumOff val="35000"/>
                  </a:schemeClr>
                </a:solidFill>
              </a:rPr>
              <a:t>with the HL-LHC project </a:t>
            </a:r>
            <a:r>
              <a:rPr lang="en-GB" dirty="0" err="1">
                <a:solidFill>
                  <a:schemeClr val="tx1">
                    <a:lumMod val="65000"/>
                    <a:lumOff val="35000"/>
                  </a:schemeClr>
                </a:solidFill>
              </a:rPr>
              <a:t>workpackages</a:t>
            </a:r>
            <a:r>
              <a:rPr lang="en-GB" dirty="0">
                <a:solidFill>
                  <a:schemeClr val="tx1">
                    <a:lumMod val="65000"/>
                    <a:lumOff val="35000"/>
                  </a:schemeClr>
                </a:solidFill>
              </a:rPr>
              <a:t> and with the support Groups. WP16 should </a:t>
            </a:r>
            <a:r>
              <a:rPr lang="en-GB" dirty="0">
                <a:solidFill>
                  <a:srgbClr val="0070C0"/>
                </a:solidFill>
              </a:rPr>
              <a:t>be empowered by the management </a:t>
            </a:r>
            <a:r>
              <a:rPr lang="en-GB" dirty="0">
                <a:solidFill>
                  <a:schemeClr val="tx1">
                    <a:lumMod val="65000"/>
                    <a:lumOff val="35000"/>
                  </a:schemeClr>
                </a:solidFill>
              </a:rPr>
              <a:t>and the WP leadership should have a </a:t>
            </a:r>
            <a:r>
              <a:rPr lang="en-GB" dirty="0">
                <a:solidFill>
                  <a:srgbClr val="0070C0"/>
                </a:solidFill>
              </a:rPr>
              <a:t>strong connection </a:t>
            </a:r>
            <a:r>
              <a:rPr lang="en-GB" dirty="0">
                <a:solidFill>
                  <a:schemeClr val="tx1">
                    <a:lumMod val="65000"/>
                    <a:lumOff val="35000"/>
                  </a:schemeClr>
                </a:solidFill>
              </a:rPr>
              <a:t>with the Project Office and with the Department Heads concerned. It is also important that the IT-string timeline is respected and that all technical and planning issues regarding the IT string should be solved in the TCC first. Some review-panel members advised to give a stronger mandate to the WP16.</a:t>
            </a:r>
          </a:p>
          <a:p>
            <a:endParaRPr lang="en-GB" dirty="0"/>
          </a:p>
          <a:p>
            <a:pPr algn="just"/>
            <a:r>
              <a:rPr lang="en-GB" dirty="0">
                <a:solidFill>
                  <a:srgbClr val="FF0000"/>
                </a:solidFill>
              </a:rPr>
              <a:t>Recommendation 10: </a:t>
            </a:r>
            <a:r>
              <a:rPr lang="en-GB" dirty="0"/>
              <a:t>The HL-LHC Project Leader and the concerned Department Heads should carefully follow the readiness of the WP16 with the help of the Technical Coordination Committee and the Project Steering Meeting. Review the situation in 6-12 months for possible actions.</a:t>
            </a:r>
          </a:p>
        </p:txBody>
      </p:sp>
      <p:sp>
        <p:nvSpPr>
          <p:cNvPr id="4" name="Footer Placeholder 3"/>
          <p:cNvSpPr>
            <a:spLocks noGrp="1"/>
          </p:cNvSpPr>
          <p:nvPr>
            <p:ph type="ftr" sz="quarter" idx="11"/>
          </p:nvPr>
        </p:nvSpPr>
        <p:spPr/>
        <p:txBody>
          <a:bodyPr/>
          <a:lstStyle/>
          <a:p>
            <a:r>
              <a:rPr lang="en-GB" noProof="0" smtClean="0"/>
              <a:t>L. Tavian, HL-LHC TCC #61, 15 Nov'2018</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3816796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12638</TotalTime>
  <Words>1566</Words>
  <Application>Microsoft Office PowerPoint</Application>
  <PresentationFormat>On-screen Show (4:3)</PresentationFormat>
  <Paragraphs>153</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MS Mincho</vt:lpstr>
      <vt:lpstr>Times New Roman</vt:lpstr>
      <vt:lpstr>Wingdings</vt:lpstr>
      <vt:lpstr>Thème Office</vt:lpstr>
      <vt:lpstr> Executive summary from STRING review</vt:lpstr>
      <vt:lpstr>Content</vt:lpstr>
      <vt:lpstr>Introduction</vt:lpstr>
      <vt:lpstr>Introduction (Cont’d)</vt:lpstr>
      <vt:lpstr>Executive summary: Motivations</vt:lpstr>
      <vt:lpstr>Executive summary: Configuration</vt:lpstr>
      <vt:lpstr>Executive summary: Resources and budget</vt:lpstr>
      <vt:lpstr>Executive summary: Schedule</vt:lpstr>
      <vt:lpstr>Executive summary: Project organization (Maybe outside the review mandate ?) </vt:lpstr>
      <vt:lpstr>Executive summary: Other considerations (Definitely outside the review mandate !)</vt:lpstr>
      <vt:lpstr>Executive summary: Report</vt:lpstr>
      <vt:lpstr>Executive summary: Acknowledgements</vt:lpstr>
      <vt:lpstr>Thank you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Laurent Jean Tavian</cp:lastModifiedBy>
  <cp:revision>695</cp:revision>
  <cp:lastPrinted>2016-07-19T06:13:15Z</cp:lastPrinted>
  <dcterms:created xsi:type="dcterms:W3CDTF">2016-01-11T14:38:10Z</dcterms:created>
  <dcterms:modified xsi:type="dcterms:W3CDTF">2018-11-15T12:25:01Z</dcterms:modified>
</cp:coreProperties>
</file>