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63" r:id="rId5"/>
    <p:sldId id="289" r:id="rId6"/>
    <p:sldId id="290" r:id="rId7"/>
    <p:sldId id="315" r:id="rId8"/>
    <p:sldId id="312" r:id="rId9"/>
    <p:sldId id="314" r:id="rId10"/>
    <p:sldId id="316" r:id="rId11"/>
  </p:sldIdLst>
  <p:sldSz cx="9144000" cy="5143500" type="screen16x9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ta Bajko" initials="M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1" autoAdjust="0"/>
    <p:restoredTop sz="94970" autoAdjust="0"/>
  </p:normalViewPr>
  <p:slideViewPr>
    <p:cSldViewPr snapToObjects="1" showGuides="1">
      <p:cViewPr varScale="1">
        <p:scale>
          <a:sx n="196" d="100"/>
          <a:sy n="196" d="100"/>
        </p:scale>
        <p:origin x="174" y="306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14/11/2018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2008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14/11/2018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23377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01404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44478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42628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45170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712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Marta Bajko STRING 61st TCC HL-LHC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Marta Bajko STRING 61st TCC HL-LHC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Marta Bajko STRING 61st TCC HL-LHC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Marta Bajko STRING 61st TCC HL-LHC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smtClean="0"/>
              <a:t>Marta Bajko STRING 61st TCC HL-LHC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 smtClean="0"/>
              <a:t>Marta Bajko STRING 61st TCC HL-LHC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 smtClean="0"/>
              <a:t>Marta Bajko STRING 61st TCC HL-LHC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Marta Bajko STRING 61st TCC HL-LHC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592847" y="2067694"/>
            <a:ext cx="8032048" cy="1350000"/>
          </a:xfrm>
        </p:spPr>
        <p:txBody>
          <a:bodyPr/>
          <a:lstStyle/>
          <a:p>
            <a:r>
              <a:rPr lang="en-GB" dirty="0" smtClean="0"/>
              <a:t>First </a:t>
            </a:r>
            <a:r>
              <a:rPr lang="en-GB" dirty="0"/>
              <a:t>feedback and comments on </a:t>
            </a:r>
            <a:r>
              <a:rPr lang="en-GB" dirty="0" smtClean="0"/>
              <a:t>HL-LHC IT STRING </a:t>
            </a:r>
            <a:r>
              <a:rPr lang="en-GB" dirty="0"/>
              <a:t>R</a:t>
            </a:r>
            <a:r>
              <a:rPr lang="en-GB" dirty="0" smtClean="0"/>
              <a:t>eview </a:t>
            </a:r>
            <a:r>
              <a:rPr lang="en-GB" dirty="0"/>
              <a:t>recommendations</a:t>
            </a:r>
            <a:endParaRPr lang="en-GB" sz="2400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662713" y="3434188"/>
            <a:ext cx="6480000" cy="552324"/>
          </a:xfrm>
        </p:spPr>
        <p:txBody>
          <a:bodyPr>
            <a:noAutofit/>
          </a:bodyPr>
          <a:lstStyle/>
          <a:p>
            <a:r>
              <a:rPr lang="en-GB" sz="1400" b="1" dirty="0"/>
              <a:t>M. </a:t>
            </a:r>
            <a:r>
              <a:rPr lang="en-GB" sz="1400" b="1" dirty="0" smtClean="0"/>
              <a:t>Bajko, M. Pojer</a:t>
            </a:r>
          </a:p>
          <a:p>
            <a:r>
              <a:rPr lang="en-US" sz="1400" b="1" dirty="0"/>
              <a:t>HL-LHC IT STRING </a:t>
            </a:r>
            <a:r>
              <a:rPr lang="en-US" sz="1400" b="1" dirty="0" smtClean="0"/>
              <a:t>Coordination</a:t>
            </a:r>
            <a:endParaRPr lang="en-GB" sz="1400" b="1" dirty="0" smtClean="0"/>
          </a:p>
          <a:p>
            <a:endParaRPr lang="en-US" sz="1400" b="1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1187624" y="4794945"/>
            <a:ext cx="6480000" cy="261938"/>
          </a:xfrm>
        </p:spPr>
        <p:txBody>
          <a:bodyPr/>
          <a:lstStyle/>
          <a:p>
            <a:r>
              <a:rPr lang="en-GB" dirty="0" smtClean="0"/>
              <a:t>61</a:t>
            </a:r>
            <a:r>
              <a:rPr lang="en-GB" baseline="30000" dirty="0" smtClean="0"/>
              <a:t>st</a:t>
            </a:r>
            <a:r>
              <a:rPr lang="en-GB" dirty="0" smtClean="0"/>
              <a:t> TCC HL-LHC 15</a:t>
            </a:r>
            <a:r>
              <a:rPr lang="en-GB" baseline="30000" dirty="0" smtClean="0"/>
              <a:t>th</a:t>
            </a:r>
            <a:r>
              <a:rPr lang="en-GB" dirty="0" smtClean="0"/>
              <a:t>  of November 2108</a:t>
            </a:r>
            <a:endParaRPr lang="en-GB" dirty="0"/>
          </a:p>
        </p:txBody>
      </p:sp>
      <p:pic>
        <p:nvPicPr>
          <p:cNvPr id="5" name="Picture 4" descr="CERN-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555331"/>
            <a:ext cx="503973" cy="503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Outline of my talk</a:t>
            </a:r>
            <a:endParaRPr lang="en-GB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3000" y="875110"/>
            <a:ext cx="7920000" cy="3680222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sz="1800" dirty="0" smtClean="0">
                <a:solidFill>
                  <a:schemeClr val="bg2">
                    <a:lumMod val="50000"/>
                  </a:schemeClr>
                </a:solidFill>
              </a:rPr>
              <a:t>Scope</a:t>
            </a:r>
          </a:p>
          <a:p>
            <a:pPr lvl="1" algn="l"/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Recommendation 1</a:t>
            </a:r>
          </a:p>
          <a:p>
            <a:pPr algn="l"/>
            <a:r>
              <a:rPr lang="en-US" sz="1800" dirty="0" smtClean="0">
                <a:solidFill>
                  <a:schemeClr val="bg2">
                    <a:lumMod val="50000"/>
                  </a:schemeClr>
                </a:solidFill>
              </a:rPr>
              <a:t>Configuration</a:t>
            </a:r>
          </a:p>
          <a:p>
            <a:pPr lvl="1" algn="l"/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Recommendation 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2</a:t>
            </a:r>
            <a:endParaRPr lang="en-US" sz="1400" dirty="0">
              <a:solidFill>
                <a:schemeClr val="bg2">
                  <a:lumMod val="50000"/>
                </a:schemeClr>
              </a:solidFill>
            </a:endParaRPr>
          </a:p>
          <a:p>
            <a:pPr lvl="1" algn="l"/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Recommendation 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3</a:t>
            </a:r>
            <a:endParaRPr lang="en-US" sz="1400" dirty="0">
              <a:solidFill>
                <a:schemeClr val="bg2">
                  <a:lumMod val="50000"/>
                </a:schemeClr>
              </a:solidFill>
            </a:endParaRPr>
          </a:p>
          <a:p>
            <a:pPr algn="l"/>
            <a:r>
              <a:rPr lang="en-US" sz="1800" dirty="0" smtClean="0">
                <a:solidFill>
                  <a:schemeClr val="bg2">
                    <a:lumMod val="50000"/>
                  </a:schemeClr>
                </a:solidFill>
              </a:rPr>
              <a:t>Resource and Budget</a:t>
            </a:r>
          </a:p>
          <a:p>
            <a:pPr lvl="1" algn="l"/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Recommendation 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4</a:t>
            </a:r>
            <a:endParaRPr lang="en-US" sz="1400" dirty="0">
              <a:solidFill>
                <a:schemeClr val="bg2">
                  <a:lumMod val="50000"/>
                </a:schemeClr>
              </a:solidFill>
            </a:endParaRPr>
          </a:p>
          <a:p>
            <a:pPr lvl="1" algn="l"/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Recommendation 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5</a:t>
            </a:r>
          </a:p>
          <a:p>
            <a:pPr lvl="1" algn="l"/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Recommendation 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6</a:t>
            </a:r>
            <a:endParaRPr lang="en-US" sz="1400" dirty="0">
              <a:solidFill>
                <a:schemeClr val="bg2">
                  <a:lumMod val="50000"/>
                </a:schemeClr>
              </a:solidFill>
            </a:endParaRPr>
          </a:p>
          <a:p>
            <a:pPr indent="-285750" algn="l"/>
            <a:r>
              <a:rPr lang="en-US" sz="1800" dirty="0" smtClean="0">
                <a:solidFill>
                  <a:schemeClr val="bg2">
                    <a:lumMod val="50000"/>
                  </a:schemeClr>
                </a:solidFill>
              </a:rPr>
              <a:t>Schedule</a:t>
            </a:r>
          </a:p>
          <a:p>
            <a:pPr lvl="1" algn="l"/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Recommendation 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7</a:t>
            </a:r>
            <a:endParaRPr lang="en-US" sz="1400" dirty="0">
              <a:solidFill>
                <a:schemeClr val="bg2">
                  <a:lumMod val="50000"/>
                </a:schemeClr>
              </a:solidFill>
            </a:endParaRPr>
          </a:p>
          <a:p>
            <a:pPr lvl="1" algn="l"/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Recommendation 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8</a:t>
            </a:r>
            <a:endParaRPr lang="en-US" sz="1400" dirty="0">
              <a:solidFill>
                <a:schemeClr val="bg2">
                  <a:lumMod val="50000"/>
                </a:schemeClr>
              </a:solidFill>
            </a:endParaRPr>
          </a:p>
          <a:p>
            <a:pPr lvl="1" algn="l"/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Recommendation 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9</a:t>
            </a:r>
          </a:p>
          <a:p>
            <a:pPr algn="l"/>
            <a:r>
              <a:rPr lang="en-US" sz="1800" dirty="0" smtClean="0">
                <a:solidFill>
                  <a:schemeClr val="bg2">
                    <a:lumMod val="50000"/>
                  </a:schemeClr>
                </a:solidFill>
              </a:rPr>
              <a:t>Project organization</a:t>
            </a:r>
          </a:p>
          <a:p>
            <a:pPr lvl="1" algn="l"/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Recommendation 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10</a:t>
            </a:r>
            <a:endParaRPr lang="en-US" sz="1400" dirty="0">
              <a:solidFill>
                <a:schemeClr val="bg2">
                  <a:lumMod val="50000"/>
                </a:schemeClr>
              </a:solidFill>
            </a:endParaRPr>
          </a:p>
          <a:p>
            <a:pPr lvl="1" algn="l"/>
            <a:endParaRPr lang="en-US" sz="1400" dirty="0" smtClean="0">
              <a:solidFill>
                <a:schemeClr val="bg2">
                  <a:lumMod val="50000"/>
                </a:schemeClr>
              </a:solidFill>
            </a:endParaRPr>
          </a:p>
          <a:p>
            <a:pPr lvl="1" algn="l"/>
            <a:endParaRPr lang="en-US" sz="1400" dirty="0">
              <a:solidFill>
                <a:schemeClr val="bg2">
                  <a:lumMod val="50000"/>
                </a:schemeClr>
              </a:solidFill>
            </a:endParaRPr>
          </a:p>
          <a:p>
            <a:pPr algn="l"/>
            <a:endParaRPr lang="en-US" sz="1800" dirty="0">
              <a:solidFill>
                <a:schemeClr val="bg2">
                  <a:lumMod val="50000"/>
                </a:schemeClr>
              </a:solidFill>
            </a:endParaRPr>
          </a:p>
          <a:p>
            <a:pPr lvl="1" algn="l"/>
            <a:endParaRPr lang="en-US" sz="1400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l"/>
            <a:endParaRPr lang="en-US" sz="1800" dirty="0">
              <a:solidFill>
                <a:schemeClr val="bg2">
                  <a:lumMod val="50000"/>
                </a:schemeClr>
              </a:solidFill>
            </a:endParaRPr>
          </a:p>
          <a:p>
            <a:pPr algn="l"/>
            <a:endParaRPr lang="en-US" sz="18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l">
              <a:buNone/>
            </a:pPr>
            <a:endParaRPr lang="en-US" sz="1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Marta Bajko STRING 61st TCC HL-LHC</a:t>
            </a:r>
            <a:endParaRPr lang="en-US" dirty="0"/>
          </a:p>
        </p:txBody>
      </p:sp>
      <p:pic>
        <p:nvPicPr>
          <p:cNvPr id="5" name="Picture 4" descr="CERN-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6422" y="4555332"/>
            <a:ext cx="503973" cy="50314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624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Marta Bajko STRING 61st TCC HL-LHC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8" name="Picture 7" descr="CERN-log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6422" y="4555332"/>
            <a:ext cx="503973" cy="50314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81621" y="987575"/>
            <a:ext cx="770274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</a:rPr>
              <a:t>HL LHC IT STRING </a:t>
            </a:r>
            <a:r>
              <a:rPr lang="en-GB" sz="1400" dirty="0">
                <a:solidFill>
                  <a:schemeClr val="bg1"/>
                </a:solidFill>
              </a:rPr>
              <a:t>is foreseen to </a:t>
            </a:r>
            <a:r>
              <a:rPr lang="en-GB" sz="1400" b="1" i="1" dirty="0">
                <a:solidFill>
                  <a:schemeClr val="bg1"/>
                </a:solidFill>
              </a:rPr>
              <a:t>study the </a:t>
            </a:r>
            <a:r>
              <a:rPr lang="en-GB" b="1" i="1" dirty="0">
                <a:solidFill>
                  <a:schemeClr val="bg1"/>
                </a:solidFill>
              </a:rPr>
              <a:t>collective behaviour </a:t>
            </a:r>
            <a:r>
              <a:rPr lang="en-GB" sz="1400" dirty="0">
                <a:solidFill>
                  <a:schemeClr val="bg1"/>
                </a:solidFill>
              </a:rPr>
              <a:t>of the IT zone</a:t>
            </a:r>
          </a:p>
          <a:p>
            <a:pPr marL="285743" indent="-285743">
              <a:buFont typeface="Wingdings" panose="05000000000000000000" pitchFamily="2" charset="2"/>
              <a:buChar char="q"/>
            </a:pPr>
            <a:r>
              <a:rPr lang="en-GB" sz="1400" dirty="0">
                <a:solidFill>
                  <a:schemeClr val="bg1"/>
                </a:solidFill>
              </a:rPr>
              <a:t>The main components are: Q1-D1 with complete cold and warm powering</a:t>
            </a:r>
          </a:p>
          <a:p>
            <a:pPr marL="285743" indent="-285743">
              <a:buFont typeface="Wingdings" panose="05000000000000000000" pitchFamily="2" charset="2"/>
              <a:buChar char="q"/>
            </a:pPr>
            <a:r>
              <a:rPr lang="en-GB" sz="1400" dirty="0">
                <a:solidFill>
                  <a:schemeClr val="bg1"/>
                </a:solidFill>
              </a:rPr>
              <a:t>The test stand will be integrated into SM18 </a:t>
            </a:r>
          </a:p>
          <a:p>
            <a:pPr marL="285743" indent="-285743">
              <a:buFont typeface="Wingdings" panose="05000000000000000000" pitchFamily="2" charset="2"/>
              <a:buChar char="q"/>
            </a:pPr>
            <a:r>
              <a:rPr lang="en-GB" sz="1400" dirty="0">
                <a:solidFill>
                  <a:schemeClr val="bg1"/>
                </a:solidFill>
              </a:rPr>
              <a:t>Infrastructure upgrade is well advanced</a:t>
            </a:r>
          </a:p>
          <a:p>
            <a:pPr marL="285743" indent="-285743">
              <a:buFont typeface="Wingdings" panose="05000000000000000000" pitchFamily="2" charset="2"/>
              <a:buChar char="q"/>
            </a:pPr>
            <a:r>
              <a:rPr lang="en-GB" sz="1400" b="1" dirty="0">
                <a:solidFill>
                  <a:schemeClr val="bg1"/>
                </a:solidFill>
              </a:rPr>
              <a:t>P5L</a:t>
            </a:r>
            <a:r>
              <a:rPr lang="en-GB" sz="1400" dirty="0">
                <a:solidFill>
                  <a:schemeClr val="bg1"/>
                </a:solidFill>
              </a:rPr>
              <a:t> will be reproduced without slope</a:t>
            </a:r>
          </a:p>
          <a:p>
            <a:pPr marL="285743" indent="-285743">
              <a:buFont typeface="Wingdings" panose="05000000000000000000" pitchFamily="2" charset="2"/>
              <a:buChar char="q"/>
            </a:pPr>
            <a:r>
              <a:rPr lang="en-GB" sz="1400" b="1" dirty="0">
                <a:solidFill>
                  <a:schemeClr val="bg1"/>
                </a:solidFill>
              </a:rPr>
              <a:t>180 quenches/or power aborts </a:t>
            </a:r>
            <a:r>
              <a:rPr lang="en-GB" sz="1400" dirty="0">
                <a:solidFill>
                  <a:schemeClr val="bg1"/>
                </a:solidFill>
              </a:rPr>
              <a:t>are planned</a:t>
            </a:r>
          </a:p>
          <a:p>
            <a:pPr marL="285743" indent="-285743">
              <a:buFont typeface="Wingdings" panose="05000000000000000000" pitchFamily="2" charset="2"/>
              <a:buChar char="q"/>
            </a:pPr>
            <a:r>
              <a:rPr lang="en-GB" sz="1400" b="1" dirty="0">
                <a:solidFill>
                  <a:schemeClr val="bg1"/>
                </a:solidFill>
              </a:rPr>
              <a:t>400 W</a:t>
            </a:r>
            <a:r>
              <a:rPr lang="en-GB" sz="1400" dirty="0">
                <a:solidFill>
                  <a:schemeClr val="bg1"/>
                </a:solidFill>
              </a:rPr>
              <a:t> heat extraction possibility exist </a:t>
            </a:r>
          </a:p>
          <a:p>
            <a:pPr marL="285743" indent="-285743">
              <a:buFont typeface="Wingdings" panose="05000000000000000000" pitchFamily="2" charset="2"/>
              <a:buChar char="ü"/>
            </a:pP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4"/>
          <a:srcRect l="37007" t="14825" r="36711" b="56825"/>
          <a:stretch/>
        </p:blipFill>
        <p:spPr>
          <a:xfrm>
            <a:off x="971600" y="483518"/>
            <a:ext cx="6408712" cy="3888432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5580112" y="4506675"/>
            <a:ext cx="2542684" cy="3077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 line with the planned scope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841800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Marta Bajko STRING 61st TCC HL-LHC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8" name="Picture 7" descr="CERN-log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6422" y="4555332"/>
            <a:ext cx="503973" cy="50314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81621" y="987575"/>
            <a:ext cx="770274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</a:rPr>
              <a:t>HL LHC IT STRING </a:t>
            </a:r>
            <a:r>
              <a:rPr lang="en-GB" sz="1400" dirty="0">
                <a:solidFill>
                  <a:schemeClr val="bg1"/>
                </a:solidFill>
              </a:rPr>
              <a:t>is foreseen to </a:t>
            </a:r>
            <a:r>
              <a:rPr lang="en-GB" sz="1400" b="1" i="1" dirty="0">
                <a:solidFill>
                  <a:schemeClr val="bg1"/>
                </a:solidFill>
              </a:rPr>
              <a:t>study the </a:t>
            </a:r>
            <a:r>
              <a:rPr lang="en-GB" b="1" i="1" dirty="0">
                <a:solidFill>
                  <a:schemeClr val="bg1"/>
                </a:solidFill>
              </a:rPr>
              <a:t>collective behaviour </a:t>
            </a:r>
            <a:r>
              <a:rPr lang="en-GB" sz="1400" dirty="0">
                <a:solidFill>
                  <a:schemeClr val="bg1"/>
                </a:solidFill>
              </a:rPr>
              <a:t>of the IT zone</a:t>
            </a:r>
          </a:p>
          <a:p>
            <a:pPr marL="285743" indent="-285743">
              <a:buFont typeface="Wingdings" panose="05000000000000000000" pitchFamily="2" charset="2"/>
              <a:buChar char="q"/>
            </a:pPr>
            <a:r>
              <a:rPr lang="en-GB" sz="1400" dirty="0">
                <a:solidFill>
                  <a:schemeClr val="bg1"/>
                </a:solidFill>
              </a:rPr>
              <a:t>The main components are: Q1-D1 with complete cold and warm powering</a:t>
            </a:r>
          </a:p>
          <a:p>
            <a:pPr marL="285743" indent="-285743">
              <a:buFont typeface="Wingdings" panose="05000000000000000000" pitchFamily="2" charset="2"/>
              <a:buChar char="q"/>
            </a:pPr>
            <a:r>
              <a:rPr lang="en-GB" sz="1400" dirty="0">
                <a:solidFill>
                  <a:schemeClr val="bg1"/>
                </a:solidFill>
              </a:rPr>
              <a:t>The test stand will be integrated into SM18 </a:t>
            </a:r>
          </a:p>
          <a:p>
            <a:pPr marL="285743" indent="-285743">
              <a:buFont typeface="Wingdings" panose="05000000000000000000" pitchFamily="2" charset="2"/>
              <a:buChar char="q"/>
            </a:pPr>
            <a:r>
              <a:rPr lang="en-GB" sz="1400" dirty="0">
                <a:solidFill>
                  <a:schemeClr val="bg1"/>
                </a:solidFill>
              </a:rPr>
              <a:t>Infrastructure upgrade is well advanced</a:t>
            </a:r>
          </a:p>
          <a:p>
            <a:pPr marL="285743" indent="-285743">
              <a:buFont typeface="Wingdings" panose="05000000000000000000" pitchFamily="2" charset="2"/>
              <a:buChar char="q"/>
            </a:pPr>
            <a:r>
              <a:rPr lang="en-GB" sz="1400" b="1" dirty="0">
                <a:solidFill>
                  <a:schemeClr val="bg1"/>
                </a:solidFill>
              </a:rPr>
              <a:t>P5L</a:t>
            </a:r>
            <a:r>
              <a:rPr lang="en-GB" sz="1400" dirty="0">
                <a:solidFill>
                  <a:schemeClr val="bg1"/>
                </a:solidFill>
              </a:rPr>
              <a:t> will be reproduced without slope</a:t>
            </a:r>
          </a:p>
          <a:p>
            <a:pPr marL="285743" indent="-285743">
              <a:buFont typeface="Wingdings" panose="05000000000000000000" pitchFamily="2" charset="2"/>
              <a:buChar char="q"/>
            </a:pPr>
            <a:r>
              <a:rPr lang="en-GB" sz="1400" b="1" dirty="0">
                <a:solidFill>
                  <a:schemeClr val="bg1"/>
                </a:solidFill>
              </a:rPr>
              <a:t>180 quenches/or power aborts </a:t>
            </a:r>
            <a:r>
              <a:rPr lang="en-GB" sz="1400" dirty="0">
                <a:solidFill>
                  <a:schemeClr val="bg1"/>
                </a:solidFill>
              </a:rPr>
              <a:t>are planned</a:t>
            </a:r>
          </a:p>
          <a:p>
            <a:pPr marL="285743" indent="-285743">
              <a:buFont typeface="Wingdings" panose="05000000000000000000" pitchFamily="2" charset="2"/>
              <a:buChar char="q"/>
            </a:pPr>
            <a:r>
              <a:rPr lang="en-GB" sz="1400" b="1" dirty="0">
                <a:solidFill>
                  <a:schemeClr val="bg1"/>
                </a:solidFill>
              </a:rPr>
              <a:t>400 W</a:t>
            </a:r>
            <a:r>
              <a:rPr lang="en-GB" sz="1400" dirty="0">
                <a:solidFill>
                  <a:schemeClr val="bg1"/>
                </a:solidFill>
              </a:rPr>
              <a:t> heat extraction possibility exist </a:t>
            </a:r>
          </a:p>
          <a:p>
            <a:pPr marL="285743" indent="-285743">
              <a:buFont typeface="Wingdings" panose="05000000000000000000" pitchFamily="2" charset="2"/>
              <a:buChar char="ü"/>
            </a:pP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37210" t="41780" r="37394" b="34595"/>
          <a:stretch/>
        </p:blipFill>
        <p:spPr>
          <a:xfrm>
            <a:off x="666975" y="269176"/>
            <a:ext cx="6192688" cy="3240361"/>
          </a:xfrm>
          <a:prstGeom prst="rect">
            <a:avLst/>
          </a:prstGeom>
        </p:spPr>
      </p:pic>
      <p:grpSp>
        <p:nvGrpSpPr>
          <p:cNvPr id="25" name="Group 24"/>
          <p:cNvGrpSpPr/>
          <p:nvPr/>
        </p:nvGrpSpPr>
        <p:grpSpPr>
          <a:xfrm>
            <a:off x="2771800" y="1419622"/>
            <a:ext cx="5885431" cy="3193654"/>
            <a:chOff x="2575598" y="1558081"/>
            <a:chExt cx="5885431" cy="319365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5"/>
            <a:srcRect l="11437" r="6350"/>
            <a:stretch/>
          </p:blipFill>
          <p:spPr>
            <a:xfrm>
              <a:off x="2575598" y="1558081"/>
              <a:ext cx="5716740" cy="3003059"/>
            </a:xfrm>
            <a:prstGeom prst="rect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</p:pic>
        <p:sp>
          <p:nvSpPr>
            <p:cNvPr id="24" name="TextBox 23"/>
            <p:cNvSpPr txBox="1"/>
            <p:nvPr/>
          </p:nvSpPr>
          <p:spPr>
            <a:xfrm>
              <a:off x="5580112" y="4443958"/>
              <a:ext cx="2880917" cy="30777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Installations without beam screen!</a:t>
              </a:r>
              <a:endParaRPr lang="en-GB" sz="1400" dirty="0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6142941" y="2590978"/>
            <a:ext cx="2568332" cy="3077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TBC by WPs: Q1, PC, SC link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1667381" y="3354746"/>
            <a:ext cx="3389069" cy="95410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Estimated cost saving:</a:t>
            </a:r>
          </a:p>
          <a:p>
            <a:r>
              <a:rPr lang="en-US" sz="1400" dirty="0" smtClean="0"/>
              <a:t>	580 </a:t>
            </a:r>
            <a:r>
              <a:rPr lang="en-US" sz="1400" dirty="0" err="1" smtClean="0"/>
              <a:t>kCHF</a:t>
            </a:r>
            <a:r>
              <a:rPr lang="en-US" sz="1400" dirty="0" smtClean="0"/>
              <a:t> </a:t>
            </a:r>
            <a:r>
              <a:rPr lang="en-US" sz="1400" dirty="0" smtClean="0"/>
              <a:t>(tbc by VSC) </a:t>
            </a:r>
            <a:endParaRPr lang="en-US" sz="1400" dirty="0" smtClean="0"/>
          </a:p>
          <a:p>
            <a:r>
              <a:rPr lang="en-US" sz="1400" dirty="0" smtClean="0"/>
              <a:t>	100 </a:t>
            </a:r>
            <a:r>
              <a:rPr lang="en-US" sz="1400" dirty="0" err="1" smtClean="0"/>
              <a:t>kCHF</a:t>
            </a:r>
            <a:r>
              <a:rPr lang="en-US" sz="1400" dirty="0" smtClean="0"/>
              <a:t> </a:t>
            </a:r>
            <a:r>
              <a:rPr lang="en-US" sz="1400" dirty="0" smtClean="0"/>
              <a:t>(tb</a:t>
            </a:r>
            <a:r>
              <a:rPr lang="en-US" sz="1400" dirty="0" smtClean="0"/>
              <a:t>c by </a:t>
            </a:r>
            <a:r>
              <a:rPr lang="en-US" sz="1400" dirty="0" smtClean="0"/>
              <a:t>CRG</a:t>
            </a:r>
            <a:r>
              <a:rPr lang="en-US" sz="1400" dirty="0" smtClean="0"/>
              <a:t>) </a:t>
            </a:r>
          </a:p>
          <a:p>
            <a:r>
              <a:rPr lang="en-US" sz="1400" dirty="0" smtClean="0"/>
              <a:t>TBC by corresponding groups and WPs!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207288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Marta Bajko STRING 61st TCC HL-LHC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8" name="Picture 7" descr="CERN-log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6422" y="4555332"/>
            <a:ext cx="503973" cy="503140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700710" y="51470"/>
            <a:ext cx="6364137" cy="3058294"/>
            <a:chOff x="800151" y="195486"/>
            <a:chExt cx="6364137" cy="3058294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4"/>
            <a:srcRect l="37006" t="25850" r="37302" b="68900"/>
            <a:stretch/>
          </p:blipFill>
          <p:spPr>
            <a:xfrm>
              <a:off x="800151" y="195486"/>
              <a:ext cx="6264696" cy="72008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4"/>
            <a:srcRect l="37093" t="45552" r="36920" b="37400"/>
            <a:stretch/>
          </p:blipFill>
          <p:spPr>
            <a:xfrm>
              <a:off x="827584" y="915566"/>
              <a:ext cx="6336704" cy="2338214"/>
            </a:xfrm>
            <a:prstGeom prst="rect">
              <a:avLst/>
            </a:prstGeom>
          </p:spPr>
        </p:pic>
      </p:grpSp>
      <p:sp>
        <p:nvSpPr>
          <p:cNvPr id="6" name="TextBox 5"/>
          <p:cNvSpPr txBox="1"/>
          <p:nvPr/>
        </p:nvSpPr>
        <p:spPr>
          <a:xfrm>
            <a:off x="1920394" y="3045014"/>
            <a:ext cx="6972085" cy="10156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If these recommendations are retained by the project, will necessitate some time to work on it.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…. Recommendation 4: is overlapped with recommendations 1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…..Recommendation 5: in our opinion  this is to be done by the project office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…..Recommendation 6: has been followed up by the TE department. To be confirmed by </a:t>
            </a:r>
            <a:r>
              <a:rPr lang="en-US" sz="1200" dirty="0" smtClean="0"/>
              <a:t>TE,BE </a:t>
            </a:r>
            <a:r>
              <a:rPr lang="en-US" sz="1200" dirty="0" smtClean="0"/>
              <a:t>department that all </a:t>
            </a:r>
            <a:r>
              <a:rPr lang="en-US" sz="1200" dirty="0" smtClean="0"/>
              <a:t>necessary resources </a:t>
            </a:r>
            <a:r>
              <a:rPr lang="en-US" sz="1200" dirty="0" smtClean="0"/>
              <a:t>are </a:t>
            </a:r>
            <a:r>
              <a:rPr lang="en-US" sz="1200" dirty="0" smtClean="0"/>
              <a:t>( found) introduced </a:t>
            </a:r>
            <a:r>
              <a:rPr lang="en-US" sz="1200" dirty="0" smtClean="0"/>
              <a:t>by the groups into </a:t>
            </a:r>
            <a:r>
              <a:rPr lang="en-US" sz="1200" dirty="0" smtClean="0"/>
              <a:t>MPP.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11531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Marta Bajko STRING 61st TCC HL-LHC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8" name="Picture 7" descr="CERN-log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6422" y="4555332"/>
            <a:ext cx="503973" cy="5031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36914" t="19428" r="36803" b="61672"/>
          <a:stretch/>
        </p:blipFill>
        <p:spPr>
          <a:xfrm>
            <a:off x="514050" y="352080"/>
            <a:ext cx="6408712" cy="259228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b="12801"/>
          <a:stretch/>
        </p:blipFill>
        <p:spPr>
          <a:xfrm rot="16200000">
            <a:off x="3889938" y="1330589"/>
            <a:ext cx="1724165" cy="482453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902657" y="2563144"/>
            <a:ext cx="2116285" cy="25391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050" dirty="0" smtClean="0"/>
              <a:t>Experimental program = Studies</a:t>
            </a:r>
            <a:endParaRPr lang="en-GB" sz="1050" dirty="0"/>
          </a:p>
        </p:txBody>
      </p:sp>
      <p:sp>
        <p:nvSpPr>
          <p:cNvPr id="6" name="TextBox 5"/>
          <p:cNvSpPr txBox="1"/>
          <p:nvPr/>
        </p:nvSpPr>
        <p:spPr>
          <a:xfrm>
            <a:off x="166424" y="3008014"/>
            <a:ext cx="2173328" cy="138499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The number of resistive transitions will be re-estimates as in every quench provoked in a high current magnet all others will quench and as a consequence the number of provoked quenches  can be reduced. </a:t>
            </a:r>
            <a:endParaRPr lang="en-GB" sz="105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/>
          <a:srcRect l="1773" t="7350" r="6977" b="28077"/>
          <a:stretch/>
        </p:blipFill>
        <p:spPr>
          <a:xfrm>
            <a:off x="2339752" y="2889124"/>
            <a:ext cx="4731453" cy="1883394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6068488" y="3636154"/>
            <a:ext cx="1515158" cy="27699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- 6 months possible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6826067" y="2136089"/>
            <a:ext cx="1667444" cy="25391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050" dirty="0" smtClean="0"/>
              <a:t>To be confirmed by WP3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168313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Marta Bajko STRING 61st TCC HL-LHC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8" name="Picture 7" descr="CERN-log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6422" y="4555332"/>
            <a:ext cx="503973" cy="5031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36914" t="39286" r="36803" b="45489"/>
          <a:stretch/>
        </p:blipFill>
        <p:spPr>
          <a:xfrm>
            <a:off x="619272" y="195486"/>
            <a:ext cx="6408712" cy="20882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67944" y="2211710"/>
            <a:ext cx="4176464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To be worked out with the management (project and line) the next possible review content and dates to insure an optimum follow up.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539552" y="3274043"/>
            <a:ext cx="7272808" cy="116955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4">
                    <a:lumMod val="75000"/>
                  </a:schemeClr>
                </a:solidFill>
              </a:rPr>
              <a:t>I personally wish to thank for all WP members having worked till now with us ( Mirko and myself) for their work and constructive spirit which is a great help while WP16 is trying to coordinate test for other WPs ….</a:t>
            </a:r>
            <a:r>
              <a:rPr lang="en-US" sz="1400" dirty="0" err="1" smtClean="0">
                <a:solidFill>
                  <a:schemeClr val="accent4">
                    <a:lumMod val="75000"/>
                  </a:schemeClr>
                </a:solidFill>
              </a:rPr>
              <a:t>aswell</a:t>
            </a:r>
            <a:r>
              <a:rPr lang="en-US" sz="1400" dirty="0" smtClean="0">
                <a:solidFill>
                  <a:schemeClr val="accent4">
                    <a:lumMod val="75000"/>
                  </a:schemeClr>
                </a:solidFill>
              </a:rPr>
              <a:t> as the support of the HL-LHC project leader and office. </a:t>
            </a:r>
          </a:p>
          <a:p>
            <a:pPr algn="ctr"/>
            <a:r>
              <a:rPr lang="en-US" sz="1400" dirty="0" smtClean="0">
                <a:solidFill>
                  <a:schemeClr val="accent4">
                    <a:lumMod val="75000"/>
                  </a:schemeClr>
                </a:solidFill>
              </a:rPr>
              <a:t>I look forward the next milestone of the HL-LHC STRING ! </a:t>
            </a:r>
            <a:endParaRPr lang="en-GB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552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16:9 format</Description0>
    <Note xmlns="8946e33d-fd2f-4ae4-8ee9-d90c129cdf9e">For presentations to be given at Joint HL-LHC/LARP annual meetings (US or European locations).
https://edms.cern.ch/document/1607173/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E8D53C2-CD29-4E3D-9B40-86F354B694A2}">
  <ds:schemaRefs>
    <ds:schemaRef ds:uri="8946e33d-fd2f-4ae4-8ee9-d90c129cdf9e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A872CBE-B11C-4B5C-8E3B-8257C4220B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4FA0FA1-5039-465F-BC86-6B01966C1D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110394</TotalTime>
  <Words>464</Words>
  <Application>Microsoft Office PowerPoint</Application>
  <PresentationFormat>On-screen Show (16:9)</PresentationFormat>
  <Paragraphs>74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Thème Office</vt:lpstr>
      <vt:lpstr>First feedback and comments on HL-LHC IT STRING Review recommendations</vt:lpstr>
      <vt:lpstr>Outline of my talk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HiLumi-Pres-Template-16-9-LARP</dc:title>
  <dc:creator>André-Pierre OLIVIER</dc:creator>
  <cp:lastModifiedBy>Marta Bajko</cp:lastModifiedBy>
  <cp:revision>235</cp:revision>
  <cp:lastPrinted>2016-05-31T08:32:36Z</cp:lastPrinted>
  <dcterms:created xsi:type="dcterms:W3CDTF">2016-03-23T13:26:05Z</dcterms:created>
  <dcterms:modified xsi:type="dcterms:W3CDTF">2018-11-15T12:50:15Z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