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</p:sldMasterIdLst>
  <p:notesMasterIdLst>
    <p:notesMasterId r:id="rId18"/>
  </p:notesMasterIdLst>
  <p:sldIdLst>
    <p:sldId id="256" r:id="rId4"/>
    <p:sldId id="333" r:id="rId5"/>
    <p:sldId id="330" r:id="rId6"/>
    <p:sldId id="339" r:id="rId7"/>
    <p:sldId id="312" r:id="rId8"/>
    <p:sldId id="336" r:id="rId9"/>
    <p:sldId id="341" r:id="rId10"/>
    <p:sldId id="337" r:id="rId11"/>
    <p:sldId id="342" r:id="rId12"/>
    <p:sldId id="343" r:id="rId13"/>
    <p:sldId id="338" r:id="rId14"/>
    <p:sldId id="344" r:id="rId15"/>
    <p:sldId id="324" r:id="rId16"/>
    <p:sldId id="31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973C"/>
    <a:srgbClr val="FF7F01"/>
    <a:srgbClr val="1776B6"/>
    <a:srgbClr val="FF0000"/>
    <a:srgbClr val="FFFF00"/>
    <a:srgbClr val="0073A5"/>
    <a:srgbClr val="FFFFFF"/>
    <a:srgbClr val="0700FF"/>
    <a:srgbClr val="FF2603"/>
    <a:srgbClr val="006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389"/>
    <p:restoredTop sz="94990"/>
  </p:normalViewPr>
  <p:slideViewPr>
    <p:cSldViewPr showGuides="1">
      <p:cViewPr>
        <p:scale>
          <a:sx n="120" d="100"/>
          <a:sy n="120" d="100"/>
        </p:scale>
        <p:origin x="2680" y="13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24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248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249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250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891E2FD-85DA-4769-B8B8-A3B3C29E83FC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1564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9E9AE9E-CCA6-4AD9-828C-71B11251942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891E2FD-85DA-4769-B8B8-A3B3C29E83FC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1827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891E2FD-85DA-4769-B8B8-A3B3C29E83FC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1272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891E2FD-85DA-4769-B8B8-A3B3C29E83FC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4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65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Here you can see a plot of the </a:t>
            </a:r>
            <a:r>
              <a:rPr lang="mr-IN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614D7AD-FED3-47EB-8CB8-DD9CE17B95B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1861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891E2FD-85DA-4769-B8B8-A3B3C29E83FC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8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6352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891E2FD-85DA-4769-B8B8-A3B3C29E83FC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771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891E2FD-85DA-4769-B8B8-A3B3C29E83FC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14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9049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371600" y="2819520"/>
            <a:ext cx="7199640" cy="1799640"/>
          </a:xfrm>
          <a:prstGeom prst="rect">
            <a:avLst/>
          </a:prstGeom>
        </p:spPr>
        <p:txBody>
          <a:bodyPr lIns="0" tIns="0" rIns="0" bIns="0" anchorCtr="1"/>
          <a:lstStyle/>
          <a:p>
            <a:pPr>
              <a:lnSpc>
                <a:spcPct val="100000"/>
              </a:lnSpc>
            </a:pPr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Presentation title - line 1 - Arial 30pt - bold HiLumi dark grey - line 2</a:t>
            </a:r>
            <a:r>
              <a:t/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3</a:t>
            </a:r>
            <a:r>
              <a:t/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4   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990720" y="6356520"/>
            <a:ext cx="6689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0EEB594-C031-4C8B-9350-E6AF5ADFFFD9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" name="Image 11"/>
          <p:cNvPicPr/>
          <p:nvPr/>
        </p:nvPicPr>
        <p:blipFill>
          <a:blip r:embed="rId15"/>
          <a:stretch/>
        </p:blipFill>
        <p:spPr>
          <a:xfrm>
            <a:off x="1371600" y="673560"/>
            <a:ext cx="3785040" cy="1533960"/>
          </a:xfrm>
          <a:prstGeom prst="rect">
            <a:avLst/>
          </a:prstGeom>
          <a:ln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1371600" y="5899320"/>
            <a:ext cx="6479640" cy="348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fr-FR" sz="16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Conference - Location - Date</a:t>
            </a: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r>
              <a:t/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modify Master text styles</a:t>
            </a: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D4FBA5A0-4EFB-4E3D-A440-05DB51939E9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r>
              <a:t/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215360"/>
            <a:ext cx="4039920" cy="63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fr-FR" sz="20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 styles </a:t>
            </a:r>
            <a:endParaRPr lang="fr-FR" sz="20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39920" cy="395100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texts styles</a:t>
            </a:r>
          </a:p>
          <a:p>
            <a:pPr marL="743040" lvl="1" indent="-28548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645080" y="1215360"/>
            <a:ext cx="4041360" cy="63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fr-FR" sz="20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 styles</a:t>
            </a:r>
            <a:endParaRPr lang="fr-FR" sz="20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645080" y="2057400"/>
            <a:ext cx="4041360" cy="395100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texts styles</a:t>
            </a:r>
          </a:p>
          <a:p>
            <a:pPr marL="743040" lvl="1" indent="-28548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86" name="PlaceHolder 6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CE26F3B-D697-46BC-AB6B-F5FEDCCE714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3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5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26.tiff"/><Relationship Id="rId5" Type="http://schemas.openxmlformats.org/officeDocument/2006/relationships/image" Target="../media/image10.tiff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hyperlink" Target="https://indico.cern.ch/event/756727/contributions/3136638/attachments/1713833/2782323/lmc_359.pdf" TargetMode="External"/><Relationship Id="rId5" Type="http://schemas.openxmlformats.org/officeDocument/2006/relationships/hyperlink" Target="https://indico.cern.ch/event/734826/contributions/3030779/attachments/1661829/2664769/lmc_348_draft.pdf" TargetMode="External"/><Relationship Id="rId6" Type="http://schemas.openxmlformats.org/officeDocument/2006/relationships/hyperlink" Target="https://indico.cern.ch/event/760447/contributions/3154649/attachments/1722022/2780648/lmc_361_draft.pdf" TargetMode="Externa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png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6.png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27144/0.1" TargetMode="External"/><Relationship Id="rId4" Type="http://schemas.openxmlformats.org/officeDocument/2006/relationships/image" Target="../media/image4.tiff"/><Relationship Id="rId5" Type="http://schemas.openxmlformats.org/officeDocument/2006/relationships/image" Target="../media/image9.tiff"/><Relationship Id="rId6" Type="http://schemas.openxmlformats.org/officeDocument/2006/relationships/image" Target="../media/image10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5" Type="http://schemas.openxmlformats.org/officeDocument/2006/relationships/image" Target="../media/image13.tiff"/><Relationship Id="rId6" Type="http://schemas.openxmlformats.org/officeDocument/2006/relationships/image" Target="../media/image14.tiff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5.png"/><Relationship Id="rId3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4" Type="http://schemas.openxmlformats.org/officeDocument/2006/relationships/image" Target="../media/image17.tiff"/><Relationship Id="rId5" Type="http://schemas.openxmlformats.org/officeDocument/2006/relationships/image" Target="../media/image18.tiff"/><Relationship Id="rId6" Type="http://schemas.openxmlformats.org/officeDocument/2006/relationships/image" Target="../media/image12.tiff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4" Type="http://schemas.openxmlformats.org/officeDocument/2006/relationships/image" Target="../media/image21.tiff"/><Relationship Id="rId5" Type="http://schemas.openxmlformats.org/officeDocument/2006/relationships/image" Target="../media/image22.tiff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827584" y="2852936"/>
            <a:ext cx="4392488" cy="43204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1"/>
          <a:lstStyle/>
          <a:p>
            <a:pPr>
              <a:lnSpc>
                <a:spcPct val="100000"/>
              </a:lnSpc>
            </a:pPr>
            <a:r>
              <a:rPr lang="en-US" sz="2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2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TextShape 2"/>
          <p:cNvSpPr txBox="1"/>
          <p:nvPr/>
        </p:nvSpPr>
        <p:spPr>
          <a:xfrm>
            <a:off x="971600" y="3564949"/>
            <a:ext cx="7416823" cy="255927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sz="17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S. </a:t>
            </a:r>
            <a:r>
              <a:rPr lang="en-US" sz="1700" b="0" u="sng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Fartoukh</a:t>
            </a:r>
            <a:r>
              <a:rPr lang="en-US" sz="17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Y. </a:t>
            </a:r>
            <a:r>
              <a:rPr lang="en-US" sz="1700" u="sng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Papaphilippou</a:t>
            </a:r>
            <a:r>
              <a:rPr lang="en-US" sz="17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 </a:t>
            </a:r>
            <a:r>
              <a:rPr lang="en-US" sz="1700" u="sng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A. </a:t>
            </a:r>
            <a:r>
              <a:rPr lang="en-US" sz="1700" u="sng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Poyet</a:t>
            </a:r>
            <a:r>
              <a:rPr lang="en-US" sz="17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 </a:t>
            </a:r>
            <a:r>
              <a:rPr lang="en-US" sz="17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A. Rossi </a:t>
            </a:r>
            <a:r>
              <a:rPr lang="en-US" sz="17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and </a:t>
            </a:r>
            <a:r>
              <a:rPr lang="en-US" sz="17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700" b="1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</a:t>
            </a:r>
            <a:r>
              <a:rPr lang="en-US" sz="1700" b="1" u="sng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sz="1700" b="1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Sterbini </a:t>
            </a:r>
          </a:p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sz="170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on behalf of the BBLR wire compensation </a:t>
            </a:r>
            <a:r>
              <a:rPr lang="en-US" sz="170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team:</a:t>
            </a:r>
            <a:endParaRPr lang="en-US" sz="1700" u="sng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  <a:spcBef>
                <a:spcPts val="281"/>
              </a:spcBef>
            </a:pPr>
            <a:endParaRPr lang="en-US" sz="1700" u="sng" strike="noStrike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sz="1400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Amorim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G.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Arduini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H. Bartosik, A. Bertarelli, R. Bruce, X.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Buffat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Carver, C. Castro, G.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Cattenoz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E.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Effinger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Fartoukh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Fitterer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N.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Fuster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Gasior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Gonzales, A.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Gorzawski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G.-H.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Hemelsoet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Hostettler, G.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Iadarola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R. Jones, D.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Kaltchev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K.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Karastatis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Kostoglou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I. Lamas Garcia, T.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Levens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Levichev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E. Medina, D.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Mirarchi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J.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Olexa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Papadopoulou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Y.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Papaphilippou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D. Pellegrini, M.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Pojer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Poncet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 A.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Poyet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Redaelli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Rossi, B.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Salvachua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H.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Schmickler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F. Schmidt, K.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Skoufaris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Solfaroli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G. Sterbini, R. Tomas, G.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Trad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Valishev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D.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Valuch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J. </a:t>
            </a:r>
            <a:r>
              <a:rPr lang="en-US" sz="1400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Wenninger</a:t>
            </a:r>
            <a:r>
              <a:rPr lang="en-US" sz="1400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C. Xu, C. Zamantzas, P. </a:t>
            </a:r>
            <a:r>
              <a:rPr lang="en-US" sz="1400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Zisopoulos.</a:t>
            </a:r>
            <a:endParaRPr lang="en-US" sz="2400" b="1" u="sng" strike="noStrike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  <a:spcBef>
                <a:spcPts val="281"/>
              </a:spcBef>
            </a:pPr>
            <a:endParaRPr lang="en-US" sz="1700" u="sng" strike="noStrike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sz="15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Special </a:t>
            </a:r>
            <a:r>
              <a:rPr lang="en-US" sz="15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thanks to </a:t>
            </a:r>
            <a:r>
              <a:rPr lang="en-US" sz="15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LHC </a:t>
            </a:r>
            <a:r>
              <a:rPr lang="en-US" sz="15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MD </a:t>
            </a:r>
            <a:r>
              <a:rPr lang="en-US" sz="15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coordinators and the Collimation Team.</a:t>
            </a:r>
            <a:endParaRPr lang="en-US" sz="1500" u="sng" strike="noStrike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53" name="TextShape 3"/>
          <p:cNvSpPr txBox="1"/>
          <p:nvPr/>
        </p:nvSpPr>
        <p:spPr>
          <a:xfrm>
            <a:off x="107640" y="6517800"/>
            <a:ext cx="6479640" cy="34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en-US" sz="1600" b="0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LSWG, 29 November 2018</a:t>
            </a:r>
            <a:endParaRPr lang="en-US" sz="1600" b="0" strike="noStrike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1371600" y="5229360"/>
            <a:ext cx="6321960" cy="128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060" y="740332"/>
            <a:ext cx="6756390" cy="5201725"/>
          </a:xfrm>
          <a:prstGeom prst="rect">
            <a:avLst/>
          </a:prstGeom>
        </p:spPr>
      </p:pic>
      <p:sp>
        <p:nvSpPr>
          <p:cNvPr id="6" name="CustomShape 4"/>
          <p:cNvSpPr/>
          <p:nvPr/>
        </p:nvSpPr>
        <p:spPr>
          <a:xfrm>
            <a:off x="7732713" y="3134501"/>
            <a:ext cx="954087" cy="299666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A. </a:t>
            </a:r>
            <a:r>
              <a:rPr lang="en-US" sz="1400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Poyet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-201039" y="122182"/>
            <a:ext cx="8567712" cy="517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MD4: Operation with trains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7450" y="44624"/>
            <a:ext cx="112525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  <a:endParaRPr lang="en-US" dirty="0"/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FILL7386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7450" y="439591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TRAINS and NEW cabling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24328" y="21496"/>
            <a:ext cx="607506" cy="358156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MD4,</a:t>
            </a:r>
          </a:p>
          <a:p>
            <a:pPr algn="ctr"/>
            <a:r>
              <a:rPr lang="en-US" sz="1100" b="1" dirty="0" smtClean="0"/>
              <a:t>10 h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35204" y="6042743"/>
            <a:ext cx="648028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  <a:defRPr b="1" spc="-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Very clear effect of the compensation even with trains and reduced crossing. Gain of ~10 </a:t>
            </a:r>
            <a:r>
              <a:rPr lang="en-US" dirty="0" err="1" smtClean="0"/>
              <a:t>urad</a:t>
            </a:r>
            <a:r>
              <a:rPr lang="en-US" dirty="0" smtClean="0"/>
              <a:t> with wires on.</a:t>
            </a:r>
            <a:endParaRPr lang="en-US" dirty="0"/>
          </a:p>
        </p:txBody>
      </p:sp>
      <p:sp>
        <p:nvSpPr>
          <p:cNvPr id="11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2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 smtClean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87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76" y="770409"/>
            <a:ext cx="8123702" cy="4986272"/>
          </a:xfrm>
          <a:prstGeom prst="rect">
            <a:avLst/>
          </a:prstGeom>
        </p:spPr>
      </p:pic>
      <p:sp>
        <p:nvSpPr>
          <p:cNvPr id="6" name="CustomShape 4"/>
          <p:cNvSpPr/>
          <p:nvPr/>
        </p:nvSpPr>
        <p:spPr>
          <a:xfrm>
            <a:off x="7255626" y="5662387"/>
            <a:ext cx="1403648" cy="31662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A. </a:t>
            </a:r>
            <a:r>
              <a:rPr lang="en-US" sz="1400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Gorzawski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-201039" y="122182"/>
            <a:ext cx="8567712" cy="517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MD4: </a:t>
            </a:r>
            <a:r>
              <a:rPr lang="en-US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dBLM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analysis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57450" y="44624"/>
            <a:ext cx="112525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  <a:endParaRPr lang="en-US" dirty="0"/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FILL7386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7450" y="439591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TRAINS and NEW cabling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524328" y="21496"/>
            <a:ext cx="607506" cy="358156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MD4,</a:t>
            </a:r>
          </a:p>
          <a:p>
            <a:pPr algn="ctr"/>
            <a:r>
              <a:rPr lang="en-US" sz="1100" b="1" dirty="0" smtClean="0"/>
              <a:t>10 h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181862" y="2564904"/>
            <a:ext cx="6558489" cy="36004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81862" y="3112748"/>
            <a:ext cx="6558489" cy="2734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164288" y="2453453"/>
            <a:ext cx="515742" cy="226807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/>
              <a:t>ON</a:t>
            </a:r>
            <a:endParaRPr lang="en-US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7164288" y="3290171"/>
            <a:ext cx="527895" cy="226807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OFF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82065" y="6156862"/>
            <a:ext cx="648028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  <a:defRPr b="1" spc="-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Effect of the wires also visible from the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dBLM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4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 smtClean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11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910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/>
          <p:cNvSpPr/>
          <p:nvPr/>
        </p:nvSpPr>
        <p:spPr>
          <a:xfrm>
            <a:off x="-201039" y="122182"/>
            <a:ext cx="8567712" cy="517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MD4: End-of-MD test with active filters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7450" y="44624"/>
            <a:ext cx="112525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  <a:endParaRPr lang="en-US" dirty="0"/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FILL7386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7450" y="439591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TRAINS and NEW cabling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24328" y="21496"/>
            <a:ext cx="607506" cy="358156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MD4,</a:t>
            </a:r>
          </a:p>
          <a:p>
            <a:pPr algn="ctr"/>
            <a:r>
              <a:rPr lang="en-US" sz="1100" b="1" dirty="0" smtClean="0"/>
              <a:t>10 h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116" y="711105"/>
            <a:ext cx="5256584" cy="5256584"/>
          </a:xfrm>
          <a:prstGeom prst="rect">
            <a:avLst/>
          </a:prstGeom>
        </p:spPr>
      </p:pic>
      <p:sp>
        <p:nvSpPr>
          <p:cNvPr id="6" name="CustomShape 4"/>
          <p:cNvSpPr/>
          <p:nvPr/>
        </p:nvSpPr>
        <p:spPr>
          <a:xfrm>
            <a:off x="7223934" y="4365105"/>
            <a:ext cx="1296144" cy="288032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r>
              <a:rPr lang="en-US" sz="14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r>
              <a:rPr lang="en-US" sz="1400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Kostoglou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87624" y="6039148"/>
            <a:ext cx="8753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6110" indent="-28575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As End-of-MD, </a:t>
            </a:r>
            <a:r>
              <a:rPr lang="en-US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MB active filter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tests was performed.</a:t>
            </a: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1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2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 smtClean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fld id="{1A34F1AA-CD57-447B-8D79-236FD65227C5}" type="slidenum">
              <a:rPr lang="en-US" sz="1200" b="0" strike="noStrike" spc="-1" smtClean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856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866228" y="57928"/>
            <a:ext cx="7919640" cy="53504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Summary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5300" y="592974"/>
            <a:ext cx="864114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MD3:</a:t>
            </a:r>
          </a:p>
          <a:p>
            <a:pPr marL="800280" lvl="1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Positive effect  of the wires visible also at reduced crossing angle</a:t>
            </a: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</a:t>
            </a:r>
            <a:endParaRPr lang="en-US" sz="24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MD4:</a:t>
            </a:r>
          </a:p>
          <a:p>
            <a:pPr marL="800280" lvl="1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First time wire compensation with trains. </a:t>
            </a:r>
            <a:r>
              <a:rPr lang="en-US" sz="2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Clear effect of th</a:t>
            </a:r>
            <a:r>
              <a:rPr lang="en-US" sz="2400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e wires on the BLM losses.</a:t>
            </a:r>
            <a:endParaRPr lang="en-US" sz="2400" spc="-1" dirty="0">
              <a:solidFill>
                <a:srgbClr val="00B050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400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6223" y="2854199"/>
            <a:ext cx="3789645" cy="38228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261" y="2854199"/>
            <a:ext cx="3650123" cy="3682142"/>
          </a:xfrm>
          <a:prstGeom prst="rect">
            <a:avLst/>
          </a:prstGeom>
        </p:spPr>
      </p:pic>
      <p:sp>
        <p:nvSpPr>
          <p:cNvPr id="12" name="CustomShape 4"/>
          <p:cNvSpPr/>
          <p:nvPr/>
        </p:nvSpPr>
        <p:spPr>
          <a:xfrm>
            <a:off x="1688201" y="4500724"/>
            <a:ext cx="1698242" cy="38909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Before LS2</a:t>
            </a:r>
            <a:endParaRPr lang="en-US" sz="16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CustomShape 4"/>
          <p:cNvSpPr/>
          <p:nvPr/>
        </p:nvSpPr>
        <p:spPr>
          <a:xfrm>
            <a:off x="6084168" y="4500724"/>
            <a:ext cx="1698242" cy="38909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After </a:t>
            </a:r>
            <a:r>
              <a:rPr lang="en-US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LS2?</a:t>
            </a:r>
            <a:endParaRPr lang="en-US" sz="16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98707240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Shape 1"/>
          <p:cNvSpPr txBox="1"/>
          <p:nvPr/>
        </p:nvSpPr>
        <p:spPr>
          <a:xfrm>
            <a:off x="659546" y="1628800"/>
            <a:ext cx="7872454" cy="4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Thank</a:t>
            </a:r>
            <a:r>
              <a:rPr lang="fr-FR" sz="28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</a:t>
            </a:r>
            <a:r>
              <a:rPr lang="fr-FR" sz="28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the attention!</a:t>
            </a:r>
          </a:p>
          <a:p>
            <a:pPr algn="ctr">
              <a:lnSpc>
                <a:spcPct val="100000"/>
              </a:lnSpc>
            </a:pPr>
            <a:endParaRPr lang="fr-FR" sz="2400" b="1" strike="noStrike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000" u="sng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</a:t>
            </a:r>
            <a:r>
              <a:rPr lang="en-US" sz="20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n </a:t>
            </a:r>
            <a:r>
              <a:rPr lang="en-US" sz="2000" u="sng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behalf of the BBLR wire </a:t>
            </a:r>
            <a:r>
              <a:rPr lang="en-US" sz="20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compensation team</a:t>
            </a:r>
            <a:endParaRPr lang="fr-F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7" name="CustomShape 3"/>
          <p:cNvSpPr/>
          <p:nvPr/>
        </p:nvSpPr>
        <p:spPr>
          <a:xfrm>
            <a:off x="335510" y="2935920"/>
            <a:ext cx="8520526" cy="17281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85000" lnSpcReduction="10000"/>
          </a:bodyPr>
          <a:lstStyle/>
          <a:p>
            <a:pPr algn="just">
              <a:spcBef>
                <a:spcPts val="360"/>
              </a:spcBef>
            </a:pP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Amorim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Arduini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Bartosik,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A. Bertarelli, 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Bruce, X.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Buffat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Carver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C. Castro, 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Cattenoz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Effinger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Fartoukh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Fitterer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N.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Fuster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Gasior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Gonzales, A.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Gorzawski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G.-H.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Hemelsoet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M. Hostettler, G.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Iadarola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R. Jones, D.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Kaltchev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K.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Karastatis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Kostoglou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I. Lamas Garcia, T.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Levens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Levichev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E. Medina, D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Mirarchi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J.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Olexa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Papadopoulou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Y.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Papaphilippou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D. Pellegrini,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Pojer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Poncet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 A.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Poyet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Redaelli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Rossi, B.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Salvachua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Schmickler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F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Schmidt, K.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Skoufaris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Solfaroli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G. Sterbini, R. Tomas, G.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Trad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Valishev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D.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Valuch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J.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Wenninger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C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Xu, C.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Zamantzas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P.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Zisopoulos and all participants to the design, production and commissioning of the wire compensator prototypes and </a:t>
            </a:r>
            <a:r>
              <a:rPr lang="en-US" b="1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LHC MD coordinators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6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8203409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441901" y="2041947"/>
            <a:ext cx="3018531" cy="1243695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TextShape 1"/>
          <p:cNvSpPr txBox="1"/>
          <p:nvPr/>
        </p:nvSpPr>
        <p:spPr>
          <a:xfrm>
            <a:off x="385560" y="55859"/>
            <a:ext cx="8795319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en-US" sz="44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Outlook</a:t>
            </a:r>
            <a:endParaRPr lang="en-US" sz="44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1A34F1AA-CD57-447B-8D79-236FD65227C5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38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2" name="CustomShape 3"/>
          <p:cNvSpPr/>
          <p:nvPr/>
        </p:nvSpPr>
        <p:spPr>
          <a:xfrm>
            <a:off x="1089766" y="5205066"/>
            <a:ext cx="7498800" cy="9480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55000" lnSpcReduction="20000"/>
          </a:bodyPr>
          <a:lstStyle/>
          <a:p>
            <a:pPr marL="343080" indent="-342720">
              <a:lnSpc>
                <a:spcPct val="100000"/>
              </a:lnSpc>
              <a:spcBef>
                <a:spcPts val="6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3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36 h of MD in 2018. Thanks!</a:t>
            </a:r>
          </a:p>
          <a:p>
            <a:pPr marL="343080" indent="-342720">
              <a:lnSpc>
                <a:spcPct val="100000"/>
              </a:lnSpc>
              <a:spcBef>
                <a:spcPts val="6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3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</a:t>
            </a:r>
            <a:r>
              <a:rPr lang="en-US" sz="3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will summarize the results of </a:t>
            </a:r>
            <a:r>
              <a:rPr lang="en-US" sz="3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MD3 (wire compensation during Xing-angle anti-leveling) </a:t>
            </a:r>
            <a:r>
              <a:rPr lang="en-US" sz="3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</a:t>
            </a:r>
            <a:r>
              <a:rPr lang="en-US" sz="3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MD4 (with trains).</a:t>
            </a:r>
            <a:endParaRPr lang="en-US" sz="3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428625" y="1841943"/>
            <a:ext cx="8617815" cy="1"/>
          </a:xfrm>
          <a:prstGeom prst="straightConnector1">
            <a:avLst/>
          </a:prstGeom>
          <a:ln w="57150">
            <a:gradFill flip="none" rotWithShape="1">
              <a:gsLst>
                <a:gs pos="50000">
                  <a:srgbClr val="5EB5D2"/>
                </a:gs>
                <a:gs pos="0">
                  <a:schemeClr val="bg1"/>
                </a:gs>
                <a:gs pos="100000">
                  <a:srgbClr val="0074A4"/>
                </a:gs>
              </a:gsLst>
              <a:lin ang="0" scaled="1"/>
              <a:tileRect/>
            </a:gra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700032" y="2109178"/>
            <a:ext cx="112525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  <a:endParaRPr lang="en-US" dirty="0"/>
          </a:p>
          <a:p>
            <a:r>
              <a:rPr lang="en-US" dirty="0" smtClean="0">
                <a:solidFill>
                  <a:srgbClr val="5A5A5A"/>
                </a:solidFill>
              </a:rPr>
              <a:t>FILL7169</a:t>
            </a:r>
            <a:endParaRPr lang="en-US" dirty="0">
              <a:solidFill>
                <a:srgbClr val="5A5A5A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879599" y="1104868"/>
            <a:ext cx="1297919" cy="369332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900" dirty="0" smtClean="0">
                <a:solidFill>
                  <a:srgbClr val="0074A4"/>
                </a:solidFill>
                <a:hlinkClick r:id="rId4"/>
              </a:rPr>
              <a:t>LMC 359</a:t>
            </a:r>
            <a:endParaRPr lang="en-US" sz="900" dirty="0" smtClean="0">
              <a:solidFill>
                <a:srgbClr val="0074A4"/>
              </a:solidFill>
            </a:endParaRPr>
          </a:p>
          <a:p>
            <a:r>
              <a:rPr lang="en-US" sz="900" dirty="0">
                <a:solidFill>
                  <a:srgbClr val="0074A4"/>
                </a:solidFill>
              </a:rPr>
              <a:t>TS2 Wire Re-cabling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5796136" y="1882841"/>
            <a:ext cx="0" cy="234506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614243" y="2088581"/>
            <a:ext cx="1125255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24</a:t>
            </a:r>
            <a:r>
              <a:rPr lang="en-US" baseline="30000" dirty="0" smtClean="0"/>
              <a:t>th</a:t>
            </a:r>
            <a:r>
              <a:rPr lang="en-US" dirty="0" smtClean="0"/>
              <a:t> July 2018</a:t>
            </a:r>
            <a:endParaRPr lang="en-US" dirty="0"/>
          </a:p>
          <a:p>
            <a:r>
              <a:rPr lang="en-US" dirty="0" smtClean="0">
                <a:solidFill>
                  <a:srgbClr val="5A5A5A"/>
                </a:solidFill>
              </a:rPr>
              <a:t>FILL6972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695674" y="2088581"/>
            <a:ext cx="126772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June 2018</a:t>
            </a:r>
            <a:endParaRPr lang="en-US" dirty="0"/>
          </a:p>
          <a:p>
            <a:r>
              <a:rPr lang="en-US" dirty="0" smtClean="0">
                <a:solidFill>
                  <a:srgbClr val="5A5A5A"/>
                </a:solidFill>
              </a:rPr>
              <a:t>FILL6797-8-9</a:t>
            </a:r>
            <a:endParaRPr lang="en-US" dirty="0">
              <a:solidFill>
                <a:srgbClr val="5A5A5A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271770" y="1117172"/>
            <a:ext cx="1304460" cy="369332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>
                <a:hlinkClick r:id="rId5"/>
              </a:rPr>
              <a:t>LMC 348</a:t>
            </a:r>
            <a:endParaRPr lang="en-US" dirty="0"/>
          </a:p>
          <a:p>
            <a:r>
              <a:rPr lang="en-US" dirty="0">
                <a:solidFill>
                  <a:srgbClr val="0074A4"/>
                </a:solidFill>
              </a:rPr>
              <a:t>TS1 TCTV alignment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 flipH="1" flipV="1">
            <a:off x="4622355" y="1882841"/>
            <a:ext cx="0" cy="1881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084878" y="1487581"/>
            <a:ext cx="1826" cy="298378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359645" y="1494995"/>
            <a:ext cx="0" cy="290964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2873297" y="1875750"/>
            <a:ext cx="0" cy="205740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472684" y="1119159"/>
            <a:ext cx="1674947" cy="369332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900" dirty="0" smtClean="0"/>
              <a:t>YETS17-18</a:t>
            </a:r>
            <a:endParaRPr lang="en-US" sz="900" dirty="0"/>
          </a:p>
          <a:p>
            <a:r>
              <a:rPr lang="en-US" sz="900" dirty="0" smtClean="0">
                <a:solidFill>
                  <a:srgbClr val="0074A4"/>
                </a:solidFill>
              </a:rPr>
              <a:t>Installation of the IR1 wires</a:t>
            </a:r>
            <a:endParaRPr lang="en-US" sz="900" dirty="0">
              <a:solidFill>
                <a:srgbClr val="0074A4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1668699" y="1496531"/>
            <a:ext cx="0" cy="280477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4982395" y="1882842"/>
            <a:ext cx="0" cy="1033468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866031" y="2916310"/>
            <a:ext cx="126038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July 2018</a:t>
            </a:r>
            <a:endParaRPr lang="en-US" dirty="0"/>
          </a:p>
          <a:p>
            <a:r>
              <a:rPr lang="en-US" dirty="0" smtClean="0">
                <a:solidFill>
                  <a:srgbClr val="5A5A5A"/>
                </a:solidFill>
              </a:rPr>
              <a:t>FILL6984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695674" y="2477114"/>
            <a:ext cx="1267720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From 2 to 4 wires</a:t>
            </a:r>
          </a:p>
          <a:p>
            <a:r>
              <a:rPr lang="en-US" sz="1000" dirty="0" smtClean="0">
                <a:solidFill>
                  <a:schemeClr val="bg1"/>
                </a:solidFill>
              </a:rPr>
              <a:t>(validation)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614243" y="2465317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4 wires compensation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866031" y="3289343"/>
            <a:ext cx="1260380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smtClean="0">
                <a:solidFill>
                  <a:schemeClr val="bg1"/>
                </a:solidFill>
              </a:rPr>
              <a:t>From SETUP BEAM to TRAINS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00032" y="2504145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Reducing crossing angle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30389" y="1102618"/>
            <a:ext cx="860119" cy="507831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cs-CZ" sz="900" dirty="0">
                <a:hlinkClick r:id="rId6"/>
              </a:rPr>
              <a:t>LMC </a:t>
            </a:r>
            <a:r>
              <a:rPr lang="cs-CZ" sz="900" dirty="0" smtClean="0">
                <a:hlinkClick r:id="rId6"/>
              </a:rPr>
              <a:t>361</a:t>
            </a:r>
            <a:endParaRPr lang="cs-CZ" sz="900" dirty="0" smtClean="0"/>
          </a:p>
          <a:p>
            <a:r>
              <a:rPr lang="en-US" sz="900" dirty="0" err="1">
                <a:solidFill>
                  <a:srgbClr val="0074A4"/>
                </a:solidFill>
              </a:rPr>
              <a:t>EoF</a:t>
            </a:r>
            <a:r>
              <a:rPr lang="en-US" sz="900" dirty="0">
                <a:solidFill>
                  <a:srgbClr val="0074A4"/>
                </a:solidFill>
              </a:rPr>
              <a:t> Request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7044981" y="1610449"/>
            <a:ext cx="0" cy="187332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1526325" y="3889745"/>
            <a:ext cx="684076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1526325" y="4149037"/>
            <a:ext cx="4173707" cy="24006"/>
          </a:xfrm>
          <a:prstGeom prst="straightConnector1">
            <a:avLst/>
          </a:prstGeom>
          <a:ln w="28575">
            <a:solidFill>
              <a:srgbClr val="FF7F0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5700785" y="4179396"/>
            <a:ext cx="2688392" cy="0"/>
          </a:xfrm>
          <a:prstGeom prst="straightConnector1">
            <a:avLst/>
          </a:prstGeom>
          <a:ln w="28575">
            <a:solidFill>
              <a:srgbClr val="FF7F0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666403" y="3768036"/>
            <a:ext cx="2920030" cy="230832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9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wire compensation at  </a:t>
            </a:r>
            <a:r>
              <a:rPr lang="en-US" sz="9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9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*=30 </a:t>
            </a:r>
            <a:r>
              <a:rPr lang="en-US" sz="9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cm (ROUND OPTICS)</a:t>
            </a:r>
            <a:endParaRPr lang="en-US" sz="900" b="1" spc="-1" dirty="0" smtClean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145774" y="4048382"/>
            <a:ext cx="934808" cy="230832"/>
          </a:xfrm>
          <a:prstGeom prst="rect">
            <a:avLst/>
          </a:prstGeom>
          <a:solidFill>
            <a:srgbClr val="FFFFFF"/>
          </a:solidFill>
          <a:ln w="28575">
            <a:solidFill>
              <a:srgbClr val="FF7F0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900" b="1" spc="-1" dirty="0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sz="900" b="1" spc="-1" baseline="-25000" dirty="0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sz="900" b="1" spc="-1" dirty="0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/2</a:t>
            </a:r>
            <a:r>
              <a:rPr lang="en-US" sz="900" b="1" spc="-1" dirty="0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</a:rPr>
              <a:t>=150 </a:t>
            </a:r>
            <a:r>
              <a:rPr lang="en-US" sz="900" b="1" spc="-1" dirty="0" err="1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900" b="1" spc="-1" dirty="0" err="1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</a:rPr>
              <a:t>rad</a:t>
            </a:r>
            <a:endParaRPr lang="en-US" sz="900" b="1" spc="-1" dirty="0" smtClean="0">
              <a:solidFill>
                <a:srgbClr val="FF7F01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492810" y="4062264"/>
            <a:ext cx="1104341" cy="230832"/>
          </a:xfrm>
          <a:prstGeom prst="rect">
            <a:avLst/>
          </a:prstGeom>
          <a:solidFill>
            <a:srgbClr val="FFFFFF"/>
          </a:solidFill>
          <a:ln w="28575">
            <a:solidFill>
              <a:srgbClr val="FF7F0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900" b="1" spc="-1" dirty="0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</a:rPr>
              <a:t>down to </a:t>
            </a:r>
            <a:r>
              <a:rPr lang="en-US" sz="900" b="1" spc="-1" dirty="0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130 </a:t>
            </a:r>
            <a:r>
              <a:rPr lang="en-US" sz="900" b="1" spc="-1" dirty="0" err="1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900" b="1" spc="-1" dirty="0" err="1" smtClean="0">
                <a:solidFill>
                  <a:srgbClr val="FF7F01"/>
                </a:solidFill>
                <a:uFill>
                  <a:solidFill>
                    <a:srgbClr val="FFFFFF"/>
                  </a:solidFill>
                </a:uFill>
              </a:rPr>
              <a:t>rad</a:t>
            </a:r>
            <a:endParaRPr lang="en-US" sz="900" b="1" spc="-1" dirty="0" smtClean="0">
              <a:solidFill>
                <a:srgbClr val="FF7F01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198764" y="2106626"/>
            <a:ext cx="112525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  <a:endParaRPr lang="en-US" dirty="0"/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FILL7386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97" name="Straight Arrow Connector 96"/>
          <p:cNvCxnSpPr/>
          <p:nvPr/>
        </p:nvCxnSpPr>
        <p:spPr>
          <a:xfrm flipV="1">
            <a:off x="7294868" y="1880289"/>
            <a:ext cx="0" cy="234506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198764" y="2501593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TRAINS and NEW cabling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1259633" y="1958831"/>
            <a:ext cx="589318" cy="359647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MD1,</a:t>
            </a:r>
          </a:p>
          <a:p>
            <a:pPr algn="ctr"/>
            <a:r>
              <a:rPr lang="en-US" sz="1100" b="1" dirty="0" smtClean="0"/>
              <a:t>12 h</a:t>
            </a:r>
            <a:endParaRPr lang="en-US" sz="1100" b="1" dirty="0" smtClean="0"/>
          </a:p>
        </p:txBody>
      </p:sp>
      <p:sp>
        <p:nvSpPr>
          <p:cNvPr id="102" name="Rounded Rectangle 101"/>
          <p:cNvSpPr/>
          <p:nvPr/>
        </p:nvSpPr>
        <p:spPr>
          <a:xfrm>
            <a:off x="3419872" y="2844809"/>
            <a:ext cx="579481" cy="384859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MD2,</a:t>
            </a:r>
          </a:p>
          <a:p>
            <a:pPr algn="ctr"/>
            <a:r>
              <a:rPr lang="en-US" sz="1100" b="1" dirty="0"/>
              <a:t>7 h</a:t>
            </a:r>
            <a:endParaRPr lang="en-US" sz="1100" b="1" dirty="0"/>
          </a:p>
        </p:txBody>
      </p:sp>
      <p:sp>
        <p:nvSpPr>
          <p:cNvPr id="104" name="Rounded Rectangle 103"/>
          <p:cNvSpPr/>
          <p:nvPr/>
        </p:nvSpPr>
        <p:spPr>
          <a:xfrm>
            <a:off x="5520372" y="2861925"/>
            <a:ext cx="576466" cy="367744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MD3, 7 h</a:t>
            </a:r>
            <a:endParaRPr lang="en-US" sz="1100" b="1" dirty="0"/>
          </a:p>
        </p:txBody>
      </p:sp>
      <p:sp>
        <p:nvSpPr>
          <p:cNvPr id="105" name="Rounded Rectangle 104"/>
          <p:cNvSpPr/>
          <p:nvPr/>
        </p:nvSpPr>
        <p:spPr>
          <a:xfrm>
            <a:off x="6935418" y="2871512"/>
            <a:ext cx="607506" cy="358156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MD4,</a:t>
            </a:r>
          </a:p>
          <a:p>
            <a:pPr algn="ctr"/>
            <a:r>
              <a:rPr lang="en-US" sz="1100" b="1" dirty="0" smtClean="0"/>
              <a:t>10 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172614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1227841" y="109505"/>
            <a:ext cx="6843855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MD3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WIRES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POSITION</a:t>
            </a:r>
            <a:endParaRPr lang="en-US" sz="2800" baseline="-25000" dirty="0"/>
          </a:p>
          <a:p>
            <a:pPr algn="ctr">
              <a:lnSpc>
                <a:spcPct val="100000"/>
              </a:lnSpc>
            </a:pP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294710" y="2334937"/>
            <a:ext cx="4723881" cy="4553481"/>
            <a:chOff x="4036135" y="1607529"/>
            <a:chExt cx="4723881" cy="455348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6135" y="1607529"/>
              <a:ext cx="4723881" cy="4553481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6408352" y="3861048"/>
              <a:ext cx="1332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723296" y="3939836"/>
              <a:ext cx="79220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>
                  <a:solidFill>
                    <a:srgbClr val="0073A5"/>
                  </a:solidFill>
                </a:defRPr>
              </a:lvl1pPr>
            </a:lstStyle>
            <a:p>
              <a:r>
                <a:rPr lang="en-US" dirty="0"/>
                <a:t>5.5 </a:t>
              </a:r>
              <a:r>
                <a:rPr lang="en-US" dirty="0" err="1">
                  <a:latin typeface="Symbol" charset="2"/>
                  <a:ea typeface="Symbol" charset="2"/>
                  <a:cs typeface="Symbol" charset="2"/>
                </a:rPr>
                <a:t>s</a:t>
              </a:r>
              <a:r>
                <a:rPr lang="en-US" baseline="-25000" dirty="0" err="1"/>
                <a:t>coll</a:t>
              </a:r>
              <a:endParaRPr lang="en-US" baseline="-250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740352" y="3861048"/>
              <a:ext cx="891974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893630" y="3941726"/>
              <a:ext cx="585417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>
                  <a:solidFill>
                    <a:srgbClr val="0073A5"/>
                  </a:solidFill>
                </a:defRPr>
              </a:lvl1pPr>
            </a:lstStyle>
            <a:p>
              <a:r>
                <a:rPr lang="en-US" dirty="0"/>
                <a:t>3 mm</a:t>
              </a:r>
            </a:p>
          </p:txBody>
        </p:sp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112267"/>
              </p:ext>
            </p:extLst>
          </p:nvPr>
        </p:nvGraphicFramePr>
        <p:xfrm>
          <a:off x="5282356" y="720229"/>
          <a:ext cx="3250991" cy="15969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04555"/>
                <a:gridCol w="575856"/>
                <a:gridCol w="1406135"/>
                <a:gridCol w="764445"/>
              </a:tblGrid>
              <a:tr h="43038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Wire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Plane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Wire-beam</a:t>
                      </a:r>
                      <a:r>
                        <a:rPr lang="en-US" sz="1200" baseline="0" dirty="0" smtClean="0"/>
                        <a:t> d</a:t>
                      </a:r>
                      <a:r>
                        <a:rPr lang="en-US" sz="1200" dirty="0" smtClean="0"/>
                        <a:t>istance [mm]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sz="1200" baseline="-25000" dirty="0" err="1" smtClean="0"/>
                        <a:t>coll</a:t>
                      </a:r>
                      <a:endParaRPr lang="en-US" sz="1200" baseline="-25000" dirty="0" smtClean="0"/>
                    </a:p>
                    <a:p>
                      <a:pPr algn="ctr"/>
                      <a:r>
                        <a:rPr lang="en-US" sz="1200" baseline="0" dirty="0" smtClean="0"/>
                        <a:t>[mm]</a:t>
                      </a:r>
                      <a:endParaRPr lang="en-US" sz="1200" baseline="0" dirty="0"/>
                    </a:p>
                  </a:txBody>
                  <a:tcPr marL="74672" marR="74672" marT="37336" marB="37336"/>
                </a:tc>
              </a:tr>
              <a:tr h="289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R1 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+7.42 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0.80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</a:tr>
              <a:tr h="289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L1 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-7.41 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0.80</a:t>
                      </a:r>
                    </a:p>
                  </a:txBody>
                  <a:tcPr marL="74672" marR="74672" marT="37336" marB="37336"/>
                </a:tc>
              </a:tr>
              <a:tr h="289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R5 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+8.24 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0.95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</a:tr>
              <a:tr h="2891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L5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-7.15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0.75</a:t>
                      </a:r>
                      <a:endParaRPr lang="en-US" sz="1200" dirty="0"/>
                    </a:p>
                  </a:txBody>
                  <a:tcPr marL="74672" marR="74672" marT="37336" marB="37336"/>
                </a:tc>
              </a:tr>
            </a:tbl>
          </a:graphicData>
        </a:graphic>
      </p:graphicFrame>
      <p:sp>
        <p:nvSpPr>
          <p:cNvPr id="15" name="AutoShape 4" descr="data:image/png;base64,iVBORw0KGgoAAAANSUhEUgAAA+YAAAPCCAYAAAD1XcIHAAAABHNCSVQICAgIfAhkiAAAAAlwSFlz%0AAAAWJQAAFiUBSVIk8AAAADl0RVh0U29mdHdhcmUAbWF0cGxvdGxpYiB2ZXJzaW9uIDIuMS4wLCBo%0AdHRwOi8vbWF0cGxvdGxpYi5vcmcvpW3flQAAIABJREFUeJzs3Xl4VOX99/HPHbKREAirBEEEREUq%0AZXHHYhCKfUCtorZeaMU19qn4c/dHFTT4A0XFrdpWkfpj8WltaUFcqKhgELRWBKkLCJFFRUDWhOxk%0AuZ8/ThIyyYRMYJI7M+f9uq5zTc463+8Qhc/cZzHWWgEAAAAAADdiXBcAAAAAAICfEcwBAAAAAHCI%0AYA4AAAAAgEMEcwAAAAAAHCKYAwAAAADgEMEcAAAAAACHCOYAAAAAADhEMAcAAAAAwCGCOQAAAAAA%0ADhHMAQAAAABwiGAOAAAAAIBDBHMAAAAAABwimAMAAAAA4BDBHAAAAAAAhwjmAAAAAAA4RDAHAAAA%0AAMChWNcFRBtjzBZJbSVtdVwKAAAAACD8jpd0wFrbK1wHJJiHX9vWrVt36NevXwfXhYQiLy9PkpSS%0AkuK4kvCJxp6k6OyLniJHNPZFT5EjGvuip8gQjT1J0dkXPUWOaOhr/fr1KioqCusxCebht7Vfv34d%0AVq9e7bqOkGRlZUmS0tPTndYRTtHYkxSdfdFT5IjGvugpckRjX/QUGaKxJyk6+6KnyBENfQ0ZMkRr%0A1qzZGs5j+vYac2PMGGPM28aYbcaYImPMZmPMfGPM2a5rAwAAAAD4hy+DuTHmUUlvSBos6S1Jz0ha%0AI+nnkj4wxlztsDwAAAAAgI/47lR2Y0xXSXdL+kHSAGvtrhrrhktaJukhSS+7qRAAAAAA4Cd+HDHv%0AKa/vf9cM5ZJkrX1PUp6kzi4KAwAAAAD4jx+Debakg5LOMMZ0qrnCGDNMUoqkd10UBgAAAADwH9+d%0Aym6t3WeM+W9JT0paZ4x5VdJeSX0kXSzpHUk3OywRAAAAAOAjxlrrugYnjDGXSHpJUvsai7+W9KC1%0A9s8h7F/f89BO7tu3b9LMmTPDUGXTi4bnCNYWjT1J0dkXPUWOaOyLniJHNPZFT5EhGnuSorMveooc%0A0dBXRkaGsrOz11hrh4TrmH48lV3GmHsl/V3SbHkj5cmShkjaLOn/GWMec1cdAAAAAMBPfHcquzEm%0AXdKjkhZaa++ssWqNMeZSSRsl3WWMed5au7m+49T37YgxZnVKSsrg9PT0MFbddLKysiRJkVJvKKKx%0AJyk6+6KnyBGNfdFT5IjGvugpMkRjT1J09kVPkSMa+mqK0X7fBXNJF1a+vld7hbW20BjzsaRLJQ2S%0AN4IOAADCzFqppEQqKKg7FRUFbvvZZx0kScXFTVtTXJyUnFx3SkqSYnx5jiEAoLn4MZgnVL7W90i0%0AquUHm6EWAAAikrXSvn3Stm2Hpu3bpby84GE72FReHuq7DWjKVkLSurXUpk3w4F576txZ6t7dm3r0%0AkNLSpFg//osLABAyP/41sULSBEkZxpgXrLXfV60wxvwfSUMlFUv60FF9AAC0OLm50t//Ln34ofTR%0AR9LmzU0/gt2SFBV50+7djd83Jkbq2lUaPFg65xzpwgsb3gcA4C9+DOZ/l/ec8pGS1htjFkraKamf%0AvNPcjaSJ1tq97koEAKDl+OoraeRI6fvvG94WdVVUeGcTbN8uvfGGNGmSdMstx2rsWD5QAIDHd8Hc%0AWlthjBkt6RZJV8q7njxJ0j5JiyX9zlr7tsMSAQBoMayVMjKaJpTXd01369bNf023tdLBg6Fd8360%0AKiqk55/vo9NO2xfeAwMAIpbvgrkkWWtLJT1dOQEAgHqsXy+tWBF8XZs2h66l7t5dOvZYKTU1tOuw%0Ak5Ol+Pjm7eVIlZdLhYWhXTeflyft3Hnouvvvv5d++KHuMUtLY7RkSVddc03z9wMAaHl8GcwBAEBo%0AVq8OnO/aVXr5ZWnIEC+E+0GrVlJKijcdiZISacMGado06W9/O7R848bwP24HABCZePgHAACoV+1g%0Afv310ogR/gnl4ZCQIA0YIE2ZErh848YUWeumJgBAy0IwBwAA9aodzIcMcVNHU0pPl4xp+vc58UTv%0A9P8qBw7E6Ztvmv59AQAtH8EcAAAEZa20dm3gstrB3JjAqVUrqUMHL+zOnq16R4T/9Cfp5pulM8+U%0AkpK8fSdNaoouWo6YGGnQoMBla9a4qQUA0LJwjTkAAAjqwAEpP//QfFKSdNxxwbd98EHvtbRU+vpr%0AaeFCafly6ZNPpOeeq7v9XXd5z0Zv317q1k3atCn89Ydq7lzv5m7N4ZRTAm+mt31787wvAKBlI5gD%0AAICg9uwJnO/cuf5TvjMzA+c/+EAaNkz6wx+8EN6rV+D6V16R+vWTevb0Rtavuy5cVTdefV82NIXO%0AnQPna3/GAAB/4lR2AAAQ1N69gfMdO4a+79Ch0skne6ey175OXZJ+9jMvlB+N/HzvkWtDhwYuLyqS%0AEhO9LxHmzQtc94c/eMtfeunQsmDXmGdlecsyM6WPP5bGjPFO0TdG2rr10HbbtkkTJki9e3s3eevY%0AUbr4YmnVquA11/4Ma3/GAAB/IpgDAICgao/mdurUuP2rri+PiwtPPbW1aSOdcYYXnPPyDi3/4APv%0AEWWStHRp4D7LlnmvI0aE9h7/+pf0k59IxcXeHenHjz/0/PU1a6SBA72wf9JJ0q23ShddJL3/vnTu%0AudLixXWPV/szZMQcACBxKjsAAKjH0YyYv/++9+zu+HgvPDeV88/3gvj773uj2pIXxlu18k6lrxnM%0AKyq8kfDevUMfrX/7ben5570b1dVUVib94hfeqP1770nnnXdo3fbt0umnSzfc4I2uJyQcWseIOQAg%0AGEbMAQBAUI0ZMc/M9Kb775d++Utp5EhvxHzGDCktrelqrBr5rhnAly717h5/2WXeqeYbN3rL1671%0AgnCoo+WSNyJeO5RL0ptvejesu/XWwFAueTezu/deaefOuiP2jJgDAIJhxBwAAATVmBHzKVMC543x%0AHonW1Dd1O/tsqXXrQwE4N9c7xfzee73RdMlbd+KJh05jr1oeivpG+//1L+/1m2/q3vhOkrKzvdf1%0A66XRow8tZ8QcABAMwRwAAATVmBHzquvJCwq80HrDDdKvf+2dMt6YINxY8fHe9dzvvivt2uW9d3m5%0ANyrer583er10qfR//6/3akzj6unaNfjyqkA9f/7h96/5uDmJEXMAQHCcyg4AAIKqHRpDucY8Odk7%0Ajf31172APH580z8j/PzzvS8Gli3zwndCwqE7tQ8f7l0DXlLiPT+8f3+pS5fQj13f4+HatfNeFy3y%0A3ru+qer57lVSUqTYGsMihYXeXeQBAP5GMAcAAEHVPs26MXdlHzBAuukm7xrvp54Kb1211bzOfNky%0AL5QnJh5at2+f9Mc/eqP5jbm+/HDOOst7XbGicfsZU/dz5HR2AADBHAAABFV7pLtNm8btP2mSF5Bn%0AzJD27w9fXbUNGSKlpnqj119+GRi+q35+5BHvNVyn1f/851KfPtLvfx/8sWiSd1p9sLMFUlIC5wsK%0AwlMTACBycY05AABR4MsvpX/841gVFsbqs8+8QNq/f3jfo77Tuutz7LHeHc2feUZ67LFD4ViSZs2S%0AVq70fv76a+/19de9EXZJOvlkaeLE0N4nJsa7M/qiRd58zWB+3HFegN60yXuEWu07qB+puDhpwQLp%0Aggu8x7Sdc453B/ekJOm776RVq6TNm6UdO7xlNTX2cwQARD+COQAAEWzpUumhh7zneEt9A9YNGyY9%0A8ED4Tt8+Er/9rfTii9Lvfifdfrt0zDHe8pUrpTlzArf97DNvkrwAHWowl7weFy2S2raVTjut7rpN%0Am7yR9aprw8NhwADpP/+RnnxSeuMN6X//1/uSIC1NGjTIu1N9Y07/BwD4F8EcAIAI9ac/SRkZUkVF%0A8PXvvy+NGuUF4+uvb5oaqu7GXp9jjgl+qvbs2d4ULrfe6k3BvPCCN9UnK6vusvT0hnuTvBvJTZ/u%0ATQAAHCmuMQcAIAItXXr4UF6losK7CVvVc74BAEDLQzAHACACPfRQw6G8SkWF9D//07T1AACAI0cw%0ABwAgwnz5ZdU15aFbvtzbDwAAtDwEcwAAIsyRnpbO6ewAALRMBHMAACLMgQPNux8AAGhaBHMAACJM%0A27bNux8AAGhaBHMAACLMkT6X3OXzzAEAQP0I5gAARJj+/aVhwxq3z3nnefu1dNdeKxkT+pSe7rpi%0AAACOXqzrAgAAQOM98IA0alRoj0yLiZEmT276msLhkkuk448PXJaV5d1V/rzz6gbx2tsCABCJCOYA%0AAESgESOkmTOljIzDh/OYGOnFFyPnNPZLLvGmmjIzvWCenu79DABAtOFUdgAAItQNN0hvv+2NJAdz%0A3nne+uuvb966XCkslB56yDtlv3VrqV07afhwadGiutt+8YV3KvyECdJnn0ljxkjt20tt2nhfACxf%0A3uzlAwB8jBFzAAAi2IgR3vTll9Lzz2ersDBWP/5xL40YERnXlIdLUZEXwj/+WDr1VOnWW73Hw82f%0A743AT5sm3Xdf3f3Wr5fOOUc680zp17+WvvvO22fkSGnBAumii5q/FwCA/xDMAQCIAv37S5dd9r0k%0AKT29V5O8RyjXs7sydaoXyi+7TPrrX6VWrbzlkydLp53mvY4eLQ0cGLjfsmXSgw8GniJ/883e2QY3%0A3ih9842UmBjeWsvLw3s8AEDk41R2AAAQVLt2gfM5OW7qCMVLL0mxsdITTxwK5ZJ07LHSxInelwov%0AvVR3vy5dvPU1/eQn0tix0q5d0ptvhr/W2p9jamr43wMAEFkI5gAAIKiOHQPn9+xxU0dDduyQdu6U%0A+vSRevasu/78873XTz+tu+7MM4OPiFfd/T3YPkejvFzaty9wWYcO4X0PAEDkIZgDAICgOnUKnN+7%0A100dDcnN9V7T0oKvr1oebMT/mGOC79O1a+CxwyUnR7L20Hy7dlJcXHjfAwAQeQjmAAAgqEgZMa86%0A5X7nzuDrd+wI3K6mH34Ivk/VsYLtczRqf4a1P2MAgD8RzAEAQFCRMmKeluaNcG/a5N1Vvbb33vNe%0ABw+uu+7f/5aKi+suz8ryXgcNCluZkup+hrU/YwCAPxHMAQBAUJEyYi5J110nlZZK//3fgXeP375d%0Amj7de2b5ddfV3W/XLm99TStWSAsXejeGGzMmvHUyYg4ACIbHpQEAgKAiZcRckiZNkt55R/rLX6R1%0A66QLLpDy8qS//c2re8qU4KPf558vzZjhhfEzz5S+/dZ7jnlMjDRrVvgflcaIOQAgGN+NmBtjrjXG%0A2AYmnjAKAPC92qGxJY+YJyV5p58/+KBUUiI984z08sve893/8Q/pgQeC79evn/TBB14A/8MfvJHy%0As87yQv5FF4W/ztqfIcEcACD5c8R8raQp9az7iaTzJf2z+coBAKBlqn2atasR88xMb2pIcnLo29b0%0A4x83zfPKg6n9GXIqOwBA8mEwt9aulRfO6zDG/Kvyx5nNVxEAAC1T7dHc3bulsjIp1nf/egif2neO%0AZ8QcACD58FT2+hhjfiTpLEnfS2qm780BAGi5kpK8G6BVKS2VvvrKXT3R4D//CZzv1ctNHQCAloVg%0AfsjNla9/stZyjTkAAJKGDAmcX73aTR3RoLhY+uKLwGW1P18AgD8RzCUZY1pLulpShaRZjssBAKDF%0AiNZg/qMfSdZKzz3XfO/5+efepQBVjjmmmGvMAQCSJGOtdV2Dc8aY8ZJmS3rTWnthiPvU90+Tk/v2%0A7Zs0c2ZkXKael5cnSUpJSXFcSfhEY09SdPZFT5EjGvuip9CsXNlJkyf/KGDZ/fd7gb1HD6l7d+90%0A9xi+6q/jwAHp+++lbduk9eu9u75v2HBo/dln79DDD2+o/wARhv+mIkc09kVPkSMa+srIyFB2dvYa%0Aa23Yznvi9i2ejMrXF5xWAQBAC3PSSXl1lk2bFjgfFyd16yYde6yUmurdHb2hqU2b+te5urmctVJh%0AoVRQUHfKzw++PNh2O3Z4YTyv7kcXoG/fnOZpDADQ4vk+mBtjTpF0jqRtkhaHul99344YY1anpKQM%0ATk9PD0+BTSwrK0uSFCn1hiIae5Kisy96ihzR2Bc9he6mm6QXX6x/fWmp9M033hQOcXHNPwJvrXTw%0AYPO9X4cOJbriir38/rVw0diTFJ190VPkiIa+mmK03/fBXNz0DQCAw3rsMemHH6TXXmue9ystbZ73%0AcaVHD+muu9apTZuyhjcGAPiCr4O5MSZR0q/k3fTtT47LAQCgRUpNlV59VdqyRfrwQ+lf//J+3rbN%0Am/bvd11hy5SQ4F2DXzUNHiwNHSoNGiR9+GGu6/IAAC2Ir4O5pCsktZf0hrX2O9fFAADQUhkj9e7t%0ATVdfHbiuoMC7ydn27d511aFei13fOpf3pU1MPLLr4mtOnTt7QbxTJ+9zAwCgIX4P5lU3fYuMW6gD%0AANACJSdLJ57oTUfLWqmkJHDZ+++/L0kaNmzY0b/BYcTFSa1aNelbAAAQlG+DuTGmn6Rz1cibvgEA%0AgKZjjDdqXVN8fIWkussBAIgWvg3m1tr1kjjBDAAAAADgVDM/jAQAAAAAANREMAcAAAAAwCGCOQAA%0AAAAADhHMAQAAAABwiGAOAAAAAIBDBHMAAAAAABwimAMAAAAA4BDBHAAAAAAAhwjmAAAAAAA4RDAH%0AAAAAAMAhgjkAAAAAAA4RzAEAAAAAcIhgDgAAAACAQwRzAAAAAAAcIpgDAAAAAOAQwRwAAAAAAIcI%0A5gAAAAAAOEQwBwAAAADAIYI5AAAAAAAOEcwBAAAAAHCIYA4AAAAAgEMEcwAAAAAAHCKYAwAAAADg%0AEMEcAAAAAACHCOYAAAAAADhEMAcAAAAAwCGCOQAAAAAADhHMAQAAAABwiGAOAAAAAIBDBHMAAAAA%0AABwimAMAAAAA4BDBHAAAAAAAhwjmAAAAAAA4RDAHAAAAAMAhgjkAAAAAAA4RzAEAAAAAcIhgDgAA%0AAACAQwRzAAAAAAAcIpgDAAAAAOCQr4O5MWaEMWahMWanMabEGLPdGLPEGDPadW0AAAAAAH+IdV2A%0AK8aYxyTdI2mbpNck7ZHUWdJgSemSFjsrDgAAAADgG74M5saYm+SF8jmSMqy1B2utj3NSGAAAAADA%0Ad3x3KrsxJkHSNEnfKkgolyRrbWmzFwYAAAAA8CU/jpj/VN4p609LqjDGjJH0I0nFkj621v7LZXEA%0AAAAAAH8x1lrXNTQrY8wUSQ9Imi7pQnmhvKb3JV1urd3dwHFW17Pq5L59+ybNnDnzqGttDnl5eZKk%0AlJQUx5WETzT2JEVnX/QUOaKxL3qKHNHYFz1FhmjsSYrOvugpckRDXxkZGcrOzl5jrR0SrmP67lR2%0ASV0qX++RZCX9RFKKpAGS3pY0TNJ8N6UBAAAAAPzGj6eyt6p8LZN0sbV2a+X858aYSyRtlHSeMebs%0Aw53WXt+3I8aY1SkpKYPT09PDWHLTycrKkiRFSr2hiMaepOjsi54iRzT2RU+RIxr7oqfIEI09SdHZ%0AFz1FjmjoqylG+/04Yr6/8vXTGqFckmStLZK0pHL2jOYsCgAAAADgT34M5hsqX3PqWV8V3Fs3Qy0A%0AAAAAAJ/zYzBfKu/a8lOMMcH6r7oZ3JbmKwkAAAAA4Fe+C+bW2m8kvS7pOEm31VxnjBkl6QJ5o+lv%0ANX91AAAAAAC/8ePN3yTpFkmDJD1Z+RzzTyX1knSJpHJJN1prcx3WBwAAAADwCV8Gc2vtNmPMEHnP%0AM79Y3iPSDsgbSX/EWvuxy/oAAAAAAP7hy2AuSdba3ZJurZwAAAAAAHDCd9eYAwAAAADQkhDMAQAA%0AAABwiGAOAAAAAIBDBHMAAAAAABwimAMAAAAA4BDBHAAAAAAAhwjmAAAAAAA4RDAHAAAAAMAhgjkA%0AAAAAAA4RzAEAAAAAcIhgDgAAAACAQwRzAAAAAAAcIpgDAAAAAOAQwRwAAAAAAIcI5gAAAAAAOEQw%0ABwAAAADAIYI5AAAAAAAOEcwBAAAAAHCIYA4AAAAAgEMEcwAAAAAAHCKYAwAAAADgEMEcAAAAAACH%0ACOYAAAAAADhEMAcAAAAAwCGCOQAAAAAADhHMAQAAAABwiGAOAAAAAIBDBHMAAAAAABwimAMAAAAA%0A4BDBHAAAAAAAhwjmAAAAAAA4RDAHAAAAAMChWNcFAAAQTtZaFRQUKDc3Vzk5OSooKNDBgwerp5KS%0AEh08eFBr165VWVmZNmzYELA+lKnqGKFOFRUVzda7JBljmuX9JCkuLk7x8fFKSEhQfHz8EU+H23/T%0Apk2KjY3V/v3766xLTExUu3btlJqaqnbt2qlVq1bN1jsAAOFCMAcAtHgVFRX67rvvtGnTJm3evFmb%0ANm3SDz/8oJycnOoAXvPn8vJy1yX7RmlpqQoLC12XUa1NmzZKTU2tDupVP3fo0EHHH3+8+vTpo969%0Ae6tPnz5KSkpyXS4AAJII5gCAFu7dd9/VhAkTtGHDBtelIALk5+crPz9f27ZtO+x2rVu31q233qpH%0AHnlEMTFc2QcAcItgDgBosTZs2KBLL71U+fn5rktBlCkqKtJjjz2m5ORkPfDAA67LAQD4HMEcANBi%0ATZ8+/YhCeevWratPY27Tpk291y8f7XXRoRwnLi4uaq97ttaqtLS00dfoH8l1+vVNhYWF1Zcw5Obm%0ANrqHRx55RHfccYdSUlKa4BMCACA0BHMAQItUXFysBQsWBCw7/vjjdfbZZ6tPnz7q0aOH2rdvX+d6%0A4nbt2ikhIcFR1f7Tkj7r8vJy5eXlBb3vwM6dO6vvT/Duu+9W71NcXKxFixbp6quvdlg5AMDvfBnM%0AjTFbJfWsZ/UP1tquzVgOACCIt956SwcOHKie79Kli7KzsxUb68u/uhCCVq1aVX9R07NnfX/NSxMn%0ATtSjjz5aPf/KK68QzAEATvn5Xze5kp4OspwLGQGgBfj3v/8dMH/FFVcQyhEWV155ZUAwr/27BgBA%0Ac/PzbUhzrLWZQaYZrgsDAEgbN24MmD/99NOrfzbGNGqaPXt2wLHy8/P15JNPavjw4erSpYvi4uKU%0AmpqqM888U5MmTdLWrVslSVdffXWj3mfkyJGSvDvJ114XHx+v7t276xe/+EV1ECwrK9Oxxx4rY0yd%0AfmsrKChQ27ZtlZCQoL179zbqsywvL9fQoUNljFFiYmLQbU477bQ6NaekpGjIkCF65JFHVFRUFHS/%0AxYsX64477lB6errat28vY4x+9rOfNaq+Kp06dQr6ufXo0UNXXnml1qxZU2efb7/9Vk899ZRGjRql%0Anj17KiEhQZ06ddLPfvYzvfHGG0Hf59RTTw04BX/Pnj3at2/fEdUMAEA4MPQAAGiRsrOzA+ZPPPHE%0A6p8ffPDBOts//fTTys3N1W233abU1NSAdQMHDqz++cMPP9Tll1+uHTt2qEePHhozZozS0tJUUFCg%0ANWvWaPr06Xr88ce1atUqjR07VieccELAsZYtW6YVK1Zo+PDhGjZsWMC63r17B8z36tVL11xzjSTv%0Ay4CPPvpI8+fP14IFC7Rw4UJddNFFuu666zRt2jTNmjVLjz32WL2fxyuvvKK8vDxdeeWV6tixY73b%0ABfPYY49p1apVio+Pb3Dbm266Sd26dVNFRYW+//57LViwQPfdd5/efPNNLV++vM6N7J588kktXbpU%0ASUlJ6tWrl3JychpVWzD33HNP9TPG8/Ly9Omnn+qvf/2rFi5cqCVLlig9PT2gt9///vc64YQTNHLk%0ASHXp0kWbN2+u3nby5Ml66KGHAo7fqlUr9enTR+vWratelp2drTPPPPOoawcA4Ej4OZgnGGOulnSc%0ApAJJn0l631pb7rYsAEBFRUWdYN63b9/qnzMzM+vsM3v2bOXm5ur222/X8ccfH/S4X375pS644AIV%0AFhbq8ccf1+23317n9PjNmzfrnnvu0YEDBzR27FiNHTs2YH1ZWZlWrFih888/X5MmTTpsH717965T%0A6/3336+HH35Yd911ly666CLdeOONeuSRRzRnzhxNmzZNcXFxQY81a9YsSVJGRsZh37O2tWvXKjMz%0AUw888ICefvrpBu9yn5GRodNOO616furUqRowYIA++OADvfrqq7rssssCts/MzNSzzz6rk046SevW%0ArdOpp57aqPqCuffee9WpU6eAZVOmTFFmZqZmzJgREMzPPfdcXXXVVTr77LMDtv/000917rnnaurU%0AqRo3bpxOPvnkgPUnnngiwRwA0GL4OZh3lTSv1rItxpjrrLXLG9rZGLO6nlUn5+XlKSsr62jraxZ5%0AeXmSFDH1hiIae5Kisy96ihzN3deuXbtUXFxcPd++fftGjxIHM2HCBOXn52vy5Mm6++67g27Tu3dv%0A/eMf/1BJSclRv18wt9xyix5++GFlZ2dr//79Ov744/XTn/5US5Ys0WuvvVYn+EreFwofffSR+vbt%0AGxBKG1JSUqJf/epXOvXUUzVx4kQ9/XSwW6scXlpamkaPHq25c+dq1apVdeo799xzG33MIzFq1Chl%0AZmZq9+7dAcuvvPLKoNsPGjRIP//5z/WXv/xFy5cvDxrMa3r77bfVvXv38BZ9GNH4/wp6ihzR2Bc9%0ARY5o6Kuqh3Dy6zXm/ytphLxwnizpVEkvSDpe0j+NMT92VxoA4IcffgiY79Onj4wxR3XM7OxsZWVl%0AKSkpqd5QXlNTPQbMWlv9c1VPN910k6RDo+K1vfjii5KkG2+8sVGfw/3336/s7GzNmTPnqG6cV1Vz%0AfaP5zaHqEWc1R/MbUlVvsN5rX6Kwc+fOo6gOAICj48sRc2vtlFqLvpD0a2NMvqS7JGVKurSBYwwJ%0AttwYszolJWVwY0Y0XKr6pipS6g1FNPYkRWdf9BQ5mruv2uGz6nrjo7Fy5UpJ3k3k2rZte9THO1K/%0A//3vJXmn5lddC3/xxRera9euevvtt/Xtt9/quOOOq96+pKRE8+bNU1xcnK699tqQ32f58uV66qmn%0A9PDDD6t///5HXO/333+vxYsXS2q+0fHHHnus+s88Pz9fa9eu1bJly5Senh70MoZg9uzZo9dee02x%0AsbHVN+WrqfbvVOfOnZv1v9to/H8FPUWOaOyLniJHNPSVkpIS9mP6MpgfxvPygvmwhjYEAESWHTt2%0ASFKznq68efPm6iBZdfO3Dz70HdU3AAAgAElEQVT4QK1atdITTzxRvV1V6J4+fbpeeumlgPC5YMEC%0A7du3T1dccYW6dOkS0vseOHBA1157rc4444yQzg6oaebMmXrjjTcCbv6Wk5Oja6+9VhdccEGjjnWk%0AHn/88TrLevfurXHjxtW59jyY8vJyXXvttcrJydG999572GeaAwDQEhDMA+2qfE12WgUAIOyqTsc+%0A2lPiG2PLli2aMsU7SSs2NlZdunTR5ZdfrrvuuktnnXVWwLY33nijHn30Ub300kt64IEHFBPjXW1W%0AdRp7Y276dtttt2nnzp1666236txFvSFV71fThAkT9OyzzzbqOEdj9+7d1QG8qKhIGzZs0AMPPKCM%0AjAx98skneuGFF+rd11qr3/zmN3rzzTc1atQoTZs2rbnKBgDgiPn1GvP6VN3SdbPTKgAAYdetWzdJ%0A0rZt25rtPUeMGCFrray1Ki0t1ffff6/58+fXCeWSdx39+eefr++++05LliyRJG3atElZWVnq3bu3%0ARowYEdJ7Ll68WLNnz9a0adN00kknNbrmVatWyVqrkpISrV69WkOHDtVzzz13RDeOC4fWrVtr4MCB%0A+utf/6quXbtq5syZ+uyzz4Jua63VLbfcopkzZ2rUqFFatGjRUV1bDwBAc/FdMDfG9DPG1BkRN8b0%0AlPRc5ezLzVsVAKCpVV0f/fHHHzfJ3VTDoWpUvGrUetasWbLWNuqmb2vWrJEk3XXXXTLGBEx79+5V%0ASUlJ9fzXX39d73Hi4+M1ePBgvfnmm+ratavuvfdebdiw4Sg7PHKtW7fWgAEDJHlfHtRmrdXNN9+s%0AP/7xjxo9erRee+01JSYmNneZAAAcET9+jfxLSXcZY96X9I2kPEl9JI2RlChpsaQZ7soDADSFqkeN%0AZWVl6YknnmjwJmIHDx5UfHx88xRX6ZJLLlHnzp31+uuva9u2bdV3U7/uuutCPsagQYN0ww03BF33%0A8ssvq6ysrPomcu3atWvweO3atdPUqVN14403auLEiVq4cGHItYTb/v37JXnPua+poqJC119/vebM%0AmaOLL75Y8+fPb/Y/OwAAjoYfg/l7kk6SNEjSUHnXk+dIWinvuebzbM1n2QAAosZzzz2ns846S1On%0ATlVqaqpuvfXWOtdgf/PNN7r77rt12223NdtdyKvEx8dr/PjxmjFjhsaNG6cdO3bo0ksvVdeuXYNu%0Av3v3bu3du1ddunRRhw4dJEljxozRmDFjgm7/6quvKj8/v97HstVn/Pjxmj59ul599VWtWrVKp59+%0AeuMaq8Faqw0bNigmJqbOs8QPZ/ny5Vq9erWMMRo27NA9WsvLy3XNNdfoz3/+sy677DL95S9/cfpY%0ANwAAjoTvgrm1drmk5a7rAACErry8PCzH6d+/v5YsWaLLL79cd9xxh5566imNGDFCaWlpKigo0Nq1%0Aa/XBBx8oJiZGkydPDst7NlZGRoZmzJihFStWVM/X59FHH9UTTzyhxx9/vNF3X2+M2NhYPfjgg/rV%0Ar36l++67T++88071uqVLl2revHmSpJycHEnS559/Xj0qn5iYqOeff756+4KCAvXr10/JycnKz88P%0A+n41H5dWVFSkjRs36vXXX1dFRYUmTpwYcO38xIkT9ec//1kpKSk6+eSTg97s7YwzztDo0aMDloXr%0AdwoAgHDwXTAHALR8tR+JFc4btp1zzjnasGGDXnzxRb322mt6/fXXlZOTo6SkJPXt21f33HOPbr75%0AZmeP2Kp5yn3Pnj01atQoJ3XUNm7cOD388MN69913lZWVVf382fXr12vOnDkB227fvr16WXJyckAw%0AD0XNx6W1atVKHTp00E9/+lPdfPPNuuSSSwK23bJliyQpLy+v3juw33LLLXWC+XfffRcw37lz50bV%0ACABAOBHMAQAtTp8+fWSMqX7E2bfffquioiK1bt263n22bt0a8vFTUlJ055136s4772x0bVOnTtXU%0AqVMPu83IkSN1NFdFvffeeyFtN2PGDM2YEfptUfbs2VPvuk8++eSw+8bExGjdunV1lk+YMEETJkwI%0AuYY2bdrU+9kcrr76/P3vf2/0PpK0cePGgPnGnFYPAEC4+e6u7ACAli8xMVHHHXdc9by1Vps2bXJY%0AEaINwRwA0JIQzAEALVLtoJSdne2oEkQjgjkAoCUhmAMAWqTaQenLL790VAmizQ8//KB9+/ZVzycm%0AJqp79+4OKwIA+B3BHADQIvXv3z9gftGiRY4qQbR59dVXA+b79eunmBj+SQQAcIe/hQAALdLPf/5z%0AGWOq5z/55BP99re/1eLFi7VhwwYVFRU5rA6RpLy8XNu3b9fKlSs1Z84cZWZmBqwfO3asm8IAAKjE%0AXdkBAC1St27ddN555ykrK6t62fTp0zV9+vTq+fj4eKWmpio1NVXt2rWr/rnmfEpKiuLj449oSkhI%0AqP45Li6OUdUwsdaqrKxMBw8ePOqpsLBQubm5ysnJqZ5qzufm5iovL++w9Vx55ZXN1DkAAMERzAEA%0ALdavf/3rgGBe28GDB7Vr1y7t2rWrWeqJjY09ooDfqlWrZqmvuVVUVKi0tPSIAnVLMXLkSJ1wwgmu%0AywAA+BzBHADQYv3yl7/UBx98oGeffdZ1KZKksrIylZWVqbCw0HUpCINevXpp3rx5rssAAIBgDgBo%0A2X73u9/p6quv1jvvvKNNmzZp8+bN2rRpk3bu3KmysjLX5SFCpKamqlevXurTp4969+6tU089VVdc%0AcYUSEhJclwYAAMEcANDynXHGGTrjjDMClllrVVRUVOd64to/5+fnBz3deufOnSotLVVycrJKSkoi%0A6vTraNCYywLy8/MVFxentLS0OusSExMD7i8Q7OeUlJSovZwAABAdCOYAgIhkjFFSUpKSkpKUlpbW%0A6P2rrl1PT08PafsjvWFZSUmJKioqGl3fkah61nvtR801pfpulne4qbE30mvsnxUAAJGGYA4AQAiM%0AMYqLi1NcXJySk5NdlxMUARYAgMjEc18AAAAAAHCIYA4AQASZO3eujDFBp+HDh2v48OH1rp87d67r%0A8gEAQBAEcwAAIsi4ceOO6LnbJ5xwgsaNG9cEFQEAgKNFMAcAIILExsZq8uTJjd5v8uTJio3l1jIA%0AALREBHMAACJMY0fNGS0HAKBlI5gDABBhGjtqzmg5AAAtG8EcAIAIFOqoOaPlAAC0fARzAAAiUKij%0A5oyWAwDQ8hHMAQCIUA2NmjNaDgBAZCCYAwAQoRoaNWe0HACAyEAwBwAggtU3as5oOQAAkYNgDgBA%0ABKtv1JzRcgAAIgfBHACACFd71JzRcgAAIgvBHACACFd71JzRcgAAIgt/awMAEAXGjRunjz/+uPpn%0AAAAQOQjmAABEgdjYWF1++eXVPwMAgMjBqewAAAAAADhEMAcAAAAAwCGCOQAAAAAADhHMAQAAAABw%0AiGAOAAAAAIBDBHMAAAAAABwimAMAAAAA4BDBHAAAAAAAhwjmkowxvzLG2MrpRtf1AAAAAAD8w/fB%0A3BjTQ9KzkvJd1wIAAAAA8B9fB3NjjJH0v5L2SnrecTkAAAAAAB/ydTCX9F+Szpd0naQCx7UAAAAA%0AAHzIt8HcGNNP0nRJz1hr33ddDwAAAADAn3wZzI0xsZLmSfpW0n2OywEAAAAA+Jix1rquodkZYx6S%0AdL+kc621/6pclinpQUk3WWtnhXCM1fWsOrlv375JM2fODFe5TSovL0+SlJKS4riS8InGnqTo7Iue%0AIkc09kVPkSMa+6KnyBCNPUnR2Rc9RY5o6CsjI0PZ2dlrrLVDwnVM342YG2POkDdK/kRVKAcAAAAA%0AwJVY1wU0pxqnsG+UNPlojlXftyPGmNUpKSmD09PTj+bwzSYrK0uSFCn1hiIae5Kisy96ihzR2Bc9%0ARY5o7IueIkM09iRFZ1/0FDmioa+mGO3324h5G0knSuonqdgYY6smeaexS9KLlcuedlYlAAAAAMA3%0AfDViLqlE0p/qWTdY0iBJKyVtkMRp7gAAAACAJuerYG6tLZJ0Y7B1lTd/GyRpTig3fwMAAAAAIBz8%0Adio7AAAAAAAtCsEcAAAAAACHCOaVrLWZ1lrDaewAAAAAgOZEMAcAAAAAwCGCOQAAAAAADhHMAQAA%0AAABwiGAOAAAAAIBDBHMAAAAAABwimAMAAAAA4BDBHAAAAAAAhwjmAAAAAAA4RDAHAAAAAMAhgjkA%0AAAAAAA4RzAEAAAAAcIhgDgAAAACAQwRzAAAAAAAcIpgDAAAAAOAQwRwAAAAAAIcI5gAAAAAAOEQw%0ABwAAAADAIYI5AAAAAAAOEcwBAAAAAHCIYA4AAAAAgEMEcwAAAAAAHCKYAwAAAADgEMEcAAAAAACH%0ACOYAAAAAADhEMAcAAAAAwCGCOQAAAAAADhHMAQAAAABwiGAOAAAAAIBDBHMAAAAAABwimAMAAAAA%0A4BDBHAAAAAAAhwjmAAAAAAA4RDAHAAAAAMAhgjkAAAAAAA4RzAEAAAAAcIhgDgAAAACAQwRzAAAA%0AAAAcIpgDAAAAAOAQwRwAAAAAAId8GcyNMY8aY5YaY74zxhQZY/YZYz41xjxojOnouj4AAAAAgH/4%0AMphLukNSsqR3JD0j6f9JKpOUKekzY0wPd6UBAAAAAPwk1nUBjrS11hbXXmiMmSbpPkm/lfSbZq8K%0AAAAAAOA7vhwxDxbKK/2t8rVvc9UCAAAAAPA3Xwbzw7io8vUzp1UAAAAAAHzDWGtd1+CMMeZuSW0k%0AtZN0mqRz5YXykdba3Q3su7qeVSf37ds3aebMmWGttank5eVJklJSUhxXEj7R2JMUnX3RU+SIxr7o%0AKXJEY1/0FBmisScpOvuip8gRDX1lZGQoOzt7jbV2SLiO6ddrzKvcLemYGvNvSbq2oVAOAAAAAEC4%0A+DqYW2u7SpIx5hhJ50iaLulTY8yF1to1Dewb9NsRY8zqlJSUwenp6eEut0lkZWVJkiKl3lBEY09S%0AdPZFT5EjGvuip8gRjX3RU2SIxp6k6OyLniJHNPTVFKP9XGMuyVr7g7V2oaRRkjpKmuu4JAAAAACA%0ATxDMa7DWfiNpnaT+xphOrusBAAAAAEQ/gnld3Spfy51WAQAAAADwBd8Fc2PMicaYdkGWxxhjpknq%0AIulDa+3+5q8OAAAAAOA3frz522hJjxhjVkraImmvvDuznyept6Sdkm5yVx4AAAAAwE/8GMzfldRX%0A0lBJgySlSiqQtFHSPEm/s9buc1ceAAAAAMBPfBfMrbVfSLrFdR0AAAAAAEg+vMYcAAAAAICWhGAO%0AAAAAAIBDBHMAAAAAABwimAMAAAAA4BDBHAAAAAAAhwjmAAAAAAA4RDAHAAAAAMAhgjkAAAAAAA4R%0AzAEAAAAAcIhgDgAAAACAQwRzAAAAAAAcIpgDAAAAAOAQwRwAAAAAAIcI5gAAAAAAOEQwBwAAAADA%0AIYI5AAAAAAAOEcwBAAAAAHCIYA4AAAAAgEMEcwAAAAAAHCKYAwAAAADgEMEcAAAAAACHCOYAAAAA%0AADhEMAcAAAAAwCGCOQAAAAAADhHMAQAAAABwiGAOAAAAAIBDBHMAAAAAABwimAMAAAAA4BDBHAAA%0AAAAAhwjmAAAAAAA4RDAHAAAAAMAhgjkAAAAAAA4RzAEAAAAAcIhgDgAAAACAQwRzAAAAAAAcIpgD%0AAAAAAOAQwRwAAAAAAIcI5gAAAAAAOOS7YG6M6WiMudEYs9AY87UxpsgYk2uMWWmMucEY47vPBAAA%0AAADgTqzrAhy4QtIfJe2Q9J6kbyUdI2mspFmS/o8x5gprrXVXIgAAAADAL/wYzDdKuljSm9baiqqF%0Axpj7JH0s6TJ5If0fbsoDAAAAAPiJ707bttYus9a+XjOUVy7fKen5ytn0Zi8MAAAAAOBLvgvmDSit%0AfC1zWgUAAAAAwDcMl1J7jDGxkj6V9CNJP7PWLmlg+9X1rDq5b9++STNnzgx3iU0iLy9PkpSSkuK4%0AkvCJxp6k6OyLniJHNPZFT5EjGvuip8gQjT1J0dkXPUWOaOgrIyND2dnZa6y1Q8J1TEbMD5kuL5Qv%0AbiiUAwAAAAAQLn68+Vsdxpj/knSXpK8k/SqUfer7dsQYszolJWVwenp6+ApsQllZWZKkSKk3FNHY%0AkxSdfdFT5IjGvugpckRjX/QUGaKxJyk6+6KnyBENfTXFaL/vR8yNMbdIekbSOknDrbX7HJcEAAAA%0AAPARXwdzY8ztkp6T9IW8UL7TcUkAAAAAAJ/xbTA3xvy3pKckrZUXync5LgkAAAAA4EO+DObGmMny%0Abva2WtIIa+0exyUBAAAAAHzKdzd/M8aMl/SQpHJJKyT9lzGm9mZbrbWzm7k0AAAAAIAP+S6YS+pV%0A+dpK0u31bLNc0uxmqQYAAAAA4Gu+O5XdWptprTUNTOmu6wQAAAAA+IPvgjkAAAAAAC0JwRwAAAAA%0AAIcI5gAAAAAAOEQwBwAAAADAIYI5AAAAAAAOEcwBAAAAAHCIYA4AAAAAgEMEcwAAAAAAHCKYAwAA%0AAADgEMEcAAAAAACHCOYAAAAAADhEMAcAAAAAwCGCOQAAAAAADhHMAQAAAABwiGAOAAAAAIBDBHMA%0AAAAAABwimAMAAAAA4FCs6wKiiTFqJfWILS7urs8+kwoLj34qKpKsbbqaS0rOkiQlJBy2LyUlhW9q%0A21bq2FGK4WuhwyorK9O+fftUUFCg4uJiZWdnq7S0VJJUUlKi4uLiBl9D2abqtaysrNl7LCkpkSQl%0AHO4XsB5xcXFKTExUYmKiEhISQnptzLZVr23btlVqaqpi+IUFAMj7uys3N1eFhYU6ePDgEU2lpaVH%0AvG/Nqby8/Ih7kI7s79/mYoxRfHx8wBQXF1dnWdW0Z88excXF6bXXXqt3m8ZOCQkJatu2rdq0aSNj%0AjOuPpNmUlEi7d0sFBeHJM4WF3jEPHb/h/NEUYmPDl2dKStIkdYgxRsZahSWtEcwbwRgZSd0lnSFp%0AgKRuktIqp26SukjfxqxbJ/34x+7qbJxEJ+8aGyt17SqlpR2auneXBg6UTj9dOuYYJ2U1i4qKCm3d%0AulXr1q3T+vXrtXPnTu3Zs0d79+4NeM3JyXFdKirFxMSoQ4cO6tSpkzp27Fj92rFjR3Xv3l2nnHKK%0ATjnlFKWlpbkuFQDQSPv379fmzZurpz179ig3N1c5OTnasmWL8vPzZa1VTk6OcnNzVVxc7LpkNLOY%0AmBi1a9dOqamp9b4ed9xx6t27t/r06aNjjz1WrVq1cl12vcrLpfXrpY8/ljZulLZvl3bsODTt29fU%0AFbjJH+H1hiQNlFRgjLZL2lFj+kbSJ5LWWKv8UI9IMA+RMRoj6VlJvVzXEg3KyqRt27wpmB//WHr+%0Aeemss5q3rqZUWlqqKVOm6JlnnlF+fsj/jaIFqKio0J49e7Rnz57DbpeWlqarrrpKY8aMaabKAABH%0Aau7cuZoyZYo2b97suhS0cBUVFdq/f7/2798f0vaJiYkaP368Hn74YXXo0KGJqwtdRYU0fbo35eW5%0AriZqtJbUp3KqrcIYLZL0G2u1s6EDEcxDYIz6SVooKc51LX7xn/9IF14offWV1KmT62rCY8aMGZo2%0AbZrrMtCEduzYoRkzZqhz585KT093XQ4AoB7vv/++xo8f77oMRKni4mK98MILKiws1Ny5c12XU+3F%0AF6X773ddha/ESLpUUhtjdEFDp7wTzEMzVSGG8g4dpPbtw3f9QmKi+2uxy8u9a93DcX1JQYG0f7+U%0Am9vw++7d632jN2NG0/fY1A4cOKCHHnqo0fu1b99ebdu2bdJrqat+jo2NjZjrp6y1Ki0tPeLr6UPd%0Apri4WDk5Ocpr5NfKL7zwgu69994m6h4AcLSO5v/RsbGxateunZKTk5WQkBDStcqHuzb6aKaWfLr0%0A0aqoqGjUtfjhum6/5lRUVKQDBw6osLDwiHqYN2+e7r77bg0YMCDMn07jlZVJEyeGtm1MjNSli5SS%0AEr5Mk5Dg3bfKpdLS8GWa/HzvOvwQr2z5aeX09uE2Ipg3oPK68qE1l/XtK40ZI51wgndtdLdu3mvX%0Ars1/E4NIVVgYeC3Ljh3Shg3S3/8u7dp1aLsPP3RXYzh9+umnda5JO/fcc9W/f3/16tVLnTp1qnP9%0Acvv27RUby3+iLcHBgwe1d+/eOvcB2L17t77++mutWbNGn3/+efX2mzdv1oEDB9S2bVuHVQMAgiku%0ALtbq1asDlnXv3l0DBgxQnz591K1bt8NeS5yUlBQxX2QjPEpLS6vvO1B1r4Gar3v27NGWLVu0efNm%0AffzxxwH7fvjhhy0imK9bJ9W+fdEFF3j3durZ89A9n7p1kzp3lqL4O5+wsdYbbNyx49B1+tu3S59/%0ALr38cp3Nh4pgftS6Saq+FVlioveLTV46OklJUp8+3lTTxInScccdml+71vuGL9I/79r/ALjqqqv0%0AcpD/YtEyxcfHKy0t7bA3d+vXr5+++uqr6vlPP/1U5513XnOUBwBohM8++yzgSSTHHXecvvnmG4cV%0AoaWLi4urHkRpyNSpUzV58uTq+dr/BnSldhmjR0tvvummlmhhjJSa6k39+gWuGz5cuuGGgEVDGjoe%0Az/9pWMCHOHBg5IfEw8nM9H7JsrLcvH/37t6pM1WKirzrzCNd7f8pn3baaY4qQVOp/WfaUv4iBgAE%0Aqv3/59NPP91RJYhGtX+fWsq/B2qX4Zd/iqanuzmFPsjnSzAPg4APcUiDH6nHmNB/Cap+Yeqb/PRU%0ADmPqfsYt5P9nR2XNmjUB80MqmzTGNGqaPXt2wHHy8/P15JNPavjw4erSpYvi4uKUmpqqM888U5Mm%0ATdLWrVsDtr/66qtljAn7aP348eOra6z9no1931mzZh32M5g1a1bIdU2aNKnO/jExMUpNTdXQoUP1%0Axz/+sc4zYA8ePKgFCxbo+uuvV//+/ZWSkqLk5GQNGDBAmZmZ9d5Rf0itX9zaf+YAgJahvr+Tpeb7%0Ae7nq78VQp5EjR0qS3n333Trr4uPj1b17d/3iF7/Qv//974B6qrav2j+Yr7/+WsYYnXDCCUf8mS5b%0AtkwxMTEyxigzM7PO+mB1x8XF6dhjj9Vll12mlStXBj1usP1qTpMmTQq5xvr+fZGSkqIhQ4Zo+vTp%0AKioqCtjHWqt//vOfmjBhggYOHKj27dsrMTFRJ510ku68807tqnn9ZaXa/x744osvqp8b71Ltf5aE%0AkmlqZ5JWrbz7aaWnS7Nne6dyh7JfzSmanrh0OKec4p1pXUNXY3TY5+pG8dhv2JxYc2bgwKZ7owcf%0ADL68OUfoJ0yQrrwy8HTy5jZokPTPfx6a37DBXS3hUFFRoezs7IBlAyt/kR4M8of+9NNPKzc3V7fd%0AdptSU1OD7id51yxdfvnl2rFjh3r06KExY8YoLS1NBQUFWrNmjaZPn67HH39cq1atatJrmxYuXKi5%0Ac+cqOTlZBQUFYTvupZdeGrTuwYMHN/pYw4cP17BhwyRJZWVl+u6777Ro0SL95je/0UcffaQ5c+ZU%0Ab7tx40ZddtllatOmjYYPH64LL7xQ+fn5euuttzRlyhT97W9/08qVK+s8/mTQoEEB8xsi/RcXAKLU%0Axo0bA+Zr/t3aXH8vjx07tk4QXrZsmVasWBHwd1aV3r17B8z36tVL11xzjSTvy4CPPvpI8+fP14IF%0AC7Rw4UJddNFFjfhEjk5ubq6uu+46JScnN/g42Jp1FxQU6JNPPtGCBQv06quvav78+Ro7dmzQ/YJ9%0AJpKCLmvIoEGDdPHFF0uSysvLtXPnTr3++uv67W9/qyVLlmjp0qWKqbzzckFBgUaPHq2EhAQNGzZM%0AI0eOVFlZmZYtW6annnpKr7zyilauXBnw59OpUyd1795d2yqfCVxaWqqtW7fqpJNOanSt4VTr175R%0AmabqP4vSUunrr6WFC6Xly6VPPpGeey74Pj17StdeW3d59+6hv284zJ3r3duqucXGSqeeKq1aFbD4%0AJHnPOQ/OWst0mEmy73jfB3nT4sU2JFXbh+K880Lf1g+ee+7Q5ydZm5HRuP3fe+89+9577zVJbUdi%0A3759VlL1lJKSctjte/bsaSXZLVu21LvNF198Ydu0aWNjYmLs448/bktLS+tss2nTJjt27Fi7YsWK%0A6mVXXXWVlWTnzZt3xP3UtHPnTtupUyd71VVX2aFDh9Zbd2Pe98UXXwxbjffff7+V9P/Zu+/4qKr8%0A/+PvkwRCgACCFClSJNa1fMWK/DCQFbHjig0VC4K6smvXr7q6Ita1sovli+IqKu4udtRdxEBoFqq4%0AgkBAxEKT3iHl/P44mWRmMpNMkpncKa/n43Efk7n1nJmbufdzT7MjR46stOz777+3WVlZVpL98ccf%0Ay+evWrXKvvDCC3bnzp0B6+/Zs8f279/fSrI333xzpf0tW7Ys4Hvu2rVrndMfT+Lt/yoayFPiSMZ8%0AkSfvHH744QG/1wsXLqxy/Vhel/1Vdc3ymTx5spVk8/LyKi275557rCSbk5MT0fo+hYWFVpI96KCD%0Awq5TlSuuuMK2atXKjhw50kqyf/7zn2uUbt923bt3D7tdVZ9JpHz3F0OGDKm0bNOmTbZ9+/ZWUsD3%0As3v3bvvII4/YzZs3B6xfUlJihwwZYiXZAQMGVNrfCSecEHCOzZo1q1Zpjtb/VHGxtcYE3l/v21f9%0AduHimZkzrU1Lc/v8/vvQ2516ap2TnfDOOy/wM5fsBbaKuJOq7NUL6OUhnsfUPvlk1yt8cKFl796u%0A6khQBwRavNjNL3twKSl8G3NjXLWVtWula6+VOnRw1Vn8a3Dt2iU9+qh7AtekidS0qUvTW2/VLB+t%0AWgW+37ixZtvHmw0bNgS8bxWcwVoYPny4duzYoXvvvVe33357yN7bu3XrpnfeeSembeeGDh2qBg0a%0A6G9/+1vMjhErXbt2VU5OjqTA7+jAAw/U9ddfr8aNGwesn5mZqbvvvluSVBCiE4bg7zX4ewdqZd06%0AafZs6Z13pFGjpNtvd9WaTjlF6tbNVW/ym066+GKddPHFlebrwAPdj/M550g33CA98ogrRpg6VSos%0AdL1sAikiWa/LN954o7mBwdkAACAASURBVCSpsLBQmzdvjskxgr3zzjt6/fXXNXr0aLVr165W+xhS%0AdoO6fPlybQnuNrye7LfffuV9xfz666/l8xs1aqS77767Uk2JtLQ03X///ZIS455g8+bAaufNm0sN%0AIhoIOrRTTpEOPdTtM1ZNTnfskBo2dMfyt3u3qyJujPT664HLnn/ezX/llYp5odqYFxS4eQ884C6x%0AZ53lqugbI/m3yPz5Z1ebuFs3F2O1aiWde26lUvCwQvy0VBlJUpW9egEfaRR+u8P65z+llSvdSXjY%0AYVLfvjUbfi0vT/ryS2nGDKl/fzdv1y7J19woPz9w/SlTKraLxKZNrl1I06bS737nxjhsW9Zf/ZYt%0ALr0LFkjHHitdc41UWipNmiQNGiQtWiQ99FBkxwl++JHo8c3GoCcLkfToWZXCwkIVFBSocePGuv32%0A26tdPzNGY/i9/PLLmjhxoiZOnKj99tsv6vtfsGCBNmzYoD179qhjx47q06ePOnToELX9r1q1SsuX%0AL1ezZs3KA/TqNCi7ioW64WrRooXS0tJUWloqSdq+fbv27dunhg0bRi3NSAF79rgf60mT3BRc97Aa%0Ajapa+NNP0sKFoZc1b+4uBv36ua56O3Wq0XGBRGGtrXRdrmtgHi/XZesXedXHcG5r167V9ddfr4ED%0AB+qSSy6pUR8w/vzTHW6Y2GXLlmn06NHavn272rZtq969e9epTXywLVu2aN68eUpPT6/UNC2cqu4J%0Agu/1gs+5+hZ8+GgUNPq+tnAB/pYtLkBeu9ZdYnr0qFn78qZNpRNOcHHM9u1uTHVJmjVL8jXZz8+X%0ArriiYpuaxjZffOEKFXv1crHLhg0uDpNcm/x+/Vz8c/rpLvbZsEF6/323/nvvuctlVUJ8zlX+2BCY%0AV6/eSswvuSTwfZs20nPPSQMHRrZ9377Sww+7k9QXmM+YIe3bJ512mjR5srRiRcUQZb5AvW/fyPb/%0A3/+6k/+VVyq3e7/5ZheUP/64dOedFfP37JEGDHCFMwMHRtaehRLzqvk6SDn++OM9Gyd75cqVuuWW%0AW3TVVVfp7LPPjskxnn766YD36enpGjZsmJ555pka39RMmTKlfGic4uJi/fzzz/rwww+VlZWlsWPH%0AqmnTphHt55WyR7D9ff9gftLS0tSyZcuA73vjxo1VDrEGBPj2W+mii6Tvvqv/Y2/dKr37rpsaNpSe%0AeEL64x/rPx1AjG3dujWg088mTZqoUaMqH2lVKx6uy5L03HPPSZJycnIqlfB+//33ITtlk6RNmzbV%0A6njXXnutjDF6/vnna7W9z5gxYyS59vrhrsevv/66XvcrHjXGaODAgRozZkylvFZn/vz55Z9FaWmp%0A1q5dq48++kjbt2/X6NGj1aVLl4j2U9U9QbyVmAcfvq4FjdOnuz6gGjZ0wXMoCxdWrq179NGulPvI%0AIyM7Tt++LhCfPt2VaksufklPdzWC/QsdS0tdSXi3bq59eyQ+/VR68UXpuusC5xcXu8vxjh2uYpn/%0A6LerV7ux34cMcaXrVd2SUmIeRcaosaQs3/uMjIqnNdF03nmuduL//I/7Aletkl57TXrqKenii6WP%0APpLOOKP6/fTs6ap2+J+k+fku3SNGuMA8P98F5r6TNycn8oKRhg2lJ5+sHJRv3Ci98YYbFsA/KJdc%0Aeh5/3BX8jB8fWWBOiXnV1qxxfUZ0rO/eM8qUlpZq8ODBatGihZ599tmo7/+ggw7S6NGj1a9fP3Xs%0A2FFbtmzR9OnTdffdd+uFF17Qjh07NG7cuBrtc+rUqZo6dWrAvIyMDA0bNiziKoXvvfeexo4dqwMP%0APDBsicj+++9PYI7aWbvWPZpfE75PmHqzb590002uTVLwXRWQ4KJ9TZa8uS77B9q+zt9mzZql9PR0%0APfXUU5XWX7lypUaMGBG1448ZM0Yff/yx3n77bbVu3Tri7fzTvXPnTs2ZM0fTpk1TixYt9OKLL1Za%0Av23btvrLX/6iM888U507d9bu3bs1Z84c3XPPPZowYYLWrVungoKCGtUQWLBggRYsWBAwzxijQYMG%0AKTc3N6J9fPnllxo5cqSaN2+ukSNHVlqebCXmvmc6/p2/WeviglC3ObfeKl1wgXTwwS4WWLLExQNv%0Av+2C7a+/ds1iq5OXJ40c6eIX/8C8Rw+3/+HDXcWygw92+9y40ZVsR+qYYyoH5ZIb333FChef+Qfl%0AktS+vYt3br7ZpaWqUnNKzKMr4MPbf//YjIN3yy2B7w85xJUwt28v/eEP0j33RBaYN2rkgvOpU92J%0A2aqVq9Jx/PGurXfbtu4EGjbMVc/YssUF/pHq0iVwjHGfOXOkkpKKthrBiorca6SFQKFKzK31ZgzC%0AaIh2ibmvyld9VFML5YknntDMmTM1adIkNW/ePOr779Onj/r06VP+PisrSxdffLFOOukkHX300Xr9%0A9dd111136Ygjjoh4nyNHjiwfUqW0tFRr1qzRu+++q9tvv13vv/++Zs+eXWU1+ZkzZ+ryyy9X06ZN%0A9e6774bNd7w9IUcCeeKJ0EF5RoZr29SpU8XUsaN77dBBysqqvE0opaWuvfpPP7lGc/6vS5e6unrB%0A7rzTdUJSl4aIQJyJRftyL67L/oF2RkaG2rRpo4EDB+q2227TSSHqC+fl5emzzz4Lua/ly5dH3KRL%0AklasWKHbbrtNl156qS644IJap9unZcuWmjp1asiRWI488kgd6Ve82rRpU5155pk65ZRTdPTRR2v6%0A9On65JNPdJYvaovAkCFDyqvdW2u1fv16ffrpp7rppps0ceJETZ8+XUcffXTY7ZcsWaJzzz1XpaWl%0AevPNN0OWsMfb/UBdS8yDn+kYI40dK119dej1g58NHXecNGGCqz37zjsuoH/mmeqPe/LJ7jLnK3Tc%0AutXFMHfeWVHjNz/fBea+auyR1gSWwpf2f/GFe121KnRs4xts6bvvqg7MKTGPrkqBeX269loXtH/9%0AdWDbiqrk5bkTc+pU9/eCBS6wl9yJOrmsj3nfCR5pGwxJCtenh+8p3Jw5VXeGUM0IGuUaN3b/hL6h%0AJIuKXP49rB1WJ9F+Ot++fXtJKh+Goz4tWbJE999/v4YOHap+/frV67E7d+6s/v3765///KemT59e%0Ao8DcX1pamjp06KA//OEP+uWXX/T444/rkUceKa8CGGzWrFk644wzlJGRoUmTJlUan9RfvD0hR4Io%0ALXWdjPg7/XTXSVufPtH78evSRTrxxNDHX7BA+vBD19jO9zR10yZ30aiuER2QQGJRYu7FdbmqQDvW%0Arr76ajVt2lSjw42TVQX/dG/cuFETJkzQH//4R51zzjmaM2eO2oQqAQqhefPmuuSSS/T4449r+vTp%0ANQrM/Rlj1LZtW11xxRXauXOnbrjhBt1zzz36+OOPQ66/ZMkS9enTR1u3btW//vWvsMeNt/uBupaY%0A+9qT79zpgtYhQ6Trr3dVxmsSCF9/vQvMp0+PbP2GDV177s8+k9avd8cuKXHxy2GHuULM/Hx3uczP%0Adw8MapKe6mKbCROq3r662KamJeb0yl61gI8zlh2/hdKoUUUwHunw0L6T8bPPXHBeWloRfPft656Y%0ALVxYcfL6FUxWK9yDYF/h4S23BA0IEDQF1SSuUjK1M4/20/levXpJkmbPnq3t27fXaV819e2332rf%0Avn166aWXZIwJmGbNmiXJ9XZujNFHH30U9eP7qstFa7z0E8uClNmzZ4dcPm3aNPXv318ZGRn67LPP%0AQpZC+Iu3J+RIEDNnSr/8UvG+SRN353LeefXzRDItzdULHDFCuvLKwGU1HVYDiHOxKDH38rrshfnz%0A52vt2rVq1apVwH3A0KFDJUkjRowobwNelVatWun666/XE088oR9//FHDhw+vUTrq+55g0aJFys3N%0A1ebNm/XOO+9owIABYfcVb/cD0Wpj3qSJ9NvfShMnugD5yitrNka4r9VDTb6yvn1dHDFliotfMjMr%0Aemrv08fFF3v3un61jjgidO3ecKqLbT74oOrYxje+eziUmEeXpyXmS5e64Q2ysyM/9vHHu/s4X9vy%0ArCxXDUSqCNA/+cR1pHDUUdHJ0wknuPu6GTPqvi+f/fd3tSx9Nm6UunaN3v7rU7Sfzufk5Cg3N1cF%0ABQV66qmnwnbm4hPNnsG7du1aPqxJsI8++kjr1q3TxRdfrKZNm+rAAw+MyjH9fVU2xEC3bt2isj/f%0AcDK+ntT9TZ48Weedd56ysrI0efJkHXvssdXuL96ekCNBlHUcVe7cc93djxcGDZL8e1Yue+AGJItY%0AlJh7eV32wlVXXaU9e/ZUmr906VLNnDlT//M//6Njjz22fPix6gwfPlwvvviiJkyYoK+++qo8QK7O%0Al19+Kal+7gkWLlyo3/72t9qxY4fee+89nVFNG9N4ux+Idq/sRx0lDR3qOk575hnp3nsj267sK1NN%0AvjJf/JKf70rMTznFFV76lr35pvTCCy7Yr0lN4Kr4ymFmzHCX5NqixDy6AsaAisGIUFq5MnTTvg0b%0AKtptXHJJ5Q7XwvH1Urh8uat+0atXRW+BXbu6moyjRrmnWzWp6lGVNm2kyy6T5s51HTSEGg53xQqX%0A10i1bBn4vp6G44yJ4LFEozG02OjRo9W0aVM99NBDevbZZwN6mPVZtWqVLrzwwrBPfquzdetWLVmy%0ARGvXri2f16NHD7388sshJ9+wJY899phefvnlkG3FqmOt1fz58yvNLy0t1ciRI8uruQVXo1+zZo2W%0ALFmibdu2RXysPXv2lPckG9zZy7///W+de+65atKkiaZMmRJRUC65dnL+6mscWSQ4X2M1n549K69j%0ATOUpM9P9qF95ZehOPAoLXW87ffu6NukNG7rORs47L3wVpuAb4lWrKsalAZJALK7JUv1cl72wZMkS%0ALV26NGDe6NGjQ94HXFlW4+bcc8/Vyy+/rOuvvz6iY6Snp5c/zLjH1/6yzNy5c0Nu89prr+ntt99W%0Ao0aNKpXMb9iwQUuWLKlRMFxSUqJRo0ZJqnxPMH/+fPXt21e7du3SxIkTqw3Kpfi7Hwg+fDRO+z/9%0AyQXITz4ZuP9vvqloEeXvm28qAvjLL4/8OD16SC1auNLrRYsCg2/f348+6l6jFducd57rLPu551yB%0AZihffFF9bYEQn3MLY8LH35SYVy2ggkOkwbG/q64Kv+z556Vp01x7i1693NOjli2lH390J8HWra6z%0AhL/8pWbHzMtzPbmvX1/5yVFenuuswfd3tIwe7e4B77/fDYPQq5e7/1u92t0vzpnjakRGWuod/FmH%0AeHiZMPzH55TCj9FZE0cccYQmTZqkgQMH6pZbbtEzzzyjvLw8HXDAAdq5c6e+/vprzZo1S2lpabrv%0AvvsqbT9mzJiwbdOuuOIK5eXlacKECRo6dGhAJyl1Vd1xTz31VPXo0UNHHnmkjjrqKHXo0EFbtmzR%0AzJkztXjxYjVp0kTjx4+vNJzKHXfcoTfffFOvv/66Lg/xa+8/XJpvaJRPPvlEv/zyi7p376677767%0AfN3Fixfr/PPP1969e3XOOefovffe03vvvRewv7S0NN1///2VjhP83YZ66g5UEjxWeVWdMPnXm9u6%0AVZo9Wxo3zlV9nzkzcOiL++5zbdcPP9y1E2/Z0lXF+vBDN40aVXlItMaNXRD/00/ufWmp9P33rjEf%0AkARicU2W6n5djkfFxcU67LDDlJ6eXn4NjZWLLrpIDz/8sKZMmaL8/Hzlld2kDhgwQFlZWerRo4c6%0AduyoPXv2aPbs2ZozZ44aNGigMWPGVKqh9+yzz+rhhx8O6PjVn/9waZK0fv165efna9myZWrdurUe%0Ae+yx8mUbNmxQXl6etmzZotNOO00zZ84sHx7P36233howVF683Q8Enfa1immCdejgejQfNcrFKr7g%0A+OmnXVX3//f/3OUkM9P1yv6f/7jq70OHSpdeGvlx0tJcz+gffODe+8cvBx7oAugVK1zhZHAP6rXV%0AoIEbPfT0011v8D17ustr48bu8jhnjrs0rlnj5oWTnu6eowd//uGkXGBujBko6VRJx0g6WlK2pDet%0AtTV4dhO5114Lv+zZZ91ToEsukebNc33vbNvmqq4feaQbP++66yoGuo+U/wkb/OTIF5hnZLiS9Whp%0A1sw9ZBgzxg2L9s47bgzztm3dPeYzz7ix1BE9PXv21NKlS/XSSy/pww8/1MSJE7VlyxY1btxYOTk5%0AuuOOO3Tdddepc4jBHGfMmKEZYdoeHHfcceUXxGir7rh9+/bVbbfdptmzZ2vKlCnauHGj0tPT1blz%0AZ/3hD3/QrbfeGvH4ov6Ch0tr0qSJunfvrmuuuUa33XZbQC/rq1ev1t6yEsIJYXr9SE9PDxmYA7US%0AXGJ+8MHh1w1VRfYPf3BPR599Vnr11Yr5/ftLd93lxuL0N22a+0G+4w7pwgsrj3Vz8MEVgbnkHhwQ%0AmAPVqst1OdUZYzRixAj97ne/07333lt+H3LjjTcqPz9fs2bN0oYNG2StVceOHXXNNdfo5ptvDuix%0APVLBw6U1atRIXbp00c0336y77rpL7fx6BNuyZYu2bNkiyTVxmzx5csh9XnvttZ6OYe+Vu++WXnpJ%0A+utf3fBhbdtKAwa4eOabb1y78D17XFvrM85wQXltqobn5bnAvFkzV2gZvGzFChdTRXOwoKOOcv1y%0APf20K/D8+9/dQ4IDDnCX1REjYtDM2VqbUpOkryVZSdslfVf29xuh17U3+Dfxv/56i3rSr19g9wr/%0A+U/k206dOtVOnTo1ZmmrqdzcXFt2nllJdsqUKV4nCTHy5JNPBnzXt956q9dJipp4+7+KhrjI06ZN%0AgT92DRtaW1xceT3f8lA+/NAtO/PMyI972mlum7ffrrzshhsC0/SXv0S+3xiJi+8qysiTN/70pz8F%0A/E4/+OCDXicJSWjt2rUB51mbNm1qtZ9o/U+df37gz/o779R5l4iQMZW6jUuzYeLUVGxjfoukgyU1%0Ak3SDx2kBAKSyH34IfN+tm6v7VhO+5iERdrQkqWJs8lD1GYOr0n//fc3SAwAAaizlqrJba8vrs5pw%0AfeQDAFAfgtttBvWfUIl/VfZt21xDt1mzpLPPlm6/PbJjrlrlurdt3Dh0m6bgNMS4bSkAAEjBwBwA%0AgIQ1YkTleYcf7nrSyc6ufvu9e90wGnv3ut56YjHcCAAAqLFUrMoOAEBi8m+mtmOH9NVXrredyy6r%0AfiDZkhLpiitcCfvFF0dewg4AAGKOEnMkhIULFyozM7IxILdv3y5JKigoiGGKIufrzROp56effoqb%0A87Cu4u3/KhriIU/ZS5aoR203btJEOuEEN6ZLx46uBPz66934NMFKStzAsRMmuCE/3njDjeESgdVr%0A1miZx997PHxX0UaevLFq1Sqvk4AUVFRUVKv/i2j9T23YcISk1nXaB2KPEnMAABJZixbSIYe4tuDz%0A51deXlzsqrr/4x/SoEFuTMsojd0MAACigyszPFNQIPXpI/35z6GH5vV39NFHKzc30v0WSJJyI90g%0Axlq0aOF1EqIqNzdX06ZN8w0/iCp06tQpbs7Duoq3/6toiIs8NWkSnf1sLqtRVFoaOH/fPldC/sEH%0A0uDBFQOx1kD7Aw5Qe4+/97j4rqKMPHkjPz/f6yTEDa7n9adBgwa1+r+I1v9U1MfbRrmaxDPVocQ8%0Ahq66ytUUfPXVuu/LGEUcmAIAUsj770srV7oh0Hr2rJi/d690/vkuKB8ypFZBOQAgtRHP1B9KzAHU%0AyLhx47Rr1y6vkwEkp+AS72D+j+N37pQWL5b+/W/3/pFHXEdwPtdfL33yiSsq6dBBevDByvvLza18%0Al1RdGgAkBa7nQHwhMAdQIwceeKDXSQCSR/BwZatXV72+/3Bp6elS69bSOedIw4dLp50WuO7Kle51%0Aw4bQQblPcGD+yy9VpxFAUuB6DsSXlKvTZowZYIx51RjzqqT/LZt9sm+eMebJWKchN9dV5SgudgUc%0AOTlSZqbrSPeuu1yTQJ9XX63oOHfaNPe3bwpux/DVV9LAgVK7dlLDhm5/110X+j7Pl4Z9+9z92iGH%0AuDRcdVXgcV99VZo61a2fnS01ayaddZb03XeV97lsmfS//ysdd5y7V8zMlDp3loYNk37+uW6fGeJH%0Abm6uTFBvzvv27dPo0aN15plnqnPnzsrMzFTLli3129/+Vv/2leb5Ofnkk5WZmamdO3cGzO/du7eM%0AMRoyZEjA/MWLF8sYo8GDB0c/Q4CXunQJ7Iht7Vpp27bK6/kPk+abioulNWtcVfXgoFxyDd9Cbec/%0AhWoQt2xZ4PuDD65DBgHEK67nqAvimehLxRLzYyRdGTSvW9kkSask1cvgroMGSTNmSGec4U6QTz5x%0Ao92sX++aAkrSMce4zgRGjHAnhe9EkwILOf7+d2noUHfynHuuO4kLC6WXX5YmTpS+/FIK9WD0gguk%0AOXNcGgYMkNq0CVz+0Ufunu+MM1ytyMWLXTrnzHF/+3cm8e670osvug4QevZ0/0yLFlWkYe5cV5sS%0AyWfTpk266aab1LNnT5122mlq3bq11qxZo4kTJ+rMM8/USy+9pGuvvbZ8/by8PH355ZeaMWOG+vfv%0AL0natWuXvvrqK0mVO+eZMmVK+XZAUsnIkLp1CwyGly+Xjj3WuzQRmAMpi+s5aop4JnpSLjC31j4g%0A6YHabRvVpGjFCvdFt2zp3j/8sHT00dK4cdKjj7onRccc46YRI1zBSrjCjeuuc8unTQs8WaZMcQUp%0AN90kvfde5W1XrZK+/TZ8b43vvy9NmiT5/37efbf02GPSK69Id95ZMf+KK6RbbnH/TP4+/dT9Izz0%0AkPTCCxF8MIr+Zx1PkrH30/3220+rVq1Sx44dA+Zv3bpVp5xyiu68805ddtllysrKkiT17dtXDz/8%0AsPLz88sv5DNmzNC+fft02mmnafLkyVqxYoUOOuggSRUX9r59+9ZjrmouGb9b1IOcnMBgeNky7wJz%0Aa91dkD8CcyQxfrcDcT2Pjng/r6KZPOKZqtXks065quw1tNf/TbT7x3j88YqTWHKj5lx2met3Z+7c%0AyPfzwgtSUZE0alTlJzh9+7onThMnStu3V9525Miqh1C45JLAk1hyVTkkafbswPkdOlQ+iSWpXz/p%0AiCPcP0SkgmpEqVGjyLeNN5lBH0oydrSSmZlZ6SIuSc2bN9c111yjzZs3a86cOeXze/bsqUaNGgU8%0ASc/Pz1dGRoZGlLWh9S0rLS1VQUGBcnJy1KlTpxjnpG6Cq/I1SuQTF/UnOPANVbeuvvzyi7RjR8X7%0A7OzADuWABJcK1+S64HoeHfF2PxB8fx7N0554JrwQn3ORpLChesqVmNfQBv83GzdGd+fHHVd5nu93%0AyjckbSS++MK9TpvmqmQEW79eKilxT6J69AhcdsIJ0UujtdKbb7p2HAsXuuUlJRXLGzas+lj+gj/r%0AVq0i3zbe7B/0S7Ex2idSnFi0aJGeeOIJTZ8+XWvWrNGePXsClv/i16FUo0aN1LNnT02dOlUbN25U%0Aq1atNGXKFB1//PE6+eST1bZtW+Xn52vYsGGaP3++tmzZoosvvri+s1Rjwd9t8HcPhHTYYYHvP/oo%0AsJO3+jRxYuD7ww6raBgIJIFUuSbXBdfzuou3+4Hgw0fztCeeCS/E57zBWgLz2gr4ODdsCLda7bRo%0AUXmerw8g/xOgOr4v/Yknql7PvxDEp127qrepSRpvvVV69lnpgAOk0093T5zKajrp1VddNZNIBX/W%0AiRzftAp6qrAh2idSHPjyyy/Vt29fFRcXKy8vT+eee66aNWumtLQ0ff311/rggw+0d29ABRTl5eVp%0AypQpmjp1qvLy8rRgwQLdc889klwVt8mTJ8taW/6kPRHaowV/t8HfPRDS2We78cV9w5TNn+/uUE4+%0AuX7TsXev9NJLgfPOO69+0wDEWCpck+uC63l0xNv9QPDho3naE8+EF+JzrvKRCIF51WJaYh4tzZu7%0A161bXacLNRGtgpD166W//lX6zW+kzz93tR/9vfVW5PsqKan89Mq/ikyiSYWn8w899JB2796tqVOn%0AKjdo6KVHH31UH3zwQaVtfO3LPvvsM6Wlpam0tLT8Yt23b1+99dZbWrhwofLz82WMUZ8+fWKej7qK%0AtyfkSBAHHOB6vynrFEmS63GmZ093V3Diie7RfseONf+RD6eoyHVx+9NP0pIl0uTJrn7e1q2B611y%0ASXSOB8SJVLgm1wXX8+iIt/uBWJaYR0uyxTNS6BLzqtYnMK9aTEvMayItLfxTp5NOkubNcz0innVW%0A/abL5/vvXWFPv36VT+Kff3bLI7VlS0XBkeT+OWtSbSTepMLT+eXLl6tly5aVLuKSNG3atJDbHH/8%0A8WrWrFl5W7SsrCydXFZC6Lugf/LJJ5o1a5aOOuoozy9qkYi3J+RIIEOGBAbmkrsr+PzzwHnNmlUE%0A6Z06VTzGr05JibRunQvEf/rJDctWXY80ffq4HuOBJJIK1+S64HoeHfF2PxDLEvOaSKV4RqLEPNo2%0AyzXQN5J7glNUJDVoUP8JadXK3UuFMny4NGaM60EwJ6dyP0L79rkxAf/f/4td+rp0ca8zZ7p/uPR0%0A937HDjfsQXFx5PtKpvblUmo8ne/SpYuWLl2qb775RkcddVT5/LFjx2pSmF4y0tPT1bt3b3300Ufa%0Atm2bevXqVd4pT9euXdWlSxeNGjVKu3btSpjeW+PtCTkSyKWXusB87Niq19u2zXV/u2hRbNPTvr3r%0AUhdIMqlwTa4LrufREW/3A/FSYp5K8YxEiXlUWasSY7RZUnlF6k2bvOmgNi9P+sc/pHPOcR0eZGRI%0AvXu76dBDXVf/11zjegvs39+dzEVF0o8/uidPrVu72oqx0q6dq/H4j3+44RD69XMPMiZPdj2qH3OM%0A9PXXke0rmdqXS6nxdP7mm2/WpEmT1KtXL1100UVq3ry55s6dq5kzZ2rgwIF6++23Q26Xl5enjz76%0ASOvXr6/U5iwvL09jy4KURGmPFm9PyJFAjHHtu3v0kP72N+96Zm/RwnV9++ST7sIBJJng3+WNGzfK%0AWitDJ4eSuJ5HzLNs3QAAIABJREFUS7zdD8RLiXkqxTNSzUvMGS6tegEfqVcn8qhRrkBl9mw3JMB9%0A9wXWerz8clf947LLpG++kUaPlt54Q1q+XBo4UHr++dincexY6Z57pN27peeec80Vzz7b1cT0tRuJ%0ABCXmiad///6aOHGiDj/8cP3zn//U2LFjlZmZqalTp+qsKuoj+V+gg5+i+5ZlZGSod+/esUl4FO3d%0AuzdgeJT09HQ1r8mJDxgj3XCDtHixuwt5+WVp8GDp1FNdlfJot+lp29bdGQ0Y4AaV/eILd5F77TWC%0AciStzMxMNW3atPx9SUmJtgb3rZDCuJ5HByXmoaVSPCPVvMTc2GiOMJ+EjNHnksq7xp02zT3VQey8%0A+qp09dUV7y+7zP1TRqqgoECSQraP8sLPP/8cMF5nu3bttGbNGg9TVDcnnXSSFixYUKlX1lS3evVq%0AdfAbeLNNmzZat26dhymKrnj7v4qGhMtTaakLnH3txFevrlSvrrCwUJKUk5NTeftWrSrap4cbqDVO%0AJdx3FQHy5J0uXbpolV/XysuXL9dBBx3kYYq8wfU8dvr27aupU6eWv//000912mmn1Xg/0fqf2rlT%0A8nsepcxMF3hSUSS2LrtMGj8+YNaV1ipsOzGqslcv4MnGr796lYzUkQpV2RO12lxJSYm+//57dezY%0A0eukxJ3gamtePx1HEkpLk9q0cVPwIK5lfim7icuJ88AI8NL+++8fEJj/+uuvKReYcz2PrXi7J2jc%0A2FXF9g1Jv3evazcd3MEZoitETesqS8ypyl69tf5vli3zKhmpY+nSwPfVjU0Y77KysgKqNBcXF2vl%0AypUepqh2HnjgAZ1++un69ddfNXDgQK+TE3eWBp247RL9xAWAJBX8+7wsxW7uuJ7HVnFxsZYvXx4w%0Az+t7AmMq30+n2GnvieCYRkFxZTAC8+oFNPGfP9+rZKSO4M/4mGO8SUc0HROUifkJeCI9+OCDWr58%0AuW6//XaNGDHC6+TEneDvNPg7BwDEh2S4JtcF1/PYWrp0qXbv3l3+vk2bNp4H5lLl++kUO+3r3caN%0Akl/FHEkqlrS4qm2oyl69eQFv5oVbDdGwd6/03/8GzgtTYzOh9OjRI2D8z3nz5iXcU+pS/8HlUcm8%0AoB+HHslw4gJAEgr+fQ7+/U52XM9jK9T9QDw0X+zRQ3r//Yr38+a5IcAQGyEefHxrrfZUtQ0l5tX7%0ARlKJ783KldK777oOExBd27a53heLiirmdeqUHJ0DB98EvPrqq/ryyy/pCTbBWWu1fv16ffrpp5o8%0AeXLAMgJzAIhPwb/PM2fO1IQJE7R48eKAkk4gUqWlpfr55581bdo0PfXUUwHL4uV+IDgZEyZI337r%0AxutGdK1eLb3wQqXZ1T4BpMS8GtZqtzFaJOko37wLLnADznfoIB1wgNS+feDrfvu5ThbCTVlZrg+f%0AZFRSIu3aVfW0aZO0Zo07aYNfgwcJiJPfsjo79thjA96vXbtWJ5/sOvtv1aqVWrVqpf3337/S3/vv%0Av7+aNWumRo0aqVGjRsrMzAx4DZ6XmZmp9PR0L7KYMIqLi7V3717t2bOn/NX/b//X3bt3a8uWLdq4%0AcaM2bNhQ6XXDhg3atm1bpWNkZWWF7hUbAOC5Tp06qVWrVgFDWl100UXlf++3335q0aKFmjdvXuVr%0A06ZN1bBhw1pNacl6IxiHrLUqKirSvn37ajzt2bNHW7du1ZYtWyq9+v+9efNm7du3L+Txg+8BvRKc%0AjE2bpCOPdHFJx46VY5p27VzncFXFNI0aJW/P7kVFVcczO3dK69dXjmVWrw47HF21jQcIzCMzXn6B%0AueQC0B9/dFNtNGpU9YkeT0F8JMG2bwrzm1Rrl14a3f155eCDD1aPHj1CVpfbuHGjNm7cGLXOZxo0%0AaFApgA8XyPvPa9CgQVxUtYqEtbb8ghkuqA63rKQeHg336dOHmy4AiFPGGA0aNEh/+9vfQi7fvHmz%0ANm/eHNM0pKen1zqo95/S09MT5tpdU6WlpbUKpoOnIv+qmPWsbdu26tOnj2fH99e2rdS3b+C44ZKr%0ABVxY6KaaMsbFKpHENPEQxFcXbPtPQaOR1tVOSROrW4nAPDJPS7pA0vHR2uGePW7atClae0w+v/ud%0AdOGFXqciOtLS0vR///d/6t27t3bt2hXTYxUVFamoqEg7duyI6XEQWps2bXTdddd5nQwAQBUeeugh%0ATZw4UT/88IMnxy8pKdHu3bupOp/E0tLS9Ne//lUtWrTwOinlXnhBOvFEacuW6OzP2opAFlW6w1r9%0AVN1KBOYRsFZFxqiXpCGSTpUL0Lt5m6rkY4x06KHS8cdL/fq50nKvn6xFU48ePVRYWKgxY8bo22+/%0A1eLFi1VYWKjiKD+SQ/1q1KiRDjvsMB1++OE67rjjdMghhygrK8vrZAEAqtCsWTMtXrxY48aN09y5%0Ac/X9999rxYoV+umnn+gcDbXSsmVLdevWTQcddJC6d++uwYMH6+CDD/Y6WQEOPlhassQF6LNnuylM%0AtWvUzT5JCyTNkfQPazUrko0IzCNkrfZJeqFskjFqKumAsql9xev71zRv3rzliSf2qbJ6RLIypvqq%0ALNnZFW1Y/NuzHHCAqw6TzNq3b68HHnig/H1RUZE2bdoUsv2y73Xnzp3as2eP1qxZo6KiImVmZlZZ%0AVRtVM8ZUqtYfqoq/r81+8+bNA9r8B/cH0LJly4Bq6wUFBd5lDgAQsaysLF133XUBtZyKiooC2g5P%0AmzZNO3bsUKdOnSq1L969e3etqlbv3bvXw1ynpgYNGtS6uUB1fQ34Xps0aeJ1NiPStq3kuxW1Vtq8%0AuXK/T2vWSOvWVV/dO5lP5fR0qUmT8PHM559/pi1bft0gXfqcpDVl0+qy13XWqsYlbwTmtWStdkgq%0ALJvKGXN+34MOOrblpEnhO96z1lVjj7SNQ3CHaNFUWNagpKqOqtLSIms70rixlJmZXKXcsdagQQO1%0AbdtWbdu2rXZdX8CXm5sbdh1fBye1aXvtRRusSM6/cHyBc6Rt6X2vGRkZSdseDwBQNw0aNFDr1q3V%0AumxIGF+zsKquvTVlrVVJSUlU2k/XttZdXa6/9cUYo8zMzIgD6AULFigjI0OnnnpqwPxE6kOnvhkj%0AtWzppt/8pubbl5S4NuqRxDP+ZUdenX8ZGVUH2/5TgwZV76tHj7s0f/78H6299IGopS9aO0LkfB0l%0AZGVJrVp5m5aCgl8kSbm58fvDjMgZY8ovRM2aNfM6OdWK5GEDAADJxBijjIwMZWRkqHHjxp6kIRmv%0Av+vXr5cktWvXzuOUpI70dKlpUzfVBPFHaHQbDAAAAACAh+ocmBtjSqIw3R+NzAAAAAAAkGiiUZXd%0ASFol6Ydabts7CmkAAAAAACAhRauN+d+ttQ/WZkNjDGNSAAAAAABSFm3MAQAAAADwUDRKzFtLqsvI%0A3HXdHgAAAACAhFXnwNxau9HL7QEAAAAASGRUZQcAAAAAwEPR6vytEmNMmqQOkjpKahBqHWvt9Fgd%0AHwAAAACARBCTwNwYc4ek2yXtX82q6bE4PgAAAAAAiSLqgbkx5gFJ90vaKOk1Sb9IKo72cQAAAAAA%0ASAaxKDEfIul7ST2stVtjsH8AAAAAAJJGLDp/ayXpQ4JyAAAAAACqF4vAfLmk/WKwXwAAAAAAkk4s%0AAvPnJZ1tjGkXg30DAAAAAJBUot7G3Fr7ojHmYEmzjDEPSpovKWS1dmvtj9E+PgAAAAAAiSQWJeaS%0AtFCuOvsrkr6WtDLE9H2Mjg2gno0bN07FxQy+AABAqikuLta4ceO8TgaQ8GIxXNq1kv5Pboi0Akmr%0AxXBpnli0SMrPl7Ztk5o1k/LypCOO8DpVSEZXXnmlRo4cqfvuu0+DBg1SRkYsBnwAUM6YkLNzq9vO%0A2minBECKKi4u1vjx4zVy5EgtX75cgwcP9jpJSFKpEtPE4u75NknrJfW01q6Mwf7rzBjTUdKDkvrL%0A9SK/RtL7kkZYazd7mbZoyM+XHnxQmj698rLevaX773cnNBBNy5cvJ0AHACDJBQfkQKykWkwTi6rs%0AXSS9HcdB+UGS5km6WtJsSc/IVau/SdIXxphWHiavzsaOlfr1C30CS25+v37SK6/Ub7qQOnwB+mGH%0AHUYVdwAAkoSvyvphhx2mK6+8kqAcMZWKMU0sAvNfJDWIwX6j5XlJbST90Vo7wFr7v9bavnIB+iGS%0AHvY0dXWQny8NGyaVlla9XmmpNHSoWx+IFQJ0AAASHwE56luqxjSxCMzHSTrTGJMdg33XiTGmm6R+%0Akn6Q9FzQ4j9L2inpCmNMk3pOWlQ8+GD1J7BPaak0cmRs0wNIBOgAACQiAnJ4JVVjmlgE5o/IVRH/%0AzBiTG2cBet+y10+ttQFft7V2u6RZkhpLOqm+E1ZXixaFr+oRzrRp0sqVjWOTICAIAToAAPGPgBxe%0Aqm1Ms2hRbNJTn4yNcg+txpgS35+Sqtq5tdbWa89QxpgnJN0u6XZr7VMhlo+WdKOk31trX6hmX/PC%0ALDo0Jyen8ZgxY+qc3pp4550OGj06p8bbDR36rc45Z6Wys+Pp+UndbN++XZKSKk9SfOerT58+Nd7m%0Axhtv1Omnny4pPvNUW/H8PdVFMuYrkfOUW4v/OUkqmDo1yimpH4n8XYVDnhJDMuZJqjpfb7/9tp57%0ALrhiafWmevz7kozfVTLmSao6X7WNaYYPL9QFF/xS57RFatiwYSosLJxvre0RrX3GIjCeoaoDci81%0AL3vdGma5b36LekhLVO3aVbuvsrbbAQAAAEA0pXJME/UcWGtzo73PeuQbGLbaBwvhno4YY+ZlZ2cf%0Am5ubG810Veubb2q33X77pSs7O1v1nd5YKigokKSkypOUPPnq3r17+XBqM2fOlJT4efKXLN9TsGTM%0AVzLmqTqJmtdk/K7IU2JIxjxJVeerV69eOuGEE2o8HJrXn1EyflfJmCep6nzVNqY5+uiuys3tWvtE%0A1VAsajHEoo15PPOViDcPs7xZ0HoJo7Zj+B17bMIP244E0b17d7322mv67rvvNHjwYMY4BwAgDmVk%0AZGjw4MH67rvv9Nprr6l79+5eJwkppLYxTTKMZ55qgfnSsteDwyz3NWhYVg9piaojjpB6967ZNqee%0AKnXtuis2CQLKEJADAJB4CNDhhdrGNEccEZv01KeYBebGmHOMMfcZY/7PGPNKiGlsrI5dBV+vFP2M%0AMQF5L+s9/hRJuyV9Wd8Ji4b775fSIvxG09Kk++6LbXqQ2gjIAQBIfAToqG+pGtNEPTA3xnQ2xvxX%0A0vuSRkgaKumqMFO9staukPSppC5yva/7GyGpiaRx1tqd9Zy0qMjLk8aMqf5ETkuTXnopOap8IP4Q%0AkAMAkHwI0FFfUjWmiUWJ+V8lHSHp75Jy5aqHdw0xdYvBsSPxe0nrJf3VGPO+MeZRY8wUSbfIVWG/%0A16N0RcWQIdKnn7oqHaGceqpbfs019ZsuJD8CcgAAkh8BOupDKsY0sbhz7itpkrX22hjsu86stSuM%0AMcdJelBSf0lnSloj90BhhLV2k5fpi4a8PDctWiTl50vbtknNmrl5ydD+AvHntdde06BBgwjGgfpi%0AQw8ekqw9+AKIP74AfdCgQRo/frzXyUESSrWYJhZ30UWS/huD/UaNtfYnSVd7nY5YO+KI5DxpEX8G%0ADx7sdRIAAIAHfAE6ECupEtPEoir7LEm/icF+AQAAAABIOrEIzO+X1NsYc0kM9g0AAAAAQFKJelV2%0Aa+0CY0yepI+NMddJmi9pa+hV7choHx8AAAAAgEQS9cDcGNNc0qOSWko6tWwKxUoiMAcAAAAApLRY%0AdP72jNwwaZ9Jel3SaknFMTgOAAAAAAAJLxaB+dmSPrfW9ovBvgEAAAAASCqx6PwtS9LnMdgvAAAA%0AAABJJxaB+QJJ3WKwXwAAAAAAkk4sAvORks4xxvSKwb4BAAAAAEgqsWhjfoCkjyRNMcaMlzRPoYdL%0Ak7V2XAyODwAAAABAwohFYP6q3FBoRtLgsskGrWPK5hGYAwAAAABSWiwC86tjsE8AAAAAAJJS1ANz%0Aa+1r0d4nAAAAAADJKhadvwEAAAAAgAjVOTA3xiw2xvzeq+0BAAAAAEhk0SgxP1TS/h5uDwAAAABA%0AwopWG/NcY0xttw3usR0AAAAAgJQRtcC8bAIAAAAAADUQjcC8TxT28UMU9gEAAAAAQMKpc2BurZ0W%0AjYQAAAAAAJCKGC4NAAAAAAAPEZgDAAAAAOAhAnMAAAAAADxEYA4AAAAAgIcIzAEAAAAA8BCBOQAA%0AAAAAHiIwBwAAAADAQwTmAAAAAAB4iMAcAAAAAAAPEZgDAAAAAOAhAnMAAAAAADxEYA4AAAAAgIcI%0AzAEAAAAA8BCBOQAAAAAAHiIwBwAAAADAQwTmAAAAAAB4iMAcAAAAAAAPEZgDAAAAAOChlArMjTEN%0AjDE3GWP+boz52hizzxhjjTHXep02AAAAAEBqyvA6AfWsiaRny/5eJ2mtpE7eJQcAAAAAkOpSqsRc%0A0i5JZ0pqb61tJ+kVj9MDAAAAAEhxKVVibq3dJ+nfXqcDAAAAAACfVCsxBwAAAAAgrhhrrddp8Iwx%0A5gFJf5Y01Fr7cg23nRdm0aE5OTmNx4wZU9fk1Yvt27dLkrKzsz1OSfQkY56k5MwXeUocyZgv8pQ4%0AkjFf5CkxJGOepOTMF3lKHMmQr2HDhqmwsHC+tbZHtPZJiTkAAAAAAB5KuDbmxpgfJHWuwSZvWmsv%0Aj3Y6wj0dMcbMy87OPjY3Nzfah4yJgoICSVKipDcSyZgnKTnzRZ4SRzLmizwljmTMF3lKDMmYJyk5%0A80WeEkcy5CsWpf0JF5hLWiFpTw3WXx2rhAAAAAAAUFcJF5hba/O8TgMAAAAAANFCG3MAAAAAADxE%0AYA4AAAAAgIcSrip7XRlj/lfSoWVvjyl7vdoY06vs75k1HToNAAAAAIDaSrnAXFJ/SacGzetZNvkQ%0AmAMAAAAA6kXKBebW2lyv0wAAAAAAgA9tzAEAAAAA8BCBOQAAAAAAHiIwBwAAAADAQwTmAAAAAAB4%0AiMAcAAAAAAAPEZgDAAAAAOAhAnMAAAAAADxEYA4AAAAAgIcIzAEAAAAA8BCBOQAAAAAAHiIwBwAA%0AAADAQwTmAAAAAAB4iMAcAAAAAAAPEZgDAAAAAOAhAnMAAAAAADxEYA4AAAAAgIcIzAEAAAAA8BCB%0AOQAAAAAAHiIwBwAAAADAQwTmAAAAAAB4iMAcAAAAAAAPEZgDAAAAAOAhAnMAAAAAADxEYA4AAAAA%0AgIcIzAEAAAAA8BCBOQAAAAAAHiIwBwAAAADAQwTmAAAAAAB4iMAcAAAAAAAPEZgDAAAAAOAhAnMA%0AAAAAADxEYA4AAAAAgIcIzAEAAAAA8BCBOQAAAAAAHiIwBwAAAADAQwTmAAAAAAB4iMAcAAAAAAAP%0AEZgDAAAAAOChlArMjTE5xpi7jDFTjDE/GWP2GWPWGWM+MMb08Tp9AAAAAIDUk+F1AurZSEkXS1os%0A6RNJmyQdIulcSecaY26y1v7Vw/QBAAAAAFJMqgXm/5H0uLV2gf9MY8ypkiZLesIYM8Fau8aT1AEA%0AAAAAUk5KVWW31r4aHJSXzZ8mqUBSQ0k96ztdAAAAAIDUlVKBeTWKyl6LPU0FAAAAACClEJhLMsZ0%0AlpQnaZek6R4nBwAAAACQQoy11us0eMoYkykpX9Ipku601j4R4Xbzwiw6NCcnp/GYMWOilcSY2r59%0AuyQpOzvb45RETzLmSUrOfJGnxJGM+SJPiSMZ80WeEkMy5klKznyRp8SRDPkaNmyYCgsL51tre0Rr%0AnwlXYm6M+cEYY2swvVHFvtIlvS4XlP9T0pP1lQ8AAAAAAKTE7JV9haQ9NVh/daiZZUH5G5IulPQv%0ASZfbGlQfCPd0xBgzLzs7+9jc3NwaJNE7BQUFkqRESW8kkjFPUnLmizwljmTMF3lKHMmYL/KUGJIx%0AT1Jy5os8JY5kyFcsSvsTLjC31ubVdR/GmAxJ4+WC8vGSBltrS+q6XwAAAAAAairhAvO6MsY0lCsh%0AP0/SOElXW2tLvU0VAAAAACBVJVwb87oo6+jtPbmgfKwIygEAAAAAHku1EvMXJZ0paYOkXyTdb4wJ%0AXqfAWltQz+kCAAAAAKSoVAvMu5a97i/p/irWK4h9UgAAAAAASLHA3Fqb63UaAAAAAADwl1JtzAEA%0AAAAAiDcE5gAAAAAAeIjAHAAAAAAADxGYAwAAAADgIQJzAAAAAAA8RGAOAAAAAICHCMwBAAAAAPAQ%0AgTkAAAAAAB4iMAcAAAAAwEME5gAAAAAAeIjAHAAAAAAADxGYAwAAAADgIQJzAAAAAAA8RGAOAAAA%0AAICHCMwBAAAAAPAQgTkAAAAAAB4iMAcAAAAAwEME5gAAAAAAeIjAHAAAAAAADxGYAwAAAADgIQJz%0AAAAAAAA8RGAOAAAAAICHCMwBAAAAAPAQgTkAAAAAAB4iMAcAAAAAwEME5gAAAAAAeIjAHAAAAAAA%0ADxGYAwAAAADgIQJzAAAAAAA8RGAOAAAAAICHCMwBAAAAAPAQgTkAAAAAAB4iMAcAAAAAwEME5gAA%0AAAAAeIjAHAAAAAAADxGYAwAAAADgIQJzAAAAAAA8RGAOAAAAAICHCMwBAAAAAPBQSgXmxphOxpjn%0AjTFfGWPWGmP2GmNWG2NmGGOuNsY08DqNAAAAAIDUklKBuaSDJF0maauk9yU9JWmipM6SXpH0qTEm%0Aw7vkAQAAAABSTaoFoZ9L2s9aW+o/s6yk/FNJuZJ+J+lf9Z80AAAAAEAqSqkSc2vtvuCgvGx+kVwJ%0AuiTl1G+qAAAAAACpLKUC83CMMemSzix7+42XaQEAAAAApBZjrfU6DfXOGLO/pOGSjKTWkk6T1F3S%0AeEmX2wg+FGPMvDCLDs3JyWk8ZsyYaCU3prZv3y5Jys7O9jgl0ZOMeZKSM1/kKXEkY77IU+JIxnyR%0Ap8SQjHmSkjNf5ClxJEO+hg0bpsLCwvnW2h7R2meqtTH32V/Sn/3eW0lPSronkqAcAAAAAIBoSbjA%0A3Bjzg1wv6pF601p7uf8Ma+0StyuTLqmDpPMlPSiplzHmLGvtpup2Gu7piDFmXnZ29rG5ubk1SKJ3%0ACgoKJEmJkt5IJGOepOTMF3lKHMmYL/KUOJIxX+QpMSRjnqTkzBd5ShzJkK9YlPYnXGAuaYWkPTVY%0Af3W4BdbaEkk/ShpljFkn6S25AH14nVIIAAAAAECEEi4wt9bmxWjX/y57zY3R/gEAAAAAqIRe2St0%0AKHst9jQVAAAAAICUklKBuTHm2LJ25cHzm0oaVfb24/pNFQAAAAAglSVcVfY6ul/SKcaYz+Xalu+S%0A1EnSGZJaSPpc0qPeJQ8AAAAAkGpSLTB/SdJOScfLtSVvLGmzpHmS/iXpFWstVdkBAAAAAPUmpQJz%0Aa+3Hoqo6AAAAACCOpFQbcwAAAAAA4g2BOQAAAAAAHiIwBwAAAADAQwTmAAAAAAB4iMAcAAAAAAAP%0AEZgDAAAAAOAhAnMAAAAAADxEYA4AAAAAgIcIzAEAAAAA8BCBOQAAAAAAHiIwBwAAAADAQwTmAAAA%0AAAB4iMAcAAAAAAAPEZgDAAAAAOAhAnMAAAAAADxEYA4AAAAAgIcIzAEAAAAA8BCBOQAAAAAAHiIw%0ABwAAAADAQwTmAAAAAAB4iMAcAAAAAAAPEZgDAAAAAOAhAnMAAAAAADxEYA4AAAAAgIcIzAEAAAAA%0A8BCBOQAAAAAAHiIwBwAAAADAQwTmAAAAAAB4iMAcAAAAAAAPEZgDAAAAAOAhAnMAAAAAADxEYA4A%0AAAAAgIcIzAEAAAAA8BCBOQAAAAAAHiIwBwAAAADAQwTmAAAAAAB4iMAcAAAAAAAPEZgDAAAAAOCh%0AlA/MjTFjjTG2bOrudXoAAAAAAKklpQNzY8w5kq6RtMPrtAAAAAAAUlPKBubGmNaSXpL0T0nzPE4O%0AAAAAACBFpWxgLmlM2euNnqYCAAAAAJDSMrxOgBeMMVdJGiDpfGvtRmOMxykCAAAAAKQqY631Og31%0AyhjTWdI3kj601l5RNq9A0qmScqy1yyPcT7jq74fm5OQ0HjNmTJjF8WX79u2SpOzsbI9TEj3JmCcp%0AOfNFnhJHMuaLPCWOZMwXeUoMyZgnKTnzRZ4SRzLka9iwYSosLJxvre0RrX2mVFV2Y0yapNfkOnv7%0Ao8fJAQAAAAAg8aqyG2N+kNS5Bpu8aa29vOzvW+RKxs+y1m6uSzrCPR0xxszLzs4+Njc3ty67rzcF%0ABQWSpERJbySSMU9ScuaLPCWOZMwXeUocyZgv8pQYkjFPUnLmizwljmTIVyxK+xMuMJe0QtKeGqy/%0AWpKMMTmSHpb0d2vtJ7FIGAAAAAAANZVwgbm1Nq+Wmx4hKVPS1caYq8OsU1jWEdz51tr3a3kcAAAA%0AAAAilnCBeR38IGlsmGVnSWonaYKkbWXrAgAAAAAQcykTmFtrv5Z0bahlZb2yt5N0T6S9sgMAAAAA%0AEA0p1Ss7AAAAAADxhsAcAAAAAAAPpUxV9qpYa3O9TgMAAAAAIDVRYg4AAAAAgIcIzAEAAAAA8BCB%0AOQAAAAAAHiIwBwAAAADAQwTmAAAAAAB4iMAcAAAAAAAPMVwaAABJoLi4WG+//bYkqVevXsrI4BIP%0AAECi4KoNAEASGD9+vJ577jlJ0gknnKDBgwd7nCIAABApqrIDAJDgiouLNXLkyPL3I0eOVHFxsYcp%0AAgAANUFgDgBAghs/fryWL19e/n758uUaP368hykCAAA1QWAOAEACCy4t96HUHACAxEFgDgBAAgsu%0ALfeh1BwAgMRBYA4AQIIKV1ruQ6k5AACJgcAcAIAEFa603IdScwAAEgOBOQAACai60nIfSs0BAIh/%0ABOYAACSg6krLfSg1BwAg/hGYAwCQYCItLfeh1BwAgPhGYA4AQIKJtLTch1JzAADiG4E5AAAJpKal%0A5T6UmgMAEL8IzAEASCA1LS33odQcAID4leF1AgAAQOQGDx6swYMHh1xWUFAgScrNza2/BAEAgDqj%0AxBwAAADSts2SAAAgAElEQVQAAA8RmAMAAAAA4CGqsgMAEpK1Vjt37tS2bdu0e/duFRUVad++fQGv%0AVc1btGiRioqKNHfu3BpvG8lyL+zbt0+S1LBhQ0+On56ergYNGqhhw4YBr3Wd98MPPygjI0MrV66s%0A0X4yMzOVnZ2t7OxsZWRwywMAiF9cpQAAnisuLtbPP/+sVatWadWqVfrxxx+1efNmbdu2rXzaunVr%0AwPvt27ertLTU66QjQTRu3FjNmjWrcmrfvr26dOmizp07q3PnzsrOzvY62QCAFEFgDgDwzLp163TH%0AHXfoH//4h2elzEgNu3bt0q5du7R27dqItzn66KP12GOPqX///jFMGQAAtDEHAHikqKhIF154oV5/%0A/XWCcsSlhQsXasCAAZo3b57XSQEAJDlKzAEAnvjggw80Y8aMOu3DVz05KyurUjvjUG2Qa9PWubbL%0AjTFR+qQSg7VWJSUlUW2nX5tt/P/es2ePtm/frm3btslaW6t87d27V/fee6/+85//RPkTAwCgAoE5%0AAMATb731VqV5J5xwQnkb3zZt2oRsB9y8eXM1a9aMDr0QMf+OAsNNmzZt0k8//aRVq1Zp0aJFAVXe%0AP/vsM/36669q3bq1h7kAACQz7mgAAPVu27Zt+vjjjwPmffHFFzrppJM8ShGSmTFGTZs2VdOmTdW+%0AffuItvnNb36jRYsWSZJKSko0YcIE/f73v49lMgEAKYw25gCAejd//nzt3bu3/H3Xrl114oknepgi%0AINCgQYMC3n/++ecepQQAkAoIzAEA9W7ZsmUB70866aTyNtnGmBpNr776asC+duzYoaefflp9+vRR%0AmzZt1KBBA7Vo0UInnnii/vSnP+mHH34IWP/yyy+XMUZvvPFG2PQuWLBAxhh179692rbKkyZNkjFG%0AvXr10qpVq8q3C+XTTz8tz8fcuXMrLbfWqnXr1kpLS9PGjRurPG6wUaNGle97/vz5YdebO3dulZ/v%0A8OHDK20zfPhwGWM0evToatOxbt06PfbYY7r44ot1yCGHKC0tTcaY/8/encfVlP9/AH+dNu2hSVki%0AS34a+5o1SmMZxBjGFrLFd2asY8bY12HMGMyYsSYMhiZmZF8rEhIpZMsWQ5YsSaHt8/vjuFe3e8uN%0AdFtez8fjPG73fM75nM/nuOW+z2dDZGRkruoDAAsWLFArn56eHiwtLeHs7IxFixYp13JXSE9Px44d%0AOzB8+HDUrl0bVlZWMDU1Rc2aNfH999/jyZMnGq+VtfdG1s8sERFRXmJXdiIiyncxMTEq76tXr678%0Aefr06WrHL168GAkJCRg9ejRKliypklavXj3lz8eOHUOPHj0QFxcHe3t7dOrUCWXLlkVSUhIiIiLw%0A448/4ueff0Z4eDjq1KmjdXnr16+Phg0b4vTp0wgKCoKbm1u2x/r4+AAAhg0bhkqVKqFq1aq4du0a%0AYmNjUalSJZVjAwMDIUkShBA4dOgQGjVqpJIeFRWF+Ph41K9fH9bW1lqXFwBWrVqlzHvlypVYvnx5%0Ajsc3a9YM7dq1U9vfpEmTXF03q3PnzmHixIkAAAcHB5QuXTrXDxmyylzW9PR03LlzBwEBARg3bhyC%0Ag4MREBCgPDYuLg4eHh4wMTGBq6srOnTogFevXmH//v2YP38+/Pz8EBoaqtbFPfNnEpADcyFEsZvU%0Aj4iI8gcDcyIiyndZWx8dHR2VP8+YMUPt+LVr1yIhIQFjxoyBg4ODxjyjo6PRvn17JCcn4+eff8aY%0AMWPUJoe7fv06vv32Wzx79izXZfb29sbw4cPh4+OTbWD+8OFDbN++HSVLlsQXX3wBAHBzc8O1a9cQ%0AGBiIQYMGqRwfGBiIOnXqIDk5GYGBgZgwYYJaOgC0bds2V2UNDQ1FdHQ0evXqhbCwMPz111/45Zdf%0AYGZmlu05zZs313jv31etWrUQHByMevXqwcrKCp07d1abXyC3NJU1Li4ONWvWxPbt23H+/HnUqlUL%0AAGBiYoKFCxdi6NChsLCwUB6flpaGvn37wt/fH5MnT8aaNWtU8itXrhxMTU2RnJwMAEhISEB8fDwn%0AgCMiog+CXdmJiCjfZQ3Ms7ZOvouvv/4az58/x+TJkzF+/HiNM7ZXqVIFW7duRePGjXOdf9++fWFu%0Abo5//vkHjx8/1njMunXrkJKSAk9PT5iYmAB4E1QrgmyFhIQEREREwNXVFa6urjh69KhaN+x3DcxX%0ArVoFABg8eDAGDBiAxMREbN68OVd55BU7Ozu0bt0aVlZWH/Q6ZcuWRe3atQHID0gUrK2tMXbsWJWg%0AHAAMDAwwZcoUAEBwcLBafnp6eioPjAB2Zyciog+HgTkREeW7rOO8sxuDra2YmBgEBwfD1NQU48eP%0Af+vxJUqUyPU1zM3N0bt3b7x69Qrr16/XeMzq1asByN3YFdzc3CBJklpgHhwcjPT0dLi5ucHV1RXJ%0Ayck4ceKEMj0tLQ1HjhyBoaEhWrVqpXU5ExIS4O/vjwoVKsDd3R1eXl6QJAkrV67M8bybN29i6dKl%0AmDt3Lnx8fHDx4kWtr1kQ3L9/H+fOnYOxsbGytfxtDA0NASDbZfeyBubXr19/v0ISERFlg13ZiYgo%0A36Wlpam8Nzc3f6/8jh49CgBo3LgxLC0t3yuvnHh7e8PHxwerVq3C6NGjVdJCQkJw6dIlODs7q4xf%0At7GxQa1atXDu3DlcunQJNWrUACC3huvr68PFxQUvX75U7nNxcQEAhIeHIzExEa1atcqxC3pW69ev%0AR3JyMsaMGQM9PT1UrlwZrVq1wpEjRxAVFYW6detqPG/r1q3YunWryr7OnTvD19e3wHXfPnbsmLIr%0Ae3p6Ou7evYsdO3YgIyMDq1at0rq8vr6+AIAOHTpoTM/6ucz6uSUiIsorbDEnIqJCLy4uDgBQoUKF%0AD3qdxo0bo169eoiOjlZp3QbeTPrm7e2tdp5iTHrmVvPAwEA0aNAAVlZWsLW1hZOTk1o68O7d2L28%0AvJT7FD8r0jIrVaoU5syZg6ioKDx79gzx8fE4cOAAnJ2dsXPnTnTo0KHABaTHjx/HzJkzMXPmTMyZ%0AMwe+vr549OgRPv/8c7Ro0UKrPA4ePIjFixejTJkyyi7tREREulKsAnNJkhwkSRI5bLoZgEdERO9F%0AsYRZfsyYreimnjnIVXQft7S0RK9evdTOyTrO/MGDB4iOjoarq6vyGFdXV4SFhSknG1Mc6+7urnXZ%0AwsLCcPbsWbRo0UKlG3bPnj1hZmaGDRs2KPNXqFq1KiZPnow6derAwsIC1tbWcHd3R2BgIJycnBAR%0AEQE/Pz+ty5AfvvnmGwghIIRARkYG7t69i+XLl8PPzw9NmjRRm/U/q4iICPTo0QOGhob4+++/YWtr%0Am08lJyIi0qxYBeaZRAGYqWHbostCERHRu1EsdfXff/998Gt5enrC1NQUfn5+SExMBABs3LgRL168%0AQN++fTV2O2/dujX09fURFBQEIQQCAwMhhFCZ3b1NmzZISUlBSEgIXr58iWPHjsHc3DxXy5UpxpFn%0Abi0H5C7ZPXr0QEJCAv7++2+t8jI1NcWAAQMAAEeOHNG6DPlNkiSULVsWw4YNw5QpUxAfH5/j7PJn%0AzpzBJ598gtTUVOzYsQOtW7fOv8ISERFlo7gG5pFCiBkaNgbmRESFUMuWLQEAJ0+eVAbLH4qiVTwp%0AKQmbNm0CkHM3dsU5jRo1wuPHjxEZGYnAwEAYGhoqyw3Igblikrhjx47h5cuXcHFxUU5Q9jbPnj1T%0AtmwPGzYMkiSpbOvWrQOAt04Cl5lirHZSUpLW5+iSs7MzAPlzoEl4eDjatm2LV69eYdeuXbkeJkBE%0ARPShcPI3IiIq9BwdHdGmTRsEBwfjl19+eet63CkpKTAyMnrn63l7e2PNmjXw8fFBw4YNcebMGTRq%0A1Aj169fP9py2bdsiLCwMgYGBCAwMRJMmTVRa121sbFCzZk1l0K44R1t//fUXkpKSUKdOnWyXg9uz%0AZw+OHz+O6Oho1KxZ8615KsbRV6lSRety6NKTJ08AABkZGWppx48fR4cOHZCRkYE9e/bkaqZ7IiKi%0AD624tpiXkyRpuCRJk16/1nn7KUREVJD9/vvvMDc3x5w5c7B48WKkp6erHRMbG4uePXtm26KqraZN%0Am6J27doIDw/H2LFjAagukaaJotv6unXrcO3aNZXx5Qqurq6IiIjAv//+C0BzYJ6eno5Lly7h6tWr%0AKvsVY94XLVoEHx8fjduoUaMAqLaanz59WmN5//nnH/j6+kJfXx99+vTJsW557f79+7h06RKePn2q%0A9Tmpqan4/fffAci9DzILCQlBu3btAAD79+9nUE5ERAVOcW0x/+T1piRJUjCAgUKIWzopERFRMaap%0AhTO3atasiX379qFHjx4YO3YsFi1ahLZt26Js2bJISkpCZGQkQkNDoaenh6lTp6qdv3LlShw8eFBj%0A3v3791cLkocNG4ZRo0YhJCQE5ubm6Nu3b47la9GiBYyNjXHu3DkAUBlfruDq6oolS5bgwoUL+Oij%0Aj1SWXVN48uQJnJycYG1tjfj4eADAqVOnEBERgSpVqmgM+BW8vLwwZcoUrF+/HvPnz4exsTEGDhyI%0ApKQkNGnSBBUqVEBqaioiIiKU9+q3336Dk5OTxvw2bNiAU6dOaUz7/PPP0aVLFwDAiBEjlEvCRUVF%0AAQCmTZuG0qVLA1C/v7Nnz8Yff/yBJUuW4Ouvv1bLO/NyaUII3L9/H/v27cPNmzdRoUIFzJw5U3ls%0AbGwsOnbsiKSkJHTp0gX79u3Dvn371PKcNGmSWi+KvPhcEhERaaO4BebJAGYD2Abg+ut9dQDMAOAK%0A4JAkSfWEEG8dTCdJkuYmBqBGYmIigoOD37+0+UAxFrOwlFcbRbFOQNGsF+tUeOR1vczNzVVaQ+/e%0AvYvKlSu/d77NmzfH5cuXsWrVKmzfvh07duzA06dPYWpqCkdHR3z77bcYPnw4KlWqpHZuSEgIQkJC%0ANObbqFEjtcC8f//+mDBhAl68eIE+ffq8dS12Y2NjNG/eHIGBgShRogSaNWumdkzr1q0hSZJyYjht%0AZ5lXtJYPGTIkx3NsbW3RpUsX/Pvvv/D390f//v0xbNgw7N69G8ePH0d8fDwyMjJQtmxZeHp6YvTo%0A0WjUqFG2+YWFhSEsLExjWrVq1ZSB+YYNG9TGqe/YsUP5s6b7m5Pjx4/j+PHjyvcmJiaoUqUKvvvu%0AO3z33XewtrZWpj18+FB57R07dqhcN7Px48erBeZ37txRe59XvwNF8W8F61R4FMV6sU6FR1Go14eY%0Az0ZSLDFTWEiSdBOA+jeq7G0UQni+JU8DAEcBOAMYI4T4VYtyZBuYOzo6muZmch1dUnyoLCwsdFyS%0AvFMU6wQUzXqxToVHXtdr5MiROH/+vPL93r170b59+zzJmyivVKxYEbdv31a+X7t2rcaHOu+iKP6t%0AYJ0Kj6JYL9ap8CgK9fL29kZMTEyEEKJhXuVZGFvMrwF4mYvj777tACFEmiRJPpADcxcAbw3Ms/tH%0AkCTptIWFRYOs49sKKsWTqsJSXm0UxToBRbNerFPhkdf1atSokUpgfuXKFQbmVKAkJyerBOV6enro%0A3bs3SpQokSf5F8W/FaxT4VEU68U6FR5FoV4f4qFCoQvMhRAfam2Th69f1RegJSKiPFW9enWV9zEx%0AMToqCZFmWSfXc3BwyLOgnIiIKKviOiu7Jk1fv17P8SgiInpvjo6OKu8vXryoo5IQaZb1M5n1M0tE%0ARJSXilVgLklSA0mS1OosSZIbgLGv327I31IRERU/H3/8scr7I0eO5GppLKIPLeskcdnNTE9ERJQX%0ACl1X9ve0EICjJEnHAPz3el8dAIo1a6YKIY7ppGRERMWIk5MTqlWrpuwunJKSgv/9738YPHgwHBwc%0AULFiRXYbpnyVkZGB+/fvIzY2FtHR0di4caNKerdu3XRUMiIiKg6KW2C+HsBnABoD6AjAEMB9AH8D%0A+F0IoXmdHCIiylOSJKFPnz6YPXu2ct/mzZuxefNm5XsrKytYWlqqbZr2m5qawtDQEIaGhjAyMtL4%0A+rZ9+vr6urgVlA0hBFJTU5GamoqUlBSNr2/b9/LlSyQmJuLZs2dv3Z4+fYrU1FSNZSlXrhxatWqV%0Az3eAiIiKk2IVmAshVgNYretyEBGRvA74/PnzkZKSojE9ISEBCQkJ+VYePT09rQJ4bQN+Pb1iNVoM%0AQgikpaW9UwCtaV9aWpquq6Q0ePDgYvfvSURE+atYBeZERFRwODo64o8//sCwYcN0XRQAclfmV69e%0A4dWrV7ouChUgrVq1wtSpU3VdDCIiKuIYmBMRkc4MHToULVq0wF9//YUbN24gNjYWsbGxuHPnDjIy%0AMnRdPCpmSpYsCQcHB1SqVAmVKlVCq1at8Nlnn3GYAxERfXAMzImISKecnJxUxpoDQFpamtrY4ISE%0ABI1jgxMSEvDy5ctcj0VOTk5GWloaMjIykJKSAiGEju4AZcfAwABGRkaQJAmGhoYwNTXN1fACIyMj%0AjfMUZLeZmJjouspERFRMMTAnIqICx8DAAKVKlUKpUqU+2DWCg4MBAG3atAEApKenv/PYaE1pugj0%0Ar1y5AgCoXr16vl8bkP/dcjseP7s0AwMDSJIEQP3fioiIqKhhYE5ERARAX18fJiYmhbrVlAEsERFR%0A4cQpRomIiIiIiIh0iIE5ERERERERkQ4xMCciIiIiIiLSIQbmRERERERERDrEwJyIiIiIiIhIhxiY%0AExEREREREekQA3MiIiIiIiIiHWJgTkRERERERKRDDMyJiIiIiIiIdIiBOREREREREZEOMTAnIiIi%0AIiIi0iEG5kREREREREQ6xMCciIiIiIiISIcYmBMRERERERHpEANzIiIiIiIiIh1iYE5ERERERESk%0AQwzMiYiIiIiIiHSIgTkRERERERGRDjEwJyIiIiIiItIhBuZEREREREREOsTAnIiIiIiIiEiHGJgT%0AERERERER6RADcyIiIiIiIiIdYmBOREREREREpEMMzImIiIiIiIh0iIE5ERERERERkQ4xMCciIiIi%0AIiLSIQbmRERERERERDrEwJyIiIiIiIhIhxiYExEREREREekQA3MiIiIiIiIiHWJgTkRERERERKRD%0ADMyJiIiIiIiIdIiBOREREREREZEOFcvAXJIkfUmShkqSdESSpCeSJL2QJOm6JEl+kiRV13X5iIiI%0AiIiIqPgw0HUB8pskSeYAAgC4AYgEsA7ASwDlAbQCUB3AFZ0VkIiIiIiIiIqVYheYA1gBOSgfIYRY%0AkTVRkiTD/C8SERERERERFVfFqiu7JEn1AfQF4KcpKAcAIURq/paKiIiIiIiIirPi1mLe7/XrJkmS%0ArAB0AWAP4BGAQCHEVZ2VjIiIiIiIiIolSQih6zLkG0mSDgNwATAawDQA1pmSBYBlAEYJIdK1yOt0%0ANkk1HB0dTVeuXPm+xc0XiYmJAAALCwsdlyTvFMU6AUWzXqxT4VEU68U6FR5FsV6sU+FQFOsEFM16%0AsU6FR1Gol7e3N2JiYiKEEA3zKs9i1ZUdQJnXrwsBBANwAmABwB3ANQBfApiqk5IRERERERFRsVTo%0AurJLknQTQKVcnLJRCOH5+mf916+XAfTK1DJ+SJKkHgAiAIyTJGmuECIlp0yzezoiSdJpCwuLBm3a%0AtMlFEXUnODgYAFBYyquNolgnoGjWi3UqPIpivVinwqMo1ot1KhyKYp2Aolkv1qnwKAr1+hCt/YUu%0AMIfcsv0yF8ffzfTzk9ev27N2VxdCREmSdANAVcgt6VHvVUoiIiIiIiIiLRS6wFwI0fY9Tr8MoAmA%0Ap9mkKwJ3k/e4BhEREREREZHWitsY84OvX2tlTZAkqQQAx9dvb+ZXgYiIiIiIiKh4K26B+VbIXdt7%0ASZLUJEvaVABWAIKEEPfyvWRERERERERULBW6ruzvQwiRJEmSF4CdAEIkSfoHwB0AzgBaAngAYLju%0ASkhERERERETFTXFrMYcQ4gDkceY7IC+TNgryLO/LAdQXQsTosHhERERERERUzBSrFnMFIUQUgB66%0ALgcRERERERFRsWsxJyIiIiIiIipIGJgTERERERER6RADcyIiIiIiIiIdYmBOREREREREpEMMzImI%0AiIiIiIh0iIE5ERERERERkQ4xMCciIiIiIiLSIQbmRERERERERDrEwJyIiIiIiIhIhxiYExERERER%0AEekQA3MiIiIiIiIiHWJgTkRERERERKRDDMyJiIiIiIiIdIiBOREREREREZEOMTAnIiIiIiIi0iEG%0A5kREREREREQ6xMCciIiIiIiISIcYmBMRERERERHpEANzIiIiIiIiIh1iYE5ERERERESkQwzMiYiI%0AiIiIiHSIgTkRERERERGRDjEwJyIiIiIiItIhBuZEREREREREOsTAnIiIiIiIiEiHGJgTERERERER%0A6RADcyIiIiIiIiIdYmBOREREREREpEMMzImIiIiIiIh0iIE5ERERERERkQ4xMCciIiIiIiLSIQbm%0ARERERERERDrEwJyIiIiIiIhIhxiYExEREREREekQA3MiIiIiIiIiHWJgTkRERERERKRDDMyJiIiI%0AiIiIdIiBOREREREREZEOGei6APlJkqS1AAa+5bBAIUTbfCgOEVGRlpYGJCcDSUm5e01OBoT48OW7%0Ae9cRAODnp7rfyAgwMwNMTVVfNe3L/FqiBCBJH77cREREVPQUq8AcwDYAN7NJ6w+gCoA9+VYaIqJC%0AJCMDuHQJiI0F7twB7t6VX+/cAeLigGfPVIPslBRdl/htyudpbnp66gF7mTJA+fJAuXKqrzVrAhYW%0AeXp5IiIiKsSKVWAuhNgGOThXIUlSSQDfAUgBsDafi0VEVGAJAWzaBCxaVAcXL1oiKUnXJSq4MjKA%0A58/l7W309OTgvG1bYMoUwNr6w5ePiIiICq5iFZjnoD8AEwCbhRDxui4MEVFBMW8eMHkyAJTWdVGK%0AlIwM4Nw5edu+XX41NdV1qYiIiEhXGJjLhr1+XanTUhARFSA3bwKzZr37+ZL09nHZml5NTAB9/Tyr%0ARq4IAbx69fax8Jr2paa+2zWvX5cfgMyenbd1ISIiosJDEvkxw04BJklSMwDHAFwRQvxfLs47nU1S%0ADUdHR9OVKwtHjJ+YmAgAsChCgx2LYp2Aolkv1qlg27XLDgsW1FDZV6oUUKeOPE5asSnGTZcurRpk%0AGxsXr8nQUlPfTF6XlAQkJgL37r0Zh68Yk3/1KnD5suq5jo6JWLkyu/9WtFeUPn+ZFcV6sU6FQ1Gs%0AE1A068U6FR5FoV7e3t6IiYmJEEI0zKs82WIOeL9+XaXTUhARFTBXrqj+hzlsGLBiRfEKtnPD0BCw%0AspK3tzl/Hqhd+837GzfMkJIiwcioeD8sJyIiKq4KXWAuSdJNAJVyccpGIYRnNnlZAfgC7zDpW3ZP%0ARyRJOm1hYdGgTZs2uclOZ4KDgwEAhaW82iiKdQKKZr1Yp4JtwgTV9x4eDMrzSq1aQMWKwK1b8vu0%0AND2ULt0ajRq9X75F6fOXWVGsF+tUOBTFOgFFs16sU+FRFOr1IVr79fI8xw/vGoDLudju5pCXJwBT%0AAP9w0jciojdSU4GoKNV9DfOss1bBMmOG/MDh9feEfJP1fkZE5O/1iYiIqOAodC3mQoi2eZidYtK3%0AFXmYJxFRoXftmjwJmkLZsvKWE0VrujZTlxw4AOzdC0RGAmfOAE+eAC1aAEePvnuZC5uGDYF//33z%0A/uxZ3ZWFiIiIdKvQBeZ5RZIkZwB1IU/6Fqzj4hARFSgPHqi+r1w5b/P/4w8gIECeIK5aNTkw15Wv%0AvwZ695a7luenrPf04cP8vT4REREVHIWxK3teUUz6VjimTyciykfxWQb3fPRR3uY/YYI8Adrz58CO%0AHXmbd2599BFQo0b+ryOe9Z5mvedERERUfBTLwFySJEsAvSBP+rZOx8UhIipwHj1SfW9tnbf5N2sG%0A1Kz5/uuVN2sGlCghL0+WmYuL3LV+yBDV/RcuyPsHDHizL7sx5pIEtGkjL3k2dKi8JJy+PrB27Ztj%0AkpPlNcjr1ZOXiTM3l8u0adPby571nma950RERFR8FNeu7P0AmAHYzEnfiIjUfegW87zSti1w4gQQ%0AEgJ06CDvS04GwsLknw8dUj0+MPDNedp4/Bho2lQOuLt3B/T0AFtbOe3pU8DNTR4j36ABMHgwkJEB%0A7NsH9O0LREcDc+ZknzdbzImIiEihWAbmQohlAJbpuhxERAXVh24xzytubsAPP8gBuCIwDwkBUlKA%0ATz6RJ5m7dg2oWlVOUwTqbm7a5X/uHNC/P+DrCxhk+R9zzBg5KJ8/H/juuzf7X74EunUD5s4FevSQ%0AW9M10dRiLgSXpCMiIiqOimVXdiIiyllhaTFv3lyeQC5zy/ihQ3IQPXPmm/eA3JodHAw4OgL29trl%0Ab2QELFigHpQ/egRs2AA0aqQalANyeebPl4Psv/7KPm8zM7kbvsLLl3JrPxERERU/xbLFnIiIclZY%0AWsyNjeXgPChILrO1tdxdvXFjeay3ra0cmHt7y+uEP30K9Oqlff4ODkCZMur7w8OB9HS5dXvGDPX0%0A1FT59eLF7POWJLm8d+++2ffokRywExERUfHCwJyIiNQUlhZzQB4vHhgoB+dt28rdyydNktPc3OTu%0A7EK8aTnXdnw5ANjZad6veHARHi5v2Xn+POf8P/pINTCPj8//ZduIiIhI99iVnYiI1GQNzAtqiznw%0AZrz4wYNycJ6R8Sb4dnOT6xIVJQfmkgS4umqfd3bjva2s5NexY+WgP7stKCjn/LPeV04AR0REVDyx%0AxZyIiNQ8fqz6viAH5o0bA5aWb8aWm5jI3diBNwH67t1AaChQp07etP43aSLP0B4S8n75cMk0IiIi%0AAthiTkREGijGSCsYG+umHNrQ15fXLb96FfD3B1q2fDOpWuXK8jjxX3+VJ1bTdjb2tylTBujXDzh1%0ACpg9G0hLUz/m2jXgxo2c8zExUX2f9b4TERFR8cAWcyIiylNeXtmnLV0KmJoCR48CPj7yPsU47JgY%0A1d5PmuMAACAASURBVHPXrtX+mm3bAjt3Ag8eqI8hb9sWWL36zc955fff5TJPmwasXy8/ELC1lceM%0AX7wojz3ftEl+OJAfoqOBrVvLIznZAGfPynWtWTN/rk1ERETvh4E5ERHlqXXrsk9bvFgOzK9eVT/u%0AwQPVfbkNzBWytoorAnMDA7llPa9YWgKHDwMrV8rLom3dKi95ZmsrL8m2aJG8lvqHdugQMGsWcOQI%0AADiqpLm4yA8O8vKBBBEREeU9BuZERJQnhND+WC+vnFvWc6t27eyv36ePvGVnxgzNS55pUx8jI+Dr%0Ar+VNF1avlpeCy8jQnH7kCNCuHbBqFTB4cP6WjYiIiLTHMeZERESFkGJ99uyCcoWMDGDYsDfLxRER%0AEVHBw8CciIioEJo16+1BuUJGhjxJHRERERVMDMyJiIgKmehoxZhy7R0+LJ9HREREBQ8DcyIiokLm%0AXbulszs7ERFRwcTAnIiIqJB59ix/zyMiIqIPi4E5ERFRIWNpmb/nERU0Dg4OWLBgwXsfk5UkSdiy%0AZcv7FI2I8snVq1chSRIiIyN1XZQ8wcCciIiokHnXdcm5nnnORowYgbFjx+brNTdv3oz69evn6zVz%0AUqNGDQQEBGh9fIcOHfDrr7++9bg2bdrg63xeVzA8PBxffvllrs6Ji4tDly5dVPalpqbCysoKUVFR%0ACA4OhiRJsLKyQnJysspxFy9ehCRJkCQJ8fHxAICbN28q90mSBHNzc/zf//0fhg4dirNnz75TverU%0AqQMDAwNcuXJFLc3LywuSJGHOnDkq+xXlVpQrMw8PD+jr6+PAgQNqaTNmzECtWrXU9qenp6NFixbw%0A8PBQS1uxYgUsLS1x8+ZNAMDKlStRr149mJubw8rKCnXr1sX06dOVx/v4+KBkyZIqebztHIUNGzag%0AcePGyp+HDx8OCwsL2NjYwMPDAxcuXFA5PiMjA9OmTUO5cuVgYmICV1dXXLx4UeWYWbNmoXnz5jAz%0AM4OBgeaVpcPCwuDm5oaSJUuiVKlScHd3x6lTp9SOO3r0KGxtbZGRkYEpU6agXr16GvMDgJYtW2LM%0AmDFq+wMDA9XKIYTAypUr0bRpU1hYWMDKygoNGzbEggULkJiYqDH/tLQ05efwxIkTaml2dnaQJAnb%0Atm1T7q9QoYLyHGNjY1SsWBHdu3fHrl27sq1HZo8fP8a4ceNQuXJllChRAra2tujbty9u3bql1fmZ%0Aabo/lStXRlxcnMbP6Lv677//YGRkhKdPn+ZZntpiYE5ERHnKywuQJNVNXx+wtgbc3ICNG/PmOm3a%0AyHlnx8FB3oqimjUBF5fcndO6tXweaSaEwI4dO9C1a9d8vW5AQEC+XzOzlJQU5c+XL1/GrVu38Mkn%0An2h1bmJiIoKCgjQGZx9K5vK+jY2NDUxNTXOVv52dHUqUKKGy78yZMyhVqhTq1q2r3GdlZQV/f3+V%0A41avXo2KFStqzHfv3r2Ii4vDuXPnsGjRIjx48AANGzbE5s2bc1W+kydP4uHDhxgwYABWr16t8Rhj%0AY2P89NNPePjw4Vvzi4uLw6FDhzB27Fj4+PhoXQ59fX38+eefCAwMxJo1a5T7b968ifHjx2Px4sVw%0AcHDAypUrMXbsWHz11VeIjIzE8ePHMXnyZCQlJWWbd27Oyfz7ExkZic8++wwnTpzAoUOHIEkS3N3d%0AVQKsefPm4ddff8Xvv/+OkydPonTp0mjXrp1K3ikpKejRowdGjRqlsXwJCQno0KEDKlWqhBMnTiA0%0ANBQ2NjZo3769WhkDAgLQpUsX6OnlXcglhECfPn0wZswYdOnSBYcOHUJUVBRmzpyJAwcOvPXBmr29%0AvdpnZ+fOnWqfe4VZs2YhLi4OV65cwaZNm2Bvb4+uXbtqfIiQ2aNHj9C0aVPs27cPS5YsQUxMDLZt%0A24anT5/iyy+/1PhgKbf09fVhZ2eX7QOUdxEQEAAXFxe1h0X5QgjBLQ83AKcbNGggCougoCARFBSk%0A62LkqaJYJyGKZr1Yp4LLwkII4M2WkKD9uQMHyud07SrE9OnyNnGiEL16CWFiIqdNmvT+ZWzdWs4r%0AO5UqyVtB1r+/6n1et077cw8eFEJPT/X87DY9Pfn4wio/fq/CwsJE6dKlRWpqqhBCiKdPn4phw4YJ%0AGxsbYW5uLlxcXER4eLjKOVu3bhW1atUSRkZGokKFCmLOnDkiIyNDJb127drC2NhYlCpVSri4uIh7%0A9+4p63TgwAFhZWUlIiIihBBCtG7dWnz11Vcq1xg4cKDo1KmT8v3hw4eFs7OzMDMzE5aWlqJJkybi%0A3LlzyvTQ0FDh4uIiTExMRLly5cSIESNEQqZf4NatW4sRI0aIb775Rnz00UeiUaNGyrT58+cLDw8P%0AIYQQKSkpYuTIkaJs2bLK+k2YMEGlbH5+fqJOnTrK915eXsLW1lYYGRkJW1tb0b9/f2UdAKhsN27c%0AEEIIER0dLT799FNhbm4ubGxsRO/evUVcXJxa/X/88UdRvnx5YWNjI4QQolKlSmL69OmiX79+wszM%0ATNja2oqff/5ZpXyVKlVS2QdArFixQvTo0UOYmpqKypUri/Xr16ucA0D4+/sr3wcFBQkPDw8xatQo%0A5XsAYurUqcLFxUV5XEpKiihTpoyYNm2aACAePnwohBDixo0bAoDaZ0cIIfr06SOsrKzEkydP1NKy%0A4+3tLcaNGyeOHDkibG1tlZ/XzPerY8eOonbt2mLkyJEq9chcLsXv1Ny5c0X37t1FbGysMDY2FvHx%0A8Sr5TZ8+XdSsWTPb8ixfvlxYWlqKW7duiYyMDNGmTRvRpUsXZXqnTp3EwIEDc6zTqlWrhJWVVa7O%0AEUKIly9fCnNzc3H27FmVOik8ffpUSJIkdu/eLYQQIj09XdjY2Igff/xReczz58+Fqamp8PHxUct/%0A06ZNQl9fX23/8ePHBQBx69Yt5b4rV64IAOLMmTMqxzo6Oort27cLIYSYPHmyqFu3brb1adGihRg9%0AerTKvqCgIDF16lSVcmzcuFEAEAEBARrzye7zlJqaqvzsWlhYiKSkJGVa586dlZ/df//9V7m/fPny%0AYtGiRWp5/fHHHwKAOHLkSLb1GTZsmDAzM1P5fRZCiLS0NFGlShVRtWpV5b5+/fqJrl27ihkzZij/%0A5g4ZMkS8ePFCmZ71b8jt27dFTEyM2n2Pjo4WnTt3FhYWFsLMzEw0a9ZMREdHCyGEiIyMFK6ursLC%0AwkKYm5uLunXriuDgYJXyffLJJ+K3337Ltl4KDRo0EABOizyMI9liTkREH0S3bsCMGfI2dy6weTMQ%0AEiKnLVwIvHypy9IVfm3bAitXAm9riNHTA1atYjf2t9m2bRs6deoEAwMDCCHQqVMn3LlzBzt37sSZ%0AM2fg4uICNzc3xMXFAQBOnz6Nnj17onv37jh37hx+/PFHzJs3D7///jsA4N69e+jduzcGDhyIixcv%0A4siRI+jfv7/KNc+cOQMrKyutu7KnpaWha9euaNmyJaKiohAWFobRo0dDX18fAHDu3Dm0a9cOHh4e%0AiIqKwj///IPIyEgMHjxYJZ8NGzZACIGQkBD8+eefKvdA0fr422+/4d9//8XmzZsRExMDPz8//N//%0A/Z/aPVMcv3XrVvz9998YPXo0YmJisHPnTjRp0gQA8Ouvv6JZs2YYNGgQ4uLiEBcXB3t7e8TFxcHF%0AxQW1atXCyZMncfDgQTx//hweHh7IyMhQXufw4cM4e/Ys9u7di0OZlhZYuHAhnJycEBERgZkzZ2LS%0ApEn4559/cryHs2bNQteuXREVFYVevXph8ODBiI2NzfZ4IQSOHTum1qvB09MTJ0+exLVr1wDILY7m%0A5uZo06ZNjtfPbPz48UhISMDBgwe1Oj45ORmbN2+Gp6cnWrZsCVNTU+zcuVPtOD09Pfz4449Yvny5%0AsnzZ1c3X1xeenp6oWLEinJ2dsX79eq3LDwDDhw9Hy5YtMWjQIPz666+Ijo7GqlWrlOl2dnYICwtT%0AdmvXhrbnHDp0CGXKlEHt2rU1picmJkIIgVKlSgGQxyM/fPgQ7dq1Ux5jZmaGli1b4tixY1qXz8nJ%0ACdbW1li9ejVSUlLw8uVL+Pj4oHLlyqhRo4byuAsXLuDOnTtwd3fXOm9tbNy4EU5OTtn2VHlbS2+D%0ABg1QtWpVZY+PuLg47N+/H15eXlqXwdvbG5aWlti6davG9PT0dPj5+WHAgAGws7NTSdPX10fPnj1x%0A7do1RGdaw/PQoUO4ePEigoKC4O/vj927d2PSpEkAgD/++ANNmjTBsGHDlH9DypUrp3bd27dvo2XL%0AljA0NMShQ4cQERGB//3vf0hLSwMA9O7dG/b29jh58iTOnDmDadOmwdjYWHl+QkICDh8+nK+9gDJj%0AYE5ERPmmYUOgdGk5KNc0DO7QIaBDB/kYY2OgenXg+++BhIQ3x9y8KXdhP3xYfp+5y3ybNkBwsPxz%0AbKy8ZU7P+r1Dm+spKLrOp6YCs2YBVavK59SoIQe+CsuXA7VrAyYmQIUKwPTpQKYYI08NGQLs3y93%0AU9ekdWs5PUtcRhoEBASgW7duAICgoCBERkZiy5YtaNKkCapVq4bZs2ejSpUqysBl4cKFaN26NWbO%0AnInq1aujX79+GD9+PObPnw8AuHv3LlJTU9GjRw84ODigVq1aGDp0KGxtbZXXDA0NzVU39mfPnuHp%0A06fo0qULqlatiho1aqBv375wcnICAPz888/o1asXvvnmGzg6OsLZ2RnLli3D1q1b8eDBA2U+lStX%0Axi+//IIaNWooz71//z7Cw8OV46tjY2NRvXp1tGrVChUrVkTz5s0xaNAgZR6pqanYs2eP8p7FxsbC%0A2toajRs3RsWKFdGoUSPlmHIrKysYGRnB1NQUdnZ2sLOzg76+PpYtW4a6deti/vz5cHJyQp06dfDn%0An38iPDxcZbyusbExfH19UatWLZUgzNnZGZMnT0b16tUxfPhwDBgwAAsXLszxHvbv3x+enp7Kf1MD%0AAwOEKJ4YanD58mW8evUKLlnGjpQuXRoeHh7w9fUFIHdjHzRoEKScxtdk8fHHHwMArl+/rtXxfn5+%0AsLe3R/369SFJEjw9PbPtzv7pp5+iRYsWmDx5crb5RUZG4vHjx+jUqRMA5Ng9Pic+Pj6IjIzEN998%0AgxUrVqh8xmfOnAlLS0tUrlwZjo6O6N+/PzZs2IDU1NRs89P2nJyGgQghMGrUKDRs2FD5gOjevXsA%0AoFI+xXtFmjasrKwQHByMDRs2wMTEBGZmZvjnn39w4MABlSAvICAA7du3h4mJidZ5L126FObm5sqt%0AY8eO+PHHH1WOiYmJUf7evqvBgwcrP7vr1q2Dq6sr7O3ttT7fwMAAjo6O2X527927h2fPnmVbTofX%0A48wuX76s3GdkZARfX1/UrFkTHTp0wNy5c7Fs2TK8ePECVlZWMDQ0VPkboml4wO+//46SJUvCz88P%0AjRs3RvXq1dG/f3/UqVMHAHDr1i20a9cONWrUQLVq1dC9e3c4Ozsrz9+9ezdq1qyJSpUqaX0v8hID%0AcyIiyjcREcDjx0ClSoCNjWraihXAJ58AoaFya/uYMXLAPH8+0Lw5oBgmWLKkHOwq/t+cPv3N5uUl%0AjyufPh2wspK3zOmvY4hcXS+r3r3lluq2beXA+MkTwNsbWLsWGDcOmDwZaNAAGD4cMDKSg/iff87j%0AG5lJ27byw4jz54Gvv47B4ME38Ouv8vvgYLaUa+Pq1au4fv062rdvD0BuDU9OToaNjY3Kl+Tz588r%0AWyAvXryIFi1aqOTTsmVL3LlzB8+ePUPdunXh7u6OWrVq4fPPP8eyZcvUxvxqaonNSenSpeHl5YX2%0A7dujU6dOWLhwIW7fvq1MP336NDZs2KBSZkUZM7ecNmzYUC3vHTt2oGnTprB5/Yvp5eWFyMhIVK9e%0AHV999RV27dql1optbm6OBg0aAAB69uyJlJQU9OnTB0OGDIG/vz9evXqVY31Onz6NI0eOqJRXERxk%0ALm+tWrU0jn9t1qyZ2vusk31lpfiCDsjBhY2NjcpDi6xCQ0PRtGlTjWNYhwwZgnXr1uH27ds4cOBA%0ArlocASiGQGodzK9evVql10X//v2xd+9e3L17V+PxP/30E/z9/TVOSgbIQcgXX3wBIyMjAECPHj1w%0A7do1hIWF5aYaKFu2LIYOHQonJyd89tlnKmnly5dHWFgYzp49izFjxiA9PR1Dhw5Fs2bN8DKbblPa%0AnCNEznNCjB49GidPnsSWLVvUAris91sIkasHKklJSRg0aBBatWqFsLAwhIaGolatWujatStevHih%0APO5d5o/o168fIiMjlZuPjw+8vb3Vyvu++vXrh5MnT+Lq1avw9fXFkCFDcp2HNvctu3RNn/26deuq%0AzAmh+Pe+ceOG1mU6c+YMWrVqBUNDQ43p48aNg5eXF9zd3TF37ly1ce66nvMj70bKExFRkfG6Z6xS%0ALuZbUtq2TW7dVpx/8yawfbvcipy1t2RsLDBqFGBuDpw8KbdCK3z5JbBsGfDdd3JAXLKk3D0+OFg+%0Ab8YM9WvPmCEHyoqfs8rN9bK6dUsOehW9Bb/5Rj5/7Fh539mzQPnyb65drRqwYIF8XNbv9lnva9b7%0Anhs1awKff34HANCmTeV3z6gY2rZtG9q2bQszMzMA8szNtra2GltSLV+vOZfTl1JJkqCvr4/9+/fj%0AxIkT2L9/P1avXo2JEyfi8OHDqFu3Li5fvowXL16gdabuDnp6empfurO2Eq5ZswZjxozB3r17sX37%0AdkyePBnbtm1D+/btkZGRgaFDh2qcWb684kMJKOuZ9R5k/kLaoEED3Lx5E3v37kVgYCAGDhyIunXr%0A4sCBA9DT01M73t7eHn/++SdOnz6NBw8e4JtvvsHMmTMRFham8XqAfJ87deqkcUmzzK2a2Z3/LrJ+%0AYZckSeWBQ1ZHjx7NNuB2d3eHvr4+BgwYADc3N1SoUAFXr17VuiyKhwhVqlR567GXLl1CaGiociI0%0AhfT0dKxZs0Zjy3jjxo3x+eefY8KECZg6dapK2vPnz3HkyBEEBgaqdD1PT0+Hj4+PSiuiNgwMDHKc%0AgKt27dqoXbs2vvrqKwQHB8PV1RVbtmyBp6fnO50TFhaGlJQUtGzZUu28UaNGYcuWLQgODla2zAJQ%0Adqm+d+8eypYtq9z/4MEDVKhQQeu6btiwAbdv30ZYWJgy6N+0aRNKliyJgIAA9O7dG3FxcYiIiEDn%0Azp21zheQW+OrVaumfP/ff/+hdOnSKsdUr15dbSb53CpdujS6du2KYcOG4fHjx7kORtPS0hATE6PW%0Ak0TBzs4OFhYWKl3VM1MMH3F0dMxdwd/ibQ8tZs+ejf79+2P37t3Yv38/ZsyYgVWrVmHgwIFISUnB%0Anj178P333+dpmXKDLeZERKQmy/cAPH6c+zwCAoCZM+Vt3jxg0ya5S3ffvnJX78w2bJCD1K+/Vg2S%0AAeCHHwALCzmYf0sDnNbe53o//vgmKAeAKlWAli3lFvapU98E5YB8XJcuQHw8cOeOel6PHqm+t7Z+%0A9zrRu8vcjR2Qg9L79+9DT08P1apVU9nKlCkDQO6GfPToUZV8jh49igoVKsDCwgKAHPQ1a9YM06dP%0AR3h4OMqVKwc/Pz8AmltibWxslGPYFaKiotTKW7duXUyYMAHBwcFo06YN1q1bpyx3dHS0WpmrVauW%0AY3fapKQkHDp0SOUeAICFhQV69uyJZcuWYdeuXQgMDFQGntu3b1c73sjICM2aNcOiRYsQHh6O6Oho%0AhIaGKtPS09NVjleUt1KlSmrlVdzDnGRd8unEiRPv3cU3s2vXruHOnTvKrtBZ6enpwcvLC8HBwe/U%0A4rhgwQJYWVlpNQZ59erVcHZ2RlRUlEqL6owZM+Dr65ttQDJ37lyEhIRg7969KvsPHDiAkiVLquW3%0AcuVK+Pn55Thr+vtSdOF//vz5O58TEBCAzp07K+dXAOSgbPHixfD390dQUBCqV6+ukke1atVgY2Oj%0AsixccnIyQkND0bx5c63LkpycrFxCTEFPT0/lIc/27dvRvHlzWH+AP+p9+/bFxYsXsX37do3p2i7z%0ANWTIEAQHB8PT01PZa0JbK1asQGJiIj7//HON6fr6+ujVqxfWr1+vNkwgPT0d/v7+qFKlisoyZ1FR%0AUSo9Dk6cOIESJUqgcmX5QbOmvyFZNWjQACEhITkOlahevTrGjBmD3bt3Y+DAgcrhG0FBQShVqlSO%0AS9p9aAzMiYhITdbvEhqWvn2rNWvezAuelia3mH//vdytu2lTIPN3sogI+dXNTT2fUqWA+vXlcemX%0ALuW+HJq8z/UaNVLfp5iDRkMPYWWg/t9/6mlZ7ysD8/z38OFDnDhxQmXtand3d7Ro0QJdu3bFnj17%0AcOPGDRw/fhzTp09XtqJ/8803OHz4MGbMmIErV65g48aN+OWXX/Ddd98BkL9UzpkzB+Hh4bh16xa2%0Ab9+O27dvKwOM0NBQta7wbm5u2LNnD7Zv347Lly9j3LhxKl3Vb9y4ge+//x7Hjh1DbGwsgoKCcPbs%0AWWWeEyZMwMmTJzFixAicOXMGV69exc6dOzF8+PAc78G+fftQpUoVlZa6hQsXYtOmTbh48SKuXr2K%0Av/76C5aWlqhQoQIiIiLw7Nkzldb+tWvXYteuXbh+/Tpu3LiBNWvWwNDQUNki5uDggJMnT+LmzZuI%0Aj49HRkYGvvrqKyQkJKBXr14ICwvD9evXcfDgQXh7e2e7FnNmJ06cwLx58xATE4NVq1bhzz//zNN1%0A6AMCAtCgQYMcH2pMmTIFDx8+RPfu3XPM69GjR7h37x5u3LiBPXv2wMPDA1u2bMHy5cthZWWV47mp%0Aqan4888/0bdvX9SqVUtl8/b2xs2bNxEUFKTx3GrVqsHb21ttrfk9e/YoJ97LvA0cOBB6enrKB0gA%0A8PLlS5XgPTIyUuulroYPH445c+YgNDQUsbGxOH78OLy8vGBmZpbtsnzanKOpy/GiRYtw8OBBbNq0%0ACVZWVrh37x7u3bunfMigp6eH0aNHY+7cudi2bRvOnz+PgQMHolSpUujdu7cyn1u3biEyMlLZqquo%0AsyKfdu3a4fHjxxg5ciQuXbqE8+fPY9CgQShRogRcXV2zLR8AvHjxQu1exsTEaHUvFfr27YsePXqg%0Ad+/e+OGHHxAeHo7Y2Fjs3r0bHTp00DghoCbu7u54+PChcl6M7CQmJuLevXu4ffs2QkNDMXr0aIwe%0APRpjxozR2GNBYd68ebCzs4O7uzt27dqF27dv4/jx4/Dw8MD9+/eVfysVUlJSMGTIEFy4cAH79u3D%0ApEmTMGLECOXvn4ODA8LCwhAbG6v8G5LV119/jSdPnqBXr144deqU8m/X2bNn8fz5c4wcORKHDx9G%0AbGyscqk7xd9PXXdjB9iVnYiINPjoI9X3WVt2c0tfXx4TPm0acOWKvJb5kiXAxIlyumKytUy9C1Uo%0A9mvZEPBW73M9Td+hFY2eOaVpeoCf9b5mve/04e3YsQONGzdW6TotSRJ2796NKVOmYNiwYXjw4AFs%0AbW3RokULDBgwAIDcMuPv74/p06dj7ty5sLW1xffff68y4VloaCiWLFmCp0+fwt7eHlOnToWnpydu%0A3LiB27dvq7XEDh48GGfPnlXOov7ll1/is88+Q/zrJzimpqa4cuUKevbsifj4eNja2qJfv36YMGEC%0AAHn89JEjRzBlyhS0bt0a6enpqFKlitq436yydksH5Nbyn3/+GTExMZAkCfXr18eePXtgamqKbdu2%0A4dNPP1XpFl6yZEns3r0by5YtgxACH3/8Mf755x9la9f48eMxcOBAfPzxx3jx4gVu3LgBBwcHhIaG%0AYuLEiejQoQNevnyJihUrol27dtmuqZzZuHHjcPbsWfzwww8wMzPDrFmz0KNHj7eep61t27apPTzJ%0AytDQEB9p8YvboUMHAICJiQkqVKiAVq1a4dSpUypro2dnx44dePjwocbWybJly6JFixbw8fGBm6Yn%0AjQCmTZum7FUBABEREYiJidG4TreRkRE8PDzg4+Oj/Bxeu3ZNbeWAhg0bZjt2PTN3d3esXbsWS5cu%0AxaNHj2BtbY2GDRvi4MGDqFq16judExMTgxs3bqjMrp6WloYdO3YAgDI4Vpg9ezamTJkCAJg4cSJe%0AvnyJESNG4OnTp2jWrBn27dunMlxi0qRJ2Lhxo/K9ou4hISFo2bIlatasie3bt2PWrFlo2rQp9PT0%0AUL9+fezduxdly5ZFYmIiAgMDlSs0ZHblyhW1e+ns7KzW+yMnkiTBz88PK1euhK+vL+bNm6fs3dO3%0Ab1+1niw55aPNZ3fatGmYNm0ajIyMUKZMGTRq1Ajbtm17azf9jz76CGFhYZg9eza++uor3L17V9lD%0AZOnSpahYsaLK8W3btoWjoyNat26NFy9e4IsvvsC8efOU6d999x28vLzg5OSEFy9eqDy0VLC3t8eR%0AI0fw7bffok2bNpAkCXXq1MGqVatgYGCA+Ph4DBgwAPfu3YO1tTW6dOmCBQsWQAiB7du3q6xSoRN5%0AufYaN65jXhAUxToJUTTrxToVXFnX1/b11f5cxTrma9ZoTv/tNzm9W7c3+7p3l/dlt9a2i4ucnnmJ%0A2PdZxzyvr6eo8+ulmVVMny6nafpYKNZ1V2zPnmVTGS0Vlc9fVh+yXh4eHmL+/PkfJO/sLFy4UDg7%0AOxeIf6u0tDRRunRpERYWpvU5derUEX5+fmr7i9Ln7+HDh8LAwEBs3bq1yNQps8L8b/XTTz+prJWu%0AUFDq9Pfff4vatWvnSV4FpU55LWu9FOuY68rJkydFqVKlRGpqqtbncB1zIiLKF1m7VL9vi3lmT57I%0Ar5l7oSkaEIKD1Y9/+hSIjJSXJss8fFQxtDC7IWf6+tmnvcv18lpyMpBpOB0MDeXJ6Ch/tWjRAn36%0A9MnXa5YvXx59+/bN12tm59GjRxg7diwaN26s1fEpKSno3r07Onbs+IFLpluPHz/GwoUL1SbeIt2z%0At7dX9hIpiCwsLFRaeqngS09Px5IlS3KcwDA/MDAnIiI1WXu3vcsYc02ePJHHngPyuuAKnp5yQQY/%0AVgAAIABJREFUYLpkCZB1UuOpU4Fnz+RjMvduVTw8uHVL87WsrYGHD1WD3/e5Xl7T1I09Fyv2UB75%0A7rvvcrV+b1744osvVJbt0qUyZcpgypQpWi8XZWRkhOnTp2s1OVthVr16dYwcOTLfrtexY0eVZeMy%0Ab3Pnzs23chQGvXv3fusQA13q0KGDcm14KhyaNm2Kfv366boYHGNORETq8qLFPPNyaenp8uRnO3bI%0AeTVuDIwY8eZYBwdg8WLgq6/kNcC/+EJe5/zwYeD4cXnm9Kzz07RtC/j7A927A59+CpiYyOPYFcv8%0Atm0LhIcDHToALi5ykF23rjxL+rtcL69xRnYiUvDx8VGZkTozttpTUbdhwwZdF6FAYGBORERq8qLF%0APCBA3hQsLOSAd8IEYORIuat4Zl9++WbN761b5a7e9vbAt98CkyapLlEGAEOHyuuRb94M/PSTPPN7%0A69ZvAvMpU+Ru6Tt2AKGh8sOBgQPlwPxdrpfXst5TTvxGVHxlXmeeiIondmUnIiI179NivnZt5unM%0A3mzPngEnT8qBb9agXKFdO2D/frnL+6tXcjfzn37SHCTr6wNz5wLXr8sznguhOmbczAxYtkxuqU9L%0Ak9PXrn336wUHy3nkVGcHB/W0GTPktMxd9wG2mBMR5TU/Pz84ZPlDPGPGDNja2kKSJKzN+p9AIbFg%0AwQK1ehUFN2/ehCRJWs3wn5eCg4MhSZJyxYuCgoE5ERGpsbFRff96OVfKQ1nHxrPFnIiKEi8vL0iS%0ApLZFRkbmWxnOnz+PmTNnYvny5YiLi0OvXr3y7dq64u/vj0aNGqFkyZIwMzNDvXr1VJbLU1i6dCkq%0AV64MY2NjNGzYECEhIfleVnt7e8TFxaFevXr5fu2CiF3ZiYhITbVq8vrbaWny+1u35BZeturmndOn%0AVd/XrKmbchARfSju7u5Yv369yj5t1s7OK1dfz+7ZrVs3rSc41CQ1NRWGhoZ5VawPeh1ra2tMmTIF%0ANWrUgKGhIXbu3IkhQ4bAxsYGn376KQC5Z8Ho0aOxdOlStGzZEkuXLkXHjh1x4cIFtfXFPyR9fX3Y%0A2dnl2/UKOraYExGRGmNjoFYt1X0REbopS1GV9X42bKibchARfSglSpSAnZ2dymZgYAAhBH766SdU%0ArVoVJiYmqF27ttoEYHfu3EHv3r1RqlQplCpVCp06dUJMTIzKMT/99BPs7OyUs9dnnkBvxowZ+Oyz%0AzwAAenp6ysA8IyMDs2fPhr29PUqUKIHatWsjINOEKIru1Zs2bYKbmxtMTEywYsUK2NnZwc/PT3lc%0AixYtYGFhgbTXT7BjYmIgSRLu3LkDQJ7QrHHjxrCwsECZMmXQs2dPZRrwpjv17t270aRJExgZGWHf%0Avn0q9erYsSPmzp2L58+fa33P3dzc0K1bN9SoUQNVq1bF6NGjUadOHZUW8YULF8LLywvDhg2Dk5MT%0AlixZgrJly2LZsmXKY549e4b//e9/KFu2LIyNjeHk5KSs/9q1a2Fubo49e/agRo0aMDU1hYeHBxIS%0AErBlyxY4OjrCysoK/fv3z3ZSw8z3WtGVXXFPdu7ciXr16ilb80+/fpKdlJQES0tLbNmyRSWfAwcO%0AwNDQEPfv31fmuXXrVnzyyScwNTXFxx9/jAMHDqhd/8SJExqvoysMzImISKOsgeLRo7opR1H06BGQ%0A+fulnp48YzwRUXEwZcoUrF69Gn/88QcuXLiAiRMnYvjw4di1axcAIDk5Ga6urjA2Nsbhw4dx/Phx%0AlC1bFu7u7khOTgYA/P3335gyZQpmzpyJiIgIVKxYEf7+/sprjB8/HqtWrQIAxMXFIS4uDgDw66+/%0A4ueff8b8+fNx7tw5fPbZZ+jevbtaF/uJEyfiyy+/xIULF9CtWze0bt0aQUFByvKdOnUKJUqUUAkq%0Aq1WrppzILyUlBTNnzkRUVBR27tyJ+Ph49OnTR+1eTJgwAXPmzMGlS5fg7OysUq+VK1eiYsWKWLhw%0A4TvdZyEEDh06hMuXL8PFxUVZrtOnT6Ndu3Yqx7Zr1w7Hjh1TntexY0ccPnwYa9aswYULF7Bw4UIY%0AGRkpj3/16hV++eUXbNy4EYcOHcKpU6fQo0cPrFu3Dlu3bsW2bduwc+dOLF26NNflHj9+PObPn49T%0Ap06hSpUq6NSpE5KTk2FmZoY+ffrA19dX5XhfX1907twZtra2yn2TJ0/GqFGjEBUVhcaNG6N3795q%0ADziyu46usCs7ERFp1KABsHr1m/ezZskznNetC5Qv/2YrV05+LV0aMDLiWtyAPAN8YiJw7x5w5468%0A3b0rv169CrxuFFGqUUOerI6IqCjZu3cvzM3Nle9btWqFLVu2YOHChdi/fz9atWoFAKhcuTJOnjyJ%0AP/74A506dcLmzZshhMCaNWuULd0rVqxAmTJlsHPnTnzxxRdYvHgxBg4ciOHDhwMAPD09cebMGTx6%0APbOmubk5Sr6eyTNzd+kFCxZg/Pjx6Nu3LwBg1qxZOHLkCBYsWKDSaj9y5Ej06NHj/9u78/io6nv/%0A468PKBEE17AUXCiCEBcuBVkEhFCuC23dfkq5j4oWFHCrG6C1WrjgQtVaRYUrtVdFXIrtbatVsVYo%0AYanbrYC3SqAiogIKAopAAFE+vz++Z+IkJJBkkpycyfv5eMzjJHMmM58Pw5w5n3O+388p/j0/P5/J%0AkycD8Pe//5127drRo0cP5s6dS69evSgoKCA/rcvnxRdfXPxzu3btePDBB8nLy2P16tUcccQRxesm%0ATJhQokhOz6ugoIChQ4eyatWq4mH5FbF582batGnDzp07adiwIVOnTmXQoEEAbNiwga+//rpEEQvQ%0AsmVLZs+eDcDs2bN59dVXeeedd8jLyyvOId1XX33F1KlT6dixIwA/+tGPuPfee1m3bl3xdIWzzz6b%0AuXPnMmbMmArHDjBu3DhOP/10AB599FGOOOIInnrqKUaMGMHIkSPp1asXa9asoU2bNnz22Wc888wz%0AJQ7KAFx33XWcGV2GZdKkScyYMYMlS5bQt2/fCr1OHFSYi4hImQYMCGdyd+/+5r7Fi8OtPA0bQpMm%0A4XbggeGW+rkyy4YNaz6/srjDjh3h0mnbtpW/3Nu6oqLQ4b0yBg6smXxEROLUr18/HnrooeLfGzdu%0AzNKlS9mxYwdnnHFGiXnfu3btKu48/uabb/L+++/TrFmzEs9XVFTEe++9B0BhYeEeBdTxxx/P/Pnz%0Ay43niy++YO3atfTp06fE/X379mXWrFkl7jvppJNK/J6fn88VV1zB2rVrKSgoYMCAAXTv3p2ZM2fy%0As5/9jHnz5nHnnXcWP37RokVMnDiRJUuWsGnTJjy6rMeHH35YojAv/Tpl5XXyySdXqjBv1qwZS5Ys%0AYevWrcyZM4fRo0fTtm1bBqZ92ZSec+/uxfctXryYb33rW8VFeVlycnKKi3IIhX2rVq1K9BBo2bIl%0AS5curXDcKSeffHLxz02bNuXEE08sfp6TTjqJE088kccee4ybbrqJp556ikMPPbT4wENK586di39u%0A3bo1AOvXr6/w68RBhbmIiJQpLw9+8hO4//6K/03qTPGWLTUXV7Zp3jxcUk1EJNs0adKE9u3bl7hv%0A9erVADz33HN7NBpLNT7bvXs3Xbp0YebMmXs852GHHZZxXGU1git934GlhjHl5eXRsmVLCgoKKCgo%0A4Nprr6V79+5cddVVLF26lDVr1hSfMd+2bRunn356cfO7Fi1asGHDBk455RS+/PLLvb5OdWjQoEHx%0Av3uXLl0oLCxk0qRJDBw4kNzcXBo2bMgnn3xS4m/Wr19ffBbdy7s2aJr99itZRprZHo3rzIzd6Uf3%0Aq8mIESOYPHkyN910E4888gjDhg2jYakj+umxpPcXqMvq3RxzM8sxsyvN7A0z22BmW82s0MzuN7Oj%0A445PRKQu+eUv4bbboE2b+OZcZatmzeCss8Lc/WrYzxQRSYTjjjuOnJwcPvjgA9q3b1/idvTRYVe8%0Aa9eurFixgtzc3D0ekyrM8/LyeO2110o8977Odh500EG0bt2ahaWapixcuJDjjjtun7H379+fF154%0AgX/84x/079+ftm3bkpuby1133VVifvmyZcvYsGEDkyZNol+/fnTq1GmPs7XlKSuv0r9X1u7du9kZ%0ADeVq1KgR3bp126MZ2ssvv0zv3r2B8O//8ccfU1hYmNHrVlV6vtu2bePtt98ucfZ+6NChrFmzhilT%0AprBo0SKGDx9eI69T2+rVGXMz2w+YA/QBlgG/BXYC3YGrgIvMrLe7xzeGQUSkDmnUCG6+Gfr0eYPP%0AP9+fnJw+fPBByTnTqZ+3bIFdu+KOuG4wC0PyW7QoOQ8/tezcOcwrj2vIvohIXJo1a8bYsWMZO3Ys%0A7k6/fv3YunUrr732Gg0aNGDUqFFccMEF3H333Zx99tnccsstHHXUUXz00Uc8++yzXHbZZXTo0IFr%0ArrmGiy66iO7du5Ofn8+TTz5JYWEhzZs33+vrX3/99YwfP54OHTrQrVs3nnjiCRYsWFChjtz5+flc%0AddVVdOrUiRYtWgChWH/iiSdKFIdHHXUUOTk5TJkyhSuvvJLCwkLGjRtXoX+f9LwaN27MvHnzeP31%0A1ys8UuD222+nZ8+etGvXjp07dzJr1iwef/xxHnjggeLHjB49mgsvvJAePXrQp08fpk2bxtq1a7ns%0AsssAGDhwID179uS8887j3nvv5dhjj2XFihVs27aNc845p0JxlGXKlClMmTKFadOm7fVxt912G82b%0AN6d169bccsstNGrUqLgnAMDBBx/M4MGDGTNmDP369aNDhw5Vimdfr1Pb6lVhDpxLKMrnAKe5e/F4%0ABjObCIwHxgIXl/3nIiL11yGH7CKtr02Zdu2q/Hzs0suiopLz2mvKpk2bgD2HRebk7H0OfEXmyR9w%0AgJrgiYiU59Zbb6Vly5bcfffdXH755Rx00EF06dKFG264AQhD4OfPn8+NN97I4MGD2bx5M61bt2bA%0AgAEceuihAAwZMoSVK1dy8803U1RURM+ePRk8eDAFBQV7fe2rr76aLVu2cMMNN7Bu3To6duzIH/7w%0AB7p06bLPuAcMGMDXX39dosnbgAEDmDFjRon7mjdvXjwHeurUqXTu3Jl77rmHM844Y5+vkZ7Xli1b%0A6N27N6NHj2b69On7/FuArVu3cvnll7N69WoaN25Mp06dmDFjRomO8EOGDGHjxo3cdtttfPzxx5xw%0AwgnMmjWreMRCgwYNePHFF7n++usZOnQoW7ZsoV27dkzIcN7Vhg0bWL58+T4fd8cddzBmzBiWL1/O%0A8ccfz/PPP7/HkP9LLrmEGTNmcMkll1Q5noq8Tm2yiswhyBZm9lPgDmC0u99bal1X4E3geXc/M4PX%0AeLNr165d474OXkWlNl75+9rbTpBszAmyMy/llBzZmJdySo5szEs5JUM25gTZmZdySo7y8ko11fv0%0A009LNJEry9NPP82ll17K2rVradKkSQ1FWr5u3bqxaNGiRe7ebd+Prpj6Nsf8nWg5yMxK5/6DaDm7%0AFuMRERERERGRCigqKmLlypVMmjSJkSNHxlKU15T6Vpi/APwROBX4p5ndZ2a/NLO/AT8HHgCmxBmg%0AiIiIiIhIWZo2bVrubcGCBXGHV+PuuusuOnbsyGGHHVbheftJUa+GsgNY6Jc/HhgHpLfdmQP83N0r%0A1PbQzMobq96pQ4cOTdKv2ViXbYmuaVT6OpFJlo05QXbmpZySIxvzUk7JkY15KadkyMacIDvzqi85%0ArVmzptzH5+bmkpOTU+NxZSob3qtRo0bx7rvvVutQ9sQ1fzOzVUBlLmv2pLsPjf72AGAGMAi4EngW%0AKCI0hLsfmG9mg9392WoNWkREREREJEOpS7JJ9klcYQ68B+yoxOPXpv18IzAYuMbdf512/4tmdj6w%0ABLiPULDvVXlHR8zszWbNmnVNSpOGbGwqkY05QXbmpZySIxvzUk7JkY15KadkyMacIDvzUk7JkQ15%0A1cTZ/sQV5u4+MIM/TzV4m1vG875lZpuAo83scHffmMHriIiIiIiIiFRIfWv+lpp00bz0CjPLAQ6K%0Afv2y1iISERERERGReq2+FeapVoU3RYV4ugmEEQT/6+5bajUqERERERERqbcSN5Q9Q7cDZwIDgWVm%0A9hdgO6H5W4/o52viC09ERERERETqm3p1xtzd1wBdgV8RGsgNB34CtAKmA13d/dXYAhQREREREZF6%0Ap95dx7ymmdnGxo0bH5aXlxd3KBWSDdcRLC0bc4LszEs5JUc25qWckiMb81JOyZCNOUF25qWckiMb%0A8iosLGT79u2b3P3w6npOFebVzMzeJzSRWxVzKBXVKVouizWK6pWNOUF25qWckiMb81JOyZGNeSmn%0AZMjGnCA781JOyZENebUFvnD3b1fXE6owr+fM7E0o/7rsSZSNOUF25qWckiMb81JOyZGNeSmnZMjG%0AnCA781JOyZGteWWqXs0xFxEREREREalrVJiLiIiIiIiIxEiFuYiIiIiIiEiMVJiLiIiIiIiIxEiF%0AuYiIiIiIiEiM1JVdREREREREJEY6Yy4iIiIiIiISIxXmIiIiIiIiIjFSYS4iIiIiIiISIxXmIiIi%0AIiIiIjFSYS4iIiIiIiISIxXmIiIiIiIiIjFSYS4iIiIiIiISIxXmUszMppuZ7+M2J+44q8rMGprZ%0ACDObb2afmdl2M1tpZk+b2bFxx1cZZtZ2H+/TzLhjrA5m9nBaTu3jjqcqzOxIM/svM3vdzD4xs51m%0AttbMFpjZcDPbP+4YK8vMOpjZT83sb2b2kZl9aWbrzOxZMxsQd3xVYWb7m9k1ZvaomS2JcnIzGxF3%0AbBVhZkeY2SPR/62dZrbKzCab2aFxx1YVZna+mT0QfU6+iN6LJ+KOKxNmdnj0HfQnM1sRfQdtNrOF%0AZnaJmSVyn8zM7jSzOdG2YLuZbTKzxWb2n2Z2eNzxVRczuzDt+ygR24XSou1CefsNn8QdXybMbGD0%0A2Ur/nn3JzL4Xd2yVZWbDKrA//nXccVaFmX3fzP5qZqvT9sN/b2Ynxx1bXbBf3AFInfIMsKqcdRcC%0A7YAXay2aamRmTYFnge8CS4DHgB1AG+AU4FjgX7EFWHVvEd630t6u7UCqm5mdCVwMbAWaxhxOJo4B%0ALgBeJ7xXm4DDgUHAI8BFZnaqu38VX4iVdiswBFgKzCLk1BE4CzjLzK5x9/tjjK8qDgQmRz+vAz4B%0AjowvnIozs2OAV4AWhO3cMqAHcA1whpn1cfeNMYZYFT8H/o3w+V8NdIo3nGoxGHgQ+BiYC3wItAT+%0AH/DfwCAzG+zuHl+IVXIdsAh4GVhP+Cz1AiYAo8ysl7t/FF94mTOzI4EHSP73EcBmvtnWpdta24FU%0AFzO7C7iesK34M7ABaA50BfIJ31NJsgSYWM66Uwj7sonbHzezO4EbgI2E/aENQHvgbOA8M7vI3RN9%0AADZj7q6bbnu9AYcARcBOIDfueKqYw5OAA5eWs37/uGOsZD5to3ymxx1LDeXXnFAYzQQKolzbxx1X%0AFXNpBDQo4/79CTvnDvww7jgrmdMw4Dtl3N8f+DLaVnwr7jir8D4NSsVNKCocGBF3bBWI/aUo1qtK%0A3X9PdP+0uGOsQk4DgA6AEXasHXgi7rgyzOm7wJmltwdAK0KR7sB5ccdZhbwOKOf+26Oc/ivuGDPM%0Az4DZwHvAL5OyXSgnl1XAqrjjqOacRqb2h4BGZaxP1P5dBfJ9Ncr3rLhjqWTcrYCvo327FqXWDYhy%0AWhl3nHHfEjlsSmrdhUBj4I/uviHuYCrLzL4D/Ah42t1/XdZj3H1X7UYl+/BQtLwy1iiqgbt/6e67%0Ay7h/F9+MduhQu1Flxt2nu/viMu6fRziQ0gjoXdtxZSJ6n15094/jjqUyzKwdcBphh3tqqdX/CWwD%0ALjSzA2s5tIy4+1x3f9ejvbZs4O5/c/fnSm8P3P0TYFr0a36tB5Yhd99RzqrfRctEbd/KcDXhoMpw%0AwudJ6ggzyyEcAPoQGOXuX5Z+TDbt35nZCYTRKGuAF2IOp7KOJkyhft3d16evcPe5wBbCSZl6TUPZ%0ApSJGRsuH9vqouuuCaPlbMzuYcMbiSMJQmr+5+4rYIstcazO7lDA0eiPwqrv/X8wxZcTMhgHnAOe6%0A+0YzizmimmFmDYHU3LdEv2elpHaCkjQ0P8m+Gy3/WkbBt8XM/k4o3HsBie0RUg9k4+fmzGiZ2O2b%0AmeUBdwD3uft8M/vuvv4mAXLMbChwFOFAw/8B8909iXOWTyUUc5OB3Wb2feAEwlTFN9z91TiDqwGX%0ARsuHE/h+vUsYUdfDzHLTT/SZWT+gGWVPzaxXVJjLXkXNGE4E/hUd0Uqi7tHyaMJQtPRmNG5mDwJX%0AJ3AjB+FL6dT0O8ysAPixu38YS0QZMLOjgfsIQ1azagNtZrnATwjDIpsT3rf2wFPA8zGGVm2i928g%0AYerL/JjDqS86RsvyemS8SyjMj0WFeZ1kZvsBF0W//iXOWDJhZmMJ868PBk4C+hKKvjvijKuqovfl%0AccLZ2JtiDqc6tSLkle59MxsejXpKktT+3Q5gMaEoL2Zm84Hz3f3T2g6suplZY2AosJvQkyJR3H2T%0Amf2UMMVqqZk9QzihdAyhP83LfHPgod5SYS77Mipa/ibWKDLTIlreQzga93NCg5CehOGDVwCfEuaU%0AJkURoQHXM8DK6L7OhBwGAHPMrIu7J2bYXdSR+DFCA5qrYw6nJuQShhanOHA3cFM2DNeNhhQ+CeQA%0AN7j7ZzGHVF8cHC03l7M+df8htRCLVM0dhIJilru/FHcwGRhLaGaX8hdgWIKLovHAd4C+7r497mCq%0AyaPAAuAdwtDhdoQDxqOAF83sZHd/K8b4Kiu1f3c9oRnpKYTGad8mfL+eBvyeBE4RKcMPCdvxFzyh%0AzRTdfbKZrSI0vh2ZtmoFoWfS+jL/sB7RHPMss49LYZR1K7f7YTTs+4eEoSfTayuHcmLJJK+G0XI5%0AMMTdl7n7VnefA5xPOPo42swaJSUnd1/v7uPdfZG7fx7d5hO+hF4nnImt9cu5ZPg+XUdoHjayrhV1%0A1fG5iv7fGeGA6NGEfEcB883ssFpOqbq3FQ0JZ2D6AE8TdohqXXXmlEVSc0ESf/AnG5nZ1cAYQif9%0AC2MOJyPu3iraxrUidJpvByw2s67xRlZ5ZtaDcJb8V9k0HNrdJ0a9Dta5e5G7v+3ulxFOXDQmWSco%0A4Jv9u68IzdAWRvt3/yRMiVsN9LfsuBRX6kRZmb2SksDMbgD+h1BTHEO4gkM3wgmmJy1016/XdMY8%0A+7xHGNJTUWv3sm4o0ASYWQeavmWSV6rI+3Pp4eru/paZvU/YQOQRLj9WW6rzvQLA3b8ys/8mjAbo%0ARxgWXpuqlJOZdSA0cHnU3eviZU2q7b2K/g9+CNxnZuuA3wK3EM5a1KZqySkqyp8gXArqd8DQGEcA%0AVPtnKgFSZ8QPLmf9QaUeJ3WEmV1J2EYvBQa6+6aYQ6oW7r4O+JOZLSJMsZhBqSHGdVnaEPZ/AeNi%0ADqe2TCMcIOoXdyCVlNq/W+zuq9JXuPt2M3sJuIRw+cjEHmAxs+MIDVVXk7xLvwFgZvnAncCf3H10%0A2qpFZnYu4fM2xsymufvKsp6jPlBhnmXcfWA1Pl1qmEnsR+cyzGs5YaP8eTnrUxv2xhm8RqVV83uV%0ALjVssNa7MGeQ0/GEIdDDzWx4OY9510IjuHNre/55Db5XqeuQ5tfQ85erOnKKdmCfIhTlTwEXxdmr%0AoQbfp7psebQ8tpz1qY7Y5c1BlxiY2bXAvcDbhKI864ZwuvsHZrYU6GKlmj3VcU355vO0w8puQPob%0AM/sNoSnctbUWWc1J/f9L1NUb+Gb7V6f272pAkpu+pfwgWu7Rr8rdi8zsDeBcwvQRFeYi6cysJ/Bv%0AhKZvBTGHk6nZhCGCexyxtzAvNrXjuqoWY6pJvaJlkjZsq4CHy1n3fcLQyN8DX5A97xNAm2iZuE7M%0A0dSP3wFnE86IDS/rsnBS41I7OaeZWYP098DMmhGmF2wHXosjONmThQZIdxDmwp6aoIK1KlpHyyQV%0AEzsp//uoK6FwWEgoChN7FraU1FDvJO03QGho6cBxpbd/kdR+3/u1G1b1MbMDCPuwuyn//2US5ETL%0A8i6Jlrp/j0ve1ScqzKU8qbksSb1EWro/AL8AhpjZA+7+Rtq6cYQhoHOja8kmQjRnb0npLyELl3K5%0ALvo1MfNn3X0J5cyJt9BlvhWhSVriLm0XvVdvlT7KbWZN+WaqQaKuRxod0Poj4XJvDxOuH6uiPAbu%0A/p6Z/ZXQX+JK4IG01RMJZ8B+naRGkNnMzMYRpq68CZyW9OHrZnYssM7dN5e6vwGhQWkL4JW61jdk%0Ab6JGb+V9H00gFOaPuXuiOmNbuPTbh6W3BRaupjEl+jUx+w1QPCrjOUJX72sIo1AAMLPTgNMJZ9MT%0Ae7UDwoi0Q4Hnk9r0LbKAqNGgmf3a3dekVpjZIMJB5B3AKzHFVyeoMJc9mNlBwBDCUavHYg4nY+6+%0AzcK1sZ8HFpjZH4E1hHnYfQlDuJJ2iYZ7gA5m9gphzhGEruypa6yOc/d6vXGrQ8YDfaL36kNCR/0j%0AgUGEDquvEA4cJck0QlG+gfBZGl/GcM+CpI22MbMbgU7Rr12i5XAz6xv9vLCO7oxfQfh/dL+ZDQQK%0ACdu3AYQh7DfHGFuVmNk5hOZNEA7MAZxsZtOjnze4+9haDywDZvZjQlH+NWEn9eoyPjer3H16LYeW%0Aie8BvzCzhYSzkhsJndn7E5q/fULJ7ssSnyGEObzzgQ8IXdmPIYxKO4AwdzmWxp0ZupJwsOQeC9cx%0AX0zoyn4O4bM2ovSBo4TJlhNl/0MYwfrvQKGZ/YmwfcgjDHM34EZ33xhfiPFTYS5luYBwlqUuNH2r%0AFu7+ctRldRxho3AwYYMwDbjV3ZPWBOpxwlyc7oQCb39gHWFo8RR3XxBjbFLSb4BthPcqn9BQ8TPC%0AGbPfAY+4e9KGsn87WuYSDjyUp6DmQ6lWZxAKinS9o1tKnSvMo7PmJxGKvjMIxdLHwP0RfRTZAAAE%0ADUlEQVTAxISele0C/LjUfe2iG4TCIlGFOd98bhoC5c1LnkfMV0GppNmE6WB9CMXRIYTt3b8I31P3%0AJ/T/XzaaC3QkvE99CPt5nxOG5T8OPJ7ES3e6+2oz60b4LjqL0MDuC+A54BelRkkmSjTKoS8JbvqW%0A4u67zex7hAMp/0HYh20CbCLkdr+7/zXGEOsES+BnUERERERERCRr6DrmIiIiIiIiIjFSYS4iIiIi%0AIiISIxXmIiIiIiIiIjFSYS4iIiIiIiISIxXmIiIiIiIiIjFSYS4iIiIiIiISIxXmIiIiIiIiIjFS%0AYS4iIiIiIiISIxXmIiIiIiIiIjFSYS4iIiIiIiISIxXmIiIiIiIiIjFSYS4iIpLFzCzfzDzttizu%0AmCrCzHJLxe1xxyQiIlJT9os7ABEREakV84ACYEPMcVRUETAx+nkYcHR8oYiIiNQsFeYiIiL1Q4G7%0AT4g7iIpy9yJgAoSz/qgwFxGRLKah7CIiIiIiIiIxUmEuIiJST5nZsGj+9jAzO9XMFpjZVjP71Mwe%0ANbNDosd9x8yeN7PPovV/NrO2ZTxfQfR8+5vZeDN7z8x2mNkyMxuZ9rjLzOyfZrbdzFab2UQz0z6J%0AiIjUWxrKLiIiImcBPwCeB6YBvQnzur9tZjcCc4AFwMPAicCZwDFmdqK77y7j+WYCPYFZwC7gfOAh%0AM9sFdAZ+HL3WnOi1xxPmlN9ZQ/mJiIjUaSrMRURE5CxgoLvPA4jOXr8E/DuhuB7l7k+mHmxmDwMX%0AEwr0Z8t4vqOAE9z98+jxvwKWAfcCnwOd3X1NtG4CsAIYa2a/cvevaiRDERGROkzDxkREROS3qaIc%0AIDoL/nj069vpRXlkRrTsUs7z3ZgqyqPnWwksBA4Bbk0V5dG6z4HngFygTUZZiIiIJJQKcxEREflH%0AGfetjZZvlrEuVVgfUUvPJyIiktVUmIuIiMjmMu77qgLr9i/rydy9Wp9PREQk26kwFxEREREREYmR%0ACnMRERERERGRGKkwFxEREREREYmRCnMRERERERGRGKkwFxEREREREYmRuXvcMYiIiEgNMbN8YC4w%0A0d0nxBtN1ZhZAdDf3S3uWERERGqCCnMREZEsllaYpyx3904xhVNhZpYLfJp+nwpzERHJVvvFHYCI%0AiIjUqFXAxLTfN8QUR2UVUTJuERGRrKUz5iIiIiIiIiIxUvM3ERERERERkRipMBcRERERERGJkQpz%0AERERERERkRipMBcRERERERGJkQpzERERERERkRipMBcRERERERGJkQpzERERERERkRipMBcRERER%0AERGJkQpzERERERERkRipMBcRERERERGJkQpzERERERERkRipMBcRERERERGJkQpzERERERERkRip%0AMBcRERERERGJ0f8H2xfg539oPM0AAAAASUVORK5CYII=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25479" y="846901"/>
            <a:ext cx="44093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Optimal beam-wire distance= 5.7 mm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⇒ It is not possible to operate the wires at the optimal distance </a:t>
            </a:r>
            <a:r>
              <a:rPr lang="en-US" b="1" dirty="0" err="1" smtClean="0">
                <a:solidFill>
                  <a:srgbClr val="FF0000"/>
                </a:solidFill>
              </a:rPr>
              <a:t>wrt</a:t>
            </a:r>
            <a:r>
              <a:rPr lang="en-US" b="1" dirty="0" smtClean="0">
                <a:solidFill>
                  <a:srgbClr val="FF0000"/>
                </a:solidFill>
              </a:rPr>
              <a:t> the beam.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34938" y="702473"/>
            <a:ext cx="1432542" cy="1614708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21261" y="845062"/>
            <a:ext cx="850739" cy="352525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200" b="1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219" y="3211211"/>
            <a:ext cx="4200121" cy="240906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68846" t="88970" r="22680"/>
          <a:stretch/>
        </p:blipFill>
        <p:spPr>
          <a:xfrm>
            <a:off x="1547664" y="6147314"/>
            <a:ext cx="484530" cy="443320"/>
          </a:xfrm>
          <a:prstGeom prst="rect">
            <a:avLst/>
          </a:prstGeom>
        </p:spPr>
      </p:pic>
      <p:sp>
        <p:nvSpPr>
          <p:cNvPr id="27" name="CustomShape 4"/>
          <p:cNvSpPr/>
          <p:nvPr/>
        </p:nvSpPr>
        <p:spPr>
          <a:xfrm>
            <a:off x="375785" y="5717196"/>
            <a:ext cx="1603927" cy="32333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Courtesy of R. Bruce</a:t>
            </a:r>
            <a:endParaRPr lang="en-US" sz="11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3" name="Straight Connector 12"/>
          <p:cNvCxnSpPr>
            <a:endCxn id="35" idx="1"/>
          </p:cNvCxnSpPr>
          <p:nvPr/>
        </p:nvCxnSpPr>
        <p:spPr>
          <a:xfrm>
            <a:off x="3745928" y="5202191"/>
            <a:ext cx="150226" cy="1"/>
          </a:xfrm>
          <a:prstGeom prst="line">
            <a:avLst/>
          </a:prstGeom>
          <a:ln w="25400">
            <a:solidFill>
              <a:schemeClr val="tx2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896154" y="4879026"/>
            <a:ext cx="176217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73A5"/>
                </a:solidFill>
              </a:rPr>
              <a:t>5.5 </a:t>
            </a:r>
            <a:r>
              <a:rPr lang="en-US" sz="1200" b="1" dirty="0" err="1" smtClean="0">
                <a:solidFill>
                  <a:srgbClr val="0073A5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200" b="1" baseline="-25000" dirty="0" err="1" smtClean="0">
                <a:solidFill>
                  <a:srgbClr val="0073A5"/>
                </a:solidFill>
              </a:rPr>
              <a:t>coll</a:t>
            </a:r>
            <a:r>
              <a:rPr lang="en-US" sz="1200" b="1" dirty="0" smtClean="0">
                <a:solidFill>
                  <a:srgbClr val="0073A5"/>
                </a:solidFill>
              </a:rPr>
              <a:t> </a:t>
            </a:r>
          </a:p>
          <a:p>
            <a:pPr algn="ctr"/>
            <a:r>
              <a:rPr lang="en-US" sz="1200" b="1" dirty="0" smtClean="0">
                <a:solidFill>
                  <a:srgbClr val="0073A5"/>
                </a:solidFill>
              </a:rPr>
              <a:t>WIRE COLLIMATORS</a:t>
            </a:r>
          </a:p>
          <a:p>
            <a:pPr algn="ctr"/>
            <a:r>
              <a:rPr lang="en-US" sz="1200" b="1" dirty="0" smtClean="0">
                <a:solidFill>
                  <a:srgbClr val="0073A5"/>
                </a:solidFill>
              </a:rPr>
              <a:t>with SETUP BEAM</a:t>
            </a:r>
            <a:endParaRPr lang="en-US" sz="1200" b="1" dirty="0">
              <a:solidFill>
                <a:srgbClr val="0073A5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484800" y="5157191"/>
            <a:ext cx="216000" cy="90000"/>
          </a:xfrm>
          <a:prstGeom prst="rect">
            <a:avLst/>
          </a:prstGeom>
          <a:solidFill>
            <a:srgbClr val="5AB5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67222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../../../_First/2018/LHC%20MD/EoF/wirePosition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829" y="871049"/>
            <a:ext cx="5521869" cy="5521869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1227841" y="109505"/>
            <a:ext cx="6843855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MD4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WIRES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POSITION</a:t>
            </a:r>
            <a:endParaRPr lang="en-US" sz="2800" baseline="-25000" dirty="0"/>
          </a:p>
          <a:p>
            <a:pPr algn="ctr">
              <a:lnSpc>
                <a:spcPct val="100000"/>
              </a:lnSpc>
            </a:pP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5" name="AutoShape 4" descr="data:image/png;base64,iVBORw0KGgoAAAANSUhEUgAAA+YAAAPCCAYAAAD1XcIHAAAABHNCSVQICAgIfAhkiAAAAAlwSFlz%0AAAAWJQAAFiUBSVIk8AAAADl0RVh0U29mdHdhcmUAbWF0cGxvdGxpYiB2ZXJzaW9uIDIuMS4wLCBo%0AdHRwOi8vbWF0cGxvdGxpYi5vcmcvpW3flQAAIABJREFUeJzs3Xl4VOX99/HPHbKREAirBEEEREUq%0AZXHHYhCKfUCtorZeaMU19qn4c/dHFTT4A0XFrdpWkfpj8WltaUFcqKhgELRWBKkLCJFFRUDWhOxk%0AuZ8/ThIyyYRMYJI7M+f9uq5zTc463+8Qhc/cZzHWWgEAAAAAADdiXBcAAAAAAICfEcwBAAAAAHCI%0AYA4AAAAAgEMEcwAAAAAAHCKYAwAAAADgEMEcAAAAAACHCOYAAAAAADhEMAcAAAAAwCGCOQAAAAAA%0ADhHMAQAAAABwiGAOAAAAAIBDBHMAAAAAABwimAMAAAAA4BDBHAAAAAAAhwjmAAAAAAA4RDAHAAAA%0AAMChWNcFRBtjzBZJbSVtdVwKAAAAACD8jpd0wFrbK1wHJJiHX9vWrVt36NevXwfXhYQiLy9PkpSS%0AkuK4kvCJxp6k6OyLniJHNPZFT5EjGvuip8gQjT1J0dkXPUWOaOhr/fr1KioqCusxCebht7Vfv34d%0AVq9e7bqOkGRlZUmS0tPTndYRTtHYkxSdfdFT5IjGvugpckRjX/QUGaKxJyk6+6KnyBENfQ0ZMkRr%0A1qzZGs5j+vYac2PMGGPM28aYbcaYImPMZmPMfGPM2a5rAwAAAAD4hy+DuTHmUUlvSBos6S1Jz0ha%0AI+nnkj4wxlztsDwAAAAAgI/47lR2Y0xXSXdL+kHSAGvtrhrrhktaJukhSS+7qRAAAAAA4Cd+HDHv%0AKa/vf9cM5ZJkrX1PUp6kzi4KAwAAAAD4jx+Debakg5LOMMZ0qrnCGDNMUoqkd10UBgAAAADwH9+d%0Aym6t3WeM+W9JT0paZ4x5VdJeSX0kXSzpHUk3OywRAAAAAOAjxlrrugYnjDGXSHpJUvsai7+W9KC1%0A9s8h7F/f89BO7tu3b9LMmTPDUGXTi4bnCNYWjT1J0dkXPUWOaOyLniJHNPZFT5EhGnuSorMveooc%0A0dBXRkaGsrOz11hrh4TrmH48lV3GmHsl/V3SbHkj5cmShkjaLOn/GWMec1cdAAAAAMBPfHcquzEm%0AXdKjkhZaa++ssWqNMeZSSRsl3WWMed5au7m+49T37YgxZnVKSsrg9PT0MFbddLKysiRJkVJvKKKx%0AJyk6+6KnyBGNfdFT5IjGvugpMkRjT1J09kVPkSMa+mqK0X7fBXNJF1a+vld7hbW20BjzsaRLJQ2S%0AN4IOAADCzFqppEQqKKg7FRUFbvvZZx0kScXFTVtTXJyUnFx3SkqSYnx5jiEAoLn4MZgnVL7W90i0%0AquUHm6EWAAAikrXSvn3Stm2Hpu3bpby84GE72FReHuq7DWjKVkLSurXUpk3w4F576txZ6t7dm3r0%0AkNLSpFg//osLABAyP/41sULSBEkZxpgXrLXfV60wxvwfSUMlFUv60FF9AAC0OLm50t//Ln34ofTR%0AR9LmzU0/gt2SFBV50+7djd83Jkbq2lUaPFg65xzpwgsb3gcA4C9+DOZ/l/ec8pGS1htjFkraKamf%0AvNPcjaSJ1tq97koEAKDl+OoraeRI6fvvG94WdVVUeGcTbN8uvfGGNGmSdMstx2rsWD5QAIDHd8Hc%0AWlthjBkt6RZJV8q7njxJ0j5JiyX9zlr7tsMSAQBoMayVMjKaJpTXd01369bNf023tdLBg6Fd8360%0AKiqk55/vo9NO2xfeAwMAIpbvgrkkWWtLJT1dOQEAgHqsXy+tWBF8XZs2h66l7t5dOvZYKTU1tOuw%0Ak5Ol+Pjm7eVIlZdLhYWhXTeflyft3Hnouvvvv5d++KHuMUtLY7RkSVddc03z9wMAaHl8GcwBAEBo%0AVq8OnO/aVXr5ZWnIEC+E+0GrVlJKijcdiZISacMGado06W9/O7R848bwP24HABCZePgHAACoV+1g%0Afv310ogR/gnl4ZCQIA0YIE2ZErh848YUWeumJgBAy0IwBwAA9aodzIcMcVNHU0pPl4xp+vc58UTv%0A9P8qBw7E6Ztvmv59AQAtH8EcAAAEZa20dm3gstrB3JjAqVUrqUMHL+zOnq16R4T/9Cfp5pulM8+U%0AkpK8fSdNaoouWo6YGGnQoMBla9a4qQUA0LJwjTkAAAjqwAEpP//QfFKSdNxxwbd98EHvtbRU+vpr%0AaeFCafly6ZNPpOeeq7v9XXd5z0Zv317q1k3atCn89Ydq7lzv5m7N4ZRTAm+mt31787wvAKBlI5gD%0AAICg9uwJnO/cuf5TvjMzA+c/+EAaNkz6wx+8EN6rV+D6V16R+vWTevb0Rtavuy5cVTdefV82NIXO%0AnQPna3/GAAB/4lR2AAAQ1N69gfMdO4a+79Ch0skne6ey175OXZJ+9jMvlB+N/HzvkWtDhwYuLyqS%0AEhO9LxHmzQtc94c/eMtfeunQsmDXmGdlecsyM6WPP5bGjPFO0TdG2rr10HbbtkkTJki9e3s3eevY%0AUbr4YmnVquA11/4Ma3/GAAB/IpgDAICgao/mdurUuP2rri+PiwtPPbW1aSOdcYYXnPPyDi3/4APv%0AEWWStHRp4D7LlnmvI0aE9h7/+pf0k59IxcXeHenHjz/0/PU1a6SBA72wf9JJ0q23ShddJL3/vnTu%0AudLixXWPV/szZMQcACBxKjsAAKjH0YyYv/++9+zu+HgvPDeV88/3gvj773uj2pIXxlu18k6lrxnM%0AKyq8kfDevUMfrX/7ben5570b1dVUVib94hfeqP1770nnnXdo3fbt0umnSzfc4I2uJyQcWseIOQAg%0AGEbMAQBAUI0ZMc/M9Kb775d++Utp5EhvxHzGDCktrelqrBr5rhnAly717h5/2WXeqeYbN3rL1671%0AgnCoo+WSNyJeO5RL0ptvejesu/XWwFAueTezu/deaefOuiP2jJgDAIJhxBwAAATVmBHzKVMC543x%0AHonW1Dd1O/tsqXXrQwE4N9c7xfzee73RdMlbd+KJh05jr1oeivpG+//1L+/1m2/q3vhOkrKzvdf1%0A66XRow8tZ8QcABAMwRwAAATVmBHzquvJCwq80HrDDdKvf+2dMt6YINxY8fHe9dzvvivt2uW9d3m5%0ANyrer583er10qfR//6/3akzj6unaNfjyqkA9f/7h96/5uDmJEXMAQHCcyg4AAIKqHRpDucY8Odk7%0Ajf31172APH580z8j/PzzvS8Gli3zwndCwqE7tQ8f7l0DXlLiPT+8f3+pS5fQj13f4+HatfNeFy3y%0A3ru+qer57lVSUqTYGsMihYXeXeQBAP5GMAcAAEHVPs26MXdlHzBAuukm7xrvp54Kb1211bzOfNky%0AL5QnJh5at2+f9Mc/eqP5jbm+/HDOOst7XbGicfsZU/dz5HR2AADBHAAABFV7pLtNm8btP2mSF5Bn%0AzJD27w9fXbUNGSKlpnqj119+GRi+q35+5BHvNVyn1f/851KfPtLvfx/8sWiSd1p9sLMFUlIC5wsK%0AwlMTACBycY05AABR4MsvpX/841gVFsbqs8+8QNq/f3jfo77Tuutz7LHeHc2feUZ67LFD4ViSZs2S%0AVq70fv76a+/19de9EXZJOvlkaeLE0N4nJsa7M/qiRd58zWB+3HFegN60yXuEWu07qB+puDhpwQLp%0Aggu8x7Sdc453B/ekJOm776RVq6TNm6UdO7xlNTX2cwQARD+COQAAEWzpUumhh7zneEt9A9YNGyY9%0A8ED4Tt8+Er/9rfTii9Lvfifdfrt0zDHe8pUrpTlzArf97DNvkrwAHWowl7weFy2S2raVTjut7rpN%0Am7yR9aprw8NhwADpP/+RnnxSeuMN6X//1/uSIC1NGjTIu1N9Y07/BwD4F8EcAIAI9ac/SRkZUkVF%0A8PXvvy+NGuUF4+uvb5oaqu7GXp9jjgl+qvbs2d4ULrfe6k3BvPCCN9UnK6vusvT0hnuTvBvJTZ/u%0ATQAAHCmuMQcAIAItXXr4UF6losK7CVvVc74BAEDLQzAHACACPfRQw6G8SkWF9D//07T1AACAI0cw%0ABwAgwnz5ZdU15aFbvtzbDwAAtDwEcwAAIsyRnpbO6ewAALRMBHMAACLMgQPNux8AAGhaBHMAACJM%0A27bNux8AAGhaBHMAACLMkT6X3OXzzAEAQP0I5gAARJj+/aVhwxq3z3nnefu1dNdeKxkT+pSe7rpi%0AAACOXqzrAgAAQOM98IA0alRoj0yLiZEmT276msLhkkuk448PXJaV5d1V/rzz6gbx2tsCABCJCOYA%0AAESgESOkmTOljIzDh/OYGOnFFyPnNPZLLvGmmjIzvWCenu79DABAtOFUdgAAItQNN0hvv+2NJAdz%0A3nne+uuvb966XCkslB56yDtlv3VrqV07afhwadGiutt+8YV3KvyECdJnn0ljxkjt20tt2nhfACxf%0A3uzlAwB8jBFzAAAi2IgR3vTll9Lzz2ersDBWP/5xL40YERnXlIdLUZEXwj/+WDr1VOnWW73Hw82f%0A743AT5sm3Xdf3f3Wr5fOOUc680zp17+WvvvO22fkSGnBAumii5q/FwCA/xDMAQCIAv37S5dd9r0k%0AKT29V5O8RyjXs7sydaoXyi+7TPrrX6VWrbzlkydLp53mvY4eLQ0cGLjfsmXSgw8GniJ/883e2QY3%0A3ih9842UmBjeWsvLw3s8AEDk41R2AAAQVLt2gfM5OW7qCMVLL0mxsdITTxwK5ZJ07LHSxInelwov%0AvVR3vy5dvPU1/eQn0tix0q5d0ptvhr/W2p9jamr43wMAEFkI5gAAIKiOHQPn9+xxU0dDduyQdu6U%0A+vSRevasu/78873XTz+tu+7MM4OPiFfd/T3YPkejvFzaty9wWYcO4X0PAEDkIZgDAICgOnUKnN+7%0A100dDcnN9V7T0oKvr1oebMT/mGOC79O1a+CxwyUnR7L20Hy7dlJcXHjfAwAQeQjmAAAgqEgZMa86%0A5X7nzuDrd+wI3K6mH34Ivk/VsYLtczRqf4a1P2MAgD8RzAEAQFCRMmKeluaNcG/a5N1Vvbb33vNe%0ABw+uu+7f/5aKi+suz8ryXgcNCluZkup+hrU/YwCAPxHMAQBAUJEyYi5J110nlZZK//3fgXeP375d%0Amj7de2b5ddfV3W/XLm99TStWSAsXejeGGzMmvHUyYg4ACIbHpQEAgKAiZcRckiZNkt55R/rLX6R1%0A66QLLpDy8qS//c2re8qU4KPf558vzZjhhfEzz5S+/dZ7jnlMjDRrVvgflcaIOQAgGN+NmBtjrjXG%0A2AYmnjAKAPC92qGxJY+YJyV5p58/+KBUUiI984z08sve893/8Q/pgQeC79evn/TBB14A/8MfvJHy%0As87yQv5FF4W/ztqfIcEcACD5c8R8raQp9az7iaTzJf2z+coBAKBlqn2atasR88xMb2pIcnLo29b0%0A4x83zfPKg6n9GXIqOwBA8mEwt9aulRfO6zDG/Kvyx5nNVxEAAC1T7dHc3bulsjIp1nf/egif2neO%0AZ8QcACD58FT2+hhjfiTpLEnfS2qm780BAGi5kpK8G6BVKS2VvvrKXT3R4D//CZzv1ctNHQCAloVg%0AfsjNla9/stZyjTkAAJKGDAmcX73aTR3RoLhY+uKLwGW1P18AgD8RzCUZY1pLulpShaRZjssBAKDF%0AiNZg/qMfSdZKzz3XfO/5+efepQBVjjmmmGvMAQCSJGOtdV2Dc8aY8ZJmS3rTWnthiPvU90+Tk/v2%0A7Zs0c2ZkXKael5cnSUpJSXFcSfhEY09SdPZFT5EjGvuip9CsXNlJkyf/KGDZ/fd7gb1HD6l7d+90%0A9xi+6q/jwAHp+++lbduk9eu9u75v2HBo/dln79DDD2+o/wARhv+mIkc09kVPkSMa+srIyFB2dvYa%0Aa23Yznvi9i2ejMrXF5xWAQBAC3PSSXl1lk2bFjgfFyd16yYde6yUmurdHb2hqU2b+te5urmctVJh%0AoVRQUHfKzw++PNh2O3Z4YTyv7kcXoG/fnOZpDADQ4vk+mBtjTpF0jqRtkhaHul99344YY1anpKQM%0ATk9PD0+BTSwrK0uSFCn1hiIae5Kisy96ihzR2Bc9he6mm6QXX6x/fWmp9M033hQOcXHNPwJvrXTw%0AYPO9X4cOJbriir38/rVw0diTFJ190VPkiIa+mmK03/fBXNz0DQCAw3rsMemHH6TXXmue9ystbZ73%0AcaVHD+muu9apTZuyhjcGAPiCr4O5MSZR0q/k3fTtT47LAQCgRUpNlV59VdqyRfrwQ+lf//J+3rbN%0Am/bvd11hy5SQ4F2DXzUNHiwNHSoNGiR9+GGu6/IAAC2Ir4O5pCsktZf0hrX2O9fFAADQUhkj9e7t%0ATVdfHbiuoMC7ydn27d511aFei13fOpf3pU1MPLLr4mtOnTt7QbxTJ+9zAwCgIX4P5lU3fYuMW6gD%0AANACJSdLJ57oTUfLWqmkJHDZ+++/L0kaNmzY0b/BYcTFSa1aNelbAAAQlG+DuTGmn6Rz1cibvgEA%0AgKZjjDdqXVN8fIWkussBAIgWvg3m1tr1kjjBDAAAAADgVDM/jAQAAAAAANREMAcAAAAAwCGCOQAA%0AAAAADhHMAQAAAABwiGAOAAAAAIBDBHMAAAAAABwimAMAAAAA4BDBHAAAAAAAhwjmAAAAAAA4RDAH%0AAAAAAMAhgjkAAAAAAA4RzAEAAAAAcIhgDgAAAACAQwRzAAAAAAAcIpgDAAAAAOAQwRwAAAAAAIcI%0A5gAAAAAAOEQwBwAAAADAIYI5AAAAAAAOEcwBAAAAAHCIYA4AAAAAgEMEcwAAAAAAHCKYAwAAAADg%0AEMEcAAAAAACHCOYAAAAAADhEMAcAAAAAwCGCOQAAAAAADhHMAQAAAABwiGAOAAAAAIBDBHMAAAAA%0AABwimAMAAAAA4BDBHAAAAAAAhwjmAAAAAAA4RDAHAAAAAMAhgjkAAAAAAA4RzAEAAAAAcIhgDgAA%0AAACAQwRzAAAAAAAcIpgDAAAAAOCQr4O5MWaEMWahMWanMabEGLPdGLPEGDPadW0AAAAAAH+IdV2A%0AK8aYxyTdI2mbpNck7ZHUWdJgSemSFjsrDgAAAADgG74M5saYm+SF8jmSMqy1B2utj3NSGAAAAADA%0Ad3x3KrsxJkHSNEnfKkgolyRrbWmzFwYAAAAA8CU/jpj/VN4p609LqjDGjJH0I0nFkj621v7LZXEA%0AAAAAAH8x1lrXNTQrY8wUSQ9Imi7pQnmhvKb3JV1urd3dwHFW17Pq5L59+ybNnDnzqGttDnl5eZKk%0AlJQUx5WETzT2JEVnX/QUOaKxL3qKHNHYFz1FhmjsSYrOvugpckRDXxkZGcrOzl5jrR0SrmP67lR2%0ASV0qX++RZCX9RFKKpAGS3pY0TNJ8N6UBAAAAAPzGj6eyt6p8LZN0sbV2a+X858aYSyRtlHSeMebs%0Aw53WXt+3I8aY1SkpKYPT09PDWHLTycrKkiRFSr2hiMaepOjsi54iRzT2RU+RIxr7oqfIEI09SdHZ%0AFz1FjmjoqylG+/04Yr6/8vXTGqFckmStLZK0pHL2jOYsCgAAAADgT34M5hsqX3PqWV8V3Fs3Qy0A%0AAAAAAJ/zYzBfKu/a8lOMMcH6r7oZ3JbmKwkAAAAA4Fe+C+bW2m8kvS7pOEm31VxnjBkl6QJ5o+lv%0ANX91AAAAAAC/8ePN3yTpFkmDJD1Z+RzzTyX1knSJpHJJN1prcx3WBwAAAADwCV8Gc2vtNmPMEHnP%0AM79Y3iPSDsgbSX/EWvuxy/oAAAAAAP7hy2AuSdba3ZJurZwAAAAAAHDCd9eYAwAAAADQkhDMAQAA%0AAABwiGAOAAAAAIBDBHMAAAAAABwimAMAAAAA4BDBHAAAAAAAhwjmAAAAAAA4RDAHAAAAAMAhgjkA%0AAAAAAA4RzAEAAAAAcIhgDgAAAACAQwRzAAAAAAAcIpgDAAAAAOAQwRwAAAAAAIcI5gAAAAAAOEQw%0ABwAAAADAIYI5AAAAAAAOEcwBAAAAAHCIYA4AAAAAgEMEcwAAAAAAHCKYAwAAAADgEMEcAAAAAACH%0ACOYAAAAAADhEMAcAAAAAwCGCOQAAAAAADhHMAQAAAABwiGAOAAAAAIBDBHMAAAAAABwimAMAAAAA%0A4BDBHAAAAAAAhwjmAAAAAAA4RDAHAAAAAMChWNcFAAAQTtZaFRQUKDc3Vzk5OSooKNDBgwerp5KS%0AEh08eFBr165VWVmZNmzYELA+lKnqGKFOFRUVzda7JBljmuX9JCkuLk7x8fFKSEhQfHz8EU+H23/T%0Apk2KjY3V/v3766xLTExUu3btlJqaqnbt2qlVq1bN1jsAAOFCMAcAtHgVFRX67rvvtGnTJm3evFmb%0ANm3SDz/8oJycnOoAXvPn8vJy1yX7RmlpqQoLC12XUa1NmzZKTU2tDupVP3fo0EHHH3+8+vTpo969%0Ae6tPnz5KSkpyXS4AAJII5gCAFu7dd9/VhAkTtGHDBtelIALk5+crPz9f27ZtO+x2rVu31q233qpH%0AHnlEMTFc2QcAcItgDgBosTZs2KBLL71U+fn5rktBlCkqKtJjjz2m5ORkPfDAA67LAQD4HMEcANBi%0ATZ8+/YhCeevWratPY27Tpk291y8f7XXRoRwnLi4uaq97ttaqtLS00dfoH8l1+vVNhYWF1Zcw5Obm%0ANrqHRx55RHfccYdSUlKa4BMCACA0BHMAQItUXFysBQsWBCw7/vjjdfbZZ6tPnz7q0aOH2rdvX+d6%0A4nbt2ikhIcFR1f7Tkj7r8vJy5eXlBb3vwM6dO6vvT/Duu+9W71NcXKxFixbp6quvdlg5AMDvfBnM%0AjTFbJfWsZ/UP1tquzVgOACCIt956SwcOHKie79Kli7KzsxUb68u/uhCCVq1aVX9R07NnfX/NSxMn%0ATtSjjz5aPf/KK68QzAEATvn5Xze5kp4OspwLGQGgBfj3v/8dMH/FFVcQyhEWV155ZUAwr/27BgBA%0Ac/PzbUhzrLWZQaYZrgsDAEgbN24MmD/99NOrfzbGNGqaPXt2wLHy8/P15JNPavjw4erSpYvi4uKU%0AmpqqM888U5MmTdLWrVslSVdffXWj3mfkyJGSvDvJ114XHx+v7t276xe/+EV1ECwrK9Oxxx4rY0yd%0AfmsrKChQ27ZtlZCQoL179zbqsywvL9fQoUNljFFiYmLQbU477bQ6NaekpGjIkCF65JFHVFRUFHS/%0AxYsX64477lB6errat28vY4x+9rOfNaq+Kp06dQr6ufXo0UNXXnml1qxZU2efb7/9Vk899ZRGjRql%0Anj17KiEhQZ06ddLPfvYzvfHGG0Hf59RTTw04BX/Pnj3at2/fEdUMAEA4MPQAAGiRsrOzA+ZPPPHE%0A6p8ffPDBOts//fTTys3N1W233abU1NSAdQMHDqz++cMPP9Tll1+uHTt2qEePHhozZozS0tJUUFCg%0ANWvWaPr06Xr88ce1atUqjR07VieccELAsZYtW6YVK1Zo+PDhGjZsWMC63r17B8z36tVL11xzjSTv%0Ay4CPPvpI8+fP14IFC7Rw4UJddNFFuu666zRt2jTNmjVLjz32WL2fxyuvvKK8vDxdeeWV6tixY73b%0ABfPYY49p1apVio+Pb3Dbm266Sd26dVNFRYW+//57LViwQPfdd5/efPNNLV++vM6N7J588kktXbpU%0ASUlJ6tWrl3JychpVWzD33HNP9TPG8/Ly9Omnn+qvf/2rFi5cqCVLlig9PT2gt9///vc64YQTNHLk%0ASHXp0kWbN2+u3nby5Ml66KGHAo7fqlUr9enTR+vWratelp2drTPPPPOoawcA4Ej4OZgnGGOulnSc%0ApAJJn0l631pb7rYsAEBFRUWdYN63b9/qnzMzM+vsM3v2bOXm5ur222/X8ccfH/S4X375pS644AIV%0AFhbq8ccf1+23317n9PjNmzfrnnvu0YEDBzR27FiNHTs2YH1ZWZlWrFih888/X5MmTTpsH717965T%0A6/3336+HH35Yd911ly666CLdeOONeuSRRzRnzhxNmzZNcXFxQY81a9YsSVJGRsZh37O2tWvXKjMz%0AUw888ICefvrpBu9yn5GRodNOO616furUqRowYIA++OADvfrqq7rssssCts/MzNSzzz6rk046SevW%0ArdOpp57aqPqCuffee9WpU6eAZVOmTFFmZqZmzJgREMzPPfdcXXXVVTr77LMDtv/000917rnnaurU%0AqRo3bpxOPvnkgPUnnngiwRwA0GL4OZh3lTSv1rItxpjrrLXLG9rZGLO6nlUn5+XlKSsr62jraxZ5%0AeXmSFDH1hiIae5Kisy96ihzN3deuXbtUXFxcPd++fftGjxIHM2HCBOXn52vy5Mm6++67g27Tu3dv%0A/eMf/1BJSclRv18wt9xyix5++GFlZ2dr//79Ov744/XTn/5US5Ys0WuvvVYn+EreFwofffSR+vbt%0AGxBKG1JSUqJf/epXOvXUUzVx4kQ9/XSwW6scXlpamkaPHq25c+dq1apVdeo799xzG33MIzFq1Chl%0AZmZq9+7dAcuvvPLKoNsPGjRIP//5z/WXv/xFy5cvDxrMa3r77bfVvXv38BZ9GNH4/wp6ihzR2Bc9%0ARY5o6Kuqh3Dy6zXm/ytphLxwnizpVEkvSDpe0j+NMT92VxoA4IcffgiY79Onj4wxR3XM7OxsZWVl%0AKSkpqd5QXlNTPQbMWlv9c1VPN910k6RDo+K1vfjii5KkG2+8sVGfw/3336/s7GzNmTPnqG6cV1Vz%0AfaP5zaHqEWc1R/MbUlVvsN5rX6Kwc+fOo6gOAICj48sRc2vtlFqLvpD0a2NMvqS7JGVKurSBYwwJ%0AttwYszolJWVwY0Y0XKr6pipS6g1FNPYkRWdf9BQ5mruv2uGz6nrjo7Fy5UpJ3k3k2rZte9THO1K/%0A//3vJXmn5lddC3/xxRera9euevvtt/Xtt9/quOOOq96+pKRE8+bNU1xcnK699tqQ32f58uV66qmn%0A9PDDD6t///5HXO/333+vxYsXS2q+0fHHHnus+s88Pz9fa9eu1bJly5Senh70MoZg9uzZo9dee02x%0AsbHVN+WrqfbvVOfOnZv1v9to/H8FPUWOaOyLniJHNPSVkpIS9mP6MpgfxvPygvmwhjYEAESWHTt2%0ASFKznq68efPm6iBZdfO3Dz70HdU3AAAgAElEQVT4QK1atdITTzxRvV1V6J4+fbpeeumlgPC5YMEC%0A7du3T1dccYW6dOkS0vseOHBA1157rc4444yQzg6oaebMmXrjjTcCbv6Wk5Oja6+9VhdccEGjjnWk%0AHn/88TrLevfurXHjxtW59jyY8vJyXXvttcrJydG999572GeaAwDQEhDMA+2qfE12WgUAIOyqTsc+%0A2lPiG2PLli2aMsU7SSs2NlZdunTR5ZdfrrvuuktnnXVWwLY33nijHn30Ub300kt64IEHFBPjXW1W%0AdRp7Y276dtttt2nnzp1666236txFvSFV71fThAkT9OyzzzbqOEdj9+7d1QG8qKhIGzZs0AMPPKCM%0AjAx98skneuGFF+rd11qr3/zmN3rzzTc1atQoTZs2rbnKBgDgiPn1GvP6VN3SdbPTKgAAYdetWzdJ%0A0rZt25rtPUeMGCFrray1Ki0t1ffff6/58+fXCeWSdx39+eefr++++05LliyRJG3atElZWVnq3bu3%0ARowYEdJ7Ll68WLNnz9a0adN00kknNbrmVatWyVqrkpISrV69WkOHDtVzzz13RDeOC4fWrVtr4MCB%0A+utf/6quXbtq5syZ+uyzz4Jua63VLbfcopkzZ2rUqFFatGjRUV1bDwBAc/FdMDfG9DPG1BkRN8b0%0AlPRc5ezLzVsVAKCpVV0f/fHHHzfJ3VTDoWpUvGrUetasWbLWNuqmb2vWrJEk3XXXXTLGBEx79+5V%0ASUlJ9fzXX39d73Hi4+M1ePBgvfnmm+ratavuvfdebdiw4Sg7PHKtW7fWgAEDJHlfHtRmrdXNN9+s%0AP/7xjxo9erRee+01JSYmNneZAAAcET9+jfxLSXcZY96X9I2kPEl9JI2RlChpsaQZ7soDADSFqkeN%0AZWVl6YknnmjwJmIHDx5UfHx88xRX6ZJLLlHnzp31+uuva9u2bdV3U7/uuutCPsagQYN0ww03BF33%0A8ssvq6ysrPomcu3atWvweO3atdPUqVN14403auLEiVq4cGHItYTb/v37JXnPua+poqJC119/vebM%0AmaOLL75Y8+fPb/Y/OwAAjoYfg/l7kk6SNEjSUHnXk+dIWinvuebzbM1n2QAAosZzzz2ns846S1On%0ATlVqaqpuvfXWOtdgf/PNN7r77rt12223NdtdyKvEx8dr/PjxmjFjhsaNG6cdO3bo0ksvVdeuXYNu%0Av3v3bu3du1ddunRRhw4dJEljxozRmDFjgm7/6quvKj8/v97HstVn/Pjxmj59ul599VWtWrVKp59+%0AeuMaq8Faqw0bNigmJqbOs8QPZ/ny5Vq9erWMMRo27NA9WsvLy3XNNdfoz3/+sy677DL95S9/cfpY%0ANwAAjoTvgrm1drmk5a7rAACErry8PCzH6d+/v5YsWaLLL79cd9xxh5566imNGDFCaWlpKigo0Nq1%0Aa/XBBx8oJiZGkydPDst7NlZGRoZmzJihFStWVM/X59FHH9UTTzyhxx9/vNF3X2+M2NhYPfjgg/rV%0Ar36l++67T++88071uqVLl2revHmSpJycHEnS559/Xj0qn5iYqOeff756+4KCAvXr10/JycnKz88P%0A+n41H5dWVFSkjRs36vXXX1dFRYUmTpwYcO38xIkT9ec//1kpKSk6+eSTg97s7YwzztDo0aMDloXr%0AdwoAgHDwXTAHALR8tR+JFc4btp1zzjnasGGDXnzxRb322mt6/fXXlZOTo6SkJPXt21f33HOPbr75%0AZmeP2Kp5yn3Pnj01atQoJ3XUNm7cOD388MN69913lZWVVf382fXr12vOnDkB227fvr16WXJyckAw%0AD0XNx6W1atVKHTp00E9/+lPdfPPNuuSSSwK23bJliyQpLy+v3juw33LLLXWC+XfffRcw37lz50bV%0ACABAOBHMAQAtTp8+fWSMqX7E2bfffquioiK1bt263n22bt0a8vFTUlJ055136s4772x0bVOnTtXU%0AqVMPu83IkSN1NFdFvffeeyFtN2PGDM2YEfptUfbs2VPvuk8++eSw+8bExGjdunV1lk+YMEETJkwI%0AuYY2bdrU+9kcrr76/P3vf2/0PpK0cePGgPnGnFYPAEC4+e6u7ACAli8xMVHHHXdc9by1Vps2bXJY%0AEaINwRwA0JIQzAEALVLtoJSdne2oEkQjgjkAoCUhmAMAWqTaQenLL790VAmizQ8//KB9+/ZVzycm%0AJqp79+4OKwIA+B3BHADQIvXv3z9gftGiRY4qQbR59dVXA+b79eunmBj+SQQAcIe/hQAALdLPf/5z%0AGWOq5z/55BP99re/1eLFi7VhwwYVFRU5rA6RpLy8XNu3b9fKlSs1Z84cZWZmBqwfO3asm8IAAKjE%0AXdkBAC1St27ddN555ykrK6t62fTp0zV9+vTq+fj4eKWmpio1NVXt2rWr/rnmfEpKiuLj449oSkhI%0AqP45Li6OUdUwsdaqrKxMBw8ePOqpsLBQubm5ysnJqZ5qzufm5iovL++w9Vx55ZXN1DkAAMERzAEA%0ALdavf/3rgGBe28GDB7Vr1y7t2rWrWeqJjY09ooDfqlWrZqmvuVVUVKi0tPSIAnVLMXLkSJ1wwgmu%0AywAA+BzBHADQYv3yl7/UBx98oGeffdZ1KZKksrIylZWVqbCw0HUpCINevXpp3rx5rssAAIBgDgBo%0A2X73u9/p6quv1jvvvKNNmzZp8+bN2rRpk3bu3KmysjLX5SFCpKamqlevXurTp4969+6tU089VVdc%0AcYUSEhJclwYAAMEcANDynXHGGTrjjDMClllrVVRUVOd64to/5+fnBz3deufOnSotLVVycrJKSkoi%0A6vTraNCYywLy8/MVFxentLS0OusSExMD7i8Q7OeUlJSovZwAABAdCOYAgIhkjFFSUpKSkpKUlpbW%0A6P2rrl1PT08PafsjvWFZSUmJKioqGl3fkah61nvtR801pfpulne4qbE30mvsnxUAAJGGYA4AQAiM%0AMYqLi1NcXJySk5NdlxMUARYAgMjEc18AAAAAAHCIYA4AQASZO3eujDFBp+HDh2v48OH1rp87d67r%0A8gEAQBAEcwAAIsi4ceOO6LnbJ5xwgsaNG9cEFQEAgKNFMAcAIILExsZq8uTJjd5v8uTJio3l1jIA%0AALREBHMAACJMY0fNGS0HAKBlI5gDABBhGjtqzmg5AAAtG8EcAIAIFOqoOaPlAAC0fARzAAAiUKij%0A5oyWAwDQ8hHMAQCIUA2NmjNaDgBAZCCYAwAQoRoaNWe0HACAyEAwBwAggtU3as5oOQAAkYNgDgBA%0ABKtv1JzRcgAAIgfBHACACFd71JzRcgAAIgvBHACACFd71JzRcgAAIgt/awMAEAXGjRunjz/+uPpn%0AAAAQOQjmAABEgdjYWF1++eXVPwMAgMjBqewAAAAAADhEMAcAAAAAwCGCOQAAAAAADhHMAQAAAABw%0AiGAOAAAAAIBDBHMAAAAAABwimAMAAAAA4BDBHAAAAAAAhwjmkowxvzLG2MrpRtf1AAAAAAD8w/fB%0A3BjTQ9KzkvJd1wIAAAAA8B9fB3NjjJH0v5L2SnrecTkAAAAAAB/ydTCX9F+Szpd0naQCx7UAAAAA%0AAHzIt8HcGNNP0nRJz1hr33ddDwAAAADAn3wZzI0xsZLmSfpW0n2OywEAAAAA+Jix1rquodkZYx6S%0AdL+kc621/6pclinpQUk3WWtnhXCM1fWsOrlv375JM2fODFe5TSovL0+SlJKS4riS8InGnqTo7Iue%0AIkc09kVPkSMa+6KnyBCNPUnR2Rc9RY5o6CsjI0PZ2dlrrLVDwnVM342YG2POkDdK/kRVKAcAAAAA%0AwJVY1wU0pxqnsG+UNPlojlXftyPGmNUpKSmD09PTj+bwzSYrK0uSFCn1hiIae5Kisy96ihzR2Bc9%0ARY5o7IueIkM09iRFZ1/0FDmioa+mGO3324h5G0knSuonqdgYY6smeaexS9KLlcuedlYlAAAAAMA3%0AfDViLqlE0p/qWTdY0iBJKyVtkMRp7gAAAACAJuerYG6tLZJ0Y7B1lTd/GyRpTig3fwMAAAAAIBz8%0Adio7AAAAAAAtCsEcAAAAAACHCOaVrLWZ1lrDaewAAAAAgOZEMAcAAAAAwCGCOQAAAAAADhHMAQAA%0AAABwiGAOAAAAAIBDBHMAAAAAABwimAMAAAAA4BDBHAAAAAAAhwjmAAAAAAA4RDAHAAAAAMAhgjkA%0AAAAAAA4RzAEAAAAAcIhgDgAAAACAQwRzAAAAAAAcIpgDAAAAAOAQwRwAAAAAAIcI5gAAAAAAOEQw%0ABwAAAADAIYI5AAAAAAAOEcwBAAAAAHCIYA4AAAAAgEMEcwAAAAAAHCKYAwAAAADgEMEcAAAAAACH%0ACOYAAAAAADhEMAcAAAAAwCGCOQAAAAAADhHMAQAAAABwiGAOAAAAAIBDBHMAAAAAABwimAMAAAAA%0A4BDBHAAAAAAAhwjmAAAAAAA4RDAHAAAAAMAhgjkAAAAAAA4RzAEAAAAAcIhgDgAAAACAQwRzAAAA%0AAAAcIpgDAAAAAOAQwRwAAAAAAId8GcyNMY8aY5YaY74zxhQZY/YZYz41xjxojOnouj4AAAAAgH/4%0AMphLukNSsqR3JD0j6f9JKpOUKekzY0wPd6UBAAAAAPwk1nUBjrS11hbXXmiMmSbpPkm/lfSbZq8K%0AAAAAAOA7vhwxDxbKK/2t8rVvc9UCAAAAAPA3Xwbzw7io8vUzp1UAAAAAAHzDWGtd1+CMMeZuSW0k%0AtZN0mqRz5YXykdba3Q3su7qeVSf37ds3aebMmWGttank5eVJklJSUhxXEj7R2JMUnX3RU+SIxr7o%0AKXJEY1/0FBmisScpOvuip8gRDX1lZGQoOzt7jbV2SLiO6ddrzKvcLemYGvNvSbq2oVAOAAAAAEC4%0A+DqYW2u7SpIx5hhJ50iaLulTY8yF1to1Dewb9NsRY8zqlJSUwenp6eEut0lkZWVJkiKl3lBEY09S%0AdPZFT5EjGvuip8gRjX3RU2SIxp6k6OyLniJHNPTVFKP9XGMuyVr7g7V2oaRRkjpKmuu4JAAAAACA%0ATxDMa7DWfiNpnaT+xphOrusBAAAAAEQ/gnld3Spfy51WAQAAAADwBd8Fc2PMicaYdkGWxxhjpknq%0AIulDa+3+5q8OAAAAAOA3frz522hJjxhjVkraImmvvDuznyept6Sdkm5yVx4AAAAAwE/8GMzfldRX%0A0lBJgySlSiqQtFHSPEm/s9buc1ceAAAAAMBPfBfMrbVfSLrFdR0AAAAAAEg+vMYcAAAAAICWhGAO%0AAAAAAIBDBHMAAAAAABwimAMAAAAA4BDBHAAAAAAAhwjmAAAAAAA4RDAHAAAAAMAhgjkAAAAAAA4R%0AzAEAAAAAcIhgDgAAAACAQwRzAAAAAAAcIpgDAAAAAOAQwRwAAAAAAIcI5gAAAAAAOEQwBwAAAADA%0AIYI5AAAAAAAOEcwBAAAAAHCIYA4AAAAAgEMEcwAAAAAAHCKYAwAAAADgEMEcAAAAAACHCOYAAAAA%0AADhEMAcAAAAAwCGCOQAAAAAADhHMAQAAAABwiGAOAAAAAIBDBHMAAAAAABwimAMAAAAA4BDBHAAA%0AAAAAhwjmAAAAAAA4RDAHAAAAAMAhgjkAAAAAAA4RzAEAAAAAcIhgDgAAAACAQwRzAAAAAAAcIpgD%0AAAAAAOAQwRwAAAAAAIcI5gAAAAAAOOS7YG6M6WiMudEYs9AY87UxpsgYk2uMWWmMucEY47vPBAAA%0AAADgTqzrAhy4QtIfJe2Q9J6kbyUdI2mspFmS/o8x5gprrXVXIgAAAADAL/wYzDdKuljSm9baiqqF%0Axpj7JH0s6TJ5If0fbsoDAAAAAPiJ707bttYus9a+XjOUVy7fKen5ytn0Zi8MAAAAAOBLvgvmDSit%0AfC1zWgUAAAAAwDcMl1J7jDGxkj6V9CNJP7PWLmlg+9X1rDq5b9++STNnzgx3iU0iLy9PkpSSkuK4%0AkvCJxp6k6OyLniJHNPZFT5EjGvuip8gQjT1J0dkXPUWOaOgrIyND2dnZa6y1Q8J1TEbMD5kuL5Qv%0AbiiUAwAAAAAQLn68+Vsdxpj/knSXpK8k/SqUfer7dsQYszolJWVwenp6+ApsQllZWZKkSKk3FNHY%0AkxSdfdFT5IjGvugpckRjX/QUGaKxJyk6+6KnyBENfTXFaL/vR8yNMbdIekbSOknDrbX7HJcEAAAA%0AAPARXwdzY8ztkp6T9IW8UL7TcUkAAAAAAJ/xbTA3xvy3pKckrZUXync5LgkAAAAA4EO+DObGmMny%0Abva2WtIIa+0exyUBAAAAAHzKdzd/M8aMl/SQpHJJKyT9lzGm9mZbrbWzm7k0AAAAAIAP+S6YS+pV%0A+dpK0u31bLNc0uxmqQYAAAAA4Gu+O5XdWptprTUNTOmu6wQAAAAA+IPvgjkAAAAAAC0JwRwAAAAA%0AAIcI5gAAAAAAOEQwBwAAAADAIYI5AAAAAAAOEcwBAAAAAHCIYA4AAAAAgEMEcwAAAAAAHCKYAwAA%0AAADgEMEcAAAAAACHCOYAAAAAADhEMAcAAAAAwCGCOQAAAAAADhHMAQAAAABwiGAOAAAAAIBDBHMA%0AAAAAABwimAMAAAAA4FCs6wKiiTFqJfWILS7urs8+kwoLj34qKpKsbbqaS0rOkiQlJBy2LyUlhW9q%0A21bq2FGK4WuhwyorK9O+fftUUFCg4uJiZWdnq7S0VJJUUlKi4uLiBl9D2abqtaysrNl7LCkpkSQl%0AHO4XsB5xcXFKTExUYmKiEhISQnptzLZVr23btlVqaqpi+IUFAMj7uys3N1eFhYU6ePDgEU2lpaVH%0AvG/Nqby8/Ih7kI7s79/mYoxRfHx8wBQXF1dnWdW0Z88excXF6bXXXqt3m8ZOCQkJatu2rdq0aSNj%0AjOuPpNmUlEi7d0sFBeHJM4WF3jEPHb/h/NEUYmPDl2dKStIkdYgxRsZahSWtEcwbwRgZSd0lnSFp%0AgKRuktIqp26SukjfxqxbJ/34x+7qbJxEJ+8aGyt17SqlpR2auneXBg6UTj9dOuYYJ2U1i4qKCm3d%0AulXr1q3T+vXrtXPnTu3Zs0d79+4NeM3JyXFdKirFxMSoQ4cO6tSpkzp27Fj92rFjR3Xv3l2nnHKK%0ATjnlFKWlpbkuFQDQSPv379fmzZurpz179ig3N1c5OTnasmWL8vPzZa1VTk6OcnNzVVxc7LpkNLOY%0AmBi1a9dOqamp9b4ed9xx6t27t/r06aNjjz1WrVq1cl12vcrLpfXrpY8/ljZulLZvl3bsODTt29fU%0AFbjJH+H1hiQNlFRgjLZL2lFj+kbSJ5LWWKv8UI9IMA+RMRoj6VlJvVzXEg3KyqRt27wpmB//WHr+%0Aeemss5q3rqZUWlqqKVOm6JlnnlF+fsj/jaIFqKio0J49e7Rnz57DbpeWlqarrrpKY8aMaabKAABH%0Aau7cuZoyZYo2b97suhS0cBUVFdq/f7/2798f0vaJiYkaP368Hn74YXXo0KGJqwtdRYU0fbo35eW5%0AriZqtJbUp3KqrcIYLZL0G2u1s6EDEcxDYIz6SVooKc51LX7xn/9IF14offWV1KmT62rCY8aMGZo2%0AbZrrMtCEduzYoRkzZqhz585KT093XQ4AoB7vv/++xo8f77oMRKni4mK98MILKiws1Ny5c12XU+3F%0AF6X773ddha/ESLpUUhtjdEFDp7wTzEMzVSGG8g4dpPbtw3f9QmKi+2uxy8u9a93DcX1JQYG0f7+U%0Am9vw++7d632jN2NG0/fY1A4cOKCHHnqo0fu1b99ebdu2bdJrqat+jo2NjZjrp6y1Ki0tPeLr6UPd%0Apri4WDk5Ocpr5NfKL7zwgu69994m6h4AcLSO5v/RsbGxateunZKTk5WQkBDStcqHuzb6aKaWfLr0%0A0aqoqGjUtfjhum6/5lRUVKQDBw6osLDwiHqYN2+e7r77bg0YMCDMn07jlZVJEyeGtm1MjNSli5SS%0AEr5Mk5Dg3bfKpdLS8GWa/HzvOvwQr2z5aeX09uE2Ipg3oPK68qE1l/XtK40ZI51wgndtdLdu3mvX%0Ars1/E4NIVVgYeC3Ljh3Shg3S3/8u7dp1aLsPP3RXYzh9+umnda5JO/fcc9W/f3/16tVLnTp1qnP9%0Acvv27RUby3+iLcHBgwe1d+/eOvcB2L17t77++mutWbNGn3/+efX2mzdv1oEDB9S2bVuHVQMAgiku%0ALtbq1asDlnXv3l0DBgxQnz591K1bt8NeS5yUlBQxX2QjPEpLS6vvO1B1r4Gar3v27NGWLVu0efNm%0AffzxxwH7fvjhhy0imK9bJ9W+fdEFF3j3durZ89A9n7p1kzp3lqL4O5+wsdYbbNyx49B1+tu3S59/%0ALr38cp3Nh4pgftS6Saq+FVlioveLTV46OklJUp8+3lTTxInScccdml+71vuGL9I/79r/ALjqqqv0%0AcpD/YtEyxcfHKy0t7bA3d+vXr5+++uqr6vlPP/1U5513XnOUBwBohM8++yzgSSTHHXecvvnmG4cV%0AoaWLi4urHkRpyNSpUzV58uTq+dr/BnSldhmjR0tvvummlmhhjJSa6k39+gWuGz5cuuGGgEVDGjoe%0Az/9pWMCHOHBg5IfEw8nM9H7JsrLcvH/37t6pM1WKirzrzCNd7f8pn3baaY4qQVOp/WfaUv4iBgAE%0Aqv3/59NPP91RJYhGtX+fWsq/B2qX4Zd/iqanuzmFPsjnSzAPg4APcUiDH6nHmNB/Cap+Yeqb/PRU%0ADmPqfsYt5P9nR2XNmjUB80MqmzTGNGqaPXt2wHHy8/P15JNPavjw4erSpYvi4uKUmpqqM888U5Mm%0ATdLWrVsDtr/66qtljAn7aP348eOra6z9no1931mzZh32M5g1a1bIdU2aNKnO/jExMUpNTdXQoUP1%0Axz/+sc4zYA8ePKgFCxbo+uuvV//+/ZWSkqLk5GQNGDBAmZmZ9d5Rf0itX9zaf+YAgJahvr+Tpeb7%0Ae7nq78VQp5EjR0qS3n333Trr4uPj1b17d/3iF7/Qv//974B6qrav2j+Yr7/+WsYYnXDCCUf8mS5b%0AtkwxMTEyxigzM7PO+mB1x8XF6dhjj9Vll12mlStXBj1usP1qTpMmTQq5xvr+fZGSkqIhQ4Zo+vTp%0AKioqCtjHWqt//vOfmjBhggYOHKj27dsrMTFRJ510ku68807tqnn9ZaXa/x744osvqp8b71Ltf5aE%0AkmlqZ5JWrbz7aaWnS7Nne6dyh7JfzSmanrh0OKec4p1pXUNXY3TY5+pG8dhv2JxYc2bgwKZ7owcf%0ADL68OUfoJ0yQrrwy8HTy5jZokPTPfx6a37DBXS3hUFFRoezs7IBlAyt/kR4M8of+9NNPKzc3V7fd%0AdptSU1OD7id51yxdfvnl2rFjh3r06KExY8YoLS1NBQUFWrNmjaZPn67HH39cq1atatJrmxYuXKi5%0Ac+cqOTlZBQUFYTvupZdeGrTuwYMHN/pYw4cP17BhwyRJZWVl+u6777Ro0SL95je/0UcffaQ5c+ZU%0Ab7tx40ZddtllatOmjYYPH64LL7xQ+fn5euuttzRlyhT97W9/08qVK+s8/mTQoEEB8xsi/RcXAKLU%0Axo0bA+Zr/t3aXH8vjx07tk4QXrZsmVasWBHwd1aV3r17B8z36tVL11xzjSTvy4CPPvpI8+fP14IF%0AC7Rw4UJddNFFjfhEjk5ubq6uu+46JScnN/g42Jp1FxQU6JNPPtGCBQv06quvav78+Ro7dmzQ/YJ9%0AJpKCLmvIoEGDdPHFF0uSysvLtXPnTr3++uv67W9/qyVLlmjp0qWKqbzzckFBgUaPHq2EhAQNGzZM%0AI0eOVFlZmZYtW6annnpKr7zyilauXBnw59OpUyd1795d2yqfCVxaWqqtW7fqpJNOanSt4VTr175R%0AmabqP4vSUunrr6WFC6Xly6VPPpGeey74Pj17StdeW3d59+6hv284zJ3r3duqucXGSqeeKq1aFbD4%0AJHnPOQ/OWst0mEmy73jfB3nT4sU2JFXbh+K880Lf1g+ee+7Q5ydZm5HRuP3fe+89+9577zVJbUdi%0A3759VlL1lJKSctjte/bsaSXZLVu21LvNF198Ydu0aWNjYmLs448/bktLS+tss2nTJjt27Fi7YsWK%0A6mVXXXWVlWTnzZt3xP3UtHPnTtupUyd71VVX2aFDh9Zbd2Pe98UXXwxbjffff7+V9P/Zu+/4qKr8%0A/+PvkwRCgACCFClSJNa1fMWK/DCQFbHjig0VC4K6smvXr7q6Ita1sovli+IqKu4udtRdxEBoFqq4%0AgkBAxEKT3iHl/P44mWRmMpNMkpncKa/n43Efk7n1nJmbufdzT7MjR46stOz777+3WVlZVpL98ccf%0Ay+evWrXKvvDCC3bnzp0B6+/Zs8f279/fSrI333xzpf0tW7Ys4Hvu2rVrndMfT+Lt/yoayFPiSMZ8%0AkSfvHH744QG/1wsXLqxy/Vhel/1Vdc3ymTx5spVk8/LyKi275557rCSbk5MT0fo+hYWFVpI96KCD%0Awq5TlSuuuMK2atXKjhw50kqyf/7zn2uUbt923bt3D7tdVZ9JpHz3F0OGDKm0bNOmTbZ9+/ZWUsD3%0As3v3bvvII4/YzZs3B6xfUlJihwwZYiXZAQMGVNrfCSecEHCOzZo1q1Zpjtb/VHGxtcYE3l/v21f9%0AduHimZkzrU1Lc/v8/vvQ2516ap2TnfDOOy/wM5fsBbaKuJOq7NUL6OUhnsfUPvlk1yt8cKFl796u%0A6khQBwRavNjNL3twKSl8G3NjXLWVtWula6+VOnRw1Vn8a3Dt2iU9+qh7AtekidS0qUvTW2/VLB+t%0AWgW+37ixZtvHmw0bNgS8bxWcwVoYPny4duzYoXvvvVe33357yN7bu3XrpnfeeSembeeGDh2qBg0a%0A6G9/+1vMjhErXbt2VU5OjqTA7+jAAw/U9ddfr8aNGwesn5mZqbvvvluSVBCiE4bg7zX4ewdqZd06%0AafZs6Z13pFGjpNtvd9WaTjlF6tbNVW/ym066+GKddPHFlebrwAPdj/M550g33CA98ogrRpg6VSos%0AdL1sAikiWa/LN954o7mBwdkAACAASURBVCSpsLBQmzdvjskxgr3zzjt6/fXXNXr0aLVr165W+xhS%0AdoO6fPlybQnuNrye7LfffuV9xfz666/l8xs1aqS77767Uk2JtLQ03X///ZIS455g8+bAaufNm0sN%0AIhoIOrRTTpEOPdTtM1ZNTnfskBo2dMfyt3u3qyJujPT664HLnn/ezX/llYp5odqYFxS4eQ884C6x%0AZ53lqugbI/m3yPz5Z1ebuFs3F2O1aiWde26lUvCwQvy0VBlJUpW9egEfaRR+u8P65z+llSvdSXjY%0AYVLfvjUbfi0vT/ryS2nGDKl/fzdv1y7J19woPz9w/SlTKraLxKZNrl1I06bS737nxjhsW9Zf/ZYt%0ALr0LFkjHHitdc41UWipNmiQNGiQtWiQ99FBkxwl++JHo8c3GoCcLkfToWZXCwkIVFBSocePGuv32%0A26tdPzNGY/i9/PLLmjhxoiZOnKj99tsv6vtfsGCBNmzYoD179qhjx47q06ePOnToELX9r1q1SsuX%0AL1ezZs3KA/TqNCi7ioW64WrRooXS0tJUWloqSdq+fbv27dunhg0bRi3NSAF79rgf60mT3BRc97Aa%0Ajapa+NNP0sKFoZc1b+4uBv36ua56O3Wq0XGBRGGtrXRdrmtgHi/XZesXedXHcG5r167V9ddfr4ED%0AB+qSSy6pUR8w/vzTHW6Y2GXLlmn06NHavn272rZtq969e9epTXywLVu2aN68eUpPT6/UNC2cqu4J%0Agu/1gs+5+hZ8+GgUNPq+tnAB/pYtLkBeu9ZdYnr0qFn78qZNpRNOcHHM9u1uTHVJmjVL8jXZz8+X%0ArriiYpuaxjZffOEKFXv1crHLhg0uDpNcm/x+/Vz8c/rpLvbZsEF6/323/nvvuctlVUJ8zlX+2BCY%0AV6/eSswvuSTwfZs20nPPSQMHRrZ9377Sww+7k9QXmM+YIe3bJ512mjR5srRiRcUQZb5AvW/fyPb/%0A3/+6k/+VVyq3e7/5ZheUP/64dOedFfP37JEGDHCFMwMHRtaehRLzqvk6SDn++OM9Gyd75cqVuuWW%0AW3TVVVfp7LPPjskxnn766YD36enpGjZsmJ555pka39RMmTKlfGic4uJi/fzzz/rwww+VlZWlsWPH%0AqmnTphHt55WyR7D9ff9gftLS0tSyZcuA73vjxo1VDrEGBPj2W+mii6Tvvqv/Y2/dKr37rpsaNpSe%0AeEL64x/rPx1AjG3dujWg088mTZqoUaMqH2lVKx6uy5L03HPPSZJycnIqlfB+//33ITtlk6RNmzbV%0A6njXXnutjDF6/vnna7W9z5gxYyS59vrhrsevv/66XvcrHjXGaODAgRozZkylvFZn/vz55Z9FaWmp%0A1q5dq48++kjbt2/X6NGj1aVLl4j2U9U9QbyVmAcfvq4FjdOnuz6gGjZ0wXMoCxdWrq179NGulPvI%0AIyM7Tt++LhCfPt2VaksufklPdzWC/QsdS0tdSXi3bq59eyQ+/VR68UXpuusC5xcXu8vxjh2uYpn/%0A6LerV7ux34cMcaXrVd2SUmIeRcaosaQs3/uMjIqnNdF03nmuduL//I/7Aletkl57TXrqKenii6WP%0APpLOOKP6/fTs6ap2+J+k+fku3SNGuMA8P98F5r6TNycn8oKRhg2lJ5+sHJRv3Ci98YYbFsA/KJdc%0Aeh5/3BX8jB8fWWBOiXnV1qxxfUZ0rO/eM8qUlpZq8ODBatGihZ599tmo7/+ggw7S6NGj1a9fP3Xs%0A2FFbtmzR9OnTdffdd+uFF17Qjh07NG7cuBrtc+rUqZo6dWrAvIyMDA0bNiziKoXvvfeexo4dqwMP%0APDBsicj+++9PYI7aWbvWPZpfE75PmHqzb590002uTVLwXRWQ4KJ9TZa8uS77B9q+zt9mzZql9PR0%0APfXUU5XWX7lypUaMGBG1448ZM0Yff/yx3n77bbVu3Tri7fzTvXPnTs2ZM0fTpk1TixYt9OKLL1Za%0Av23btvrLX/6iM888U507d9bu3bs1Z84c3XPPPZowYYLWrVungoKCGtUQWLBggRYsWBAwzxijQYMG%0AKTc3N6J9fPnllxo5cqSaN2+ukSNHVlqebCXmvmc6/p2/WeviglC3ObfeKl1wgXTwwS4WWLLExQNv%0Av+2C7a+/ds1iq5OXJ40c6eIX/8C8Rw+3/+HDXcWygw92+9y40ZVsR+qYYyoH5ZIb333FChef+Qfl%0AktS+vYt3br7ZpaWqUnNKzKMr4MPbf//YjIN3yy2B7w85xJUwt28v/eEP0j33RBaYN2rkgvOpU92J%0A2aqVq9Jx/PGurXfbtu4EGjbMVc/YssUF/pHq0iVwjHGfOXOkkpKKthrBiorca6SFQKFKzK31ZgzC%0AaIh2ibmvyld9VFML5YknntDMmTM1adIkNW/ePOr779Onj/r06VP+PisrSxdffLFOOukkHX300Xr9%0A9dd111136Ygjjoh4nyNHjiwfUqW0tFRr1qzRu+++q9tvv13vv/++Zs+eXWU1+ZkzZ+ryyy9X06ZN%0A9e6774bNd7w9IUcCeeKJ0EF5RoZr29SpU8XUsaN77dBBysqqvE0opaWuvfpPP7lGc/6vS5e6unrB%0A7rzTdUJSl4aIQJyJRftyL67L/oF2RkaG2rRpo4EDB+q2227TSSHqC+fl5emzzz4Lua/ly5dH3KRL%0AklasWKHbbrtNl156qS644IJap9unZcuWmjp1asiRWI488kgd6Ve82rRpU5155pk65ZRTdPTRR2v6%0A9On65JNPdJYvaovAkCFDyqvdW2u1fv16ffrpp7rppps0ceJETZ8+XUcffXTY7ZcsWaJzzz1XpaWl%0AevPNN0OWsMfb/UBdS8yDn+kYI40dK119dej1g58NHXecNGGCqz37zjsuoH/mmeqPe/LJ7jLnK3Tc%0AutXFMHfeWVHjNz/fBea+auyR1gSWwpf2f/GFe121KnRs4xts6bvvqg7MKTGPrkqBeX269loXtH/9%0AdWDbiqrk5bkTc+pU9/eCBS6wl9yJOrmsj3nfCR5pGwxJCtenh+8p3Jw5VXeGUM0IGuUaN3b/hL6h%0AJIuKXP49rB1WJ9F+Ot++fXtJKh+Goz4tWbJE999/v4YOHap+/frV67E7d+6s/v3765///KemT59e%0Ao8DcX1pamjp06KA//OEP+uWXX/T444/rkUceKa8CGGzWrFk644wzlJGRoUmTJlUan9RfvD0hR4Io%0ALXWdjPg7/XTXSVufPtH78evSRTrxxNDHX7BA+vBD19jO9zR10yZ30aiuER2QQGJRYu7FdbmqQDvW%0Arr76ajVt2lSjw42TVQX/dG/cuFETJkzQH//4R51zzjmaM2eO2oQqAQqhefPmuuSSS/T4449r+vTp%0ANQrM/Rlj1LZtW11xxRXauXOnbrjhBt1zzz36+OOPQ66/ZMkS9enTR1u3btW//vWvsMeNt/uBupaY%0A+9qT79zpgtYhQ6Trr3dVxmsSCF9/vQvMp0+PbP2GDV177s8+k9avd8cuKXHxy2GHuULM/Hx3uczP%0Adw8MapKe6mKbCROq3r662KamJeb0yl61gI8zlh2/hdKoUUUwHunw0L6T8bPPXHBeWloRfPft656Y%0ALVxYcfL6FUxWK9yDYF/h4S23BA0IEDQF1SSuUjK1M4/20/levXpJkmbPnq3t27fXaV819e2332rf%0Avn166aWXZIwJmGbNmiXJ9XZujNFHH30U9eP7qstFa7z0E8uClNmzZ4dcPm3aNPXv318ZGRn67LPP%0AQpZC+Iu3J+RIEDNnSr/8UvG+SRN353LeefXzRDItzdULHDFCuvLKwGU1HVYDiHOxKDH38rrshfnz%0A52vt2rVq1apVwH3A0KFDJUkjRowobwNelVatWun666/XE088oR9//FHDhw+vUTrq+55g0aJFys3N%0A1ebNm/XOO+9owIABYfcVb/cD0Wpj3qSJ9NvfShMnugD5yitrNka4r9VDTb6yvn1dHDFliotfMjMr%0Aemrv08fFF3v3un61jjgidO3ecKqLbT74oOrYxje+eziUmEeXpyXmS5e64Q2ysyM/9vHHu/s4X9vy%0ArCxXDUSqCNA/+cR1pHDUUdHJ0wknuPu6GTPqvi+f/fd3tSx9Nm6UunaN3v7rU7Sfzufk5Cg3N1cF%0ABQV66qmnwnbm4hPNnsG7du1aPqxJsI8++kjr1q3TxRdfrKZNm+rAAw+MyjH9fVU2xEC3bt2isj/f%0AcDK+ntT9TZ48Weedd56ysrI0efJkHXvssdXuL96ekCNBlHUcVe7cc93djxcGDZL8e1Yue+AGJItY%0AlJh7eV32wlVXXaU9e/ZUmr906VLNnDlT//M//6Njjz22fPix6gwfPlwvvviiJkyYoK+++qo8QK7O%0Al19+Kal+7gkWLlyo3/72t9qxY4fee+89nVFNG9N4ux+Idq/sRx0lDR3qOk575hnp3nsj267sK1NN%0AvjJf/JKf70rMTznFFV76lr35pvTCCy7Yr0lN4Kr4ymFmzHCX5NqixDy6AsaAisGIUFq5MnTTvg0b%0AKtptXHJJ5Q7XwvH1Urh8uat+0atXRW+BXbu6moyjRrmnWzWp6lGVNm2kyy6T5s51HTSEGg53xQqX%0A10i1bBn4vp6G44yJ4LFEozG02OjRo9W0aVM99NBDevbZZwN6mPVZtWqVLrzwwrBPfquzdetWLVmy%0ARGvXri2f16NHD7388sshJ9+wJY899phefvnlkG3FqmOt1fz58yvNLy0t1ciRI8uruQVXo1+zZo2W%0ALFmibdu2RXysPXv2lPckG9zZy7///W+de+65atKkiaZMmRJRUC65dnL+6mscWSQ4X2M1n549K69j%0ATOUpM9P9qF95ZehOPAoLXW87ffu6NukNG7rORs47L3wVpuAb4lWrKsalAZJALK7JUv1cl72wZMkS%0ALV26NGDe6NGjQ94HXFlW4+bcc8/Vyy+/rOuvvz6iY6Snp5c/zLjH1/6yzNy5c0Nu89prr+ntt99W%0Ao0aNKpXMb9iwQUuWLKlRMFxSUqJRo0ZJqnxPMH/+fPXt21e7du3SxIkTqw3Kpfi7Hwg+fDRO+z/9%0AyQXITz4ZuP9vvqloEeXvm28qAvjLL4/8OD16SC1auNLrRYsCg2/f348+6l6jFducd57rLPu551yB%0AZihffFF9bYEQn3MLY8LH35SYVy2ggkOkwbG/q64Kv+z556Vp01x7i1693NOjli2lH390J8HWra6z%0AhL/8pWbHzMtzPbmvX1/5yVFenuuswfd3tIwe7e4B77/fDYPQq5e7/1u92t0vzpnjakRGWuod/FmH%0AeHiZMPzH55TCj9FZE0cccYQmTZqkgQMH6pZbbtEzzzyjvLw8HXDAAdq5c6e+/vprzZo1S2lpabrv%0AvvsqbT9mzJiwbdOuuOIK5eXlacKECRo6dGhAJyl1Vd1xTz31VPXo0UNHHnmkjjrqKHXo0EFbtmzR%0AzJkztXjxYjVp0kTjx4+vNJzKHXfcoTfffFOvv/66Lg/xa+8/XJpvaJRPPvlEv/zyi7p376677767%0AfN3Fixfr/PPP1969e3XOOefovffe03vvvRewv7S0NN1///2VjhP83YZ66g5UEjxWeVWdMPnXm9u6%0AVZo9Wxo3zlV9nzkzcOiL++5zbdcPP9y1E2/Z0lXF+vBDN40aVXlItMaNXRD/00/ufWmp9P33rjEf%0AkARicU2W6n5djkfFxcU67LDDlJ6eXn4NjZWLLrpIDz/8sKZMmaL8/Hzlld2kDhgwQFlZWerRo4c6%0AduyoPXv2aPbs2ZozZ44aNGigMWPGVKqh9+yzz+rhhx8O6PjVn/9waZK0fv165efna9myZWrdurUe%0Ae+yx8mUbNmxQXl6etmzZotNOO00zZ84sHx7P36233howVF683Q8Enfa1immCdejgejQfNcrFKr7g%0A+OmnXVX3//f/3OUkM9P1yv6f/7jq70OHSpdeGvlx0tJcz+gffODe+8cvBx7oAugVK1zhZHAP6rXV%0AoIEbPfT0011v8D17ustr48bu8jhnjrs0rlnj5oWTnu6eowd//uGkXGBujBko6VRJx0g6WlK2pDet%0AtTV4dhO5114Lv+zZZ91ToEsukebNc33vbNvmqq4feaQbP++66yoGuo+U/wkb/OTIF5hnZLiS9Whp%0A1sw9ZBgzxg2L9s47bgzztm3dPeYzz7ix1BE9PXv21NKlS/XSSy/pww8/1MSJE7VlyxY1btxYOTk5%0AuuOOO3Tdddepc4jBHGfMmKEZYdoeHHfcceUXxGir7rh9+/bVbbfdptmzZ2vKlCnauHGj0tPT1blz%0AZ/3hD3/QrbfeGvH4ov6Ch0tr0qSJunfvrmuuuUa33XZbQC/rq1ev1t6yEsIJYXr9SE9PDxmYA7US%0AXGJ+8MHh1w1VRfYPf3BPR599Vnr11Yr5/ftLd93lxuL0N22a+0G+4w7pwgsrj3Vz8MEVgbnkHhwQ%0AmAPVqst1OdUZYzRixAj97ne/07333lt+H3LjjTcqPz9fs2bN0oYNG2StVceOHXXNNdfo5ptvDuix%0APVLBw6U1atRIXbp00c0336y77rpL7fx6BNuyZYu2bNkiyTVxmzx5csh9XnvttZ6OYe+Vu++WXnpJ%0A+utf3fBhbdtKAwa4eOabb1y78D17XFvrM85wQXltqobn5bnAvFkzV2gZvGzFChdTRXOwoKOOcv1y%0APf20K/D8+9/dQ4IDDnCX1REjYtDM2VqbUpOkryVZSdslfVf29xuh17U3+Dfxv/56i3rSr19g9wr/%0A+U/k206dOtVOnTo1ZmmrqdzcXFt2nllJdsqUKV4nCTHy5JNPBnzXt956q9dJipp4+7+KhrjI06ZN%0AgT92DRtaW1xceT3f8lA+/NAtO/PMyI972mlum7ffrrzshhsC0/SXv0S+3xiJi+8qysiTN/70pz8F%0A/E4/+OCDXicJSWjt2rUB51mbNm1qtZ9o/U+df37gz/o779R5l4iQMZW6jUuzYeLUVGxjfoukgyU1%0Ak3SDx2kBAKSyH34IfN+tm6v7VhO+5iERdrQkqWJs8lD1GYOr0n//fc3SAwAAaizlqrJba8vrs5pw%0AfeQDAFAfgtttBvWfUIl/VfZt21xDt1mzpLPPlm6/PbJjrlrlurdt3Dh0m6bgNMS4bSkAAEjBwBwA%0AgIQ1YkTleYcf7nrSyc6ufvu9e90wGnv3ut56YjHcCAAAqLFUrMoOAEBi8m+mtmOH9NVXrredyy6r%0AfiDZkhLpiitcCfvFF0dewg4AAGKOEnMkhIULFyozM7IxILdv3y5JKigoiGGKIufrzROp56effoqb%0A87Cu4u3/KhriIU/ZS5aoR203btJEOuEEN6ZLx46uBPz66934NMFKStzAsRMmuCE/3njDjeESgdVr%0A1miZx997PHxX0UaevLFq1Sqvk4AUVFRUVKv/i2j9T23YcISk1nXaB2KPEnMAABJZixbSIYe4tuDz%0A51deXlzsqrr/4x/SoEFuTMsojd0MAACigyszPFNQIPXpI/35z6GH5vV39NFHKzc30v0WSJJyI90g%0Axlq0aOF1EqIqNzdX06ZN8w0/iCp06tQpbs7Duoq3/6toiIs8NWkSnf1sLqtRVFoaOH/fPldC/sEH%0A0uDBFQOx1kD7Aw5Qe4+/97j4rqKMPHkjPz/f6yTEDa7n9adBgwa1+r+I1v9U1MfbRrmaxDPVocQ8%0Ahq66ytUUfPXVuu/LGEUcmAIAUsj770srV7oh0Hr2rJi/d690/vkuKB8ypFZBOQAgtRHP1B9KzAHU%0AyLhx47Rr1y6vkwEkp+AS72D+j+N37pQWL5b+/W/3/pFHXEdwPtdfL33yiSsq6dBBevDByvvLza18%0Al1RdGgAkBa7nQHwhMAdQIwceeKDXSQCSR/BwZatXV72+/3Bp6elS69bSOedIw4dLp50WuO7Kle51%0Aw4bQQblPcGD+yy9VpxFAUuB6DsSXlKvTZowZYIx51RjzqqT/LZt9sm+eMebJWKchN9dV5SgudgUc%0AOTlSZqbrSPeuu1yTQJ9XX63oOHfaNPe3bwpux/DVV9LAgVK7dlLDhm5/110X+j7Pl4Z9+9z92iGH%0AuDRcdVXgcV99VZo61a2fnS01ayaddZb03XeV97lsmfS//ysdd5y7V8zMlDp3loYNk37+uW6fGeJH%0Abm6uTFBvzvv27dPo0aN15plnqnPnzsrMzFTLli3129/+Vv/2leb5Ofnkk5WZmamdO3cGzO/du7eM%0AMRoyZEjA/MWLF8sYo8GDB0c/Q4CXunQJ7Iht7Vpp27bK6/kPk+abioulNWtcVfXgoFxyDd9Cbec/%0AhWoQt2xZ4PuDD65DBgHEK67nqAvimehLxRLzYyRdGTSvW9kkSask1cvgroMGSTNmSGec4U6QTz5x%0Ao92sX++aAkrSMce4zgRGjHAnhe9EkwILOf7+d2noUHfynHuuO4kLC6WXX5YmTpS+/FIK9WD0gguk%0AOXNcGgYMkNq0CVz+0Ufunu+MM1ytyMWLXTrnzHF/+3cm8e670osvug4QevZ0/0yLFlWkYe5cV5sS%0AyWfTpk266aab1LNnT5122mlq3bq11qxZo4kTJ+rMM8/USy+9pGuvvbZ8/by8PH355ZeaMWOG+vfv%0AL0natWuXvvrqK0mVO+eZMmVK+XZAUsnIkLp1CwyGly+Xjj3WuzQRmAMpi+s5aop4JnpSLjC31j4g%0A6YHabRvVpGjFCvdFt2zp3j/8sHT00dK4cdKjj7onRccc46YRI1zBSrjCjeuuc8unTQs8WaZMcQUp%0AN90kvfde5W1XrZK+/TZ8b43vvy9NmiT5/37efbf02GPSK69Id95ZMf+KK6RbbnH/TP4+/dT9Izz0%0AkPTCCxF8MIr+Zx1PkrH30/3220+rVq1Sx44dA+Zv3bpVp5xyiu68805ddtllysrKkiT17dtXDz/8%0AsPLz88sv5DNmzNC+fft02mmnafLkyVqxYoUOOuggSRUX9r59+9ZjrmouGb9b1IOcnMBgeNky7wJz%0Aa91dkD8CcyQxfrcDcT2Pjng/r6KZPOKZqtXks065quw1tNf/TbT7x3j88YqTWHKj5lx2met3Z+7c%0AyPfzwgtSUZE0alTlJzh9+7onThMnStu3V9525Miqh1C45JLAk1hyVTkkafbswPkdOlQ+iSWpXz/p%0AiCPcP0SkgmpEqVGjyLeNN5lBH0oydrSSmZlZ6SIuSc2bN9c111yjzZs3a86cOeXze/bsqUaNGgU8%0ASc/Pz1dGRoZGlLWh9S0rLS1VQUGBcnJy1KlTpxjnpG6Cq/I1SuQTF/UnOPANVbeuvvzyi7RjR8X7%0A7OzADuWABJcK1+S64HoeHfF2PxB8fx7N0554JrwQn3ORpLChesqVmNfQBv83GzdGd+fHHVd5nu93%0AyjckbSS++MK9TpvmqmQEW79eKilxT6J69AhcdsIJ0UujtdKbb7p2HAsXuuUlJRXLGzas+lj+gj/r%0AVq0i3zbe7B/0S7Ex2idSnFi0aJGeeOIJTZ8+XWvWrNGePXsClv/i16FUo0aN1LNnT02dOlUbN25U%0Aq1atNGXKFB1//PE6+eST1bZtW+Xn52vYsGGaP3++tmzZoosvvri+s1Rjwd9t8HcPhHTYYYHvP/oo%0AsJO3+jRxYuD7ww6raBgIJIFUuSbXBdfzuou3+4Hgw0fztCeeCS/E57zBWgLz2gr4ODdsCLda7bRo%0AUXmerw8g/xOgOr4v/Yknql7PvxDEp127qrepSRpvvVV69lnpgAOk0093T5zKajrp1VddNZNIBX/W%0AiRzftAp6qrAh2idSHPjyyy/Vt29fFRcXKy8vT+eee66aNWumtLQ0ff311/rggw+0d29ABRTl5eVp%0AypQpmjp1qvLy8rRgwQLdc889klwVt8mTJ8taW/6kPRHaowV/t8HfPRDS2We78cV9w5TNn+/uUE4+%0AuX7TsXev9NJLgfPOO69+0wDEWCpck+uC63l0xNv9QPDho3naE8+EF+JzrvKRCIF51WJaYh4tzZu7%0A161bXacLNRGtgpD166W//lX6zW+kzz93tR/9vfVW5PsqKan89Mq/ikyiSYWn8w899JB2796tqVOn%0AKjdo6KVHH31UH3zwQaVtfO3LPvvsM6Wlpam0tLT8Yt23b1+99dZbWrhwofLz82WMUZ8+fWKej7qK%0AtyfkSBAHHOB6vynrFEmS63GmZ093V3Diie7RfseONf+RD6eoyHVx+9NP0pIl0uTJrn7e1q2B611y%0ASXSOB8SJVLgm1wXX8+iIt/uBWJaYR0uyxTNS6BLzqtYnMK9aTEvMayItLfxTp5NOkubNcz0innVW%0A/abL5/vvXWFPv36VT+Kff3bLI7VlS0XBkeT+OWtSbSTepMLT+eXLl6tly5aVLuKSNG3atJDbHH/8%0A8WrWrFl5W7SsrCydXFZC6Lugf/LJJ5o1a5aOOuoozy9qkYi3J+RIIEOGBAbmkrsr+PzzwHnNmlUE%0A6Z06VTzGr05JibRunQvEf/rJDctWXY80ffq4HuOBJJIK1+S64HoeHfF2PxDLEvOaSKV4RqLEPNo2%0AyzXQN5J7glNUJDVoUP8JadXK3UuFMny4NGaM60EwJ6dyP0L79rkxAf/f/4td+rp0ca8zZ7p/uPR0%0A937HDjfsQXFx5PtKpvblUmo8ne/SpYuWLl2qb775RkcddVT5/LFjx2pSmF4y0tPT1bt3b3300Ufa%0Atm2bevXqVd4pT9euXdWlSxeNGjVKu3btSpjeW+PtCTkSyKWXusB87Niq19u2zXV/u2hRbNPTvr3r%0AUhdIMqlwTa4LrufREW/3A/FSYp5K8YxEiXlUWasSY7RZUnlF6k2bvOmgNi9P+sc/pHPOcR0eZGRI%0AvXu76dBDXVf/11zjegvs39+dzEVF0o8/uidPrVu72oqx0q6dq/H4j3+44RD69XMPMiZPdj2qH3OM%0A9PXXke0rmdqXS6nxdP7mm2/WpEmT1KtXL1100UVq3ry55s6dq5kzZ2rgwIF6++23Q26Xl5enjz76%0ASOvXr6/U5iwvL09jy4KURGmPFm9PyJFAjHHtu3v0kP72N+96Zm/RwnV9++ST7sIBJJng3+WNGzfK%0AWitDJ4eSuJ5HzLNs3QAAIABJREFUS7zdD8RLiXkqxTNSzUvMGS6tegEfqVcn8qhRrkBl9mw3JMB9%0A9wXWerz8clf947LLpG++kUaPlt54Q1q+XBo4UHr++dincexY6Z57pN27peeec80Vzz7b1cT0tRuJ%0ABCXmiad///6aOHGiDj/8cP3zn//U2LFjlZmZqalTp+qsKuoj+V+gg5+i+5ZlZGSod+/esUl4FO3d%0AuzdgeJT09HQ1r8mJDxgj3XCDtHixuwt5+WVp8GDp1FNdlfJot+lp29bdGQ0Y4AaV/eILd5F77TWC%0AciStzMxMNW3atPx9SUmJtgb3rZDCuJ5HByXmoaVSPCPVvMTc2GiOMJ+EjNHnksq7xp02zT3VQey8%0A+qp09dUV7y+7zP1TRqqgoECSQraP8sLPP/8cMF5nu3bttGbNGg9TVDcnnXSSFixYUKlX1lS3evVq%0AdfAbeLNNmzZat26dhymKrnj7v4qGhMtTaakLnH3txFevrlSvrrCwUJKUk5NTeftWrSrap4cbqDVO%0AJdx3FQHy5J0uXbpolV/XysuXL9dBBx3kYYq8wfU8dvr27aupU6eWv//000912mmn1Xg/0fqf2rlT%0A8nsepcxMF3hSUSS2LrtMGj8+YNaV1ipsOzGqslcv4MnGr796lYzUkQpV2RO12lxJSYm+//57dezY%0A0eukxJ3gamtePx1HEkpLk9q0cVPwIK5lfim7icuJ88AI8NL+++8fEJj/+uuvKReYcz2PrXi7J2jc%0A2FXF9g1Jv3evazcd3MEZoitETesqS8ypyl69tf5vli3zKhmpY+nSwPfVjU0Y77KysgKqNBcXF2vl%0AypUepqh2HnjgAZ1++un69ddfNXDgQK+TE3eWBp247RL9xAWAJBX8+7wsxW7uuJ7HVnFxsZYvXx4w%0Az+t7AmMq30+n2GnvieCYRkFxZTAC8+oFNPGfP9+rZKSO4M/4mGO8SUc0HROUifkJeCI9+OCDWr58%0AuW6//XaNGDHC6+TEneDvNPg7BwDEh2S4JtcF1/PYWrp0qXbv3l3+vk2bNp4H5lLl++kUO+3r3caN%0Akl/FHEkqlrS4qm2oyl69eQFv5oVbDdGwd6/03/8GzgtTYzOh9OjRI2D8z3nz5iXcU+pS/8HlUcm8%0AoB+HHslw4gJAEgr+fQ7+/U52XM9jK9T9QDw0X+zRQ3r//Yr38+a5IcAQGyEefHxrrfZUtQ0l5tX7%0ARlKJ783KldK777oOExBd27a53heLiirmdeqUHJ0DB98EvPrqq/ryyy/pCTbBWWu1fv16ffrpp5o8%0AeXLAMgJzAIhPwb/PM2fO1IQJE7R48eKAkk4gUqWlpfr55581bdo0PfXUUwHL4uV+IDgZEyZI337r%0AxutGdK1eLb3wQqXZ1T4BpMS8GtZqtzFaJOko37wLLnADznfoIB1wgNS+feDrfvu5ThbCTVlZrg+f%0AZFRSIu3aVfW0aZO0Zo07aYNfgwcJiJPfsjo79thjA96vXbtWJ5/sOvtv1aqVWrVqpf3337/S3/vv%0Av7+aNWumRo0aqVGjRsrMzAx4DZ6XmZmp9PR0L7KYMIqLi7V3717t2bOn/NX/b//X3bt3a8uWLdq4%0AcaM2bNhQ6XXDhg3atm1bpWNkZWWF7hUbAOC5Tp06qVWrVgFDWl100UXlf++3335q0aKFmjdvXuVr%0A06ZN1bBhw1pNacl6IxiHrLUqKirSvn37ajzt2bNHW7du1ZYtWyq9+v+9efNm7du3L+Txg+8BvRKc%0AjE2bpCOPdHFJx46VY5p27VzncFXFNI0aJW/P7kVFVcczO3dK69dXjmVWrw47HF21jQcIzCMzXn6B%0AueQC0B9/dFNtNGpU9YkeT0F8JMG2bwrzm1Rrl14a3f155eCDD1aPHj1CVpfbuHGjNm7cGLXOZxo0%0AaFApgA8XyPvPa9CgQVxUtYqEtbb8ghkuqA63rKQeHg336dOHmy4AiFPGGA0aNEh/+9vfQi7fvHmz%0ANm/eHNM0pKen1zqo95/S09MT5tpdU6WlpbUKpoOnIv+qmPWsbdu26tOnj2fH99e2rdS3b+C44ZKr%0ABVxY6KaaMsbFKpHENPEQxFcXbPtPQaOR1tVOSROrW4nAPDJPS7pA0vHR2uGePW7atClae0w+v/ud%0AdOGFXqciOtLS0vR///d/6t27t3bt2hXTYxUVFamoqEg7duyI6XEQWps2bXTdddd5nQwAQBUeeugh%0ATZw4UT/88IMnxy8pKdHu3bupOp/E0tLS9Ne//lUtWrTwOinlXnhBOvFEacuW6OzP2opAFlW6w1r9%0AVN1KBOYRsFZFxqiXpCGSTpUL0Lt5m6rkY4x06KHS8cdL/fq50nKvn6xFU48ePVRYWKgxY8bo22+/%0A1eLFi1VYWKjiKD+SQ/1q1KiRDjvsMB1++OE67rjjdMghhygrK8vrZAEAqtCsWTMtXrxY48aN09y5%0Ac/X9999rxYoV+umnn+gcDbXSsmVLdevWTQcddJC6d++uwYMH6+CDD/Y6WQEOPlhassQF6LNnuylM%0AtWvUzT5JCyTNkfQPazUrko0IzCNkrfZJeqFskjFqKumAsql9xev71zRv3rzliSf2qbJ6RLIypvqq%0ALNnZFW1Y/NuzHHCAqw6TzNq3b68HHnig/H1RUZE2bdoUsv2y73Xnzp3as2eP1qxZo6KiImVmZlZZ%0AVRtVM8ZUqtYfqoq/r81+8+bNA9r8B/cH0LJly4Bq6wUFBd5lDgAQsaysLF133XUBtZyKiooC2g5P%0AmzZNO3bsUKdOnSq1L969e3etqlbv3bvXw1ynpgYNGtS6uUB1fQ34Xps0aeJ1NiPStq3kuxW1Vtq8%0AuXK/T2vWSOvWVV/dO5lP5fR0qUmT8PHM559/pi1bft0gXfqcpDVl0+qy13XWqsYlbwTmtWStdkgq%0ALJvKGXN+34MOOrblpEnhO96z1lVjj7SNQ3CHaNFUWNagpKqOqtLSIms70rixlJmZXKXcsdagQQO1%0AbdtWbdu2rXZdX8CXm5sbdh1fBye1aXvtRRusSM6/cHyBc6Rt6X2vGRkZSdseDwBQNw0aNFDr1q3V%0AumxIGF+zsKquvTVlrVVJSUlU2k/XttZdXa6/9cUYo8zMzIgD6AULFigjI0OnnnpqwPxE6kOnvhkj%0AtWzppt/8pubbl5S4NuqRxDP+ZUdenX8ZGVUH2/5TgwZV76tHj7s0f/78H6299IGopS9aO0LkfB0l%0AZGVJrVp5m5aCgl8kSbm58fvDjMgZY8ovRM2aNfM6OdWK5GEDAADJxBijjIwMZWRkqHHjxp6kIRmv%0Av+vXr5cktWvXzuOUpI70dKlpUzfVBPFHaHQbDAAAAACAh+ocmBtjSqIw3R+NzAAAAAAAkGiiUZXd%0ASFol6Ydabts7CmkAAAAAACAhRauN+d+ttQ/WZkNjDGNSAAAAAABSFm3MAQAAAADwUDRKzFtLqsvI%0A3HXdHgAAAACAhFXnwNxau9HL7QEAAAAASGRUZQcAAAAAwEPR6vytEmNMmqQOkjpKahBqHWvt9Fgd%0AHwAAAACARBCTwNwYc4ek2yXtX82q6bE4PgAAAAAAiSLqgbkx5gFJ90vaKOk1Sb9IKo72cQAAAAAA%0ASAaxKDEfIul7ST2stVtjsH8AAAAAAJJGLDp/ayXpQ4JyAAAAAACqF4vAfLmk/WKwXwAAAAAAkk4s%0AAvPnJZ1tjGkXg30DAAAAAJBUot7G3Fr7ojHmYEmzjDEPSpovKWS1dmvtj9E+PgAAAAAAiSQWJeaS%0AtFCuOvsrkr6WtDLE9H2Mjg2gno0bN07FxQy+AABAqikuLta4ceO8TgaQ8GIxXNq1kv5Pboi0Akmr%0AxXBpnli0SMrPl7Ztk5o1k/LypCOO8DpVSEZXXnmlRo4cqfvuu0+DBg1SRkYsBnwAUM6YkLNzq9vO%0A2minBECKKi4u1vjx4zVy5EgtX75cgwcP9jpJSFKpEtPE4u75NknrJfW01q6Mwf7rzBjTUdKDkvrL%0A9SK/RtL7kkZYazd7mbZoyM+XHnxQmj698rLevaX773cnNBBNy5cvJ0AHACDJBQfkQKykWkwTi6rs%0AXSS9HcdB+UGS5km6WtJsSc/IVau/SdIXxphWHiavzsaOlfr1C30CS25+v37SK6/Ub7qQOnwB+mGH%0AHUYVdwAAkoSvyvphhx2mK6+8kqAcMZWKMU0sAvNfJDWIwX6j5XlJbST90Vo7wFr7v9bavnIB+iGS%0AHvY0dXWQny8NGyaVlla9XmmpNHSoWx+IFQJ0AAASHwE56luqxjSxCMzHSTrTGJMdg33XiTGmm6R+%0Akn6Q9FzQ4j9L2inpCmNMk3pOWlQ8+GD1J7BPaak0cmRs0wNIBOgAACQiAnJ4JVVjmlgE5o/IVRH/%0AzBiTG2cBet+y10+ttQFft7V2u6RZkhpLOqm+E1ZXixaFr+oRzrRp0sqVjWOTICAIAToAAPGPgBxe%0Aqm1Ms2hRbNJTn4yNcg+txpgS35+Sqtq5tdbWa89QxpgnJN0u6XZr7VMhlo+WdKOk31trX6hmX/PC%0ALDo0Jyen8ZgxY+qc3pp4550OGj06p8bbDR36rc45Z6Wys+Pp+UndbN++XZKSKk9SfOerT58+Nd7m%0Axhtv1Omnny4pPvNUW/H8PdVFMuYrkfOUW4v/OUkqmDo1yimpH4n8XYVDnhJDMuZJqjpfb7/9tp57%0ALrhiafWmevz7kozfVTLmSao6X7WNaYYPL9QFF/xS57RFatiwYSosLJxvre0RrX3GIjCeoaoDci81%0AL3vdGma5b36LekhLVO3aVbuvsrbbAQAAAEA0pXJME/UcWGtzo73PeuQbGLbaBwvhno4YY+ZlZ2cf%0Am5ubG810Veubb2q33X77pSs7O1v1nd5YKigokKSkypOUPPnq3r17+XBqM2fOlJT4efKXLN9TsGTM%0AVzLmqTqJmtdk/K7IU2JIxjxJVeerV69eOuGEE2o8HJrXn1EyflfJmCep6nzVNqY5+uiuys3tWvtE%0A1VAsajHEoo15PPOViDcPs7xZ0HoJo7Zj+B17bMIP244E0b17d7322mv67rvvNHjwYMY4BwAgDmVk%0AZGjw4MH67rvv9Nprr6l79+5eJwkppLYxTTKMZ55qgfnSsteDwyz3NWhYVg9piaojjpB6967ZNqee%0AKnXtuis2CQLKEJADAJB4CNDhhdrGNEccEZv01KeYBebGmHOMMfcZY/7PGPNKiGlsrI5dBV+vFP2M%0AMQF5L+s9/hRJuyV9Wd8Ji4b775fSIvxG09Kk++6LbXqQ2gjIAQBIfAToqG+pGtNEPTA3xnQ2xvxX%0A0vuSRkgaKumqMFO9staukPSppC5yva/7GyGpiaRx1tqd9Zy0qMjLk8aMqf5ETkuTXnopOap8IP4Q%0AkAMAkHwI0FFfUjWmiUWJ+V8lHSHp75Jy5aqHdw0xdYvBsSPxe0nrJf3VGPO+MeZRY8wUSbfIVWG/%0A16N0RcWQIdKnn7oqHaGceqpbfs019ZsuJD8CcgAAkh8BOupDKsY0sbhz7itpkrX22hjsu86stSuM%0AMcdJelBSf0lnSloj90BhhLV2k5fpi4a8PDctWiTl50vbtknNmrl5ydD+AvHntdde06BBgwjGgfpi%0AQw8ekqw9+AKIP74AfdCgQRo/frzXyUESSrWYJhZ30UWS/huD/UaNtfYnSVd7nY5YO+KI5DxpEX8G%0ADx7sdRIAAIAHfAE6ECupEtPEoir7LEm/icF+AQAAAABIOrEIzO+X1NsYc0kM9g0AAAAAQFKJelV2%0Aa+0CY0yepI+NMddJmi9pa+hV7choHx8AAAAAgEQS9cDcGNNc0qOSWko6tWwKxUoiMAcAAAAApLRY%0AdP72jNwwaZ9Jel3SaknFMTgOAAAAAAAJLxaB+dmSPrfW9ovBvgEAAAAASCqx6PwtS9LnMdgvAAAA%0AAABJJxaB+QJJ3WKwXwAAAAAAkk4sAvORks4xxvSKwb4BAAAAAEgqsWhjfoCkjyRNMcaMlzRPoYdL%0Ak7V2XAyODwAAAABAwohFYP6q3FBoRtLgsskGrWPK5hGYAwAAAABSWiwC86tjsE8AAAAAAJJS1ANz%0Aa+1r0d4nAAAAAADJKhadvwEAAAAAgAjVOTA3xiw2xvzeq+0BAAAAAEhk0SgxP1TS/h5uDwAAAABA%0AwopWG/NcY0xttw3usR0AAAAAgJQRtcC8bAIAAAAAADUQjcC8TxT28UMU9gEAAAAAQMKpc2BurZ0W%0AjYQAAAAAAJCKGC4NAAAAAAAPEZgDAAAAAOAhAnMAAAAAADxEYA4AAAAAgIcIzAEAAAAA8BCBOQAA%0AAAAAHiIwBwAAAADAQwTmAAAAAAB4iMAcAAAAAAAPEZgDAAAAAOAhAnMAAAAAADxEYA4AAAAAgIcI%0AzAEAAAAA8BCBOQAAAAAAHiIwBwAAAADAQwTmAAAAAAB4iMAcAAAAAAAPEZgDAAAAAOChlArMjTEN%0AjDE3GWP+boz52hizzxhjjTHXep02AAAAAEBqyvA6AfWsiaRny/5eJ2mtpE7eJQcAAAAAkOpSqsRc%0A0i5JZ0pqb61tJ+kVj9MDAAAAAEhxKVVibq3dJ+nfXqcDAAAAAACfVCsxBwAAAAAgrhhrrddp8Iwx%0A5gFJf5Y01Fr7cg23nRdm0aE5OTmNx4wZU9fk1Yvt27dLkrKzsz1OSfQkY56k5MwXeUocyZgv8pQ4%0AkjFf5CkxJGOepOTMF3lKHMmQr2HDhqmwsHC+tbZHtPZJiTkAAAAAAB5KuDbmxpgfJHWuwSZvWmsv%0Aj3Y6wj0dMcbMy87OPjY3Nzfah4yJgoICSVKipDcSyZgnKTnzRZ4SRzLmizwljmTMF3lKDMmYJyk5%0A80WeEkcy5CsWpf0JF5hLWiFpTw3WXx2rhAAAAAAAUFcJF5hba/O8TgMAAAAAANFCG3MAAAAAADxE%0AYA4AAAAAgIcSrip7XRlj/lfSoWVvjyl7vdoY06vs75k1HToNAAAAAIDaSrnAXFJ/SacGzetZNvkQ%0AmAMAAAAA6kXKBebW2lyv0wAAAAAAgA9tzAEAAAAA8BCBOQAAAAAAHiIwBwAAAADAQwTmAAAAAAB4%0AiMAcAAAAAAAPEZgDAAAAAOAhAnMAAAAAADxEYA4AAAAAgIcIzAEAAAAA8BCBOQAAAAAAHiIwBwAA%0AAADAQwTmAAAAAAB4iMAcAAAAAAAPEZgDAAAAAOAhAnMAAAAAADxEYA4AAAAAgIcIzAEAAAAA8BCB%0AOQAAAAAAHiIwBwAAAADAQwTmAAAAAAB4iMAcAAAAAAAPEZgDAAAAAOAhAnMAAAAAADxEYA4AAAAA%0AgIcIzAEAAAAA8BCBOQAAAAAAHiIwBwAAAADAQwTmAAAAAAB4iMAcAAAAAAAPEZgDAAAAAOAhAnMA%0AAAAAADxEYA4AAAAAgIcIzAEAAAAA8BCBOQAAAAAAHiIwBwAAAADAQwTmAAAAAAB4iMAcAAAAAAAP%0AEZgDAAAAAOChlArMjTE5xpi7jDFTjDE/GWP2GWPWGWM+MMb08Tp9AAAAAIDUk+F1AurZSEkXS1os%0A6RNJmyQdIulcSecaY26y1v7Vw/QBAAAAAFJMqgXm/5H0uLV2gf9MY8ypkiZLesIYM8Fau8aT1AEA%0AAAAAUk5KVWW31r4aHJSXzZ8mqUBSQ0k96ztdAAAAAIDUlVKBeTWKyl6LPU0FAAAAACClEJhLMsZ0%0AlpQnaZek6R4nBwAAAACQQoy11us0eMoYkykpX9Ipku601j4R4Xbzwiw6NCcnp/GYMWOilcSY2r59%0AuyQpOzvb45RETzLmSUrOfJGnxJGM+SJPiSMZ80WeEkMy5klKznyRp8SRDPkaNmyYCgsL51tre0Rr%0AnwlXYm6M+cEYY2swvVHFvtIlvS4XlP9T0pP1lQ8AAAAAAKTE7JV9haQ9NVh/daiZZUH5G5IulPQv%0ASZfbGlQfCPd0xBgzLzs7+9jc3NwaJNE7BQUFkqRESW8kkjFPUnLmizwljmTMF3lKHMmYL/KUGJIx%0AT1Jy5os8JY5kyFcsSvsTLjC31ubVdR/GmAxJ4+WC8vGSBltrS+q6XwAAAAAAairhAvO6MsY0lCsh%0AP0/SOElXW2tLvU0VAAAAACBVJVwb87oo6+jtPbmgfKwIygEAAAAAHku1EvMXJZ0paYOkXyTdb4wJ%0AXqfAWltQz+kCAAAAAKSoVAvMu5a97i/p/irWK4h9UgAAAAAASLHA3Fqb63UaAAAAAADwl1JtzAEA%0AAAAAiDcE5gAAAAAAeIjAHAAAAAAADxGYAwAAAADgIQJzAAAAAAA8RGAOAAAAAICHCMwBAAAAAPAQ%0AgTkAAAAAAB4iMAcAAAAAwEME5gAAAAAAeIjAHAAAAAAADxGYAwAAAADgIQJzAAAAAAA8RGAOAAAA%0AAICHCMwBAAAAAPAQgTkAAAAAAB4iMAcAAAAAwEME5gAAAAAAeIjAHAAAAAAADxGYAwAAAADgIQJz%0AAAAAAAA8RGAOAAAAAICHCMwBAAAAAPAQgTkAAAAAAB4iMAcAAAAAwEME5gAAAAAAeIjAHAAAAAAA%0ADxGYAwAAAADgIQJzAAAAAAA8RGAOAAAAAICHCMwBAAAAAPAQgTkAAAAAAB4iMAcAAAAAwEME5gAA%0AAAAAeIjAHAAAAAAADxGYAwAAAADgIQJzAAAAAAA8RGAOAAAAAICHCMwBAAAAAPBQSgXmxphOxpjn%0AjTFfGWPWGmP2GmNWG2NmGGOuNsY08DqNAAAAAIDUklKBuaSDJF0maauk9yU9JWmipM6SXpH0qTEm%0Aw7vkAQAAAABSTaoFoZ9L2s9aW+o/s6yk/FNJuZJ+J+lf9Z80AAAAAEAqSqkSc2vtvuCgvGx+kVwJ%0AuiTl1G+qAAAAAACpLKUC83CMMemSzix7+42XaQEAAAAApBZjrfU6DfXOGLO/pOGSjKTWkk6T1F3S%0AeEmX2wg+FGPMvDCLDs3JyWk8ZsyYaCU3prZv3y5Jys7O9jgl0ZOMeZKSM1/kKXEkY77IU+JIxnyR%0Ap8SQjHmSkjNf5ClxJEO+hg0bpsLCwvnW2h7R2meqtTH32V/Sn/3eW0lPSronkqAcAAAAAIBoSbjA%0A3Bjzg1wv6pF601p7uf8Ma+0StyuTLqmDpPMlPSiplzHmLGvtpup2Gu7piDFmXnZ29rG5ubk1SKJ3%0ACgoKJEmJkt5IJGOepOTMF3lKHMmYL/KUOJIxX+QpMSRjnqTkzBd5ShzJkK9YlPYnXGAuaYWkPTVY%0Af3W4BdbaEkk/ShpljFkn6S25AH14nVIIAAAAAECEEi4wt9bmxWjX/y57zY3R/gEAAAAAqIRe2St0%0AKHst9jQVAAAAAICUklKBuTHm2LJ25cHzm0oaVfb24/pNFQAAAAAglSVcVfY6ul/SKcaYz+Xalu+S%0A1EnSGZJaSPpc0qPeJQ8AAAAAkGpSLTB/SdJOScfLtSVvLGmzpHmS/iXpFWstVdkBAAAAAPUmpQJz%0Aa+3Hoqo6AAAAACCOpFQbcwAAAAAA4g2BOQAAAAAAHiIwBwAAAADAQwTmAAAAAAB4iMAcAAAAAAAP%0AEZgDAAAAAOAhAnMAAAAAADxEYA4AAAAAgIcIzAEAAAAA8BCBOQAAAAAAHiIwBwAAAADAQwTmAAAA%0AAAB4iMAcAAAAAAAPEZgDAAAAAOAhAnMAAAAAADxEYA4AAAAAgIcIzAEAAAAA8BCBOQAAAAAAHiIw%0ABwAAAADAQwTmAAAAAAB4iMAcAAAAAAAPEZgDAAAAAOAhAnMAAAAAADxEYA4AAAAAgIcIzAEAAAAA%0A8BCBOQAAAAAAHiIwBwAAAADAQwTmAAAAAAB4iMAcAAAAAAAPEZgDAAAAAOAhAnMAAAAAADxEYA4A%0AAAAAgIcIzAEAAAAA8BCBOQAAAAAAHiIwBwAAAADAQwTmAAAAAAB4iMAcAAAAAAAPEZgDAAAAAOCh%0AlA/MjTFjjTG2bOrudXoAAAAAAKklpQNzY8w5kq6RtMPrtAAAAAAAUlPKBubGmNaSXpL0T0nzPE4O%0AAAAAACBFpWxgLmlM2euNnqYCAAAAAJDSMrxOgBeMMVdJGiDpfGvtRmOMxykCAAAAAKQqY631Og31%0AyhjTWdI3kj601l5RNq9A0qmScqy1yyPcT7jq74fm5OQ0HjNmTJjF8WX79u2SpOzsbI9TEj3JmCcp%0AOfNFnhJHMuaLPCWOZMwXeUoMyZgnKTnzRZ4SRzLka9iwYSosLJxvre0RrX2mVFV2Y0yapNfkOnv7%0Ao8fJAQAAAAAg8aqyG2N+kNS5Bpu8aa29vOzvW+RKxs+y1m6uSzrCPR0xxszLzs4+Njc3ty67rzcF%0ABQWSpERJbySSMU9ScuaLPCWOZMwXeUocyZgv8pQYkjFPUnLmizwljmTIVyxK+xMuMJe0QtKeGqy/%0AWpKMMTmSHpb0d2vtJ7FIGAAAAAAANZVwgbm1Nq+Wmx4hKVPS1caYq8OsU1jWEdz51tr3a3kcAAAA%0AAAAilnCBeR38IGlsmGVnSWonaYKkbWXrAgAAAAAQcykTmFtrv5Z0bahlZb2yt5N0T6S9sgMAAAAA%0AEA0p1Ss7AAAAAADxhsAcAAAAAAAPpUxV9qpYa3O9TgMAAAAAIDVRYg4AAAAAgIcIzAEAAAAA8BCB%0AOQAAAAAAHiIwBwAAAADAQwTmAAAAAAB4iMAcAAAAAAAPMVwaAABJoLi4WG+//bYkqVevXsrI4BIP%0AAECi4KoNAEASGD9+vJ577jlJ0gknnKDBgwd7nCIAABApqrIDAJDgiouLNXLkyPL3I0eOVHFxsYcp%0AAgAANUFgDgBAghs/fryWL19e/n758uUaP368hykCAAA1QWAOAEACCy4t96HUHACAxEFgDgBAAgsu%0ALfeh1BwAgMRBYA4AQIIKV1ruQ6k5AACJgcAcAIAEFa603IdScwAAEgOBOQAACai60nIfSs0BAIh/%0ABOYAACSg6krLfSg1BwAg/hGYAwCQYCItLfeh1BwAgPhGYA4AQIKJtLTch1JzAADiG4E5AAAJpKal%0A5T6UmgMAEL8IzAEASCA1LS33odQcAID4leF1AgAAQOQGDx6swYMHh1xWUFAgScrNza2/BAEAgDqj%0AxBwAAADSts2SAAAgAElEQVQAAA8RmAMAAAAA4CGqsgMAEpK1Vjt37tS2bdu0e/duFRUVad++fQGv%0AVc1btGiRioqKNHfu3BpvG8lyL+zbt0+S1LBhQ0+On56ergYNGqhhw4YBr3Wd98MPPygjI0MrV66s%0A0X4yMzOVnZ2t7OxsZWRwywMAiF9cpQAAnisuLtbPP/+sVatWadWqVfrxxx+1efNmbdu2rXzaunVr%0AwPvt27ertLTU66QjQTRu3FjNmjWrcmrfvr26dOmizp07q3PnzsrOzvY62QCAFEFgDgDwzLp163TH%0AHXfoH//4h2elzEgNu3bt0q5du7R27dqItzn66KP12GOPqX///jFMGQAAtDEHAHikqKhIF154oV5/%0A/XWCcsSlhQsXasCAAZo3b57XSQEAJDlKzAEAnvjggw80Y8aMOu3DVz05KyurUjvjUG2Qa9PWubbL%0AjTFR+qQSg7VWJSUlUW2nX5tt/P/es2ePtm/frm3btslaW6t87d27V/fee6/+85//RPkTAwCgAoE5%0AAMATb731VqV5J5xwQnkb3zZt2oRsB9y8eXM1a9aMDr0QMf+OAsNNmzZt0k8//aRVq1Zp0aJFAVXe%0AP/vsM/36669q3bq1h7kAACQz7mgAAPVu27Zt+vjjjwPmffHFFzrppJM8ShGSmTFGTZs2VdOmTdW+%0AffuItvnNb36jRYsWSZJKSko0YcIE/f73v49lMgEAKYw25gCAejd//nzt3bu3/H3Xrl114oknepgi%0AINCgQYMC3n/++ecepQQAkAoIzAEA9W7ZsmUB70866aTyNtnGmBpNr776asC+duzYoaefflp9+vRR%0AmzZt1KBBA7Vo0UInnnii/vSnP+mHH34IWP/yyy+XMUZvvPFG2PQuWLBAxhh179692rbKkyZNkjFG%0AvXr10qpVq8q3C+XTTz8tz8fcuXMrLbfWqnXr1kpLS9PGjRurPG6wUaNGle97/vz5YdebO3dulZ/v%0A8OHDK20zfPhwGWM0evToatOxbt06PfbYY7r44ot1yCGHKC0tTcaY/8/encfVlP9/AH+dNu2hSVki%0AS34a+5o1SmMZxBjGFrLFd2asY8bY12HMGMyYsSYMhiZmZF8rEhIpZMsWQ5YsSaHt8/vjuFe3e8uN%0AdFtez8fjPG73fM75nM/nuOW+z2dDZGRkruoDAAsWLFArn56eHiwtLeHs7IxFixYp13JXSE9Px44d%0AOzB8+HDUrl0bVlZWMDU1Rc2aNfH999/jyZMnGq+VtfdG1s8sERFRXmJXdiIiyncxMTEq76tXr678%0Aefr06WrHL168GAkJCRg9ejRKliypklavXj3lz8eOHUOPHj0QFxcHe3t7dOrUCWXLlkVSUhIiIiLw%0A448/4ueff0Z4eDjq1KmjdXnr16+Phg0b4vTp0wgKCoKbm1u2x/r4+AAAhg0bhkqVKqFq1aq4du0a%0AYmNjUalSJZVjAwMDIUkShBA4dOgQGjVqpJIeFRWF+Ph41K9fH9bW1lqXFwBWrVqlzHvlypVYvnx5%0Ajsc3a9YM7dq1U9vfpEmTXF03q3PnzmHixIkAAAcHB5QuXTrXDxmyylzW9PR03LlzBwEBARg3bhyC%0Ag4MREBCgPDYuLg4eHh4wMTGBq6srOnTogFevXmH//v2YP38+/Pz8EBoaqtbFPfNnEpADcyFEsZvU%0Aj4iI8gcDcyIiyndZWx8dHR2VP8+YMUPt+LVr1yIhIQFjxoyBg4ODxjyjo6PRvn17JCcn4+eff8aY%0AMWPUJoe7fv06vv32Wzx79izXZfb29sbw4cPh4+OTbWD+8OFDbN++HSVLlsQXX3wBAHBzc8O1a9cQ%0AGBiIQYMGqRwfGBiIOnXqIDk5GYGBgZgwYYJaOgC0bds2V2UNDQ1FdHQ0evXqhbCwMPz111/45Zdf%0AYGZmlu05zZs313jv31etWrUQHByMevXqwcrKCp07d1abXyC3NJU1Li4ONWvWxPbt23H+/HnUqlUL%0AAGBiYoKFCxdi6NChsLCwUB6flpaGvn37wt/fH5MnT8aaNWtU8itXrhxMTU2RnJwMAEhISEB8fDwn%0AgCMiog+CXdmJiCjfZQ3Ms7ZOvouvv/4az58/x+TJkzF+/HiNM7ZXqVIFW7duRePGjXOdf9++fWFu%0Abo5//vkHjx8/1njMunXrkJKSAk9PT5iYmAB4E1QrgmyFhIQEREREwNXVFa6urjh69KhaN+x3DcxX%0ArVoFABg8eDAGDBiAxMREbN68OVd55BU7Ozu0bt0aVlZWH/Q6ZcuWRe3atQHID0gUrK2tMXbsWJWg%0AHAAMDAwwZcoUAEBwcLBafnp6eioPjAB2Zyciog+HgTkREeW7rOO8sxuDra2YmBgEBwfD1NQU48eP%0Af+vxJUqUyPU1zM3N0bt3b7x69Qrr16/XeMzq1asByN3YFdzc3CBJklpgHhwcjPT0dLi5ucHV1RXJ%0Ayck4ceKEMj0tLQ1HjhyBoaEhWrVqpXU5ExIS4O/vjwoVKsDd3R1eXl6QJAkrV67M8bybN29i6dKl%0AmDt3Lnx8fHDx4kWtr1kQ3L9/H+fOnYOxsbGytfxtDA0NASDbZfeyBubXr19/v0ISERFlg13ZiYgo%0A36Wlpam8Nzc3f6/8jh49CgBo3LgxLC0t3yuvnHh7e8PHxwerVq3C6NGjVdJCQkJw6dIlODs7q4xf%0At7GxQa1atXDu3DlcunQJNWrUACC3huvr68PFxQUvX75U7nNxcQEAhIeHIzExEa1atcqxC3pW69ev%0AR3JyMsaMGQM9PT1UrlwZrVq1wpEjRxAVFYW6detqPG/r1q3YunWryr7OnTvD19e3wHXfPnbsmLIr%0Ae3p6Ou7evYsdO3YgIyMDq1at0rq8vr6+AIAOHTpoTM/6ucz6uSUiIsorbDEnIqJCLy4uDgBQoUKF%0AD3qdxo0bo169eoiOjlZp3QbeTPrm7e2tdp5iTHrmVvPAwEA0aNAAVlZWsLW1hZOTk1o68O7d2L28%0AvJT7FD8r0jIrVaoU5syZg6ioKDx79gzx8fE4cOAAnJ2dsXPnTnTo0KHABaTHjx/HzJkzMXPmTMyZ%0AMwe+vr549OgRPv/8c7Ro0UKrPA4ePIjFixejTJkyyi7tREREulKsAnNJkhwkSRI5bLoZgEdERO9F%0AsYRZfsyYreimnjnIVXQft7S0RK9evdTOyTrO/MGDB4iOjoarq6vyGFdXV4SFhSknG1Mc6+7urnXZ%0AwsLCcPbsWbRo0UKlG3bPnj1hZmaGDRs2KPNXqFq1KiZPnow6derAwsIC1tbWcHd3R2BgIJycnBAR%0AEQE/Pz+ty5AfvvnmGwghIIRARkYG7t69i+XLl8PPzw9NmjRRm/U/q4iICPTo0QOGhob4+++/YWtr%0Am08lJyIi0qxYBeaZRAGYqWHbostCERHRu1EsdfXff/998Gt5enrC1NQUfn5+SExMBABs3LgRL168%0AQN++fTV2O2/dujX09fURFBQEIQQCAwMhhFCZ3b1NmzZISUlBSEgIXr58iWPHjsHc3DxXy5UpxpFn%0Abi0H5C7ZPXr0QEJCAv7++2+t8jI1NcWAAQMAAEeOHNG6DPlNkiSULVsWw4YNw5QpUxAfH5/j7PJn%0AzpzBJ598gtTUVOzYsQOtW7fOv8ISERFlo7gG5pFCiBkaNgbmRESFUMuWLQEAJ0+eVAbLH4qiVTwp%0AKQmbNm0CkHM3dsU5jRo1wuPHjxEZGYnAwEAYGhoqyw3Igblikrhjx47h5cuXcHFxUU5Q9jbPnj1T%0AtmwPGzYMkiSpbOvWrQOAt04Cl5lirHZSUpLW5+iSs7MzAPlzoEl4eDjatm2LV69eYdeuXbkeJkBE%0ARPShcPI3IiIq9BwdHdGmTRsEBwfjl19+eet63CkpKTAyMnrn63l7e2PNmjXw8fFBw4YNcebMGTRq%0A1Aj169fP9py2bdsiLCwMgYGBCAwMRJMmTVRa121sbFCzZk1l0K44R1t//fUXkpKSUKdOnWyXg9uz%0AZw+OHz+O6Oho1KxZ8615KsbRV6lSRety6NKTJ08AABkZGWppx48fR4cOHZCRkYE9e/bkaqZ7IiKi%0AD624tpiXkyRpuCRJk16/1nn7KUREVJD9/vvvMDc3x5w5c7B48WKkp6erHRMbG4uePXtm26KqraZN%0Am6J27doIDw/H2LFjAagukaaJotv6unXrcO3aNZXx5Qqurq6IiIjAv//+C0BzYJ6eno5Lly7h6tWr%0AKvsVY94XLVoEHx8fjduoUaMAqLaanz59WmN5//nnH/j6+kJfXx99+vTJsW557f79+7h06RKePn2q%0A9Tmpqan4/fffAci9DzILCQlBu3btAAD79+9nUE5ERAVOcW0x/+T1piRJUjCAgUKIWzopERFRMaap%0AhTO3atasiX379qFHjx4YO3YsFi1ahLZt26Js2bJISkpCZGQkQkNDoaenh6lTp6qdv3LlShw8eFBj%0A3v3791cLkocNG4ZRo0YhJCQE5ubm6Nu3b47la9GiBYyNjXHu3DkAUBlfruDq6oolS5bgwoUL+Oij%0Aj1SWXVN48uQJnJycYG1tjfj4eADAqVOnEBERgSpVqmgM+BW8vLwwZcoUrF+/HvPnz4exsTEGDhyI%0ApKQkNGnSBBUqVEBqaioiIiKU9+q3336Dk5OTxvw2bNiAU6dOaUz7/PPP0aVLFwDAiBEjlEvCRUVF%0AAQCmTZuG0qVLA1C/v7Nnz8Yff/yBJUuW4Ouvv1bLO/NyaUII3L9/H/v27cPNmzdRoUIFzJw5U3ls%0AbGwsOnbsiKSkJHTp0gX79u3Dvn371PKcNGmSWi+KvPhcEhERaaO4BebJAGYD2Abg+ut9dQDMAOAK%0A4JAkSfWEEG8dTCdJkuYmBqBGYmIigoOD37+0+UAxFrOwlFcbRbFOQNGsF+tUeOR1vczNzVVaQ+/e%0AvYvKlSu/d77NmzfH5cuXsWrVKmzfvh07duzA06dPYWpqCkdHR3z77bcYPnw4KlWqpHZuSEgIQkJC%0ANObbqFEjtcC8f//+mDBhAl68eIE+ffq8dS12Y2NjNG/eHIGBgShRogSaNWumdkzr1q0hSZJyYjht%0AZ5lXtJYPGTIkx3NsbW3RpUsX/Pvvv/D390f//v0xbNgw7N69G8ePH0d8fDwyMjJQtmxZeHp6YvTo%0A0WjUqFG2+YWFhSEsLExjWrVq1ZSB+YYNG9TGqe/YsUP5s6b7m5Pjx4/j+PHjyvcmJiaoUqUKvvvu%0AO3z33XewtrZWpj18+FB57R07dqhcN7Px48erBeZ37txRe59XvwNF8W8F61R4FMV6sU6FR1Go14eY%0Az0ZSLDFTWEiSdBOA+jeq7G0UQni+JU8DAEcBOAMYI4T4VYtyZBuYOzo6muZmch1dUnyoLCwsdFyS%0AvFMU6wQUzXqxToVHXtdr5MiROH/+vPL93r170b59+zzJmyivVKxYEbdv31a+X7t2rcaHOu+iKP6t%0AYJ0Kj6JYL9ap8CgK9fL29kZMTEyEEKJhXuVZGFvMrwF4mYvj777tACFEmiRJPpADcxcAbw3Ms/tH%0AkCTptIWFRYOs49sKKsWTqsJSXm0UxToBRbNerFPhkdf1atSokUpgfuXKFQbmVKAkJyerBOV6enro%0A3bs3SpQokSf5F8W/FaxT4VEU68U6FR5FoV4f4qFCoQvMhRAfam2Th69f1RegJSKiPFW9enWV9zEx%0AMToqCZFmWSfXc3BwyLOgnIiIKKviOiu7Jk1fv17P8SgiInpvjo6OKu8vXryoo5IQaZb1M5n1M0tE%0ARJSXilVgLklSA0mS1OosSZIbgLGv327I31IRERU/H3/8scr7I0eO5GppLKIPLeskcdnNTE9ERJQX%0ACl1X9ve0EICjJEnHAPz3el8dAIo1a6YKIY7ppGRERMWIk5MTqlWrpuwunJKSgv/9738YPHgwHBwc%0AULFiRXYbpnyVkZGB+/fvIzY2FtHR0di4caNKerdu3XRUMiIiKg6KW2C+HsBnABoD6AjAEMB9AH8D%0A+F0IoXmdHCIiylOSJKFPnz6YPXu2ct/mzZuxefNm5XsrKytYWlqqbZr2m5qawtDQEIaGhjAyMtL4%0A+rZ9+vr6urgVlA0hBFJTU5GamoqUlBSNr2/b9/LlSyQmJuLZs2dv3Z4+fYrU1FSNZSlXrhxatWqV%0Az3eAiIiKk2IVmAshVgNYretyEBGRvA74/PnzkZKSojE9ISEBCQkJ+VYePT09rQJ4bQN+Pb1iNVoM%0AQgikpaW9UwCtaV9aWpquq6Q0ePDgYvfvSURE+atYBeZERFRwODo64o8//sCwYcN0XRQAclfmV69e%0A4dWrV7ouChUgrVq1wtSpU3VdDCIiKuIYmBMRkc4MHToULVq0wF9//YUbN24gNjYWsbGxuHPnDjIy%0AMnRdPCpmSpYsCQcHB1SqVAmVKlVCq1at8Nlnn3GYAxERfXAMzImISKecnJxUxpoDQFpamtrY4ISE%0ABI1jgxMSEvDy5ctcj0VOTk5GWloaMjIykJKSAiGEju4AZcfAwABGRkaQJAmGhoYwNTXN1fACIyMj%0AjfMUZLeZmJjouspERFRMMTAnIqICx8DAAKVKlUKpUqU+2DWCg4MBAG3atAEApKenv/PYaE1pugj0%0Ar1y5AgCoXr16vl8bkP/dcjseP7s0AwMDSJIEQP3fioiIqKhhYE5ERARAX18fJiYmhbrVlAEsERFR%0A4cQpRomIiIiIiIh0iIE5ERERERERkQ4xMCciIiIiIiLSIQbmRERERERERDrEwJyIiIiIiIhIhxiY%0AExEREREREekQA3MiIiIiIiIiHWJgTkRERERERKRDDMyJiIiIiIiIdIiBOREREREREZEOMTAnIiIi%0AIiIi0iEG5kREREREREQ6xMCciIiIiIiISIcYmBMRERERERHpEANzIiIiIiIiIh1iYE5ERERERESk%0AQwzMiYiIiIiIiHSIgTkRERERERGRDjEwJyIiIiIiItIhBuZEREREREREOsTAnIiIiIiIiEiHGJgT%0AERERERER6RADcyIiIiIiIiIdYmBOREREREREpEMMzImIiIiIiIh0iIE5ERERERERkQ4xMCciIiIi%0AIiLSIQbmRERERERERDrEwJyIiIiIiIhIhxiYExEREREREekQA3MiIiIiIiIiHWJgTkRERERERKRD%0ADMyJiIiIiIiIdIiBOREREREREZEOFcvAXJIkfUmShkqSdESSpCeSJL2QJOm6JEl+kiRV13X5iIiI%0AiIiIqPgw0HUB8pskSeYAAgC4AYgEsA7ASwDlAbQCUB3AFZ0VkIiIiIiIiIqVYheYA1gBOSgfIYRY%0AkTVRkiTD/C8SERERERERFVfFqiu7JEn1AfQF4KcpKAcAIURq/paKiIiIiIiIirPi1mLe7/XrJkmS%0ArAB0AWAP4BGAQCHEVZ2VjIiIiIiIiIolSQih6zLkG0mSDgNwATAawDQA1pmSBYBlAEYJIdK1yOt0%0ANkk1HB0dTVeuXPm+xc0XiYmJAAALCwsdlyTvFMU6AUWzXqxT4VEU68U6FR5FsV6sU+FQFOsEFM16%0AsU6FR1Gol7e3N2JiYiKEEA3zKs9i1ZUdQJnXrwsBBANwAmABwB3ANQBfApiqk5IRERERERFRsVTo%0AurJLknQTQKVcnLJRCOH5+mf916+XAfTK1DJ+SJKkHgAiAIyTJGmuECIlp0yzezoiSdJpCwuLBm3a%0AtMlFEXUnODgYAFBYyquNolgnoGjWi3UqPIpivVinwqMo1ot1KhyKYp2Aolkv1qnwKAr1+hCt/YUu%0AMIfcsv0yF8ffzfTzk9ev27N2VxdCREmSdANAVcgt6VHvVUoiIiIiIiIiLRS6wFwI0fY9Tr8MoAmA%0Ap9mkKwJ3k/e4BhEREREREZHWitsY84OvX2tlTZAkqQQAx9dvb+ZXgYiIiIiIiKh4K26B+VbIXdt7%0ASZLUJEvaVABWAIKEEPfyvWRERERERERULBW6ruzvQwiRJEmSF4CdAEIkSfoHwB0AzgBaAngAYLju%0ASkhERERERETFTXFrMYcQ4gDkceY7IC+TNgryLO/LAdQXQsTosHhERERERERUzBSrFnMFIUQUgB66%0ALgcRERERERFRsWsxJyIiIiIiIipIGJgTERERERER6RADcyIiIiIiIiIdYmBOREREREREpEMMzImI%0AiIiIiIh0iIE5ERERERERkQ4xMCciIiIiIiLSIQbmRERERERERDrEwJyIiIiIiIhIhxiYExERERER%0AEekQA3MiIiIiIiIiHWJgTkRERERERKRDDMyJiIiIiIiIdIiBOREREREREZEOMTAnIiIiIiIi0iEG%0A5kREREREREQ6xMCciIiIiIiISIcYmBMRERERERHpEANzIiIiIiIiIh1iYE5ERERERESkQwzMiYiI%0AiIiIiHSIgTkRERERERGRDjEwJyIiIiIiItIhBuZEREREREREOsTAnIiIiIiIiEiHGJgTERERERER%0A6RADcyIiIiIiIiIdYmBOREREREREpEMMzImIiIiIiIh0iIE5ERERERERkQ4xMCciIiIiIiLSIQbm%0ARERERERERDrEwJyIiIiIiIhIhxiYExEREREREekQA3MiIiIiIiIiHWJgTkRERERERKRDDMyJiIiI%0AiIiIdIiBOREREREREZEOGei6APlJkqS1AAa+5bBAIUTbfCgOEVGRlpYGJCcDSUm5e01OBoT48OW7%0Ae9cRAODnp7rfyAgwMwNMTVVfNe3L/FqiBCBJH77cREREVPQUq8AcwDYAN7NJ6w+gCoA9+VYaIqJC%0AJCMDuHQJiI0F7twB7t6VX+/cAeLigGfPVIPslBRdl/htyudpbnp66gF7mTJA+fJAuXKqrzVrAhYW%0AeXp5IiIiKsSKVWAuhNgGOThXIUlSSQDfAUgBsDafi0VEVGAJAWzaBCxaVAcXL1oiKUnXJSq4MjKA%0A58/l7W309OTgvG1bYMoUwNr6w5ePiIiICq5iFZjnoD8AEwCbhRDxui4MEVFBMW8eMHkyAJTWdVGK%0AlIwM4Nw5edu+XX41NdV1qYiIiEhXGJjLhr1+XanTUhARFSA3bwKzZr37+ZL09nHZml5NTAB9/Tyr%0ARq4IAbx69fax8Jr2paa+2zWvX5cfgMyenbd1ISIiosJDEvkxw04BJklSMwDHAFwRQvxfLs47nU1S%0ADUdHR9OVKwtHjJ+YmAgAsChCgx2LYp2Aolkv1qlg27XLDgsW1FDZV6oUUKeOPE5asSnGTZcurRpk%0AGxsXr8nQUlPfTF6XlAQkJgL37r0Zh68Yk3/1KnD5suq5jo6JWLkyu/9WtFeUPn+ZFcV6sU6FQ1Gs%0AE1A068U6FR5FoV7e3t6IiYmJEEI0zKs82WIOeL9+XaXTUhARFTBXrqj+hzlsGLBiRfEKtnPD0BCw%0AspK3tzl/Hqhd+837GzfMkJIiwcioeD8sJyIiKq4KXWAuSdJNAJVyccpGIYRnNnlZAfgC7zDpW3ZP%0ARyRJOm1hYdGgTZs2uclOZ4KDgwEAhaW82iiKdQKKZr1Yp4JtwgTV9x4eDMrzSq1aQMWKwK1b8vu0%0AND2ULt0ajRq9X75F6fOXWVGsF+tUOBTFOgFFs16sU+FRFOr1IVr79fI8xw/vGoDLudju5pCXJwBT%0AAP9w0jciojdSU4GoKNV9DfOss1bBMmOG/MDh9feEfJP1fkZE5O/1iYiIqOAodC3mQoi2eZidYtK3%0AFXmYJxFRoXftmjwJmkLZsvKWE0VrujZTlxw4AOzdC0RGAmfOAE+eAC1aAEePvnuZC5uGDYF//33z%0A/uxZ3ZWFiIiIdKvQBeZ5RZIkZwB1IU/6Fqzj4hARFSgPHqi+r1w5b/P/4w8gIECeIK5aNTkw15Wv%0AvwZ695a7luenrPf04cP8vT4REREVHIWxK3teUUz6VjimTyciykfxWQb3fPRR3uY/YYI8Adrz58CO%0AHXmbd2599BFQo0b+ryOe9Z5mvedERERUfBTLwFySJEsAvSBP+rZOx8UhIipwHj1SfW9tnbf5N2sG%0A1Kz5/uuVN2sGlCghL0+WmYuL3LV+yBDV/RcuyPsHDHizL7sx5pIEtGkjL3k2dKi8JJy+PrB27Ztj%0AkpPlNcjr1ZOXiTM3l8u0adPby571nma950RERFR8FNeu7P0AmAHYzEnfiIjUfegW87zSti1w4gQQ%0AEgJ06CDvS04GwsLknw8dUj0+MPDNedp4/Bho2lQOuLt3B/T0AFtbOe3pU8DNTR4j36ABMHgwkJEB%0A7NsH9O0LREcDc+ZknzdbzImIiEihWAbmQohlAJbpuhxERAXVh24xzytubsAPP8gBuCIwDwkBUlKA%0ATz6RJ5m7dg2oWlVOUwTqbm7a5X/uHNC/P+DrCxhk+R9zzBg5KJ8/H/juuzf7X74EunUD5s4FevSQ%0AW9M10dRiLgSXpCMiIiqOimVXdiIiyllhaTFv3lyeQC5zy/ihQ3IQPXPmm/eA3JodHAw4OgL29trl%0Ab2QELFigHpQ/egRs2AA0aqQalANyeebPl4Psv/7KPm8zM7kbvsLLl3JrPxERERU/xbLFnIiIclZY%0AWsyNjeXgPChILrO1tdxdvXFjeay3ra0cmHt7y+uEP30K9Oqlff4ODkCZMur7w8OB9HS5dXvGDPX0%0A1FT59eLF7POWJLm8d+++2ffokRywExERUfHCwJyIiNQUlhZzQB4vHhgoB+dt28rdyydNktPc3OTu%0A7EK8aTnXdnw5ANjZad6veHARHi5v2Xn+POf8P/pINTCPj8//ZduIiIhI99iVnYiI1GQNzAtqiznw%0AZrz4wYNycJ6R8Sb4dnOT6xIVJQfmkgS4umqfd3bjva2s5NexY+WgP7stKCjn/LPeV04AR0REVDyx%0AxZyIiNQ8fqz6viAH5o0bA5aWb8aWm5jI3diBNwH67t1AaChQp07etP43aSLP0B4S8n75cMk0IiIi%0AAthiTkREGijGSCsYG+umHNrQ15fXLb96FfD3B1q2fDOpWuXK8jjxX3+VJ1bTdjb2tylTBujXDzh1%0ACpg9G0hLUz/m2jXgxo2c8zExUX2f9b4TERFR8cAWcyIiylNeXtmnLV0KmJoCR48CPj7yPsU47JgY%0A1d5PmuMAACAASURBVHPXrtX+mm3bAjt3Ag8eqI8hb9sWWL36zc955fff5TJPmwasXy8/ELC1lceM%0AX7wojz3ftEl+OJAfoqOBrVvLIznZAGfPynWtWTN/rk1ERETvh4E5ERHlqXXrsk9bvFgOzK9eVT/u%0AwQPVfbkNzBWytoorAnMDA7llPa9YWgKHDwMrV8rLom3dKi95ZmsrL8m2aJG8lvqHdugQMGsWcOQI%0AADiqpLm4yA8O8vKBBBEREeU9BuZERJQnhND+WC+vnFvWc6t27eyv36ePvGVnxgzNS55pUx8jI+Dr%0Ar+VNF1avlpeCy8jQnH7kCNCuHbBqFTB4cP6WjYiIiLTHMeZERESFkGJ99uyCcoWMDGDYsDfLxRER%0AEVHBw8CciIioEJo16+1BuUJGhjxJHRERERVMDMyJiIgKmehoxZhy7R0+LJ9HREREBQ8DcyIiokLm%0AXbulszs7ERFRwcTAnIiIqJB59ix/zyMiIqIPi4E5ERFRIWNpmb/nERU0Dg4OWLBgwXsfk5UkSdiy%0AZcv7FI2I8snVq1chSRIiIyN1XZQ8wcCciIiokHnXdcm5nnnORowYgbFjx+brNTdv3oz69evn6zVz%0AUqNGDQQEBGh9fIcOHfDrr7++9bg2bdrg63xeVzA8PBxffvllrs6Ji4tDly5dVPalpqbCysoKUVFR%0ACA4OhiRJsLKyQnJysspxFy9ehCRJkCQJ8fHxAICbN28q90mSBHNzc/zf//0fhg4dirNnz75TverU%0AqQMDAwNcuXJFLc3LywuSJGHOnDkq+xXlVpQrMw8PD+jr6+PAgQNqaTNmzECtWrXU9qenp6NFixbw%0A8PBQS1uxYgUsLS1x8+ZNAMDKlStRr149mJubw8rKCnXr1sX06dOVx/v4+KBkyZIqebztHIUNGzag%0AcePGyp+HDx8OCwsL2NjYwMPDAxcuXFA5PiMjA9OmTUO5cuVgYmICV1dXXLx4UeWYWbNmoXnz5jAz%0AM4OBgeaVpcPCwuDm5oaSJUuiVKlScHd3x6lTp9SOO3r0KGxtbZGRkYEpU6agXr16GvMDgJYtW2LM%0AmDFq+wMDA9XKIYTAypUr0bRpU1hYWMDKygoNGzbEggULkJiYqDH/tLQ05efwxIkTaml2dnaQJAnb%0Atm1T7q9QoYLyHGNjY1SsWBHdu3fHrl27sq1HZo8fP8a4ceNQuXJllChRAra2tujbty9u3bql1fmZ%0Aabo/lStXRlxcnMbP6Lv677//YGRkhKdPn+ZZntpiYE5ERHnKywuQJNVNXx+wtgbc3ICNG/PmOm3a%0AyHlnx8FB3oqimjUBF5fcndO6tXweaSaEwI4dO9C1a9d8vW5AQEC+XzOzlJQU5c+XL1/GrVu38Mkn%0An2h1bmJiIoKCgjQGZx9K5vK+jY2NDUxNTXOVv52dHUqUKKGy78yZMyhVqhTq1q2r3GdlZQV/f3+V%0A41avXo2KFStqzHfv3r2Ii4vDuXPnsGjRIjx48AANGzbE5s2bc1W+kydP4uHDhxgwYABWr16t8Rhj%0AY2P89NNPePjw4Vvzi4uLw6FDhzB27Fj4+PhoXQ59fX38+eefCAwMxJo1a5T7b968ifHjx2Px4sVw%0AcHDAypUrMXbsWHz11VeIjIzE8ePHMXnyZCQlJWWbd27Oyfz7ExkZic8++wwnTpzAoUOHIEkS3N3d%0AVQKsefPm4ddff8Xvv/+OkydPonTp0mjXrp1K3ikpKejRowdGjRqlsXwJCQno0KEDKlWqhBMnTiA0%0ANBQ2NjZo3769WhkDAgLQpUsX6OnlXcglhECfPn0wZswYdOnSBYcOHUJUVBRmzpyJAwcOvPXBmr29%0AvdpnZ+fOnWqfe4VZs2YhLi4OV65cwaZNm2Bvb4+uXbtqfIiQ2aNHj9C0aVPs27cPS5YsQUxMDLZt%0A24anT5/iyy+/1PhgKbf09fVhZ2eX7QOUdxEQEAAXFxe1h0X5QgjBLQ83AKcbNGggCougoCARFBSk%0A62LkqaJYJyGKZr1Yp4LLwkII4M2WkKD9uQMHyud07SrE9OnyNnGiEL16CWFiIqdNmvT+ZWzdWs4r%0AO5UqyVtB1r+/6n1et077cw8eFEJPT/X87DY9Pfn4wio/fq/CwsJE6dKlRWpqqhBCiKdPn4phw4YJ%0AGxsbYW5uLlxcXER4eLjKOVu3bhW1atUSRkZGokKFCmLOnDkiIyNDJb127drC2NhYlCpVSri4uIh7%0A9+4p63TgwAFhZWUlIiIihBBCtG7dWnz11Vcq1xg4cKDo1KmT8v3hw4eFs7OzMDMzE5aWlqJJkybi%0A3LlzyvTQ0FDh4uIiTExMRLly5cSIESNEQqZf4NatW4sRI0aIb775Rnz00UeiUaNGyrT58+cLDw8P%0AIYQQKSkpYuTIkaJs2bLK+k2YMEGlbH5+fqJOnTrK915eXsLW1lYYGRkJW1tb0b9/f2UdAKhsN27c%0AEEIIER0dLT799FNhbm4ubGxsRO/evUVcXJxa/X/88UdRvnx5YWNjI4QQolKlSmL69OmiX79+wszM%0ATNja2oqff/5ZpXyVKlVS2QdArFixQvTo0UOYmpqKypUri/Xr16ucA0D4+/sr3wcFBQkPDw8xatQo%0A5XsAYurUqcLFxUV5XEpKiihTpoyYNm2aACAePnwohBDixo0bAoDaZ0cIIfr06SOsrKzEkydP1NKy%0A4+3tLcaNGyeOHDkibG1tlZ/XzPerY8eOonbt2mLkyJEq9chcLsXv1Ny5c0X37t1FbGysMDY2FvHx%0A8Sr5TZ8+XdSsWTPb8ixfvlxYWlqKW7duiYyMDNGmTRvRpUsXZXqnTp3EwIEDc6zTqlWrhJWVVa7O%0AEUKIly9fCnNzc3H27FmVOik8ffpUSJIkdu/eLYQQIj09XdjY2Igff/xReczz58+Fqamp8PHxUct/%0A06ZNQl9fX23/8ePHBQBx69Yt5b4rV64IAOLMmTMqxzo6Oort27cLIYSYPHmyqFu3brb1adGihRg9%0AerTKvqCgIDF16lSVcmzcuFEAEAEBARrzye7zlJqaqvzsWlhYiKSkJGVa586dlZ/df//9V7m/fPny%0AYtGiRWp5/fHHHwKAOHLkSLb1GTZsmDAzM1P5fRZCiLS0NFGlShVRtWpV5b5+/fqJrl27ihkzZij/%0A5g4ZMkS8ePFCmZ71b8jt27dFTEyM2n2Pjo4WnTt3FhYWFsLMzEw0a9ZMREdHCyGEiIyMFK6ursLC%0AwkKYm5uLunXriuDgYJXyffLJJ+K3337Ltl4KDRo0EABOizyMI9liTkREH0S3bsCMGfI2dy6weTMQ%0AEiKnLVwIvHypy9IVfm3bAitXAm9riNHTA1atYjf2t9m2bRs6deoEAwMDCCHQqVMn3LlzBzt37sSZ%0AM2fg4uICNzc3xMXFAQBOnz6Nnj17onv37jh37hx+/PFHzJs3D7///jsA4N69e+jduzcGDhyIixcv%0A4siRI+jfv7/KNc+cOQMrKyutu7KnpaWha9euaNmyJaKiohAWFobRo0dDX18fAHDu3Dm0a9cOHh4e%0AiIqKwj///IPIyEgMHjxYJZ8NGzZACIGQkBD8+eefKvdA0fr422+/4d9//8XmzZsRExMDPz8//N//%0A/Z/aPVMcv3XrVvz9998YPXo0YmJisHPnTjRp0gQA8Ouvv6JZs2YYNGgQ4uLiEBcXB3t7e8TFxcHF%0AxQW1atXCyZMncfDgQTx//hweHh7IyMhQXufw4cM4e/Ys9u7di0OZlhZYuHAhnJycEBERgZkzZ2LS%0ApEn4559/cryHs2bNQteuXREVFYVevXph8ODBiI2NzfZ4IQSOHTum1qvB09MTJ0+exLVr1wDILY7m%0A5uZo06ZNjtfPbPz48UhISMDBgwe1Oj45ORmbN2+Gp6cnWrZsCVNTU+zcuVPtOD09Pfz4449Yvny5%0AsnzZ1c3X1xeenp6oWLEinJ2dsX79eq3LDwDDhw9Hy5YtMWjQIPz666+Ijo7GqlWrlOl2dnYICwtT%0AdmvXhrbnHDp0CGXKlEHt2rU1picmJkIIgVKlSgGQxyM/fPgQ7dq1Ux5jZmaGli1b4tixY1qXz8nJ%0ACdbW1li9ejVSUlLw8uVL+Pj4oHLlyqhRo4byuAsXLuDOnTtwd3fXOm9tbNy4EU5OTtn2VHlbS2+D%0ABg1QtWpVZY+PuLg47N+/H15eXlqXwdvbG5aWlti6davG9PT0dPj5+WHAgAGws7NTSdPX10fPnj1x%0A7do1RGdaw/PQoUO4ePEigoKC4O/vj927d2PSpEkAgD/++ANNmjTBsGHDlH9DypUrp3bd27dvo2XL%0AljA0NMShQ4cQERGB//3vf0hLSwMA9O7dG/b29jh58iTOnDmDadOmwdjYWHl+QkICDh8+nK+9gDJj%0AYE5ERPmmYUOgdGk5KNc0DO7QIaBDB/kYY2OgenXg+++BhIQ3x9y8KXdhP3xYfp+5y3ybNkBwsPxz%0AbKy8ZU7P+r1Dm+spKLrOp6YCs2YBVavK59SoIQe+CsuXA7VrAyYmQIUKwPTpQKYYI08NGQLs3y93%0AU9ekdWs5PUtcRhoEBASgW7duAICgoCBERkZiy5YtaNKkCapVq4bZs2ejSpUqysBl4cKFaN26NWbO%0AnInq1aujX79+GD9+PObPnw8AuHv3LlJTU9GjRw84ODigVq1aGDp0KGxtbZXXDA0NzVU39mfPnuHp%0A06fo0qULqlatiho1aqBv375wcnICAPz888/o1asXvvnmGzg6OsLZ2RnLli3D1q1b8eDBA2U+lStX%0Axi+//IIaNWooz71//z7Cw8OV46tjY2NRvXp1tGrVChUrVkTz5s0xaNAgZR6pqanYs2eP8p7FxsbC%0A2toajRs3RsWKFdGoUSPlmHIrKysYGRnB1NQUdnZ2sLOzg76+PpYtW4a6deti/vz5cHJyQp06dfDn%0An38iPDxcZbyusbExfH19UatWLZUgzNnZGZMnT0b16tUxfPhwDBgwAAsXLszxHvbv3x+enp7Kf1MD%0AAwOEKJ4YanD58mW8evUKLlnGjpQuXRoeHh7w9fUFIHdjHzRoEKScxtdk8fHHHwMArl+/rtXxfn5+%0AsLe3R/369SFJEjw9PbPtzv7pp5+iRYsWmDx5crb5RUZG4vHjx+jUqRMA5Ng9Pic+Pj6IjIzEN998%0AgxUrVqh8xmfOnAlLS0tUrlwZjo6O6N+/PzZs2IDU1NRs89P2nJyGgQghMGrUKDRs2FD5gOjevXsA%0AoFI+xXtFmjasrKwQHByMDRs2wMTEBGZmZvjnn39w4MABlSAvICAA7du3h4mJidZ5L126FObm5sqt%0AY8eO+PHHH1WOiYmJUf7evqvBgwcrP7vr1q2Dq6sr7O3ttT7fwMAAjo6O2X527927h2fPnmVbTofX%0A48wuX76s3GdkZARfX1/UrFkTHTp0wNy5c7Fs2TK8ePECVlZWMDQ0VPkboml4wO+//46SJUvCz88P%0AjRs3RvXq1dG/f3/UqVMHAHDr1i20a9cONWrUQLVq1dC9e3c4Ozsrz9+9ezdq1qyJSpUqaX0v8hID%0AcyIiyjcREcDjx0ClSoCNjWraihXAJ58AoaFya/uYMXLAPH8+0Lw5oBgmWLKkHOwq/t+cPv3N5uUl%0AjyufPh2wspK3zOmvY4hcXS+r3r3lluq2beXA+MkTwNsbWLsWGDcOmDwZaNAAGD4cMDKSg/iff87j%0AG5lJ27byw4jz54Gvv47B4ME38Ouv8vvgYLaUa+Pq1au4fv062rdvD0BuDU9OToaNjY3Kl+Tz588r%0AWyAvXryIFi1aqOTTsmVL3LlzB8+ePUPdunXh7u6OWrVq4fPPP8eyZcvUxvxqaonNSenSpeHl5YX2%0A7dujU6dOWLhwIW7fvq1MP336NDZs2KBSZkUZM7ecNmzYUC3vHTt2oGnTprB5/Yvp5eWFyMhIVK9e%0AHV999RV27dql1optbm6OBg0aAAB69uyJlJQU9OnTB0OGDIG/vz9evXqVY31Onz6NI0eOqJRXERxk%0ALm+tWrU0jn9t1qyZ2vusk31lpfiCDsjBhY2NjcpDi6xCQ0PRtGlTjWNYhwwZgnXr1uH27ds4cOBA%0ArlocASiGQGodzK9evVql10X//v2xd+9e3L17V+PxP/30E/z9/TVOSgbIQcgXX3wBIyMjAECPHj1w%0A7do1hIWF5aYaKFu2LIYOHQonJyd89tlnKmnly5dHWFgYzp49izFjxiA9PR1Dhw5Fs2bN8DKbblPa%0AnCNEznNCjB49GidPnsSWLVvUAris91sIkasHKklJSRg0aBBatWqFsLAwhIaGolatWujatStevHih%0APO5d5o/o168fIiMjlZuPjw+8vb3Vyvu++vXrh5MnT+Lq1avw9fXFkCFDcp2HNvctu3RNn/26deuq%0AzAmh+Pe+ceOG1mU6c+YMWrVqBUNDQ43p48aNg5eXF9zd3TF37ly1ce66nvMj70bKExFRkfG6Z6xS%0ALuZbUtq2TW7dVpx/8yawfbvcipy1t2RsLDBqFGBuDpw8KbdCK3z5JbBsGfDdd3JAXLKk3D0+OFg+%0Ab8YM9WvPmCEHyoqfs8rN9bK6dUsOehW9Bb/5Rj5/7Fh539mzQPnyb65drRqwYIF8XNbv9lnva9b7%0Anhs1awKff34HANCmTeV3z6gY2rZtG9q2bQszMzMA8szNtra2GltSLV+vOZfTl1JJkqCvr4/9+/fj%0AxIkT2L9/P1avXo2JEyfi8OHDqFu3Li5fvowXL16gdabuDnp6empfurO2Eq5ZswZjxozB3r17sX37%0AdkyePBnbtm1D+/btkZGRgaFDh2qcWb684kMJKOuZ9R5k/kLaoEED3Lx5E3v37kVgYCAGDhyIunXr%0A4sCBA9DT01M73t7eHn/++SdOnz6NBw8e4JtvvsHMmTMRFham8XqAfJ87deqkcUmzzK2a2Z3/LrJ+%0AYZckSeWBQ1ZHjx7NNuB2d3eHvr4+BgwYADc3N1SoUAFXr17VuiyKhwhVqlR567GXLl1CaGiociI0%0AhfT0dKxZs0Zjy3jjxo3x+eefY8KECZg6dapK2vPnz3HkyBEEBgaqdD1PT0+Hj4+PSiuiNgwMDHKc%0AgKt27dqoXbs2vvrqKwQHB8PV1RVbtmyBp6fnO50TFhaGlJQUtGzZUu28UaNGYcuWLQgODla2zAJQ%0Adqm+d+8eypYtq9z/4MEDVKhQQeu6btiwAbdv30ZYWJgy6N+0aRNKliyJgIAA9O7dG3FxcYiIiEDn%0Azp21zheQW+OrVaumfP/ff/+hdOnSKsdUr15dbSb53CpdujS6du2KYcOG4fHjx7kORtPS0hATE6PW%0Ak0TBzs4OFhYWKl3VM1MMH3F0dMxdwd/ibQ8tZs+ejf79+2P37t3Yv38/ZsyYgVWrVmHgwIFISUnB%0Anj178P333+dpmXKDLeZERKQmy/cAPH6c+zwCAoCZM+Vt3jxg0ya5S3ffvnJX78w2bJCD1K+/Vg2S%0AAeCHHwALCzmYf0sDnNbe53o//vgmKAeAKlWAli3lFvapU98E5YB8XJcuQHw8cOeOel6PHqm+t7Z+%0A9zrRu8vcjR2Qg9L79+9DT08P1apVU9nKlCkDQO6GfPToUZV8jh49igoVKsDCwgKAHPQ1a9YM06dP%0AR3h4OMqVKwc/Pz8AmltibWxslGPYFaKiotTKW7duXUyYMAHBwcFo06YN1q1bpyx3dHS0WpmrVauW%0AY3fapKQkHDp0SOUeAICFhQV69uyJZcuWYdeuXQgMDFQGntu3b1c73sjICM2aNcOiRYsQHh6O6Oho%0AhIaGKtPS09NVjleUt1KlSmrlVdzDnGRd8unEiRPv3cU3s2vXruHOnTvKrtBZ6enpwcvLC8HBwe/U%0A4rhgwQJYWVlpNQZ59erVcHZ2RlRUlEqL6owZM+Dr65ttQDJ37lyEhIRg7969KvsPHDiAkiVLquW3%0AcuVK+Pn55Thr+vtSdOF//vz5O58TEBCAzp07K+dXAOSgbPHixfD390dQUBCqV6+ukke1atVgY2Oj%0AsixccnIyQkND0bx5c63LkpycrFxCTEFPT0/lIc/27dvRvHlzWH+AP+p9+/bFxYsXsX37do3p2i7z%0ANWTIEAQHB8PT01PZa0JbK1asQGJiIj7//HON6fr6+ujVqxfWr1+vNkwgPT0d/v7+qFKlisoyZ1FR%0AUSo9Dk6cOIESJUqgcmX5QbOmvyFZNWjQACEhITkOlahevTrGjBmD3bt3Y+DAgcrhG0FBQShVqlSO%0AS9p9aAzMiYhITdbvEhqWvn2rNWvezAuelia3mH//vdytu2lTIPN3sogI+dXNTT2fUqWA+vXlcemX%0ALuW+HJq8z/UaNVLfp5iDRkMPYWWg/t9/6mlZ7ysD8/z38OFDnDhxQmXtand3d7Ro0QJdu3bFnj17%0AcOPGDRw/fhzTp09XtqJ/8803OHz4MGbMmIErV65g48aN+OWXX/Ddd98BkL9UzpkzB+Hh4bh16xa2%0Ab9+O27dvKwOM0NBQta7wbm5u2LNnD7Zv347Lly9j3LhxKl3Vb9y4ge+//x7Hjh1DbGwsgoKCcPbs%0AWWWeEyZMwMmTJzFixAicOXMGV69exc6dOzF8+PAc78G+fftQpUoVlZa6hQsXYtOmTbh48SKuXr2K%0Av/76C5aWlqhQoQIiIiLw7Nkzldb+tWvXYteuXbh+/Tpu3LiBNWvWwNDQUNki5uDggJMnT+LmzZuI%0Aj49HRkYGvvrqKyQkJKBXr14ICwvD9evXcfDgQXh7e2e7FnNmJ06cwLx58xATE4NVq1bhzz//zNN1%0A6AMCAtCgQYMcH2pMmTIFDx8+RPfu3XPM69GjR7h37x5u3LiBPXv2wMPDA1u2bMHy5cthZWWV47mp%0Aqan4888/0bdvX9SqVUtl8/b2xs2bNxEUFKTx3GrVqsHb21ttrfk9e/YoJ97LvA0cOBB6enrKB0gA%0A8PLlS5XgPTIyUuulroYPH445c+YgNDQUsbGxOH78OLy8vGBmZpbtsnzanKOpy/GiRYtw8OBBbNq0%0ACVZWVrh37x7u3bunfMigp6eH0aNHY+7cudi2bRvOnz+PgQMHolSpUujdu7cyn1u3biEyMlLZqquo%0AsyKfdu3a4fHjxxg5ciQuXbqE8+fPY9CgQShRogRcXV2zLR8AvHjxQu1exsTEaHUvFfr27YsePXqg%0Ad+/e+OGHHxAeHo7Y2Fjs3r0bHTp00DghoCbu7u54+PChcl6M7CQmJuLevXu4ffs2QkNDMXr0aIwe%0APRpjxozR2GNBYd68ebCzs4O7uzt27dqF27dv4/jx4/Dw8MD9+/eVfysVUlJSMGTIEFy4cAH79u3D%0ApEmTMGLECOXvn4ODA8LCwhAbG6v8G5LV119/jSdPnqBXr144deqU8m/X2bNn8fz5c4wcORKHDx9G%0AbGyscqk7xd9PXXdjB9iVnYiINPjoI9X3WVt2c0tfXx4TPm0acOWKvJb5kiXAxIlyumKytUy9C1Uo%0A9mvZEPBW73M9Td+hFY2eOaVpeoCf9b5mve/04e3YsQONGzdW6TotSRJ2796NKVOmYNiwYXjw4AFs%0AbW3RokULDBgwAIDcMuPv74/p06dj7ty5sLW1xffff68y4VloaCiWLFmCp0+fwt7eHlOnToWnpydu%0A3LiB27dvq7XEDh48GGfPnlXOov7ll1/is88+Q/zrJzimpqa4cuUKevbsifj4eNja2qJfv36YMGEC%0AAHn89JEjRzBlyhS0bt0a6enpqFKlitq436yydksH5Nbyn3/+GTExMZAkCfXr18eePXtgamqKbdu2%0A4dNPP1XpFl6yZEns3r0by5YtgxACH3/8Mf755x9la9f48eMxcOBAfPzxx3jx4gVu3LgBBwcHhIaG%0AYuLEiejQoQNevnyJihUrol27dtmuqZzZuHHjcPbsWfzwww8wMzPDrFmz0KNHj7eep61t27apPTzJ%0AytDQEB9p8YvboUMHAICJiQkqVKiAVq1a4dSpUypro2dnx44dePjwocbWybJly6JFixbw8fGBm6Yn%0AjQCmTZum7FUBABEREYiJidG4TreRkRE8PDzg4+Oj/Bxeu3ZNbeWAhg0bZjt2PTN3d3esXbsWS5cu%0AxaNHj2BtbY2GDRvi4MGDqFq16judExMTgxs3bqjMrp6WloYdO3YAgDI4Vpg9ezamTJkCAJg4cSJe%0AvnyJESNG4OnTp2jWrBn27dunMlxi0qRJ2Lhxo/K9ou4hISFo2bIlatasie3bt2PWrFlo2rQp9PT0%0AUL9+fezduxdly5ZFYmIiAgMDlSs0ZHblyhW1e+ns7KzW+yMnkiTBz88PK1euhK+vL+bNm6fs3dO3%0Ab1+1niw55aPNZ3fatGmYNm0ajIyMUKZMGTRq1Ajbtm17azf9jz76CGFhYZg9eza++uor3L17V9lD%0AZOnSpahYsaLK8W3btoWjoyNat26NFy9e4IsvvsC8efOU6d999x28vLzg5OSEFy9eqDy0VLC3t8eR%0AI0fw7bffok2bNpAkCXXq1MGqVatgYGCA+Ph4DBgwAPfu3YO1tTW6dOmCBQsWQAiB7du3q6xSoRN5%0AufYaN65jXhAUxToJUTTrxToVXFnX1/b11f5cxTrma9ZoTv/tNzm9W7c3+7p3l/dlt9a2i4ucnnmJ%0A2PdZxzyvr6eo8+ulmVVMny6nafpYKNZ1V2zPnmVTGS0Vlc9fVh+yXh4eHmL+/PkfJO/sLFy4UDg7%0AOxeIf6u0tDRRunRpERYWpvU5derUEX5+fmr7i9Ln7+HDh8LAwEBs3bq1yNQps8L8b/XTTz+prJWu%0AUFDq9Pfff4vatWvnSV4FpU55LWu9FOuY68rJkydFqVKlRGpqqtbncB1zIiLKF1m7VL9vi3lmT57I%0Ar5l7oSkaEIKD1Y9/+hSIjJSXJss8fFQxtDC7IWf6+tmnvcv18lpyMpBpOB0MDeXJ6Ch/tWjRAn36%0A9MnXa5YvXx59+/bN12tm59GjRxg7diwaN26s1fEpKSno3r07Onbs+IFLpluPHz/GwoUL1SbeIt2z%0At7dX9hIpiCwsLFRaeqngS09Px5IlS3KcwDA/MDAnIiI1WXu3vcsYc02ePJHHngPyuuAKnp5yQQY/%0AVgAAIABJREFUYLpkCZB1UuOpU4Fnz+RjMvduVTw8uHVL87WsrYGHD1WD3/e5Xl7T1I09Fyv2UB75%0A7rvvcrV+b1744osvVJbt0qUyZcpgypQpWi8XZWRkhOnTp2s1OVthVr16dYwcOTLfrtexY0eVZeMy%0Ab3Pnzs23chQGvXv3fusQA13q0KGDcm14KhyaNm2Kfv366boYHGNORETq8qLFPPNyaenp8uRnO3bI%0AeTVuDIwY8eZYBwdg8WLgq6/kNcC/+EJe5/zwYeD4cXnm9Kzz07RtC/j7A927A59+CpiYyOPYFcv8%0Atm0LhIcDHToALi5ykF23rjxL+rtcL69xRnYiUvDx8VGZkTozttpTUbdhwwZdF6FAYGBORERq8qLF%0APCBA3hQsLOSAd8IEYORIuat4Zl9++WbN761b5a7e9vbAt98CkyapLlEGAEOHyuuRb94M/PSTPPN7%0A69ZvAvMpU+Ru6Tt2AKGh8sOBgQPlwPxdrpfXst5TTvxGVHxlXmeeiIondmUnIiI179NivnZt5unM%0A3mzPngEnT8qBb9agXKFdO2D/frnL+6tXcjfzn37SHCTr6wNz5wLXr8sznguhOmbczAxYtkxuqU9L%0Ak9PXrn336wUHy3nkVGcHB/W0GTPktMxd9wG2mBMR5TU/Pz84ZPlDPGPGDNja2kKSJKzN+p9AIbFg%0AwQK1ehUFN2/ehCRJWs3wn5eCg4MhSZJyxYuCgoE5ERGpsbFRff96OVfKQ1nHxrPFnIiKEi8vL0iS%0ApLZFRkbmWxnOnz+PmTNnYvny5YiLi0OvXr3y7dq64u/vj0aNGqFkyZIwMzNDvXr1VJbLU1i6dCkq%0AV64MY2NjNGzYECEhIfleVnt7e8TFxaFevXr5fu2CiF3ZiYhITbVq8vrbaWny+1u35BZeturmndOn%0AVd/XrKmbchARfSju7u5Yv369yj5t1s7OK1dfz+7ZrVs3rSc41CQ1NRWGhoZ5VawPeh1ra2tMmTIF%0ANWrUgKGhIXbu3IkhQ4bAxsYGn376KQC5Z8Ho0aOxdOlStGzZEkuXLkXHjh1x4cIFtfXFPyR9fX3Y%0A2dnl2/UKOraYExGRGmNjoFYt1X0REbopS1GV9X42bKibchARfSglSpSAnZ2dymZgYAAhBH766SdU%0ArVoVJiYmqF27ttoEYHfu3EHv3r1RqlQplCpVCp06dUJMTIzKMT/99BPs7OyUs9dnnkBvxowZ+Oyz%0AzwAAenp6ysA8IyMDs2fPhr29PUqUKIHatWsjINOEKIru1Zs2bYKbmxtMTEywYsUK2NnZwc/PT3lc%0AixYtYGFhgbTXT7BjYmIgSRLu3LkDQJ7QrHHjxrCwsECZMmXQs2dPZRrwpjv17t270aRJExgZGWHf%0Avn0q9erYsSPmzp2L58+fa33P3dzc0K1bN9SoUQNVq1bF6NGjUadOHZUW8YULF8LLywvDhg2Dk5MT%0AlixZgrJly2LZsmXKY549e4b//e9/KFu2LIyNjeHk5KSs/9q1a2Fubo49e/agRo0aMDU1hYeHBxIS%0AErBlyxY4OjrCysoK/fv3z3ZSw8z3WtGVXXFPdu7ciXr16ilb80+/fpKdlJQES0tLbNmyRSWfAwcO%0AwNDQEPfv31fmuXXrVnzyyScwNTXFxx9/jAMHDqhd/8SJExqvoysMzImISKOsgeLRo7opR1H06BGQ%0A+fulnp48YzwRUXEwZcoUrF69Gn/88QcuXLiAiRMnYvjw4di1axcAIDk5Ga6urjA2Nsbhw4dx/Phx%0AlC1bFu7u7khOTgYA/P3335gyZQpmzpyJiIgIVKxYEf7+/sprjB8/HqtWrQIAxMXFIS4uDgDw66+/%0A4ueff8b8+fNx7tw5fPbZZ+jevbtaF/uJEyfiyy+/xIULF9CtWze0bt0aQUFByvKdOnUKJUqUUAkq%0Aq1WrppzILyUlBTNnzkRUVBR27tyJ+Ph49OnTR+1eTJgwAXPmzMGlS5fg7OysUq+VK1eiYsWKWLhw%0A4TvdZyEEDh06hMuXL8PFxUVZrtOnT6Ndu3Yqx7Zr1w7Hjh1TntexY0ccPnwYa9aswYULF7Bw4UIY%0AGRkpj3/16hV++eUXbNy4EYcOHcKpU6fQo0cPrFu3Dlu3bsW2bduwc+dOLF26NNflHj9+PObPn49T%0Ap06hSpUq6NSpE5KTk2FmZoY+ffrA19dX5XhfX1907twZtra2yn2TJ0/GqFGjEBUVhcaNG6N3795q%0ADziyu46usCs7ERFp1KABsHr1m/ezZskznNetC5Qv/2YrV05+LV0aMDLiWtyAPAN8YiJw7x5w5468%0A3b0rv169CrxuFFGqUUOerI6IqCjZu3cvzM3Nle9btWqFLVu2YOHChdi/fz9atWoFAKhcuTJOnjyJ%0AP/74A506dcLmzZshhMCaNWuULd0rVqxAmTJlsHPnTnzxxRdYvHgxBg4ciOHDhwMAPD09cebMGTx6%0APbOmubk5Sr6eyTNzd+kFCxZg/Pjx6Nu3LwBg1qxZOHLkCBYsWKDSaj9y5Ej06NHj/9u78/io6nv/%0A468PKBEE17AUXCiCEBcuBVkEhFCuC23dfkq5j4oWFHCrG6C1WrjgQtVaRYUrtVdFXIrtbatVsVYo%0AYanbrYC3SqAiogIKAopAAFE+vz++Z+IkJJBkkpycyfv5eMzjJHMmM58Pw5w5n3O+388p/j0/P5/J%0AkycD8Pe//5127drRo0cP5s6dS69evSgoKCA/rcvnxRdfXPxzu3btePDBB8nLy2P16tUcccQRxesm%0ATJhQokhOz6ugoIChQ4eyatWq4mH5FbF582batGnDzp07adiwIVOnTmXQoEEAbNiwga+//rpEEQvQ%0AsmVLZs+eDcDs2bN59dVXeeedd8jLyyvOId1XX33F1KlT6dixIwA/+tGPuPfee1m3bl3xdIWzzz6b%0AuXPnMmbMmArHDjBu3DhOP/10AB599FGOOOIInnrqKUaMGMHIkSPp1asXa9asoU2bNnz22Wc888wz%0AJQ7KAFx33XWcGV2GZdKkScyYMYMlS5bQt2/fCr1OHFSYi4hImQYMCGdyd+/+5r7Fi8OtPA0bQpMm%0A4XbggeGW+rkyy4YNaz6/srjDjh3h0mnbtpW/3Nu6oqLQ4b0yBg6smXxEROLUr18/HnrooeLfGzdu%0AzNKlS9mxYwdnnHFGiXnfu3btKu48/uabb/L+++/TrFmzEs9XVFTEe++9B0BhYeEeBdTxxx/P/Pnz%0Ay43niy++YO3atfTp06fE/X379mXWrFkl7jvppJNK/J6fn88VV1zB2rVrKSgoYMCAAXTv3p2ZM2fy%0As5/9jHnz5nHnnXcWP37RokVMnDiRJUuWsGnTJjy6rMeHH35YojAv/Tpl5XXyySdXqjBv1qwZS5Ys%0AYevWrcyZM4fRo0fTtm1bBqZ92ZSec+/uxfctXryYb33rW8VFeVlycnKKi3IIhX2rVq1K9BBo2bIl%0AS5curXDcKSeffHLxz02bNuXEE08sfp6TTjqJE088kccee4ybbrqJp556ikMPPbT4wENK586di39u%0A3bo1AOvXr6/w68RBhbmIiJQpLw9+8hO4//6K/03qTPGWLTUXV7Zp3jxcUk1EJNs0adKE9u3bl7hv%0A9erVADz33HN7NBpLNT7bvXs3Xbp0YebMmXs852GHHZZxXGU1git934GlhjHl5eXRsmVLCgoKKCgo%0A4Nprr6V79+5cddVVLF26lDVr1hSfMd+2bRunn356cfO7Fi1asGHDBk455RS+/PLLvb5OdWjQoEHx%0Av3uXLl0oLCxk0qRJDBw4kNzcXBo2bMgnn3xS4m/Wr19ffBbdy7s2aJr99itZRprZHo3rzIzd6Uf3%0Aq8mIESOYPHkyN910E4888gjDhg2jYakj+umxpPcXqMvq3RxzM8sxsyvN7A0z22BmW82s0MzuN7Oj%0A445PRKQu+eUv4bbboE2b+OZcZatmzeCss8Lc/WrYzxQRSYTjjjuOnJwcPvjgA9q3b1/idvTRYVe8%0Aa9eurFixgtzc3D0ekyrM8/LyeO2110o8977Odh500EG0bt2ahaWapixcuJDjjjtun7H379+fF154%0AgX/84x/079+ftm3bkpuby1133VVifvmyZcvYsGEDkyZNol+/fnTq1GmPs7XlKSuv0r9X1u7du9kZ%0ADeVq1KgR3bp126MZ2ssvv0zv3r2B8O//8ccfU1hYmNHrVlV6vtu2bePtt98ucfZ+6NChrFmzhilT%0AprBo0SKGDx9eI69T2+rVGXMz2w+YA/QBlgG/BXYC3YGrgIvMrLe7xzeGQUSkDmnUCG6+Gfr0eYPP%0AP9+fnJw+fPBByTnTqZ+3bIFdu+KOuG4wC0PyW7QoOQ8/tezcOcwrj2vIvohIXJo1a8bYsWMZO3Ys%0A7k6/fv3YunUrr732Gg0aNGDUqFFccMEF3H333Zx99tnccsstHHXUUXz00Uc8++yzXHbZZXTo0IFr%0ArrmGiy66iO7du5Ofn8+TTz5JYWEhzZs33+vrX3/99YwfP54OHTrQrVs3nnjiCRYsWFChjtz5+flc%0AddVVdOrUiRYtWgChWH/iiSdKFIdHHXUUOTk5TJkyhSuvvJLCwkLGjRtXoX+f9LwaN27MvHnzeP31%0A1ys8UuD222+nZ8+etGvXjp07dzJr1iwef/xxHnjggeLHjB49mgsvvJAePXrQp08fpk2bxtq1a7ns%0AsssAGDhwID179uS8887j3nvv5dhjj2XFihVs27aNc845p0JxlGXKlClMmTKFadOm7fVxt912G82b%0AN6d169bccsstNGrUqLgnAMDBBx/M4MGDGTNmDP369aNDhw5Vimdfr1Pb6lVhDpxLKMrnAKe5e/F4%0ABjObCIwHxgIXl/3nIiL11yGH7CKtr02Zdu2q/Hzs0suiopLz2mvKpk2bgD2HRebk7H0OfEXmyR9w%0AgJrgiYiU59Zbb6Vly5bcfffdXH755Rx00EF06dKFG264AQhD4OfPn8+NN97I4MGD2bx5M61bt2bA%0AgAEceuihAAwZMoSVK1dy8803U1RURM+ePRk8eDAFBQV7fe2rr76aLVu2cMMNN7Bu3To6duzIH/7w%0AB7p06bLPuAcMGMDXX39dosnbgAEDmDFjRon7mjdvXjwHeurUqXTu3Jl77rmHM844Y5+vkZ7Xli1b%0A6N27N6NHj2b69On7/FuArVu3cvnll7N69WoaN25Mp06dmDFjRomO8EOGDGHjxo3cdtttfPzxx5xw%0AwgnMmjWreMRCgwYNePHFF7n++usZOnQoW7ZsoV27dkzIcN7Vhg0bWL58+T4fd8cddzBmzBiWL1/O%0A8ccfz/PPP7/HkP9LLrmEGTNmcMkll1Q5noq8Tm2yiswhyBZm9lPgDmC0u99bal1X4E3geXc/M4PX%0AeLNr165d474OXkWlNl75+9rbTpBszAmyMy/llBzZmJdySo5szEs5JUM25gTZmZdySo7y8ko11fv0%0A009LNJEry9NPP82ll17K2rVradKkSQ1FWr5u3bqxaNGiRe7ebd+Prpj6Nsf8nWg5yMxK5/6DaDm7%0AFuMRERERERGRCigqKmLlypVMmjSJkSNHxlKU15T6Vpi/APwROBX4p5ndZ2a/NLO/AT8HHgCmxBmg%0AiIiIiIhIWZo2bVrubcGCBXGHV+PuuusuOnbsyGGHHVbheftJUa+GsgNY6Jc/HhgHpLfdmQP83N0r%0A1PbQzMobq96pQ4cOTdKv2ViXbYmuaVT6OpFJlo05QXbmpZySIxvzUk7JkY15KadkyMacIDvzqi85%0ArVmzptzH5+bmkpOTU+NxZSob3qtRo0bx7rvvVutQ9sQ1fzOzVUBlLmv2pLsPjf72AGAGMAi4EngW%0AKCI0hLsfmG9mg9392WoNWkREREREJEOpS7JJ9klcYQ68B+yoxOPXpv18IzAYuMbdf512/4tmdj6w%0ABLiPULDvVXlHR8zszWbNmnVNSpOGbGwqkY05QXbmpZySIxvzUk7JkY15KadkyMacIDvzUk7JkQ15%0A1cTZ/sQV5u4+MIM/TzV4m1vG875lZpuAo83scHffmMHriIiIiIiIiFRIfWv+lpp00bz0CjPLAQ6K%0Afv2y1iISERERERGReq2+FeapVoU3RYV4ugmEEQT/6+5bajUqERERERERqbcSN5Q9Q7cDZwIDgWVm%0A9hdgO6H5W4/o52viC09ERERERETqm3p1xtzd1wBdgV8RGsgNB34CtAKmA13d/dXYAhQREREREZF6%0Ap95dx7ymmdnGxo0bH5aXlxd3KBWSDdcRLC0bc4LszEs5JUc25qWckiMb81JOyZCNOUF25qWckiMb%0A8iosLGT79u2b3P3w6npOFebVzMzeJzSRWxVzKBXVKVouizWK6pWNOUF25qWckiMb81JOyZGNeSmn%0AZMjGnCA781JOyZENebUFvnD3b1fXE6owr+fM7E0o/7rsSZSNOUF25qWckiMb81JOyZGNeSmnZMjG%0AnCA781JOyZGteWWqXs0xFxEREREREalrVJiLiIiIiIiIxEiFuYiIiIiIiEiMVJiLiIiIiIiIxEiF%0AuYiIiIiIiEiM1JVdREREREREJEY6Yy4iIiIiIiISIxXmIiIiIiIiIjFSYS4iIiIiIiISIxXmIiIi%0AIiIiIjFSYS4iIiIiIiISIxXmIiIiIiIiIjFSYS4iIiIiIiISIxXmUszMppuZ7+M2J+44q8rMGprZ%0ACDObb2afmdl2M1tpZk+b2bFxx1cZZtZ2H+/TzLhjrA5m9nBaTu3jjqcqzOxIM/svM3vdzD4xs51m%0AttbMFpjZcDPbP+4YK8vMOpjZT83sb2b2kZl9aWbrzOxZMxsQd3xVYWb7m9k1ZvaomS2JcnIzGxF3%0AbBVhZkeY2SPR/62dZrbKzCab2aFxx1YVZna+mT0QfU6+iN6LJ+KOKxNmdnj0HfQnM1sRfQdtNrOF%0AZnaJmSVyn8zM7jSzOdG2YLuZbTKzxWb2n2Z2eNzxVRczuzDt+ygR24XSou1CefsNn8QdXybMbGD0%0A2Ur/nn3JzL4Xd2yVZWbDKrA//nXccVaFmX3fzP5qZqvT9sN/b2Ynxx1bXbBf3AFInfIMsKqcdRcC%0A7YAXay2aamRmTYFnge8CS4DHgB1AG+AU4FjgX7EFWHVvEd630t6u7UCqm5mdCVwMbAWaxhxOJo4B%0ALgBeJ7xXm4DDgUHAI8BFZnaqu38VX4iVdiswBFgKzCLk1BE4CzjLzK5x9/tjjK8qDgQmRz+vAz4B%0AjowvnIozs2OAV4AWhO3cMqAHcA1whpn1cfeNMYZYFT8H/o3w+V8NdIo3nGoxGHgQ+BiYC3wItAT+%0AH/DfwCAzG+zuHl+IVXIdsAh4GVhP+Cz1AiYAo8ysl7t/FF94mTOzI4EHSP73EcBmvtnWpdta24FU%0AFzO7C7iesK34M7ABaA50BfIJ31NJsgSYWM66Uwj7sonbHzezO4EbgI2E/aENQHvgbOA8M7vI3RN9%0AADZj7q6bbnu9AYcARcBOIDfueKqYw5OAA5eWs37/uGOsZD5to3ymxx1LDeXXnFAYzQQKolzbxx1X%0AFXNpBDQo4/79CTvnDvww7jgrmdMw4Dtl3N8f+DLaVnwr7jir8D4NSsVNKCocGBF3bBWI/aUo1qtK%0A3X9PdP+0uGOsQk4DgA6AEXasHXgi7rgyzOm7wJmltwdAK0KR7sB5ccdZhbwOKOf+26Oc/ivuGDPM%0Az4DZwHvAL5OyXSgnl1XAqrjjqOacRqb2h4BGZaxP1P5dBfJ9Ncr3rLhjqWTcrYCvo327FqXWDYhy%0AWhl3nHHfEjlsSmrdhUBj4I/uviHuYCrLzL4D/Ah42t1/XdZj3H1X7UYl+/BQtLwy1iiqgbt/6e67%0Ay7h/F9+MduhQu1Flxt2nu/viMu6fRziQ0gjoXdtxZSJ6n15094/jjqUyzKwdcBphh3tqqdX/CWwD%0ALjSzA2s5tIy4+1x3f9ejvbZs4O5/c/fnSm8P3P0TYFr0a36tB5Yhd99RzqrfRctEbd/KcDXhoMpw%0AwudJ6ggzyyEcAPoQGOXuX5Z+TDbt35nZCYTRKGuAF2IOp7KOJkyhft3d16evcPe5wBbCSZl6TUPZ%0ApSJGRsuH9vqouuuCaPlbMzuYcMbiSMJQmr+5+4rYIstcazO7lDA0eiPwqrv/X8wxZcTMhgHnAOe6%0A+0YzizmimmFmDYHU3LdEv2elpHaCkjQ0P8m+Gy3/WkbBt8XM/k4o3HsBie0RUg9k4+fmzGiZ2O2b%0AmeUBdwD3uft8M/vuvv4mAXLMbChwFOFAw/8B8909iXOWTyUUc5OB3Wb2feAEwlTFN9z91TiDqwGX%0ARsuHE/h+vUsYUdfDzHLTT/SZWT+gGWVPzaxXVJjLXkXNGE4E/hUd0Uqi7tHyaMJQtPRmNG5mDwJX%0AJ3AjB+FL6dT0O8ysAPixu38YS0QZMLOjgfsIQ1azagNtZrnATwjDIpsT3rf2wFPA8zGGVm2i928g%0AYerL/JjDqS86RsvyemS8SyjMj0WFeZ1kZvsBF0W//iXOWDJhZmMJ868PBk4C+hKKvjvijKuqovfl%0AccLZ2JtiDqc6tSLkle59MxsejXpKktT+3Q5gMaEoL2Zm84Hz3f3T2g6suplZY2AosJvQkyJR3H2T%0Amf2UMMVqqZk9QzihdAyhP83LfHPgod5SYS77Mipa/ibWKDLTIlreQzga93NCg5CehOGDVwCfEuaU%0AJkURoQHXM8DK6L7OhBwGAHPMrIu7J2bYXdSR+DFCA5qrYw6nJuQShhanOHA3cFM2DNeNhhQ+CeQA%0AN7j7ZzGHVF8cHC03l7M+df8htRCLVM0dhIJilru/FHcwGRhLaGaX8hdgWIKLovHAd4C+7r497mCq%0AyaPAAuAdwtDhdoQDxqOAF83sZHd/K8b4Kiu1f3c9oRnpKYTGad8mfL+eBvyeBE4RKcMPCdvxFzyh%0AzRTdfbKZrSI0vh2ZtmoFoWfS+jL/sB7RHPMss49LYZR1K7f7YTTs+4eEoSfTayuHcmLJJK+G0XI5%0AMMTdl7n7VnefA5xPOPo42swaJSUnd1/v7uPdfZG7fx7d5hO+hF4nnImt9cu5ZPg+XUdoHjayrhV1%0A1fG5iv7fGeGA6NGEfEcB883ssFpOqbq3FQ0JZ2D6AE8TdohqXXXmlEVSc0ESf/AnG5nZ1cAYQif9%0AC2MOJyPu3iraxrUidJpvByw2s67xRlZ5ZtaDcJb8V9k0HNrdJ0a9Dta5e5G7v+3ulxFOXDQmWSco%0A4Jv9u68IzdAWRvt3/yRMiVsN9LfsuBRX6kRZmb2SksDMbgD+h1BTHEO4gkM3wgmmJy1016/XdMY8%0A+7xHGNJTUWv3sm4o0ASYWQeavmWSV6rI+3Pp4eru/paZvU/YQOQRLj9WW6rzvQLA3b8ys/8mjAbo%0ARxgWXpuqlJOZdSA0cHnU3eviZU2q7b2K/g9+CNxnZuuA3wK3EM5a1KZqySkqyp8gXArqd8DQGEcA%0AVPtnKgFSZ8QPLmf9QaUeJ3WEmV1J2EYvBQa6+6aYQ6oW7r4O+JOZLSJMsZhBqSHGdVnaEPZ/AeNi%0ADqe2TCMcIOoXdyCVlNq/W+zuq9JXuPt2M3sJuIRw+cjEHmAxs+MIDVVXk7xLvwFgZvnAncCf3H10%0A2qpFZnYu4fM2xsymufvKsp6jPlBhnmXcfWA1Pl1qmEnsR+cyzGs5YaP8eTnrUxv2xhm8RqVV83uV%0ALjVssNa7MGeQ0/GEIdDDzWx4OY9510IjuHNre/55Db5XqeuQ5tfQ85erOnKKdmCfIhTlTwEXxdmr%0AoQbfp7psebQ8tpz1qY7Y5c1BlxiY2bXAvcDbhKI864ZwuvsHZrYU6GKlmj3VcU355vO0w8puQPob%0AM/sNoSnctbUWWc1J/f9L1NUb+Gb7V6f272pAkpu+pfwgWu7Rr8rdi8zsDeBcwvQRFeYi6cysJ/Bv%0AhKZvBTGHk6nZhCGCexyxtzAvNrXjuqoWY6pJvaJlkjZsq4CHy1n3fcLQyN8DX5A97xNAm2iZuE7M%0A0dSP3wFnE86IDS/rsnBS41I7OaeZWYP098DMmhGmF2wHXosjONmThQZIdxDmwp6aoIK1KlpHyyQV%0AEzsp//uoK6FwWEgoChN7FraU1FDvJO03QGho6cBxpbd/kdR+3/u1G1b1MbMDCPuwuyn//2US5ETL%0A8i6Jlrp/j0ve1ScqzKU8qbksSb1EWro/AL8AhpjZA+7+Rtq6cYQhoHOja8kmQjRnb0npLyELl3K5%0ALvo1MfNn3X0J5cyJt9BlvhWhSVriLm0XvVdvlT7KbWZN+WaqQaKuRxod0Poj4XJvDxOuH6uiPAbu%0A/p6Z/ZXQX+JK4IG01RMJZ8B+naRGkNnMzMYRpq68CZyW9OHrZnYssM7dN5e6vwGhQWkL4JW61jdk%0Ab6JGb+V9H00gFOaPuXuiOmNbuPTbh6W3BRaupjEl+jUx+w1QPCrjOUJX72sIo1AAMLPTgNMJZ9MT%0Ae7UDwoi0Q4Hnk9r0LbKAqNGgmf3a3dekVpjZIMJB5B3AKzHFVyeoMJc9mNlBwBDCUavHYg4nY+6+%0AzcK1sZ8HFpjZH4E1hHnYfQlDuJJ2iYZ7gA5m9gphzhGEruypa6yOc/d6vXGrQ8YDfaL36kNCR/0j%0AgUGEDquvEA4cJck0QlG+gfBZGl/GcM+CpI22MbMbgU7Rr12i5XAz6xv9vLCO7oxfQfh/dL+ZDQQK%0ACdu3AYQh7DfHGFuVmNk5hOZNEA7MAZxsZtOjnze4+9haDywDZvZjQlH+NWEn9eoyPjer3H16LYeW%0Aie8BvzCzhYSzkhsJndn7E5q/fULJ7ssSnyGEObzzgQ8IXdmPIYxKO4AwdzmWxp0ZupJwsOQeC9cx%0AX0zoyn4O4bM2ovSBo4TJlhNl/0MYwfrvQKGZ/YmwfcgjDHM34EZ33xhfiPFTYS5luYBwlqUuNH2r%0AFu7+ctRldRxho3AwYYMwDbjV3ZPWBOpxwlyc7oQCb39gHWFo8RR3XxBjbFLSb4BthPcqn9BQ8TPC%0AGbPfAY+4e9KGsn87WuYSDjyUp6DmQ6lWZxAKinS9o1tKnSvMo7PmJxGKvjMIxdLHwP0RfRTZAAAE%0ADUlEQVTAxISele0C/LjUfe2iG4TCIlGFOd98bhoC5c1LnkfMV0GppNmE6WB9CMXRIYTt3b8I31P3%0AJ/T/XzaaC3QkvE99CPt5nxOG5T8OPJ7ES3e6+2oz60b4LjqL0MDuC+A54BelRkkmSjTKoS8JbvqW%0A4u67zex7hAMp/0HYh20CbCLkdr+7/zXGEOsES+BnUERERERERCRr6DrmIiIiIiIiIjFSYS4iIiIi%0AIiISIxXmIiIiIiIiIjFSYS4iIiIiIiISIxXmIiIiIiIiIjFSYS4iIiIiIiISIxXmIiIiIiIiIjFS%0AYS4iIiIiIiISIxXmIiIiIiIiIjFSYS4iIiIiIiISIxXmIiIiIiIiIjFSYS4iIpLFzCzfzDzttizu%0AmCrCzHJLxe1xxyQiIlJT9os7ABEREakV84ACYEPMcVRUETAx+nkYcHR8oYiIiNQsFeYiIiL1Q4G7%0AT4g7iIpy9yJgAoSz/qgwFxGRLKah7CIiIiIiIiIxUmEuIiJST5nZsGj+9jAzO9XMFpjZVjP71Mwe%0ANbNDosd9x8yeN7PPovV/NrO2ZTxfQfR8+5vZeDN7z8x2mNkyMxuZ9rjLzOyfZrbdzFab2UQz0z6J%0AiIjUWxrKLiIiImcBPwCeB6YBvQnzur9tZjcCc4AFwMPAicCZwDFmdqK77y7j+WYCPYFZwC7gfOAh%0AM9sFdAZ+HL3WnOi1xxPmlN9ZQ/mJiIjUaSrMRURE5CxgoLvPA4jOXr8E/DuhuB7l7k+mHmxmDwMX%0AEwr0Z8t4vqOAE9z98+jxvwKWAfcCnwOd3X1NtG4CsAIYa2a/cvevaiRDERGROkzDxkREROS3qaIc%0AIDoL/nj069vpRXlkRrTsUs7z3ZgqyqPnWwksBA4Bbk0V5dG6z4HngFygTUZZiIiIJJQKcxEREflH%0AGfetjZZvlrEuVVgfUUvPJyIiktVUmIuIiMjmMu77qgLr9i/rydy9Wp9PREQk26kwFxEREREREYmR%0ACnMRERERERGRGKkwFxEREREREYmRCnMRERERERGRGKkwFxEREREREYmRuXvcMYiIiEgNMbN8YC4w%0A0d0nxBtN1ZhZAdDf3S3uWERERGqCCnMREZEsllaYpyx3904xhVNhZpYLfJp+nwpzERHJVvvFHYCI%0AiIjUqFXAxLTfN8QUR2UVUTJuERGRrKUz5iIiIiIiIiIxUvM3ERERERERkRipMBcRERERERGJkQpz%0AERERERERkRipMBcRERERERGJkQpzERERERERkRipMBcRERERERGJkQpzERERERERkRipMBcRERER%0AERGJkQpzERERERERkRipMBcRERERERGJkQpzERERERERkRipMBcRERERERGJkQpzERERERERkRip%0AMBcRERERERGJ0f8H2xfg539oPM0AAAAASUVORK5CYII=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25479" y="846901"/>
            <a:ext cx="40025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 have trains in B2 </a:t>
            </a:r>
            <a:r>
              <a:rPr lang="en-US" b="1" dirty="0">
                <a:solidFill>
                  <a:srgbClr val="FF0000"/>
                </a:solidFill>
              </a:rPr>
              <a:t>w</a:t>
            </a:r>
            <a:r>
              <a:rPr lang="en-US" b="1" dirty="0" smtClean="0">
                <a:solidFill>
                  <a:srgbClr val="FF0000"/>
                </a:solidFill>
              </a:rPr>
              <a:t>e need to use nominal </a:t>
            </a:r>
            <a:r>
              <a:rPr lang="en-US" b="1" dirty="0" smtClean="0">
                <a:solidFill>
                  <a:srgbClr val="FF0000"/>
                </a:solidFill>
              </a:rPr>
              <a:t>collimator </a:t>
            </a:r>
            <a:r>
              <a:rPr lang="en-US" b="1" dirty="0" smtClean="0">
                <a:solidFill>
                  <a:srgbClr val="FF0000"/>
                </a:solidFill>
              </a:rPr>
              <a:t>gap but </a:t>
            </a:r>
            <a:r>
              <a:rPr lang="en-US" b="1" dirty="0" smtClean="0">
                <a:solidFill>
                  <a:srgbClr val="FF0000"/>
                </a:solidFill>
              </a:rPr>
              <a:t>the vertical alignment of the TCTPH in </a:t>
            </a:r>
            <a:r>
              <a:rPr lang="en-US" b="1" dirty="0" smtClean="0">
                <a:solidFill>
                  <a:srgbClr val="FF0000"/>
                </a:solidFill>
              </a:rPr>
              <a:t>IR5 (credit to Collimation Team).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219" y="3211211"/>
            <a:ext cx="4200121" cy="2409064"/>
          </a:xfrm>
          <a:prstGeom prst="rect">
            <a:avLst/>
          </a:prstGeom>
        </p:spPr>
      </p:pic>
      <p:sp>
        <p:nvSpPr>
          <p:cNvPr id="26" name="CustomShape 4"/>
          <p:cNvSpPr/>
          <p:nvPr/>
        </p:nvSpPr>
        <p:spPr>
          <a:xfrm>
            <a:off x="375785" y="5717196"/>
            <a:ext cx="1603927" cy="32333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Courtesy of R. Bruce</a:t>
            </a:r>
            <a:endParaRPr lang="en-US" sz="11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/>
          <a:srcRect l="68846" t="88970" r="22680"/>
          <a:stretch/>
        </p:blipFill>
        <p:spPr>
          <a:xfrm>
            <a:off x="1547664" y="6147314"/>
            <a:ext cx="484530" cy="4433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745928" y="5202191"/>
            <a:ext cx="150226" cy="1"/>
          </a:xfrm>
          <a:prstGeom prst="line">
            <a:avLst/>
          </a:prstGeom>
          <a:ln w="25400">
            <a:solidFill>
              <a:schemeClr val="tx2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484800" y="5157191"/>
            <a:ext cx="216000" cy="90000"/>
          </a:xfrm>
          <a:prstGeom prst="rect">
            <a:avLst/>
          </a:prstGeom>
          <a:solidFill>
            <a:srgbClr val="5AB5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347864" y="5123713"/>
            <a:ext cx="548290" cy="12165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347864" y="5127361"/>
            <a:ext cx="534186" cy="11800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stomShape 4"/>
          <p:cNvSpPr/>
          <p:nvPr/>
        </p:nvSpPr>
        <p:spPr>
          <a:xfrm>
            <a:off x="7130620" y="1201586"/>
            <a:ext cx="1915820" cy="643238"/>
          </a:xfrm>
          <a:prstGeom prst="rect">
            <a:avLst/>
          </a:prstGeom>
          <a:solidFill>
            <a:srgbClr val="0074A4"/>
          </a:solidFill>
          <a:ln w="28575">
            <a:solidFill>
              <a:srgbClr val="00B0F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Rights WIRES at ~10 mm</a:t>
            </a:r>
          </a:p>
          <a:p>
            <a:pPr algn="ctr"/>
            <a:r>
              <a:rPr lang="en-US" sz="11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(vs 5.7 mm </a:t>
            </a:r>
            <a:r>
              <a:rPr lang="en-US" sz="11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IDEAL)</a:t>
            </a:r>
          </a:p>
          <a:p>
            <a:pPr algn="ctr"/>
            <a:r>
              <a:rPr lang="en-US" sz="1100" b="1" spc="-1" dirty="0" smtClean="0">
                <a:solidFill>
                  <a:srgbClr val="FC97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Left WIRES too far.</a:t>
            </a:r>
            <a:endParaRPr lang="en-US" sz="1100" b="1" spc="-1" dirty="0">
              <a:solidFill>
                <a:srgbClr val="FC973C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8268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9DCBE1B-6A42-4C69-BAD0-DA73147E306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0074" y="5486289"/>
            <a:ext cx="8753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6110" indent="-28575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VERY IMPORTANT change of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cabling during TS2 (</a:t>
            </a:r>
            <a:r>
              <a:rPr lang="en-US" spc="-1" dirty="0">
                <a:solidFill>
                  <a:schemeClr val="bg1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hlinkClick r:id="rId3"/>
              </a:rPr>
              <a:t>EDMS </a:t>
            </a:r>
            <a:r>
              <a:rPr lang="is-IS" spc="-1" dirty="0">
                <a:solidFill>
                  <a:schemeClr val="bg1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hlinkClick r:id="rId3"/>
              </a:rPr>
              <a:t>2027144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)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between MD3 and MD4.</a:t>
            </a: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268" name="TextShape 1"/>
          <p:cNvSpPr txBox="1"/>
          <p:nvPr/>
        </p:nvSpPr>
        <p:spPr>
          <a:xfrm>
            <a:off x="611999" y="159081"/>
            <a:ext cx="8373173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Re-cabling during TS2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1536" t="16929" r="2455" b="19031"/>
          <a:stretch/>
        </p:blipFill>
        <p:spPr>
          <a:xfrm>
            <a:off x="5061062" y="3092564"/>
            <a:ext cx="3625738" cy="1728192"/>
          </a:xfrm>
          <a:prstGeom prst="rect">
            <a:avLst/>
          </a:prstGeom>
          <a:ln>
            <a:solidFill>
              <a:srgbClr val="1776B6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11536" t="16929" r="2455" b="19031"/>
          <a:stretch/>
        </p:blipFill>
        <p:spPr>
          <a:xfrm>
            <a:off x="5061062" y="1088967"/>
            <a:ext cx="3625738" cy="1728192"/>
          </a:xfrm>
          <a:prstGeom prst="rect">
            <a:avLst/>
          </a:prstGeom>
          <a:solidFill>
            <a:schemeClr val="accent1"/>
          </a:solidFill>
          <a:ln>
            <a:solidFill>
              <a:srgbClr val="1776B6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5580112" y="1088967"/>
            <a:ext cx="647888" cy="149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452320" y="2594286"/>
            <a:ext cx="647888" cy="1866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335078" y="820852"/>
            <a:ext cx="1022922" cy="325985"/>
          </a:xfrm>
          <a:prstGeom prst="rect">
            <a:avLst/>
          </a:prstGeom>
          <a:solidFill>
            <a:schemeClr val="accent1"/>
          </a:solidFill>
          <a:ln>
            <a:solidFill>
              <a:srgbClr val="177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MD3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335078" y="2902752"/>
            <a:ext cx="1022922" cy="325985"/>
          </a:xfrm>
          <a:prstGeom prst="rect">
            <a:avLst/>
          </a:prstGeom>
          <a:solidFill>
            <a:schemeClr val="accent1"/>
          </a:solidFill>
          <a:ln>
            <a:solidFill>
              <a:srgbClr val="177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MD4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039" y="692696"/>
            <a:ext cx="4278953" cy="4316488"/>
          </a:xfrm>
          <a:prstGeom prst="rect">
            <a:avLst/>
          </a:prstGeom>
        </p:spPr>
      </p:pic>
      <p:sp>
        <p:nvSpPr>
          <p:cNvPr id="19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49075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11" name="CustomShape 2"/>
          <p:cNvSpPr/>
          <p:nvPr/>
        </p:nvSpPr>
        <p:spPr>
          <a:xfrm>
            <a:off x="-201039" y="122182"/>
            <a:ext cx="8567712" cy="517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MD3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Crossing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angle and compensation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69372" y="70891"/>
            <a:ext cx="112525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  <a:endParaRPr lang="en-US" dirty="0"/>
          </a:p>
          <a:p>
            <a:r>
              <a:rPr lang="en-US" dirty="0" smtClean="0">
                <a:solidFill>
                  <a:srgbClr val="5A5A5A"/>
                </a:solidFill>
              </a:rPr>
              <a:t>FILL7169</a:t>
            </a:r>
            <a:endParaRPr lang="en-US" dirty="0">
              <a:solidFill>
                <a:srgbClr val="5A5A5A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69372" y="465858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Reducing crossing angle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510490" y="30366"/>
            <a:ext cx="576466" cy="367744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MD3, 7 h</a:t>
            </a:r>
            <a:endParaRPr lang="en-US" sz="11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04" y="877172"/>
            <a:ext cx="3807353" cy="27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3213" y="865968"/>
            <a:ext cx="4213407" cy="270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3187" y="3609320"/>
            <a:ext cx="3738813" cy="27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600" y="3620698"/>
            <a:ext cx="3633560" cy="2700000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7340198" y="2564904"/>
            <a:ext cx="1346602" cy="295736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/>
              <a:t>Asymmetric fill</a:t>
            </a:r>
            <a:endParaRPr lang="en-US" sz="11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7236296" y="5409101"/>
            <a:ext cx="1483731" cy="295736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5</a:t>
            </a:r>
            <a:r>
              <a:rPr lang="en-US" sz="1100" b="1" baseline="30000" dirty="0" smtClean="0"/>
              <a:t>th</a:t>
            </a:r>
            <a:r>
              <a:rPr lang="en-US" sz="1100" b="1" dirty="0" smtClean="0"/>
              <a:t> axis alignment</a:t>
            </a:r>
            <a:endParaRPr lang="en-US" sz="1100" b="1" dirty="0"/>
          </a:p>
        </p:txBody>
      </p:sp>
      <p:sp>
        <p:nvSpPr>
          <p:cNvPr id="27" name="Rounded Rectangle 26"/>
          <p:cNvSpPr/>
          <p:nvPr/>
        </p:nvSpPr>
        <p:spPr>
          <a:xfrm>
            <a:off x="3265776" y="4339666"/>
            <a:ext cx="1483731" cy="295736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Strong </a:t>
            </a:r>
            <a:r>
              <a:rPr lang="en-US" sz="1100" b="1" dirty="0" err="1" smtClean="0"/>
              <a:t>octupoles</a:t>
            </a:r>
            <a:endParaRPr lang="en-US" sz="1100" b="1" dirty="0"/>
          </a:p>
        </p:txBody>
      </p:sp>
      <p:sp>
        <p:nvSpPr>
          <p:cNvPr id="28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9084315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376CA69-CE2D-F147-A4EA-1BBB7DE89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534" y="854045"/>
            <a:ext cx="7704416" cy="4940120"/>
          </a:xfrm>
          <a:prstGeom prst="rect">
            <a:avLst/>
          </a:prstGeom>
        </p:spPr>
      </p:pic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11" name="CustomShape 2"/>
          <p:cNvSpPr/>
          <p:nvPr/>
        </p:nvSpPr>
        <p:spPr>
          <a:xfrm>
            <a:off x="-201039" y="122182"/>
            <a:ext cx="8567712" cy="517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MD3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Crossing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angle and compensation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8" name="CustomShape 4"/>
          <p:cNvSpPr/>
          <p:nvPr/>
        </p:nvSpPr>
        <p:spPr>
          <a:xfrm>
            <a:off x="8086956" y="3164947"/>
            <a:ext cx="954087" cy="299666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A. </a:t>
            </a:r>
            <a:r>
              <a:rPr lang="en-US" sz="1400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Poyet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86393" y="5740354"/>
            <a:ext cx="6480280" cy="9618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  <a:defRPr b="1" spc="-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Very clear effect of the compensation even at reduced crossing (130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)!</a:t>
            </a:r>
          </a:p>
          <a:p>
            <a:r>
              <a:rPr lang="en-US" dirty="0" smtClean="0">
                <a:solidFill>
                  <a:srgbClr val="FC973C"/>
                </a:solidFill>
              </a:rPr>
              <a:t>Not possible to test the wire during the </a:t>
            </a:r>
            <a:r>
              <a:rPr lang="en-US" dirty="0" smtClean="0">
                <a:solidFill>
                  <a:srgbClr val="FC973C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>
                <a:solidFill>
                  <a:srgbClr val="FC973C"/>
                </a:solidFill>
              </a:rPr>
              <a:t>-leveling</a:t>
            </a:r>
            <a:endParaRPr lang="en-US" dirty="0">
              <a:solidFill>
                <a:srgbClr val="FC973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86956" y="4239792"/>
            <a:ext cx="720080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8962" y="4101787"/>
            <a:ext cx="72008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</a:t>
            </a:r>
            <a:r>
              <a:rPr lang="en-US" b="1" dirty="0" smtClean="0">
                <a:solidFill>
                  <a:schemeClr val="bg1"/>
                </a:solidFill>
              </a:rPr>
              <a:t>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86956" y="3829935"/>
            <a:ext cx="720080" cy="369332"/>
          </a:xfrm>
          <a:prstGeom prst="rect">
            <a:avLst/>
          </a:prstGeom>
          <a:solidFill>
            <a:srgbClr val="1676B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L1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88962" y="4534704"/>
            <a:ext cx="720080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</a:t>
            </a:r>
            <a:r>
              <a:rPr lang="en-US" b="1" dirty="0" smtClean="0">
                <a:solidFill>
                  <a:schemeClr val="bg1"/>
                </a:solidFill>
              </a:rPr>
              <a:t>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69372" y="70891"/>
            <a:ext cx="112525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  <a:endParaRPr lang="en-US" dirty="0"/>
          </a:p>
          <a:p>
            <a:r>
              <a:rPr lang="en-US" dirty="0" smtClean="0">
                <a:solidFill>
                  <a:srgbClr val="5A5A5A"/>
                </a:solidFill>
              </a:rPr>
              <a:t>FILL7169</a:t>
            </a:r>
            <a:endParaRPr lang="en-US" dirty="0">
              <a:solidFill>
                <a:srgbClr val="5A5A5A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69372" y="465858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Reducing crossing angle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510490" y="30366"/>
            <a:ext cx="576466" cy="367744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MD3, 7 h</a:t>
            </a:r>
            <a:endParaRPr lang="en-US" sz="1100" b="1" dirty="0"/>
          </a:p>
        </p:txBody>
      </p:sp>
      <p:sp>
        <p:nvSpPr>
          <p:cNvPr id="25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4016004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/>
          <p:cNvSpPr/>
          <p:nvPr/>
        </p:nvSpPr>
        <p:spPr>
          <a:xfrm>
            <a:off x="-201039" y="122182"/>
            <a:ext cx="8567712" cy="517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MD4: Validation FILL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7450" y="44624"/>
            <a:ext cx="112525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  <a:endParaRPr lang="en-US" dirty="0"/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FILL7386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7450" y="439591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TRAINS and NEW cabling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24328" y="21496"/>
            <a:ext cx="607506" cy="358156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MD4,</a:t>
            </a:r>
          </a:p>
          <a:p>
            <a:pPr algn="ctr"/>
            <a:r>
              <a:rPr lang="en-US" sz="1100" b="1" dirty="0" smtClean="0"/>
              <a:t>10 h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839701"/>
            <a:ext cx="3697059" cy="27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3671542"/>
            <a:ext cx="4027118" cy="27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7608" y="3671542"/>
            <a:ext cx="4086610" cy="270000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395536" y="3952615"/>
            <a:ext cx="1296144" cy="392927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/>
              <a:t>Polarity check at 450 GeV</a:t>
            </a:r>
            <a:endParaRPr lang="en-US" sz="1100" b="1" dirty="0" smtClean="0"/>
          </a:p>
        </p:txBody>
      </p:sp>
      <p:sp>
        <p:nvSpPr>
          <p:cNvPr id="18" name="Rounded Rectangle 17"/>
          <p:cNvSpPr/>
          <p:nvPr/>
        </p:nvSpPr>
        <p:spPr>
          <a:xfrm>
            <a:off x="7588729" y="4149079"/>
            <a:ext cx="1407253" cy="392927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Feedforward check  at  6.5 </a:t>
            </a:r>
            <a:r>
              <a:rPr lang="en-US" sz="1100" b="1" dirty="0" err="1" smtClean="0"/>
              <a:t>TeV</a:t>
            </a:r>
            <a:endParaRPr lang="en-US" sz="1100" b="1" dirty="0" smtClean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0797" y="839701"/>
            <a:ext cx="4213408" cy="2700000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4644008" y="980728"/>
            <a:ext cx="1118147" cy="392927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SETUP BEAM in B2</a:t>
            </a:r>
            <a:endParaRPr lang="en-US" sz="1100" b="1" dirty="0" smtClean="0"/>
          </a:p>
        </p:txBody>
      </p:sp>
      <p:sp>
        <p:nvSpPr>
          <p:cNvPr id="22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3" name="TextShape 2"/>
          <p:cNvSpPr txBox="1"/>
          <p:nvPr/>
        </p:nvSpPr>
        <p:spPr>
          <a:xfrm>
            <a:off x="8686800" y="6381728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 smtClean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88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/>
          <p:cNvSpPr/>
          <p:nvPr/>
        </p:nvSpPr>
        <p:spPr>
          <a:xfrm>
            <a:off x="-201039" y="122182"/>
            <a:ext cx="8567712" cy="517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MD4: Operation with trains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7450" y="44624"/>
            <a:ext cx="112525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October</a:t>
            </a:r>
            <a:endParaRPr lang="en-US" dirty="0"/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FILL7386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7450" y="439591"/>
            <a:ext cx="1125256" cy="400110"/>
          </a:xfrm>
          <a:prstGeom prst="rect">
            <a:avLst/>
          </a:prstGeom>
          <a:solidFill>
            <a:srgbClr val="006FC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</a:rPr>
              <a:t>TRAINS and NEW cabling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24328" y="21496"/>
            <a:ext cx="607506" cy="358156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MD4,</a:t>
            </a:r>
          </a:p>
          <a:p>
            <a:pPr algn="ctr"/>
            <a:r>
              <a:rPr lang="en-US" sz="1100" b="1" dirty="0" smtClean="0"/>
              <a:t>10 h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33" y="764704"/>
            <a:ext cx="3896529" cy="28456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627" y="764704"/>
            <a:ext cx="4274031" cy="27388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645024"/>
            <a:ext cx="3868264" cy="27126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6976" y="3696808"/>
            <a:ext cx="3783656" cy="2880096"/>
          </a:xfrm>
          <a:prstGeom prst="rect">
            <a:avLst/>
          </a:prstGeom>
        </p:spPr>
      </p:pic>
      <p:sp>
        <p:nvSpPr>
          <p:cNvPr id="14" name="TextShape 3"/>
          <p:cNvSpPr txBox="1"/>
          <p:nvPr/>
        </p:nvSpPr>
        <p:spPr>
          <a:xfrm>
            <a:off x="6444208" y="6664261"/>
            <a:ext cx="2037310" cy="193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MD3263 in MD3 and MD4</a:t>
            </a:r>
            <a:br>
              <a:rPr lang="en-US" sz="1100" spc="-1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1100" spc="-1">
              <a:solidFill>
                <a:srgbClr val="5EB5D2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 smtClean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626625" y="3491732"/>
            <a:ext cx="1296144" cy="392927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smtClean="0"/>
              <a:t>Symmetric filling scheme</a:t>
            </a:r>
            <a:endParaRPr lang="en-US" sz="1100" b="1" dirty="0" smtClean="0"/>
          </a:p>
        </p:txBody>
      </p:sp>
      <p:sp>
        <p:nvSpPr>
          <p:cNvPr id="17" name="Rounded Rectangle 16"/>
          <p:cNvSpPr/>
          <p:nvPr/>
        </p:nvSpPr>
        <p:spPr>
          <a:xfrm>
            <a:off x="7786562" y="5373216"/>
            <a:ext cx="1296144" cy="392927"/>
          </a:xfrm>
          <a:prstGeom prst="round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5</a:t>
            </a:r>
            <a:r>
              <a:rPr lang="en-US" sz="1100" b="1" baseline="30000" dirty="0" smtClean="0"/>
              <a:t>th</a:t>
            </a:r>
            <a:r>
              <a:rPr lang="en-US" sz="1100" b="1" dirty="0" smtClean="0"/>
              <a:t>-axis </a:t>
            </a:r>
            <a:r>
              <a:rPr lang="en-US" sz="1100" b="1" dirty="0" err="1" smtClean="0"/>
              <a:t>alignement</a:t>
            </a:r>
            <a:endParaRPr lang="en-US" sz="1100" b="1" dirty="0" smtClean="0"/>
          </a:p>
        </p:txBody>
      </p:sp>
    </p:spTree>
    <p:extLst>
      <p:ext uri="{BB962C8B-B14F-4D97-AF65-F5344CB8AC3E}">
        <p14:creationId xmlns:p14="http://schemas.microsoft.com/office/powerpoint/2010/main" val="186432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31261</TotalTime>
  <Words>1125</Words>
  <Application>Microsoft Macintosh PowerPoint</Application>
  <PresentationFormat>On-screen Show (4:3)</PresentationFormat>
  <Paragraphs>193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DejaVu Sans</vt:lpstr>
      <vt:lpstr>Symbol</vt:lpstr>
      <vt:lpstr>Times New Roman</vt:lpstr>
      <vt:lpstr>Wingdings</vt:lpstr>
      <vt:lpstr>Arial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dc:description/>
  <cp:lastModifiedBy>Microsoft Office User</cp:lastModifiedBy>
  <cp:revision>620</cp:revision>
  <dcterms:created xsi:type="dcterms:W3CDTF">2016-01-11T14:38:10Z</dcterms:created>
  <dcterms:modified xsi:type="dcterms:W3CDTF">2018-11-29T09:47:02Z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APO</vt:lpwstr>
  </property>
  <property fmtid="{D5CDD505-2E9C-101B-9397-08002B2CF9AE}" pid="4" name="ContentTypeId">
    <vt:lpwstr>0x010100689ABA85A245EC45AA49FA36F10E0232</vt:lpwstr>
  </property>
  <property fmtid="{D5CDD505-2E9C-101B-9397-08002B2CF9AE}" pid="5" name="HiddenSlides">
    <vt:i4>0</vt:i4>
  </property>
  <property fmtid="{D5CDD505-2E9C-101B-9397-08002B2CF9AE}" pid="6" name="HyperlinksChanged">
    <vt:bool>true</vt:bool>
  </property>
  <property fmtid="{D5CDD505-2E9C-101B-9397-08002B2CF9AE}" pid="7" name="LinksUpToDate">
    <vt:bool>true</vt:bool>
  </property>
  <property fmtid="{D5CDD505-2E9C-101B-9397-08002B2CF9AE}" pid="8" name="MMClips">
    <vt:i4>0</vt:i4>
  </property>
  <property fmtid="{D5CDD505-2E9C-101B-9397-08002B2CF9AE}" pid="9" name="Notes">
    <vt:i4>22</vt:i4>
  </property>
  <property fmtid="{D5CDD505-2E9C-101B-9397-08002B2CF9AE}" pid="10" name="PresentationFormat">
    <vt:lpwstr>On-screen Show (4:3)</vt:lpwstr>
  </property>
  <property fmtid="{D5CDD505-2E9C-101B-9397-08002B2CF9AE}" pid="11" name="ScaleCrop">
    <vt:bool>true</vt:bool>
  </property>
  <property fmtid="{D5CDD505-2E9C-101B-9397-08002B2CF9AE}" pid="12" name="ShareDoc">
    <vt:bool>true</vt:bool>
  </property>
  <property fmtid="{D5CDD505-2E9C-101B-9397-08002B2CF9AE}" pid="13" name="Slides">
    <vt:i4>54</vt:i4>
  </property>
</Properties>
</file>