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5" r:id="rId2"/>
    <p:sldId id="295" r:id="rId3"/>
    <p:sldId id="266" r:id="rId4"/>
    <p:sldId id="339" r:id="rId5"/>
    <p:sldId id="348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3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0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5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F70AC-CD5B-494A-8B5C-02AFDB618800}" type="datetimeFigureOut">
              <a:rPr lang="en-GB" smtClean="0"/>
              <a:t>28/11/2018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F9F83-6A86-4FA0-8A20-78EE31071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8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710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545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691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19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268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975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304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425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316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34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84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76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40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4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04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18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9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10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97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C628-49D5-435F-8985-83CA0C0EC4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57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0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307"/>
            <a:ext cx="11727426" cy="967654"/>
          </a:xfrm>
        </p:spPr>
        <p:txBody>
          <a:bodyPr>
            <a:normAutofit/>
          </a:bodyPr>
          <a:lstStyle/>
          <a:p>
            <a:r>
              <a:rPr lang="en-GB" dirty="0" smtClean="0"/>
              <a:t>ATS MD highlights from MD3 &amp; MD4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" y="1483234"/>
            <a:ext cx="11963400" cy="184289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dirty="0" smtClean="0">
                <a:solidFill>
                  <a:srgbClr val="004769"/>
                </a:solidFill>
              </a:rPr>
              <a:t>S</a:t>
            </a:r>
            <a:r>
              <a:rPr lang="en-US" altLang="x-none" dirty="0">
                <a:solidFill>
                  <a:srgbClr val="004769"/>
                </a:solidFill>
              </a:rPr>
              <a:t>. </a:t>
            </a:r>
            <a:r>
              <a:rPr lang="en-US" altLang="x-none" dirty="0" smtClean="0">
                <a:solidFill>
                  <a:srgbClr val="004769"/>
                </a:solidFill>
              </a:rPr>
              <a:t>Fartoukh, A. Mereghetti, M. Solfaroli</a:t>
            </a:r>
          </a:p>
          <a:p>
            <a:pPr>
              <a:spcBef>
                <a:spcPts val="12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i="1" dirty="0" smtClean="0"/>
              <a:t>With contributions from the </a:t>
            </a:r>
            <a:r>
              <a:rPr lang="en-US" i="1" dirty="0"/>
              <a:t>OP, OMC, Collimation, </a:t>
            </a:r>
            <a:r>
              <a:rPr lang="en-US" i="1" dirty="0" smtClean="0"/>
              <a:t>Lumi</a:t>
            </a:r>
            <a:r>
              <a:rPr lang="en-US" i="1" dirty="0"/>
              <a:t>, </a:t>
            </a:r>
            <a:r>
              <a:rPr lang="en-US" i="1" dirty="0" smtClean="0"/>
              <a:t>Beam-beam, Instability </a:t>
            </a:r>
            <a:r>
              <a:rPr lang="en-US" i="1" dirty="0"/>
              <a:t>&amp; </a:t>
            </a:r>
            <a:r>
              <a:rPr lang="en-US" i="1" dirty="0" smtClean="0"/>
              <a:t>ADT teams, </a:t>
            </a:r>
            <a:r>
              <a:rPr lang="en-US" b="1" i="1" u="sng" dirty="0" smtClean="0"/>
              <a:t>MD-coordination and </a:t>
            </a:r>
            <a:r>
              <a:rPr lang="en-US" b="1" i="1" u="sng" dirty="0" err="1" smtClean="0"/>
              <a:t>rMPP</a:t>
            </a:r>
            <a:endParaRPr lang="en-US" b="1" i="1" u="sng" dirty="0" smtClean="0"/>
          </a:p>
          <a:p>
            <a:pPr>
              <a:spcBef>
                <a:spcPts val="12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 smtClean="0">
                <a:solidFill>
                  <a:srgbClr val="00B050"/>
                </a:solidFill>
              </a:rPr>
              <a:t>LSWG Meeting on MD3/4-2018 Results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820311"/>
            <a:ext cx="93172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/>
              <a:t>Combined </a:t>
            </a:r>
            <a:r>
              <a:rPr lang="en-US" sz="3000" b="1" dirty="0"/>
              <a:t>Ramp and Double squeeze (CRDS</a:t>
            </a:r>
            <a:r>
              <a:rPr lang="en-US" sz="3000" b="1" dirty="0" smtClean="0"/>
              <a:t>): MD3270</a:t>
            </a:r>
            <a:endParaRPr lang="en-GB" sz="30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/>
              <a:t>TCDQ levelling: MD4023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9107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5825"/>
            <a:ext cx="6237678" cy="3060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960100" y="-16089"/>
            <a:ext cx="12319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MD4</a:t>
            </a:r>
            <a:endParaRPr lang="en-GB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466" y="3085825"/>
            <a:ext cx="6237685" cy="30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260" y="444500"/>
            <a:ext cx="120167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 smtClean="0"/>
              <a:t>Beam-beam  </a:t>
            </a:r>
            <a:r>
              <a:rPr lang="en-US" sz="3200" b="1" dirty="0" smtClean="0">
                <a:solidFill>
                  <a:srgbClr val="FF0000"/>
                </a:solidFill>
              </a:rPr>
              <a:t>@ 1.5-1.6e11 p/b </a:t>
            </a:r>
            <a:r>
              <a:rPr lang="en-US" sz="3200" b="1" dirty="0" smtClean="0"/>
              <a:t>(</a:t>
            </a:r>
            <a:r>
              <a:rPr lang="en-US" sz="3200" b="1" dirty="0" smtClean="0">
                <a:latin typeface="Symbol" panose="05050102010706020507" pitchFamily="18" charset="2"/>
              </a:rPr>
              <a:t>ge</a:t>
            </a:r>
            <a:r>
              <a:rPr lang="en-US" sz="3200" b="1" dirty="0" smtClean="0"/>
              <a:t> ~3 </a:t>
            </a:r>
            <a:r>
              <a:rPr lang="en-US" sz="3200" b="1" dirty="0" smtClean="0">
                <a:latin typeface="Symbol" panose="05050102010706020507" pitchFamily="18" charset="2"/>
              </a:rPr>
              <a:t>m</a:t>
            </a:r>
            <a:r>
              <a:rPr lang="en-US" sz="3200" b="1" dirty="0" smtClean="0"/>
              <a:t>m) !!</a:t>
            </a:r>
          </a:p>
          <a:p>
            <a:r>
              <a:rPr lang="en-US" sz="800" dirty="0" smtClean="0"/>
              <a:t> 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3000" dirty="0" smtClean="0"/>
              <a:t>8b4e trains successfully put into collision (MO&lt;0 @ -570 A)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US" sz="800" dirty="0" smtClean="0"/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3000" dirty="0" smtClean="0">
                <a:sym typeface="Wingdings" panose="05000000000000000000" pitchFamily="2" charset="2"/>
              </a:rPr>
              <a:t>Burn off limit demonstrated after a Q-scan (</a:t>
            </a:r>
            <a:r>
              <a:rPr lang="en-US" sz="3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3000" dirty="0" err="1" smtClean="0">
                <a:sym typeface="Wingdings" panose="05000000000000000000" pitchFamily="2" charset="2"/>
              </a:rPr>
              <a:t>Q</a:t>
            </a:r>
            <a:r>
              <a:rPr lang="en-US" sz="3000" baseline="-25000" dirty="0" err="1" smtClean="0">
                <a:sym typeface="Wingdings" panose="05000000000000000000" pitchFamily="2" charset="2"/>
              </a:rPr>
              <a:t>x,y</a:t>
            </a:r>
            <a:r>
              <a:rPr lang="en-US" sz="3000" dirty="0" smtClean="0">
                <a:sym typeface="Wingdings" panose="05000000000000000000" pitchFamily="2" charset="2"/>
              </a:rPr>
              <a:t>=+0.007/+0.005)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US" sz="800" dirty="0" smtClean="0">
              <a:sym typeface="Wingdings" panose="05000000000000000000" pitchFamily="2" charset="2"/>
            </a:endParaRPr>
          </a:p>
          <a:p>
            <a:r>
              <a:rPr lang="en-US" sz="3000" dirty="0" smtClean="0">
                <a:sym typeface="Wingdings" panose="05000000000000000000" pitchFamily="2" charset="2"/>
              </a:rPr>
              <a:t>     .. </a:t>
            </a:r>
            <a:r>
              <a:rPr lang="en-US" sz="3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For a half X-angle of only 120 </a:t>
            </a:r>
            <a:r>
              <a:rPr lang="en-US" sz="3000" b="1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3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rad @ </a:t>
            </a:r>
            <a:r>
              <a:rPr lang="en-US" sz="3000" b="1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3000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*</a:t>
            </a:r>
            <a:r>
              <a:rPr lang="en-US" sz="3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=65 cm, i.e. 9.3 </a:t>
            </a:r>
            <a:r>
              <a:rPr lang="en-US" sz="3000" b="1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3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(@ </a:t>
            </a:r>
            <a:r>
              <a:rPr lang="en-US" sz="2800" b="1" dirty="0">
                <a:solidFill>
                  <a:srgbClr val="FF0000"/>
                </a:solidFill>
                <a:latin typeface="Symbol" panose="05050102010706020507" pitchFamily="18" charset="2"/>
              </a:rPr>
              <a:t>ge</a:t>
            </a:r>
            <a:r>
              <a:rPr lang="en-US" sz="2800" b="1" dirty="0">
                <a:solidFill>
                  <a:srgbClr val="FF0000"/>
                </a:solidFill>
              </a:rPr>
              <a:t> ~3 </a:t>
            </a:r>
            <a:r>
              <a:rPr lang="en-US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800" b="1" dirty="0" smtClean="0">
                <a:solidFill>
                  <a:srgbClr val="FF0000"/>
                </a:solidFill>
              </a:rPr>
              <a:t>m)</a:t>
            </a:r>
            <a:endParaRPr lang="en-US" sz="3000" b="1" dirty="0" smtClean="0">
              <a:solidFill>
                <a:srgbClr val="FF0000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58168" y="6368277"/>
            <a:ext cx="124168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A. Poyet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196761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64167"/>
            <a:ext cx="11727426" cy="729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MD 4023 – TCDQ levelling</a:t>
            </a:r>
            <a:endParaRPr lang="en-GB" sz="3200" dirty="0"/>
          </a:p>
        </p:txBody>
      </p:sp>
      <p:sp>
        <p:nvSpPr>
          <p:cNvPr id="13" name="Rectangle 12"/>
          <p:cNvSpPr/>
          <p:nvPr/>
        </p:nvSpPr>
        <p:spPr>
          <a:xfrm>
            <a:off x="714375" y="2765425"/>
            <a:ext cx="2990850" cy="73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TCDQ</a:t>
            </a:r>
            <a:endParaRPr lang="en-GB" sz="2800" dirty="0"/>
          </a:p>
        </p:txBody>
      </p:sp>
      <p:sp>
        <p:nvSpPr>
          <p:cNvPr id="14" name="Rectangle 13"/>
          <p:cNvSpPr/>
          <p:nvPr/>
        </p:nvSpPr>
        <p:spPr>
          <a:xfrm>
            <a:off x="3962400" y="2765425"/>
            <a:ext cx="1047750" cy="73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TCSP</a:t>
            </a:r>
          </a:p>
          <a:p>
            <a:pPr algn="ctr"/>
            <a:r>
              <a:rPr lang="en-US" sz="1100" dirty="0" smtClean="0"/>
              <a:t>(critical jaw)</a:t>
            </a:r>
            <a:endParaRPr lang="en-GB" sz="1100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57200" y="4641850"/>
            <a:ext cx="5267325" cy="1905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962401" y="5803900"/>
            <a:ext cx="1047750" cy="73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TCSP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357687" y="3498850"/>
            <a:ext cx="2286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357687" y="5727700"/>
            <a:ext cx="2286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571625" y="3527425"/>
            <a:ext cx="9525" cy="1076325"/>
          </a:xfrm>
          <a:prstGeom prst="line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2061" y="3808709"/>
            <a:ext cx="2738186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4.9 mm (TCDQ min. gap for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HL-LHC intensity, </a:t>
            </a:r>
            <a:r>
              <a:rPr lang="en-US" sz="1600" b="1" dirty="0" err="1" smtClean="0">
                <a:solidFill>
                  <a:srgbClr val="FF0000"/>
                </a:solidFill>
              </a:rPr>
              <a:t>EoR</a:t>
            </a:r>
            <a:r>
              <a:rPr lang="en-US" sz="1600" b="1" dirty="0" smtClean="0">
                <a:solidFill>
                  <a:srgbClr val="FF0000"/>
                </a:solidFill>
              </a:rPr>
              <a:t> setting)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86550" y="2727325"/>
            <a:ext cx="2990850" cy="73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TCDQ</a:t>
            </a:r>
            <a:endParaRPr lang="en-GB" sz="2800" dirty="0"/>
          </a:p>
        </p:txBody>
      </p:sp>
      <p:sp>
        <p:nvSpPr>
          <p:cNvPr id="22" name="Rectangle 21"/>
          <p:cNvSpPr/>
          <p:nvPr/>
        </p:nvSpPr>
        <p:spPr>
          <a:xfrm>
            <a:off x="9934575" y="2727325"/>
            <a:ext cx="1047750" cy="73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TCSP</a:t>
            </a:r>
          </a:p>
          <a:p>
            <a:pPr algn="ctr"/>
            <a:r>
              <a:rPr lang="en-US" sz="1100" dirty="0" smtClean="0"/>
              <a:t>(critical jaw)</a:t>
            </a:r>
            <a:endParaRPr lang="en-GB" sz="1100" dirty="0"/>
          </a:p>
        </p:txBody>
      </p:sp>
      <p:sp>
        <p:nvSpPr>
          <p:cNvPr id="23" name="Rectangle 22"/>
          <p:cNvSpPr/>
          <p:nvPr/>
        </p:nvSpPr>
        <p:spPr>
          <a:xfrm>
            <a:off x="9934575" y="4603916"/>
            <a:ext cx="1047750" cy="73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TCSP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329862" y="3460750"/>
            <a:ext cx="2286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0329862" y="4539893"/>
            <a:ext cx="2286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14300" y="4641850"/>
            <a:ext cx="11782425" cy="190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038850" y="4060825"/>
            <a:ext cx="5267325" cy="1905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791325" y="4093181"/>
            <a:ext cx="0" cy="51435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00862" y="4238497"/>
            <a:ext cx="2707472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latin typeface="Symbol" panose="05050102010706020507" pitchFamily="18" charset="2"/>
              </a:rPr>
              <a:t>D</a:t>
            </a:r>
            <a:r>
              <a:rPr lang="en-US" sz="1600" dirty="0" err="1" smtClean="0"/>
              <a:t>x</a:t>
            </a:r>
            <a:r>
              <a:rPr lang="en-US" sz="1600" dirty="0" smtClean="0"/>
              <a:t> via orbit bump (max 2 mm)</a:t>
            </a:r>
            <a:endParaRPr lang="en-GB" sz="16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47637" y="3103561"/>
            <a:ext cx="11782425" cy="190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95275" y="6185494"/>
            <a:ext cx="11782425" cy="190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296400" y="4947244"/>
            <a:ext cx="20097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9572625" y="4970628"/>
            <a:ext cx="0" cy="121486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791325" y="5201339"/>
            <a:ext cx="2719335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2 </a:t>
            </a:r>
            <a:r>
              <a:rPr lang="en-US" sz="16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1600" b="1" dirty="0" err="1" smtClean="0">
                <a:solidFill>
                  <a:srgbClr val="FF0000"/>
                </a:solidFill>
              </a:rPr>
              <a:t>x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(max 4 mm).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The TCDQ did not move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The BPM readout is still zero !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0862" y="3537890"/>
            <a:ext cx="2798203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7.3 (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6.8) </a:t>
            </a:r>
            <a:r>
              <a:rPr lang="en-US" sz="1600" dirty="0">
                <a:latin typeface="Symbol" panose="05050102010706020507" pitchFamily="18" charset="2"/>
              </a:rPr>
              <a:t>s</a:t>
            </a:r>
            <a:r>
              <a:rPr lang="en-US" sz="1600" dirty="0" smtClean="0"/>
              <a:t> (min. 3 mm)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(low intensity, end of levelling)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6791325" y="3527269"/>
            <a:ext cx="1" cy="552606"/>
          </a:xfrm>
          <a:prstGeom prst="line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" y="1002893"/>
            <a:ext cx="120776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Motivation:  </a:t>
            </a:r>
            <a:r>
              <a:rPr lang="en-US" sz="2800" dirty="0" smtClean="0"/>
              <a:t>reduce the TCDQ effective gap in collision  when allowed at lower beam current, in order to preserve</a:t>
            </a:r>
            <a:r>
              <a:rPr lang="en-US" sz="2800" dirty="0"/>
              <a:t> </a:t>
            </a:r>
            <a:r>
              <a:rPr lang="en-US" sz="2800" dirty="0" smtClean="0"/>
              <a:t>(maximize) the </a:t>
            </a:r>
            <a:r>
              <a:rPr lang="en-US" sz="2800" dirty="0" smtClean="0">
                <a:latin typeface="Symbol" panose="05050102010706020507" pitchFamily="18" charset="2"/>
              </a:rPr>
              <a:t>b</a:t>
            </a:r>
            <a:r>
              <a:rPr lang="en-US" sz="2800" baseline="30000" dirty="0" smtClean="0"/>
              <a:t>*</a:t>
            </a:r>
            <a:r>
              <a:rPr lang="en-US" sz="2800" dirty="0" smtClean="0"/>
              <a:t> reach for Run III (HL-LHC)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Principle: </a:t>
            </a:r>
            <a:r>
              <a:rPr lang="en-US" sz="2800" dirty="0" smtClean="0"/>
              <a:t>moving the beam (and TCSP) instead of the TCDQ (BETS unchanged)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3713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9" grpId="0" animBg="1"/>
      <p:bldP spid="37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98425"/>
            <a:ext cx="11912600" cy="892175"/>
          </a:xfrm>
        </p:spPr>
        <p:txBody>
          <a:bodyPr/>
          <a:lstStyle/>
          <a:p>
            <a:r>
              <a:rPr lang="en-US" dirty="0" smtClean="0"/>
              <a:t>Preparation of a special BP at injection, varying the H orbit at the TCDQ (+/- 2mm),  with synchronized displacements of the TCSPs (non-critical jaw)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364" y="1828800"/>
            <a:ext cx="6958471" cy="4892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967831"/>
            <a:ext cx="4695881" cy="2249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000" y="1844318"/>
            <a:ext cx="4457662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Typical MCBY function </a:t>
            </a:r>
          </a:p>
          <a:p>
            <a:pPr algn="ctr"/>
            <a:r>
              <a:rPr lang="en-US" sz="2200" b="1" dirty="0" smtClean="0"/>
              <a:t>(with rounding in/out at stop points)</a:t>
            </a:r>
            <a:endParaRPr lang="en-GB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61100" y="1176477"/>
            <a:ext cx="4457662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TCSP orchestration (+/- 4 mm </a:t>
            </a:r>
            <a:r>
              <a:rPr lang="en-US" sz="2200" b="1" dirty="0" err="1" smtClean="0"/>
              <a:t>mvt</a:t>
            </a:r>
            <a:r>
              <a:rPr lang="en-US" sz="2200" b="1" dirty="0" smtClean="0"/>
              <a:t>)</a:t>
            </a:r>
            <a:endParaRPr lang="en-GB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7000" y="5325169"/>
            <a:ext cx="254903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J. Wenninger et al.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202738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98425"/>
            <a:ext cx="11912600" cy="892175"/>
          </a:xfrm>
        </p:spPr>
        <p:txBody>
          <a:bodyPr/>
          <a:lstStyle/>
          <a:p>
            <a:r>
              <a:rPr lang="en-US" b="1" dirty="0" smtClean="0"/>
              <a:t>Results:</a:t>
            </a:r>
            <a:r>
              <a:rPr lang="en-US" dirty="0" smtClean="0"/>
              <a:t> no bad surprise, with a residual of +/- 100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(within the BPM </a:t>
            </a:r>
            <a:r>
              <a:rPr lang="en-US" dirty="0" err="1" smtClean="0"/>
              <a:t>SiS</a:t>
            </a:r>
            <a:r>
              <a:rPr lang="en-US" dirty="0" smtClean="0"/>
              <a:t>), largely dominated by the absence of rounding in/out in the </a:t>
            </a:r>
            <a:r>
              <a:rPr lang="en-US" smtClean="0"/>
              <a:t>TCSP functions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992312"/>
            <a:ext cx="4611688" cy="1844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318000"/>
            <a:ext cx="4611689" cy="18446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000" y="2020887"/>
            <a:ext cx="7069600" cy="4137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4013" y="1419682"/>
            <a:ext cx="4457662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Max bump amplitude (+/- 2 mm)</a:t>
            </a:r>
            <a:endParaRPr lang="en-GB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72234" y="1152227"/>
            <a:ext cx="5065131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TCSP BPM read-out over the beam process </a:t>
            </a:r>
            <a:r>
              <a:rPr lang="en-US" sz="2200" b="1" dirty="0"/>
              <a:t>(one </a:t>
            </a:r>
            <a:r>
              <a:rPr lang="en-US" sz="2200" b="1" dirty="0" smtClean="0"/>
              <a:t>INDIV/beam, OFB ON) 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30951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0"/>
            <a:ext cx="10515600" cy="662782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Summary &amp; Outlook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14" name="Content Placeholder 5"/>
          <p:cNvSpPr>
            <a:spLocks noGrp="1"/>
          </p:cNvSpPr>
          <p:nvPr>
            <p:ph idx="4294967295"/>
          </p:nvPr>
        </p:nvSpPr>
        <p:spPr>
          <a:xfrm>
            <a:off x="0" y="1580272"/>
            <a:ext cx="12192000" cy="426045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The Combined Ramp &amp; Double Squeeze (CRDS)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has been demonstrated up to a quasi- operational level (only missing the BLM threshold refinement, which is done anyway at each operational year).</a:t>
            </a:r>
          </a:p>
          <a:p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A full LHC cycle with negative MO polarity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has been demonstrated up to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1.6e11 p/b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(8b4e), provided a tele-index deployed  in the ramp </a:t>
            </a:r>
            <a:r>
              <a:rPr lang="en-US" sz="240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(CRDS) and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no offset levelling at FT,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showing 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clear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benefits on lifetime for colliding beams </a:t>
            </a:r>
            <a:r>
              <a:rPr lang="en-US" sz="2400" dirty="0" smtClean="0">
                <a:sym typeface="Wingdings" panose="05000000000000000000" pitchFamily="2" charset="2"/>
              </a:rPr>
              <a:t>(BBLR mitigation with octupoles)</a:t>
            </a:r>
          </a:p>
          <a:p>
            <a:pPr marL="0" indent="0">
              <a:buNone/>
            </a:pPr>
            <a:endParaRPr lang="en-US" sz="1500" dirty="0" smtClean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The TCDQ levelling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principle perfectly works.</a:t>
            </a:r>
          </a:p>
          <a:p>
            <a:endParaRPr lang="en-US" sz="2400" b="1" dirty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These three key ingredients are kept in mind for the OP scenarios at high intensity in Run III.</a:t>
            </a:r>
            <a:endParaRPr lang="en-US" sz="3000" b="1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100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978307"/>
              </p:ext>
            </p:extLst>
          </p:nvPr>
        </p:nvGraphicFramePr>
        <p:xfrm>
          <a:off x="6331974" y="1074274"/>
          <a:ext cx="5795858" cy="52006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2800">
                  <a:extLst>
                    <a:ext uri="{9D8B030D-6E8A-4147-A177-3AD203B41FA5}">
                      <a16:colId xmlns:a16="http://schemas.microsoft.com/office/drawing/2014/main" val="3929801756"/>
                    </a:ext>
                  </a:extLst>
                </a:gridCol>
                <a:gridCol w="510825">
                  <a:extLst>
                    <a:ext uri="{9D8B030D-6E8A-4147-A177-3AD203B41FA5}">
                      <a16:colId xmlns:a16="http://schemas.microsoft.com/office/drawing/2014/main" val="1402328352"/>
                    </a:ext>
                  </a:extLst>
                </a:gridCol>
                <a:gridCol w="731410">
                  <a:extLst>
                    <a:ext uri="{9D8B030D-6E8A-4147-A177-3AD203B41FA5}">
                      <a16:colId xmlns:a16="http://schemas.microsoft.com/office/drawing/2014/main" val="3913097945"/>
                    </a:ext>
                  </a:extLst>
                </a:gridCol>
                <a:gridCol w="1892376">
                  <a:extLst>
                    <a:ext uri="{9D8B030D-6E8A-4147-A177-3AD203B41FA5}">
                      <a16:colId xmlns:a16="http://schemas.microsoft.com/office/drawing/2014/main" val="3657684802"/>
                    </a:ext>
                  </a:extLst>
                </a:gridCol>
                <a:gridCol w="650142">
                  <a:extLst>
                    <a:ext uri="{9D8B030D-6E8A-4147-A177-3AD203B41FA5}">
                      <a16:colId xmlns:a16="http://schemas.microsoft.com/office/drawing/2014/main" val="3228906321"/>
                    </a:ext>
                  </a:extLst>
                </a:gridCol>
                <a:gridCol w="777847">
                  <a:extLst>
                    <a:ext uri="{9D8B030D-6E8A-4147-A177-3AD203B41FA5}">
                      <a16:colId xmlns:a16="http://schemas.microsoft.com/office/drawing/2014/main" val="1257068769"/>
                    </a:ext>
                  </a:extLst>
                </a:gridCol>
                <a:gridCol w="600458">
                  <a:extLst>
                    <a:ext uri="{9D8B030D-6E8A-4147-A177-3AD203B41FA5}">
                      <a16:colId xmlns:a16="http://schemas.microsoft.com/office/drawing/2014/main" val="611282494"/>
                    </a:ext>
                  </a:extLst>
                </a:gridCol>
              </a:tblGrid>
              <a:tr h="3173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Matched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Point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Time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[s]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Parabolic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Fraction 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Optics name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Tele-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Index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000" baseline="30000" dirty="0">
                          <a:effectLst/>
                        </a:rPr>
                        <a:t>*</a:t>
                      </a:r>
                      <a:r>
                        <a:rPr lang="en-GB" sz="1000" dirty="0">
                          <a:effectLst/>
                        </a:rPr>
                        <a:t> [cm]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at IP1 &amp;5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Energy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[GeV]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/>
                </a:tc>
                <a:extLst>
                  <a:ext uri="{0D108BD9-81ED-4DB2-BD59-A6C34878D82A}">
                    <a16:rowId xmlns:a16="http://schemas.microsoft.com/office/drawing/2014/main" val="1232362060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450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3547132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452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15374630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459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80146937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470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1463806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485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68297992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531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37432580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120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1100.0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594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0462361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160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1100.0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57077745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241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R2017a_A11mC11mA10mL10m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1100.0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1013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76180183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293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R2017a_A970C970A10mL970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970.0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1277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63613006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317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R2017a_A920C920A10mL920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920.0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1416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20166858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337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R2017a_A850C850A10mL850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850.0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1532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3680836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361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R2017a_A740C740A10mL740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740.0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1671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14110667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385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R2017a_A630C630A10mL630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630.0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1810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20604534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413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R2017a_A530C530A10mL530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530.0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1972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29514447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437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R2017a_A440C440A10mL440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440.0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2111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04058798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461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R2017a_A360C360A10mL360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360.0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2250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39609697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493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R2017a_A310C310A10mL300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310.0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2435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58575208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R2017a_A230C230A10mL300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230.0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2620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56259934"/>
                  </a:ext>
                </a:extLst>
              </a:tr>
              <a:tr h="170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545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R2018a_A200C200A10mL300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1.000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200.0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2736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3804694"/>
                  </a:ext>
                </a:extLst>
              </a:tr>
              <a:tr h="170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649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R2018aT200_A182C182A10mL300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1.096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182.5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3339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52722000"/>
                  </a:ext>
                </a:extLst>
              </a:tr>
              <a:tr h="170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749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R2018aT200_A155C155A10mL300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1.290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155.0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3918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48469739"/>
                  </a:ext>
                </a:extLst>
              </a:tr>
              <a:tr h="170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R2018aT200_A122C122A10mL300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1.633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122.5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4358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49920146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R2018aT200_A95C95A10mL300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2.105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95.0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4937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36650645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0.20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R2018aT200_A77C77A10mL300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2.581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77.5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5516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58174723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1169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R2018aT200_A65C65A10mL300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3.077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65.0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6350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3752683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1210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R2018aT200_A65C65A10mL300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3.077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65.0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6500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20" marR="20920" marT="13947" marB="13947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32365175"/>
                  </a:ext>
                </a:extLst>
              </a:tr>
            </a:tbl>
          </a:graphicData>
        </a:graphic>
      </p:graphicFrame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64167"/>
            <a:ext cx="11727426" cy="729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MD 3270 - Round Telescopic optics with probes 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99416"/>
            <a:ext cx="53751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Combined Ramp and Double Squeeze (CRDS)</a:t>
            </a:r>
            <a:endParaRPr lang="en-US" sz="1200" dirty="0" smtClean="0">
              <a:sym typeface="Wingdings" panose="05000000000000000000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5319249" y="2036279"/>
            <a:ext cx="1553502" cy="35394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Constant</a:t>
            </a:r>
            <a:r>
              <a:rPr lang="en-US" sz="1700" dirty="0" smtClean="0"/>
              <a:t> optics</a:t>
            </a:r>
            <a:endParaRPr lang="en-GB" sz="17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487199" y="3774442"/>
            <a:ext cx="1202893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Pre-squeeze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5439707" y="5505350"/>
            <a:ext cx="1313908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Tele-squeeze</a:t>
            </a:r>
            <a:endParaRPr lang="en-GB" sz="16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626100" y="1436499"/>
            <a:ext cx="25400" cy="483840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9558" y="3021659"/>
            <a:ext cx="5352491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The pre-squeeze (11 m </a:t>
            </a:r>
            <a:r>
              <a:rPr lang="en-US" sz="2000" b="1" dirty="0" smtClean="0">
                <a:sym typeface="Wingdings" panose="05000000000000000000" pitchFamily="2" charset="2"/>
              </a:rPr>
              <a:t></a:t>
            </a:r>
            <a:r>
              <a:rPr lang="en-US" sz="2000" b="1" dirty="0" smtClean="0"/>
              <a:t> 2 m) starts at  1 TeV</a:t>
            </a:r>
          </a:p>
          <a:p>
            <a:r>
              <a:rPr lang="en-US" sz="2000" b="1" dirty="0" smtClean="0"/>
              <a:t>The tele-squeeze (2 m </a:t>
            </a:r>
            <a:r>
              <a:rPr lang="en-US" sz="2000" b="1" dirty="0" smtClean="0">
                <a:sym typeface="Wingdings" panose="05000000000000000000" pitchFamily="2" charset="2"/>
              </a:rPr>
              <a:t></a:t>
            </a:r>
            <a:r>
              <a:rPr lang="en-US" sz="2000" b="1" dirty="0" smtClean="0"/>
              <a:t> 65 cm) starts at 2.7 TeV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Tele-index of 3 End of Ramp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(~1.5 KA equiv. MO current !)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8610" y="85511"/>
            <a:ext cx="977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Successful revalidation in MD3 (Fill #7151) .. but TCL4 ..</a:t>
            </a:r>
            <a:endParaRPr lang="en-GB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308610" y="711344"/>
            <a:ext cx="850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Intensity ramp up in 3 steps (61b, 301 b, 733 b)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59" t="11071" r="1477" b="16284"/>
          <a:stretch/>
        </p:blipFill>
        <p:spPr>
          <a:xfrm>
            <a:off x="308610" y="1550670"/>
            <a:ext cx="6936740" cy="471053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914650" y="3610819"/>
            <a:ext cx="4330700" cy="1986029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53519"/>
          <a:stretch/>
        </p:blipFill>
        <p:spPr>
          <a:xfrm>
            <a:off x="7654289" y="2469437"/>
            <a:ext cx="4394200" cy="12160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95803" y="3943693"/>
            <a:ext cx="4511171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Mathematica5" panose="02000400000000000000" pitchFamily="2" charset="2"/>
              </a:rPr>
              <a:t>L</a:t>
            </a:r>
            <a:r>
              <a:rPr lang="en-US" sz="3200" b="1" dirty="0" smtClean="0"/>
              <a:t>= 3.6-3.7 </a:t>
            </a:r>
            <a:r>
              <a:rPr lang="en-US" sz="3200" b="1" dirty="0" smtClean="0">
                <a:latin typeface="Calibri" panose="020F0502020204030204" pitchFamily="34" charset="0"/>
              </a:rPr>
              <a:t>×</a:t>
            </a:r>
            <a:r>
              <a:rPr lang="en-US" sz="3200" b="1" dirty="0" smtClean="0"/>
              <a:t> 10 </a:t>
            </a:r>
            <a:r>
              <a:rPr lang="en-US" sz="3200" b="1" baseline="30000" dirty="0" smtClean="0"/>
              <a:t>34</a:t>
            </a:r>
            <a:r>
              <a:rPr lang="en-US" sz="3200" b="1" dirty="0" smtClean="0"/>
              <a:t> cm</a:t>
            </a:r>
            <a:r>
              <a:rPr lang="en-US" sz="3200" b="1" baseline="30000" dirty="0" smtClean="0"/>
              <a:t>-2</a:t>
            </a:r>
            <a:r>
              <a:rPr lang="en-US" sz="3200" b="1" dirty="0" smtClean="0"/>
              <a:t>s </a:t>
            </a:r>
            <a:r>
              <a:rPr lang="en-US" sz="3200" b="1" baseline="30000" dirty="0" smtClean="0"/>
              <a:t>-1</a:t>
            </a:r>
            <a:endParaRPr lang="en-GB" sz="3200" b="1" baseline="30000" dirty="0" smtClean="0"/>
          </a:p>
          <a:p>
            <a:pPr algn="ctr"/>
            <a:r>
              <a:rPr lang="en-US" sz="3200" b="1" dirty="0" smtClean="0"/>
              <a:t>@ </a:t>
            </a:r>
            <a:r>
              <a:rPr lang="en-US" sz="3200" b="1" dirty="0" smtClean="0">
                <a:latin typeface="Symbol" panose="05050102010706020507" pitchFamily="18" charset="2"/>
              </a:rPr>
              <a:t>b</a:t>
            </a:r>
            <a:r>
              <a:rPr lang="en-US" sz="3200" b="1" baseline="30000" dirty="0" smtClean="0">
                <a:latin typeface="Symbol" panose="05050102010706020507" pitchFamily="18" charset="2"/>
              </a:rPr>
              <a:t>*</a:t>
            </a:r>
            <a:r>
              <a:rPr lang="en-US" sz="3200" b="1" dirty="0" smtClean="0"/>
              <a:t>=65 cm – 120 </a:t>
            </a:r>
            <a:r>
              <a:rPr lang="en-US" sz="3200" b="1" dirty="0" smtClean="0">
                <a:latin typeface="Symbol" panose="05050102010706020507" pitchFamily="18" charset="2"/>
              </a:rPr>
              <a:t>m</a:t>
            </a:r>
            <a:r>
              <a:rPr lang="en-US" sz="3200" b="1" dirty="0" smtClean="0"/>
              <a:t>rad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60100" y="-16089"/>
            <a:ext cx="12319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MD3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92041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012513"/>
            <a:ext cx="5880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Good life time in the ramp</a:t>
            </a:r>
          </a:p>
          <a:p>
            <a:r>
              <a:rPr lang="en-US" sz="3200" dirty="0"/>
              <a:t>a</a:t>
            </a:r>
            <a:r>
              <a:rPr lang="en-US" sz="3200" dirty="0" smtClean="0"/>
              <a:t>lthough reduced </a:t>
            </a:r>
            <a:r>
              <a:rPr lang="en-US" sz="3200" dirty="0" err="1" smtClean="0"/>
              <a:t>EoR</a:t>
            </a:r>
            <a:r>
              <a:rPr lang="en-US" sz="3200" dirty="0" smtClean="0"/>
              <a:t> (~50-100 h)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72800" y="-16089"/>
            <a:ext cx="12192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MD3</a:t>
            </a:r>
            <a:endParaRPr lang="en-GB" sz="3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56" r="17462" b="6852"/>
          <a:stretch/>
        </p:blipFill>
        <p:spPr>
          <a:xfrm>
            <a:off x="221232" y="2074928"/>
            <a:ext cx="5634990" cy="24930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2957" y="3853709"/>
            <a:ext cx="8451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- 350 A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3132" y="1258734"/>
            <a:ext cx="5711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Ramp with MO &lt;0 (-350 A </a:t>
            </a:r>
            <a:r>
              <a:rPr lang="en-US" sz="3200" dirty="0" err="1" smtClean="0"/>
              <a:t>EoR</a:t>
            </a:r>
            <a:r>
              <a:rPr lang="en-US" sz="3200" dirty="0" smtClean="0"/>
              <a:t>) 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12003"/>
            <a:ext cx="5908976" cy="41954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46657" y="2977450"/>
            <a:ext cx="138531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733 bunches</a:t>
            </a:r>
          </a:p>
          <a:p>
            <a:r>
              <a:rPr lang="en-US" b="1" dirty="0" smtClean="0"/>
              <a:t>(</a:t>
            </a:r>
            <a:r>
              <a:rPr lang="en-US" b="1" dirty="0" err="1" smtClean="0"/>
              <a:t>Fiill</a:t>
            </a:r>
            <a:r>
              <a:rPr lang="en-US" b="1" dirty="0" smtClean="0"/>
              <a:t> #7174)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1232" y="5169759"/>
            <a:ext cx="5711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No ADT activities in the ramp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2989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3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00" y="-16089"/>
            <a:ext cx="12192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MD3</a:t>
            </a:r>
            <a:endParaRPr lang="en-GB" sz="3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050" y="0"/>
            <a:ext cx="9152066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886835" y="6396335"/>
            <a:ext cx="130516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X. Buffat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19415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985500" y="-16089"/>
            <a:ext cx="12065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MD3</a:t>
            </a:r>
            <a:endParaRPr lang="en-GB" sz="36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43" y="1046137"/>
            <a:ext cx="10058400" cy="58118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1610" y="0"/>
            <a:ext cx="119087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 smtClean="0"/>
              <a:t>E-cloud:</a:t>
            </a:r>
            <a:r>
              <a:rPr lang="en-US" sz="3200" dirty="0" smtClean="0"/>
              <a:t> </a:t>
            </a:r>
          </a:p>
          <a:p>
            <a:r>
              <a:rPr lang="en-US" sz="3000" dirty="0" smtClean="0">
                <a:sym typeface="Wingdings" panose="05000000000000000000" pitchFamily="2" charset="2"/>
              </a:rPr>
              <a:t> </a:t>
            </a:r>
            <a:r>
              <a:rPr lang="en-US" sz="3000" dirty="0" smtClean="0"/>
              <a:t>No change in terms of norm. heat-load compared to physics fill</a:t>
            </a:r>
            <a:endParaRPr lang="en-GB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10585470" y="6396335"/>
            <a:ext cx="160653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G. Iadarola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139716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442" y="760870"/>
            <a:ext cx="6457844" cy="316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873" y="3660990"/>
            <a:ext cx="6516982" cy="319701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1029372" y="-16089"/>
            <a:ext cx="1162627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MD3</a:t>
            </a:r>
            <a:endParaRPr lang="en-GB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81609" y="0"/>
            <a:ext cx="7147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 smtClean="0"/>
              <a:t>BBLR mitigations with octupoles:</a:t>
            </a:r>
          </a:p>
          <a:p>
            <a:r>
              <a:rPr lang="en-US" sz="3000" dirty="0" smtClean="0">
                <a:sym typeface="Wingdings" panose="05000000000000000000" pitchFamily="2" charset="2"/>
              </a:rPr>
              <a:t> </a:t>
            </a:r>
            <a:r>
              <a:rPr lang="en-US" sz="3000" dirty="0" smtClean="0"/>
              <a:t>it also work for round telescopic optics</a:t>
            </a:r>
            <a:endParaRPr lang="en-GB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6108700" y="1117229"/>
            <a:ext cx="29175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Beam1: MO scan @ 95 </a:t>
            </a:r>
            <a:r>
              <a:rPr lang="en-US" b="1" i="1" dirty="0" smtClean="0">
                <a:latin typeface="Symbol" panose="05050102010706020507" pitchFamily="18" charset="2"/>
              </a:rPr>
              <a:t>m</a:t>
            </a:r>
            <a:r>
              <a:rPr lang="en-US" b="1" i="1" dirty="0" smtClean="0"/>
              <a:t>rad</a:t>
            </a:r>
            <a:endParaRPr lang="en-GB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ular Callout 10"/>
              <p:cNvSpPr/>
              <p:nvPr/>
            </p:nvSpPr>
            <p:spPr>
              <a:xfrm>
                <a:off x="5911878" y="2044455"/>
                <a:ext cx="1416787" cy="474177"/>
              </a:xfrm>
              <a:prstGeom prst="wedgeRoundRectCallout">
                <a:avLst>
                  <a:gd name="adj1" fmla="val -30293"/>
                  <a:gd name="adj2" fmla="val -141154"/>
                  <a:gd name="adj3" fmla="val 1666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sSub>
                            <m:sSubPr>
                              <m:ctrlPr>
                                <a:rPr lang="en-GB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1200" b="1">
                                  <a:solidFill>
                                    <a:srgbClr val="FFFF00"/>
                                  </a:solidFill>
                                </a:rPr>
                                <m:t>eff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sub>
                      </m:sSub>
                      <m:r>
                        <a:rPr lang="en-GB" sz="1200" b="1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≝</m:t>
                      </m:r>
                      <m:f>
                        <m:fPr>
                          <m:ctrlPr>
                            <a:rPr lang="en-GB" sz="1200" b="1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𝒅𝑵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1200" b="1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1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  <m:r>
                            <a:rPr lang="en-US" sz="1200" b="1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𝓛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ounded Rectangular Callout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878" y="2044455"/>
                <a:ext cx="1416787" cy="474177"/>
              </a:xfrm>
              <a:prstGeom prst="wedgeRoundRectCallout">
                <a:avLst>
                  <a:gd name="adj1" fmla="val -30293"/>
                  <a:gd name="adj2" fmla="val -141154"/>
                  <a:gd name="adj3" fmla="val 16667"/>
                </a:avLst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ular Callout 11"/>
              <p:cNvSpPr/>
              <p:nvPr/>
            </p:nvSpPr>
            <p:spPr>
              <a:xfrm>
                <a:off x="10753499" y="2796131"/>
                <a:ext cx="1416787" cy="307799"/>
              </a:xfrm>
              <a:prstGeom prst="wedgeRoundRectCallout">
                <a:avLst>
                  <a:gd name="adj1" fmla="val -5959"/>
                  <a:gd name="adj2" fmla="val 108388"/>
                  <a:gd name="adj3" fmla="val 1666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𝒃𝒖𝒓𝒏</m:t>
                        </m:r>
                        <m:r>
                          <a:rPr lang="en-GB" sz="12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2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𝒐𝒇𝒇</m:t>
                        </m:r>
                      </m:sub>
                    </m:sSub>
                  </m:oMath>
                </a14:m>
                <a:r>
                  <a:rPr lang="en-GB" sz="1200" b="1" dirty="0" smtClean="0">
                    <a:solidFill>
                      <a:srgbClr val="FFFF00"/>
                    </a:solidFill>
                  </a:rPr>
                  <a:t>~80 </a:t>
                </a:r>
                <a:r>
                  <a:rPr lang="en-GB" sz="1200" b="1" dirty="0" err="1" smtClean="0">
                    <a:solidFill>
                      <a:srgbClr val="FFFF00"/>
                    </a:solidFill>
                  </a:rPr>
                  <a:t>mb</a:t>
                </a:r>
                <a:endParaRPr lang="en-GB" sz="12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2" name="Rounded Rectangular Callout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3499" y="2796131"/>
                <a:ext cx="1416787" cy="307799"/>
              </a:xfrm>
              <a:prstGeom prst="wedgeRoundRectCallout">
                <a:avLst>
                  <a:gd name="adj1" fmla="val -5959"/>
                  <a:gd name="adj2" fmla="val 108388"/>
                  <a:gd name="adj3" fmla="val 16667"/>
                </a:avLst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121400" y="4023151"/>
            <a:ext cx="28646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Beam2: MO scan @ </a:t>
            </a:r>
            <a:r>
              <a:rPr lang="en-US" b="1" i="1" dirty="0"/>
              <a:t>95 </a:t>
            </a:r>
            <a:r>
              <a:rPr lang="en-US" b="1" i="1" dirty="0">
                <a:latin typeface="Symbol" panose="05050102010706020507" pitchFamily="18" charset="2"/>
              </a:rPr>
              <a:t>m</a:t>
            </a:r>
            <a:r>
              <a:rPr lang="en-US" b="1" i="1" dirty="0"/>
              <a:t>rad</a:t>
            </a:r>
            <a:endParaRPr lang="en-GB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15666" y="1582098"/>
            <a:ext cx="4884799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 Half-X of 95 </a:t>
            </a:r>
            <a:r>
              <a:rPr lang="en-US" sz="2800" b="1" dirty="0" smtClean="0">
                <a:latin typeface="Symbol" panose="05050102010706020507" pitchFamily="18" charset="2"/>
              </a:rPr>
              <a:t>m</a:t>
            </a:r>
            <a:r>
              <a:rPr lang="en-US" sz="2800" b="1" dirty="0" smtClean="0"/>
              <a:t>rad @ ~ 1E11 p/b</a:t>
            </a:r>
          </a:p>
          <a:p>
            <a:pPr algn="ctr"/>
            <a:r>
              <a:rPr lang="en-US" sz="2800" b="1" dirty="0" smtClean="0"/>
              <a:t> i.e. </a:t>
            </a:r>
            <a:r>
              <a:rPr lang="en-US" sz="2800" b="1" smtClean="0"/>
              <a:t>only 8 </a:t>
            </a:r>
            <a:r>
              <a:rPr lang="en-US" sz="2800" b="1" dirty="0" smtClean="0">
                <a:latin typeface="Symbol" panose="05050102010706020507" pitchFamily="18" charset="2"/>
              </a:rPr>
              <a:t>s</a:t>
            </a:r>
            <a:r>
              <a:rPr lang="en-US" sz="2800" b="1" dirty="0" smtClean="0"/>
              <a:t> @ </a:t>
            </a:r>
            <a:r>
              <a:rPr lang="en-US" sz="2800" b="1" dirty="0" smtClean="0">
                <a:latin typeface="Symbol" panose="05050102010706020507" pitchFamily="18" charset="2"/>
              </a:rPr>
              <a:t>b</a:t>
            </a:r>
            <a:r>
              <a:rPr lang="en-US" sz="2800" b="1" baseline="30000" dirty="0" smtClean="0"/>
              <a:t>*</a:t>
            </a:r>
            <a:r>
              <a:rPr lang="en-US" sz="2800" b="1" dirty="0" smtClean="0"/>
              <a:t>=65 cm !!</a:t>
            </a:r>
            <a:endParaRPr lang="en-GB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958168" y="6368277"/>
            <a:ext cx="124168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A. Poyet</a:t>
            </a:r>
            <a:endParaRPr lang="en-GB" sz="2400" b="1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656" y="3041085"/>
            <a:ext cx="5594532" cy="3207315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6" idx="2"/>
          </p:cNvCxnSpPr>
          <p:nvPr/>
        </p:nvCxnSpPr>
        <p:spPr>
          <a:xfrm>
            <a:off x="2858066" y="2536205"/>
            <a:ext cx="2323534" cy="1486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9166" y="5528786"/>
            <a:ext cx="30554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X-angle scan @ -570 A in MOs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15439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 animBg="1"/>
      <p:bldP spid="16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6569"/>
            <a:ext cx="9914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Successful revalidation in MD4 (Fill #7340) .. with TCL4 ..</a:t>
            </a:r>
            <a:endParaRPr lang="en-GB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711344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FF0000"/>
                </a:solidFill>
              </a:rPr>
              <a:t>8b4e (~ 1.6E11 p/b) intensity ramp up </a:t>
            </a:r>
            <a:r>
              <a:rPr lang="en-US" sz="3200" dirty="0" smtClean="0"/>
              <a:t>in 2 steps </a:t>
            </a:r>
            <a:r>
              <a:rPr lang="en-US" sz="2100" dirty="0" smtClean="0"/>
              <a:t>(CRDS not used for the 3</a:t>
            </a:r>
            <a:r>
              <a:rPr lang="en-US" sz="2100" baseline="30000" dirty="0" smtClean="0"/>
              <a:t>rd</a:t>
            </a:r>
            <a:r>
              <a:rPr lang="en-US" sz="2100" dirty="0" smtClean="0"/>
              <a:t> step)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3 trains (+12 b+ 1 INDIV </a:t>
            </a:r>
            <a:r>
              <a:rPr lang="en-US" sz="2800" dirty="0" smtClean="0">
                <a:sym typeface="Wingdings" panose="05000000000000000000" pitchFamily="2" charset="2"/>
              </a:rPr>
              <a:t></a:t>
            </a:r>
            <a:r>
              <a:rPr lang="en-US" sz="2800" dirty="0" smtClean="0"/>
              <a:t> 157 b)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~ 800 b showing </a:t>
            </a:r>
            <a:r>
              <a:rPr lang="en-US" sz="2800" b="1" dirty="0" smtClean="0"/>
              <a:t>high TCT losses </a:t>
            </a:r>
            <a:r>
              <a:rPr lang="en-US" sz="2800" b="1" dirty="0" err="1" smtClean="0"/>
              <a:t>EoR</a:t>
            </a:r>
            <a:r>
              <a:rPr lang="en-US" sz="2800" b="1" dirty="0" smtClean="0"/>
              <a:t> </a:t>
            </a:r>
            <a:r>
              <a:rPr lang="en-US" sz="2800" dirty="0"/>
              <a:t> </a:t>
            </a:r>
            <a:r>
              <a:rPr lang="en-US" sz="2800" dirty="0" smtClean="0"/>
              <a:t>(TCT @ 11 </a:t>
            </a:r>
            <a:r>
              <a:rPr lang="en-US" sz="2800" dirty="0" smtClean="0">
                <a:latin typeface="Symbol" panose="05050102010706020507" pitchFamily="18" charset="2"/>
              </a:rPr>
              <a:t>s</a:t>
            </a:r>
            <a:r>
              <a:rPr lang="en-US" sz="2800" dirty="0" smtClean="0"/>
              <a:t> vs. 15 </a:t>
            </a:r>
            <a:r>
              <a:rPr lang="en-US" sz="2800" dirty="0" smtClean="0">
                <a:latin typeface="Symbol" panose="05050102010706020507" pitchFamily="18" charset="2"/>
              </a:rPr>
              <a:t>s</a:t>
            </a:r>
            <a:r>
              <a:rPr lang="en-US" sz="2800" dirty="0" smtClean="0"/>
              <a:t> for the nom. Ramp)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60100" y="-16089"/>
            <a:ext cx="12319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MD4</a:t>
            </a:r>
            <a:endParaRPr lang="en-GB" sz="3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76170"/>
            <a:ext cx="4773134" cy="3438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317" y="2469620"/>
            <a:ext cx="61849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FIRST RAMP: </a:t>
            </a:r>
            <a:r>
              <a:rPr lang="en-US" dirty="0" smtClean="0"/>
              <a:t>2-3% losses </a:t>
            </a:r>
            <a:r>
              <a:rPr lang="en-US" dirty="0" err="1" smtClean="0"/>
              <a:t>EoR</a:t>
            </a:r>
            <a:r>
              <a:rPr lang="en-US" dirty="0" smtClean="0"/>
              <a:t> cured after the Q-change (and marginal reduction of the MO current from -570 A up to -500 A)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410" y="4518000"/>
            <a:ext cx="5289560" cy="23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410" y="2167947"/>
            <a:ext cx="5289559" cy="2340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9180199" y="3202187"/>
            <a:ext cx="271690" cy="12418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9204878" y="5614017"/>
            <a:ext cx="271690" cy="12418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1031765" y="2608120"/>
            <a:ext cx="69121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CRDS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325803" y="4953216"/>
            <a:ext cx="14119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Nominal </a:t>
            </a:r>
            <a:r>
              <a:rPr lang="en-US" b="1" dirty="0" err="1" smtClean="0"/>
              <a:t>EoR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8447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6" grpId="0" animBg="1"/>
      <p:bldP spid="11" grpId="0" animBg="1"/>
      <p:bldP spid="17" grpId="0" animBg="1"/>
      <p:bldP spid="13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089"/>
            <a:ext cx="70338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LSWG, 29/11/2018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960100" y="-16089"/>
            <a:ext cx="12319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MD4</a:t>
            </a:r>
            <a:endParaRPr lang="en-GB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428649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Fill 7365: </a:t>
            </a:r>
            <a:r>
              <a:rPr lang="en-US" b="1" dirty="0" smtClean="0">
                <a:solidFill>
                  <a:srgbClr val="00B0F0"/>
                </a:solidFill>
              </a:rPr>
              <a:t>800 b with CRDS </a:t>
            </a:r>
            <a:r>
              <a:rPr lang="en-US" b="1" dirty="0">
                <a:sym typeface="Wingdings" panose="05000000000000000000" pitchFamily="2" charset="2"/>
              </a:rPr>
              <a:t>(8b4e</a:t>
            </a:r>
            <a:r>
              <a:rPr lang="en-US" b="1" dirty="0" smtClean="0">
                <a:sym typeface="Wingdings" panose="05000000000000000000" pitchFamily="2" charset="2"/>
              </a:rPr>
              <a:t>)</a:t>
            </a:r>
            <a:endParaRPr lang="en-US" b="1" dirty="0" smtClean="0">
              <a:solidFill>
                <a:srgbClr val="00B0F0"/>
              </a:solidFill>
            </a:endParaRPr>
          </a:p>
          <a:p>
            <a:r>
              <a:rPr lang="en-US" b="1" dirty="0" smtClean="0"/>
              <a:t>Fill 7366: </a:t>
            </a:r>
            <a:r>
              <a:rPr lang="en-US" b="1" dirty="0" smtClean="0">
                <a:solidFill>
                  <a:srgbClr val="00B0F0"/>
                </a:solidFill>
              </a:rPr>
              <a:t>1600 b with nominal ramp </a:t>
            </a:r>
            <a:r>
              <a:rPr lang="en-US" b="1" dirty="0">
                <a:sym typeface="Wingdings" panose="05000000000000000000" pitchFamily="2" charset="2"/>
              </a:rPr>
              <a:t>(8b4e</a:t>
            </a:r>
            <a:r>
              <a:rPr lang="en-US" b="1" dirty="0" smtClean="0">
                <a:sym typeface="Wingdings" panose="05000000000000000000" pitchFamily="2" charset="2"/>
              </a:rPr>
              <a:t>)</a:t>
            </a:r>
            <a:endParaRPr lang="en-US" b="1" dirty="0" smtClean="0">
              <a:solidFill>
                <a:srgbClr val="00B0F0"/>
              </a:solidFill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( 1.5-1.6E11 p/b – </a:t>
            </a:r>
            <a:r>
              <a:rPr lang="en-US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ge </a:t>
            </a:r>
            <a:r>
              <a:rPr lang="en-US" b="1" dirty="0" smtClean="0">
                <a:sym typeface="Wingdings" panose="05000000000000000000" pitchFamily="2" charset="2"/>
              </a:rPr>
              <a:t>~ 3-3.5 </a:t>
            </a:r>
            <a:r>
              <a:rPr lang="en-US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b="1" dirty="0" smtClean="0">
                <a:sym typeface="Wingdings" panose="05000000000000000000" pitchFamily="2" charset="2"/>
              </a:rPr>
              <a:t>m) 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93008" y="1320800"/>
            <a:ext cx="55084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 Bad life time (&lt; 10 h) </a:t>
            </a:r>
            <a:r>
              <a:rPr lang="en-US" sz="2800" dirty="0" err="1" smtClean="0">
                <a:sym typeface="Wingdings" panose="05000000000000000000" pitchFamily="2" charset="2"/>
              </a:rPr>
              <a:t>EoR</a:t>
            </a:r>
            <a:r>
              <a:rPr lang="en-US" sz="2800" dirty="0" smtClean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ym typeface="Wingdings" panose="05000000000000000000" pitchFamily="2" charset="2"/>
              </a:rPr>
              <a:t>For Beam1 (both ramps)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ym typeface="Wingdings" panose="05000000000000000000" pitchFamily="2" charset="2"/>
              </a:rPr>
              <a:t>For Beam2 (only with the CRDS)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The TCT losses with 800 b were measured above 70% of the thresholds, vs. 30-40% in IR7 (84 s of integration time).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800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This justified the decision of using  the nominal cycle for the 1600 bunches</a:t>
            </a:r>
            <a:endParaRPr lang="en-US" sz="2800" b="1" dirty="0">
              <a:solidFill>
                <a:srgbClr val="00B0F0"/>
              </a:solidFill>
              <a:sym typeface="Wingdings" panose="05000000000000000000" pitchFamily="2" charset="2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533900" y="3154470"/>
            <a:ext cx="370668" cy="30814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288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4653</TotalTime>
  <Words>1230</Words>
  <Application>Microsoft Office PowerPoint</Application>
  <PresentationFormat>Widescreen</PresentationFormat>
  <Paragraphs>345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Mathematica5</vt:lpstr>
      <vt:lpstr>Symbol</vt:lpstr>
      <vt:lpstr>Times New Roman</vt:lpstr>
      <vt:lpstr>Verdana</vt:lpstr>
      <vt:lpstr>Wingdings</vt:lpstr>
      <vt:lpstr>Office Theme</vt:lpstr>
      <vt:lpstr>ATS MD highlights from MD3 &amp; MD4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&amp; 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2017 Optics Status</dc:title>
  <dc:creator>Stephane Fartoukh</dc:creator>
  <cp:lastModifiedBy>Stephane Fartoukh</cp:lastModifiedBy>
  <cp:revision>416</cp:revision>
  <dcterms:created xsi:type="dcterms:W3CDTF">2017-03-16T10:11:00Z</dcterms:created>
  <dcterms:modified xsi:type="dcterms:W3CDTF">2018-11-28T17:36:49Z</dcterms:modified>
</cp:coreProperties>
</file>