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3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C377B"/>
    <a:srgbClr val="0055A0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6" autoAdjust="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2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0CB4E-811F-4CB3-AAC5-05E19BFE8D65}" type="datetimeFigureOut">
              <a:rPr lang="en-US" smtClean="0"/>
              <a:t>11/29/2018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9E7BA-F51E-4DEE-9516-F920B6D14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49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9E7BA-F51E-4DEE-9516-F920B6D149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82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9E7BA-F51E-4DEE-9516-F920B6D149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01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Autofit/>
          </a:bodyPr>
          <a:lstStyle/>
          <a:p>
            <a:r>
              <a:rPr lang="en-US" sz="3600" dirty="0"/>
              <a:t>MD3327+MD4167</a:t>
            </a:r>
            <a:br>
              <a:rPr lang="en-US" sz="3600" dirty="0"/>
            </a:br>
            <a:r>
              <a:rPr lang="en-US" sz="3600" dirty="0"/>
              <a:t>Crystal Collimation with Protons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29 Nov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lcoll_logo3_small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2ED0BAD-E4C5-4939-830F-4CE2ED150572}"/>
              </a:ext>
            </a:extLst>
          </p:cNvPr>
          <p:cNvSpPr txBox="1">
            <a:spLocks/>
          </p:cNvSpPr>
          <p:nvPr/>
        </p:nvSpPr>
        <p:spPr>
          <a:xfrm>
            <a:off x="457200" y="3980404"/>
            <a:ext cx="8229600" cy="733639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M. D’Andrea</a:t>
            </a:r>
            <a:r>
              <a:rPr lang="en-US" dirty="0"/>
              <a:t>, D. </a:t>
            </a:r>
            <a:r>
              <a:rPr lang="en-US" dirty="0" err="1"/>
              <a:t>Mirarchi</a:t>
            </a:r>
            <a:r>
              <a:rPr lang="en-US" dirty="0"/>
              <a:t>, S. </a:t>
            </a:r>
            <a:r>
              <a:rPr lang="en-US" dirty="0" err="1"/>
              <a:t>Redaelli</a:t>
            </a:r>
            <a:r>
              <a:rPr lang="en-US" dirty="0"/>
              <a:t>, R. Rossi</a:t>
            </a:r>
          </a:p>
          <a:p>
            <a:endParaRPr lang="en-US" dirty="0"/>
          </a:p>
          <a:p>
            <a:r>
              <a:rPr lang="en-US" dirty="0"/>
              <a:t>Acknowledgements: BE-ABP, BE-OP, EN-SMM</a:t>
            </a:r>
          </a:p>
        </p:txBody>
      </p:sp>
    </p:spTree>
    <p:extLst>
      <p:ext uri="{BB962C8B-B14F-4D97-AF65-F5344CB8AC3E}">
        <p14:creationId xmlns:p14="http://schemas.microsoft.com/office/powerpoint/2010/main" val="3420040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Overview of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95" y="3399456"/>
            <a:ext cx="8483092" cy="20411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ym typeface="Wingdings" panose="05000000000000000000" pitchFamily="2" charset="2"/>
              </a:rPr>
              <a:t>12</a:t>
            </a:r>
            <a:r>
              <a:rPr lang="en-US" sz="1800" b="1" baseline="30000" dirty="0">
                <a:sym typeface="Wingdings" panose="05000000000000000000" pitchFamily="2" charset="2"/>
              </a:rPr>
              <a:t>th</a:t>
            </a:r>
            <a:r>
              <a:rPr lang="en-US" sz="1800" b="1" dirty="0">
                <a:sym typeface="Wingdings" panose="05000000000000000000" pitchFamily="2" charset="2"/>
              </a:rPr>
              <a:t> September 2018</a:t>
            </a:r>
            <a:br>
              <a:rPr lang="en-US" sz="1800" b="1" dirty="0">
                <a:sym typeface="Wingdings" panose="05000000000000000000" pitchFamily="2" charset="2"/>
              </a:rPr>
            </a:br>
            <a:r>
              <a:rPr lang="en-US" sz="1800" b="1" dirty="0">
                <a:sym typeface="Wingdings" panose="05000000000000000000" pitchFamily="2" charset="2"/>
              </a:rPr>
              <a:t>MD4167 Operational aspects of crystal collimation with proton beams 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Angular scans: all four crystals (injection and flat top)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Linear scans: all crystals except B1H (flat top)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Loss maps with crystal collimation system and different TCLAs settings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Energy ramp with all four crystals in</a:t>
            </a:r>
            <a:endParaRPr lang="en-US" sz="1800" b="1" dirty="0">
              <a:sym typeface="Wingdings" panose="05000000000000000000" pitchFamily="2" charset="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29 Nov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C719A0F-D285-45EF-82EB-A2C370F6F5A6}"/>
              </a:ext>
            </a:extLst>
          </p:cNvPr>
          <p:cNvSpPr txBox="1">
            <a:spLocks/>
          </p:cNvSpPr>
          <p:nvPr/>
        </p:nvSpPr>
        <p:spPr>
          <a:xfrm>
            <a:off x="311995" y="1458097"/>
            <a:ext cx="8483092" cy="182652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ym typeface="Wingdings" panose="05000000000000000000" pitchFamily="2" charset="2"/>
              </a:rPr>
              <a:t>27</a:t>
            </a:r>
            <a:r>
              <a:rPr lang="en-US" sz="1800" b="1" baseline="30000" dirty="0">
                <a:sym typeface="Wingdings" panose="05000000000000000000" pitchFamily="2" charset="2"/>
              </a:rPr>
              <a:t>th </a:t>
            </a:r>
            <a:r>
              <a:rPr lang="en-US" sz="1800" b="1" dirty="0">
                <a:sym typeface="Wingdings" panose="05000000000000000000" pitchFamily="2" charset="2"/>
              </a:rPr>
              <a:t>July 2018</a:t>
            </a:r>
            <a:br>
              <a:rPr lang="en-US" sz="1800" b="1" dirty="0">
                <a:sym typeface="Wingdings" panose="05000000000000000000" pitchFamily="2" charset="2"/>
              </a:rPr>
            </a:br>
            <a:r>
              <a:rPr lang="en-US" sz="1800" b="1" dirty="0">
                <a:sym typeface="Wingdings" panose="05000000000000000000" pitchFamily="2" charset="2"/>
              </a:rPr>
              <a:t>MD3327 Crystal collimation tests with proton beams</a:t>
            </a:r>
            <a:endParaRPr lang="en-US" sz="1800" dirty="0">
              <a:sym typeface="Wingdings" panose="05000000000000000000" pitchFamily="2" charset="2"/>
            </a:endParaRP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Angular scans: B1H (injection and flat top), B2H (flat top)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Linear scans: B1H (injection and flat top), B2H (flat top)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Loss maps with crystal collimation system</a:t>
            </a:r>
          </a:p>
          <a:p>
            <a:pPr marL="0" indent="0">
              <a:buFont typeface="Arial"/>
              <a:buNone/>
            </a:pPr>
            <a:endParaRPr lang="en-US" sz="1800" b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9150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Angular and linear scans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29 Nov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C4E8147-00BF-49AA-A741-A63E7F9CB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266" y="1112776"/>
            <a:ext cx="3537291" cy="23581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A621CB6-AC82-4CA3-A7AD-37084D6E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50" y="1112775"/>
            <a:ext cx="3537291" cy="235819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BC77594-15D7-4B31-B761-568FEF00A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482" y="3525256"/>
            <a:ext cx="3505426" cy="262907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E586919-BA05-4E15-8E66-DCF4A18C1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9369" y="3527714"/>
            <a:ext cx="3502149" cy="262661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9FE3391-2C70-44EB-B30A-13314B4E95F6}"/>
              </a:ext>
            </a:extLst>
          </p:cNvPr>
          <p:cNvSpPr txBox="1"/>
          <p:nvPr/>
        </p:nvSpPr>
        <p:spPr>
          <a:xfrm>
            <a:off x="846497" y="2132603"/>
            <a:ext cx="861988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B1H INJ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B1328E-3878-4BEF-B966-29E25074D889}"/>
              </a:ext>
            </a:extLst>
          </p:cNvPr>
          <p:cNvSpPr txBox="1"/>
          <p:nvPr/>
        </p:nvSpPr>
        <p:spPr>
          <a:xfrm>
            <a:off x="5134273" y="2127593"/>
            <a:ext cx="861988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B1H FT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AC5323-A3F6-4EB5-AD99-490D1AB913B3}"/>
              </a:ext>
            </a:extLst>
          </p:cNvPr>
          <p:cNvSpPr txBox="1"/>
          <p:nvPr/>
        </p:nvSpPr>
        <p:spPr>
          <a:xfrm>
            <a:off x="2526913" y="3981456"/>
            <a:ext cx="861988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B1H INJ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E725770-1BB4-42BD-8B2D-747A1252E107}"/>
              </a:ext>
            </a:extLst>
          </p:cNvPr>
          <p:cNvSpPr txBox="1"/>
          <p:nvPr/>
        </p:nvSpPr>
        <p:spPr>
          <a:xfrm>
            <a:off x="6814689" y="3976446"/>
            <a:ext cx="861988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B1H FT</a:t>
            </a:r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61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27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Loss maps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29 Nov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FF13C15-EBAC-447C-BD8C-E7DFB49A79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338850"/>
              </p:ext>
            </p:extLst>
          </p:nvPr>
        </p:nvGraphicFramePr>
        <p:xfrm>
          <a:off x="263569" y="1259158"/>
          <a:ext cx="8614610" cy="175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2922">
                  <a:extLst>
                    <a:ext uri="{9D8B030D-6E8A-4147-A177-3AD203B41FA5}">
                      <a16:colId xmlns:a16="http://schemas.microsoft.com/office/drawing/2014/main" val="2317670257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802661255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1056856199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981052233"/>
                    </a:ext>
                  </a:extLst>
                </a:gridCol>
                <a:gridCol w="1722922">
                  <a:extLst>
                    <a:ext uri="{9D8B030D-6E8A-4147-A177-3AD203B41FA5}">
                      <a16:colId xmlns:a16="http://schemas.microsoft.com/office/drawing/2014/main" val="446947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Crystal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Upstream</a:t>
                      </a:r>
                      <a:br>
                        <a:rPr lang="en-US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TCPs, TCSGs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Downstream TCSGs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TCLAs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Planes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4229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450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2143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B1H, B1V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701097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E68F989E-1D60-45CF-9B5F-1B59FEEB9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667" y="3201321"/>
            <a:ext cx="4295274" cy="238549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8D11C84-5993-454D-BAC7-FEDFDF7F9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759" y="3201321"/>
            <a:ext cx="4295274" cy="2385489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EC8F951-A605-45E2-B88A-88F4C5D52327}"/>
              </a:ext>
            </a:extLst>
          </p:cNvPr>
          <p:cNvSpPr txBox="1">
            <a:spLocks/>
          </p:cNvSpPr>
          <p:nvPr/>
        </p:nvSpPr>
        <p:spPr>
          <a:xfrm>
            <a:off x="4265936" y="5685618"/>
            <a:ext cx="4729240" cy="36512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Detailed analysis and comparison ongoing…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3A024B-8C2D-4BA5-91FB-0483A6C4C36E}"/>
              </a:ext>
            </a:extLst>
          </p:cNvPr>
          <p:cNvSpPr txBox="1"/>
          <p:nvPr/>
        </p:nvSpPr>
        <p:spPr>
          <a:xfrm rot="20648774">
            <a:off x="888012" y="4255565"/>
            <a:ext cx="792088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B1H std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C9D29F-FC4B-462F-A3ED-87ABA8D42949}"/>
              </a:ext>
            </a:extLst>
          </p:cNvPr>
          <p:cNvSpPr txBox="1"/>
          <p:nvPr/>
        </p:nvSpPr>
        <p:spPr>
          <a:xfrm rot="20648774">
            <a:off x="5450788" y="4210188"/>
            <a:ext cx="792088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B1H cry</a:t>
            </a:r>
          </a:p>
        </p:txBody>
      </p:sp>
    </p:spTree>
    <p:extLst>
      <p:ext uri="{BB962C8B-B14F-4D97-AF65-F5344CB8AC3E}">
        <p14:creationId xmlns:p14="http://schemas.microsoft.com/office/powerpoint/2010/main" val="34104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Cry collimation in dynamical phases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29 Nov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pic>
        <p:nvPicPr>
          <p:cNvPr id="18" name="Picture 159">
            <a:extLst>
              <a:ext uri="{FF2B5EF4-FFF2-40B4-BE49-F238E27FC236}">
                <a16:creationId xmlns:a16="http://schemas.microsoft.com/office/drawing/2014/main" id="{F584F3E4-6DBA-4E96-BE4F-8DA7D85E60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6" r="5100"/>
          <a:stretch/>
        </p:blipFill>
        <p:spPr>
          <a:xfrm>
            <a:off x="681955" y="4024866"/>
            <a:ext cx="3542742" cy="2067072"/>
          </a:xfrm>
          <a:prstGeom prst="rect">
            <a:avLst/>
          </a:prstGeom>
        </p:spPr>
      </p:pic>
      <p:pic>
        <p:nvPicPr>
          <p:cNvPr id="19" name="Picture 159">
            <a:extLst>
              <a:ext uri="{FF2B5EF4-FFF2-40B4-BE49-F238E27FC236}">
                <a16:creationId xmlns:a16="http://schemas.microsoft.com/office/drawing/2014/main" id="{C7621B12-82AE-4BF6-B9B0-F9C61D5C6A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8" r="5663"/>
          <a:stretch/>
        </p:blipFill>
        <p:spPr>
          <a:xfrm>
            <a:off x="4919304" y="4024866"/>
            <a:ext cx="3542741" cy="2074094"/>
          </a:xfrm>
          <a:prstGeom prst="rect">
            <a:avLst/>
          </a:prstGeom>
        </p:spPr>
      </p:pic>
      <p:sp>
        <p:nvSpPr>
          <p:cNvPr id="20" name="TextBox 162">
            <a:extLst>
              <a:ext uri="{FF2B5EF4-FFF2-40B4-BE49-F238E27FC236}">
                <a16:creationId xmlns:a16="http://schemas.microsoft.com/office/drawing/2014/main" id="{87D1DFAA-3063-497B-B20F-F6BBB77B4FDE}"/>
              </a:ext>
            </a:extLst>
          </p:cNvPr>
          <p:cNvSpPr txBox="1"/>
          <p:nvPr/>
        </p:nvSpPr>
        <p:spPr>
          <a:xfrm rot="900984">
            <a:off x="3034338" y="4441005"/>
            <a:ext cx="870502" cy="24622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>
                <a:solidFill>
                  <a:schemeClr val="accent5"/>
                </a:solidFill>
              </a:rPr>
              <a:t>channeling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21" name="TextBox 162">
            <a:extLst>
              <a:ext uri="{FF2B5EF4-FFF2-40B4-BE49-F238E27FC236}">
                <a16:creationId xmlns:a16="http://schemas.microsoft.com/office/drawing/2014/main" id="{007048BC-00D0-4CD4-BF1B-E4A9727F4843}"/>
              </a:ext>
            </a:extLst>
          </p:cNvPr>
          <p:cNvSpPr txBox="1"/>
          <p:nvPr/>
        </p:nvSpPr>
        <p:spPr>
          <a:xfrm rot="900984">
            <a:off x="7296942" y="4430849"/>
            <a:ext cx="844810" cy="24622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00">
                <a:solidFill>
                  <a:schemeClr val="accent5"/>
                </a:solidFill>
              </a:rPr>
              <a:t>amorphous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0A4774-A2D5-4860-A95A-8292EFA6B315}"/>
              </a:ext>
            </a:extLst>
          </p:cNvPr>
          <p:cNvSpPr txBox="1"/>
          <p:nvPr/>
        </p:nvSpPr>
        <p:spPr>
          <a:xfrm>
            <a:off x="3073606" y="4858446"/>
            <a:ext cx="902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0000"/>
                </a:solidFill>
              </a:rPr>
              <a:t>R. Rossi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C1FE5B-D2A2-4C9F-A0E5-6BBF93CF2470}"/>
              </a:ext>
            </a:extLst>
          </p:cNvPr>
          <p:cNvSpPr txBox="1"/>
          <p:nvPr/>
        </p:nvSpPr>
        <p:spPr>
          <a:xfrm>
            <a:off x="7364870" y="4854431"/>
            <a:ext cx="902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0000"/>
                </a:solidFill>
              </a:rPr>
              <a:t>R. Rossi</a:t>
            </a:r>
            <a:endParaRPr lang="en-US" b="1" i="1" dirty="0">
              <a:solidFill>
                <a:srgbClr val="00000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93A6676-0681-42B3-9B45-BC70F6720A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95" t="8225" r="1281" b="5645"/>
          <a:stretch/>
        </p:blipFill>
        <p:spPr>
          <a:xfrm>
            <a:off x="762837" y="1525071"/>
            <a:ext cx="3216707" cy="21372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4B9CAA-C2BA-4041-9519-3D2C9A4FDE9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</a:blip>
          <a:srcRect l="1211" t="7182" r="1565" b="3812"/>
          <a:stretch/>
        </p:blipFill>
        <p:spPr>
          <a:xfrm>
            <a:off x="4900882" y="1498437"/>
            <a:ext cx="3366357" cy="2215071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83AFC22-A994-4F0A-8E2B-373C9DFBE550}"/>
              </a:ext>
            </a:extLst>
          </p:cNvPr>
          <p:cNvCxnSpPr>
            <a:cxnSpLocks/>
          </p:cNvCxnSpPr>
          <p:nvPr/>
        </p:nvCxnSpPr>
        <p:spPr>
          <a:xfrm>
            <a:off x="960332" y="1705182"/>
            <a:ext cx="3019212" cy="0"/>
          </a:xfrm>
          <a:prstGeom prst="line">
            <a:avLst/>
          </a:prstGeom>
          <a:ln>
            <a:solidFill>
              <a:srgbClr val="287CB7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19C0DB9-07C1-44CB-83B3-18A611A5ECCF}"/>
              </a:ext>
            </a:extLst>
          </p:cNvPr>
          <p:cNvCxnSpPr>
            <a:cxnSpLocks/>
          </p:cNvCxnSpPr>
          <p:nvPr/>
        </p:nvCxnSpPr>
        <p:spPr>
          <a:xfrm>
            <a:off x="960332" y="3338128"/>
            <a:ext cx="3019212" cy="0"/>
          </a:xfrm>
          <a:prstGeom prst="line">
            <a:avLst/>
          </a:prstGeom>
          <a:ln>
            <a:solidFill>
              <a:srgbClr val="287CB7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C4B507F-DC1D-4BEB-8850-080067876A7E}"/>
              </a:ext>
            </a:extLst>
          </p:cNvPr>
          <p:cNvCxnSpPr>
            <a:cxnSpLocks/>
          </p:cNvCxnSpPr>
          <p:nvPr/>
        </p:nvCxnSpPr>
        <p:spPr>
          <a:xfrm>
            <a:off x="5264458" y="1726041"/>
            <a:ext cx="3062673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5D8B06B-4E4C-4B36-9389-FCB1C2D98615}"/>
              </a:ext>
            </a:extLst>
          </p:cNvPr>
          <p:cNvCxnSpPr>
            <a:cxnSpLocks/>
          </p:cNvCxnSpPr>
          <p:nvPr/>
        </p:nvCxnSpPr>
        <p:spPr>
          <a:xfrm>
            <a:off x="5264458" y="3369783"/>
            <a:ext cx="3017679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57BEAC-3999-440E-BEE5-835C5CDFBB39}"/>
              </a:ext>
            </a:extLst>
          </p:cNvPr>
          <p:cNvCxnSpPr>
            <a:cxnSpLocks/>
          </p:cNvCxnSpPr>
          <p:nvPr/>
        </p:nvCxnSpPr>
        <p:spPr>
          <a:xfrm>
            <a:off x="1860651" y="1705182"/>
            <a:ext cx="0" cy="1632946"/>
          </a:xfrm>
          <a:prstGeom prst="straightConnector1">
            <a:avLst/>
          </a:prstGeom>
          <a:ln>
            <a:solidFill>
              <a:srgbClr val="287CB7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1A36959-8670-4056-84E2-8B515D178781}"/>
              </a:ext>
            </a:extLst>
          </p:cNvPr>
          <p:cNvCxnSpPr>
            <a:cxnSpLocks/>
          </p:cNvCxnSpPr>
          <p:nvPr/>
        </p:nvCxnSpPr>
        <p:spPr>
          <a:xfrm>
            <a:off x="6829761" y="1774169"/>
            <a:ext cx="0" cy="159561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42C6E78-6265-411A-9E9B-BED938759D81}"/>
              </a:ext>
            </a:extLst>
          </p:cNvPr>
          <p:cNvSpPr txBox="1"/>
          <p:nvPr/>
        </p:nvSpPr>
        <p:spPr>
          <a:xfrm>
            <a:off x="1824428" y="2460085"/>
            <a:ext cx="792088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287CB7"/>
                </a:solidFill>
              </a:rPr>
              <a:t>~7 mm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FB57C8-3323-483C-BB3B-C4825CD73B10}"/>
              </a:ext>
            </a:extLst>
          </p:cNvPr>
          <p:cNvSpPr txBox="1"/>
          <p:nvPr/>
        </p:nvSpPr>
        <p:spPr>
          <a:xfrm>
            <a:off x="6829761" y="2372337"/>
            <a:ext cx="900315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~35 </a:t>
            </a:r>
            <a:r>
              <a:rPr lang="el-GR" sz="1200" b="1" dirty="0">
                <a:solidFill>
                  <a:srgbClr val="FF0000"/>
                </a:solidFill>
              </a:rPr>
              <a:t>μ</a:t>
            </a:r>
            <a:r>
              <a:rPr lang="en-US" sz="1200" b="1" dirty="0">
                <a:solidFill>
                  <a:srgbClr val="FF0000"/>
                </a:solidFill>
              </a:rPr>
              <a:t>rad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26FAC4-B62C-46E9-80C9-2BF2B4AC343A}"/>
              </a:ext>
            </a:extLst>
          </p:cNvPr>
          <p:cNvSpPr txBox="1"/>
          <p:nvPr/>
        </p:nvSpPr>
        <p:spPr>
          <a:xfrm>
            <a:off x="3707611" y="2802164"/>
            <a:ext cx="1818201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Initial and final positions fixed to measurements</a:t>
            </a: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4A843BAD-471E-4A74-A43B-8ED7B4219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768" y="1104643"/>
            <a:ext cx="8736584" cy="428208"/>
          </a:xfrm>
        </p:spPr>
        <p:txBody>
          <a:bodyPr>
            <a:noAutofit/>
          </a:bodyPr>
          <a:lstStyle/>
          <a:p>
            <a:pPr marL="285750" indent="-285750"/>
            <a:r>
              <a:rPr lang="en-US" sz="1800" dirty="0">
                <a:sym typeface="Wingdings" panose="05000000000000000000" pitchFamily="2" charset="2"/>
              </a:rPr>
              <a:t>Ramp functions generated to change linear and angular positions of the crystals</a:t>
            </a: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B0E3B071-CF5C-485B-826D-A2C645912F45}"/>
              </a:ext>
            </a:extLst>
          </p:cNvPr>
          <p:cNvSpPr txBox="1">
            <a:spLocks/>
          </p:cNvSpPr>
          <p:nvPr/>
        </p:nvSpPr>
        <p:spPr>
          <a:xfrm>
            <a:off x="175768" y="3666373"/>
            <a:ext cx="8736584" cy="40386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800" dirty="0">
                <a:sym typeface="Wingdings" panose="05000000000000000000" pitchFamily="2" charset="2"/>
              </a:rPr>
              <a:t>Channeling conditions assessed by means of continuous loss maps</a:t>
            </a:r>
          </a:p>
        </p:txBody>
      </p:sp>
    </p:spTree>
    <p:extLst>
      <p:ext uri="{BB962C8B-B14F-4D97-AF65-F5344CB8AC3E}">
        <p14:creationId xmlns:p14="http://schemas.microsoft.com/office/powerpoint/2010/main" val="81482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3" grpId="0"/>
      <p:bldP spid="22" grpId="0"/>
      <p:bldP spid="36" grpId="0"/>
      <p:bldP spid="37" grpId="0"/>
      <p:bldP spid="38" grpId="0" animBg="1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Channeling during the ramp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29 Nov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261CD5-1293-431E-8008-CAE0599619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948" y="1269229"/>
            <a:ext cx="5757116" cy="383807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A11FB2A-52E0-4544-9136-82314C7E5214}"/>
              </a:ext>
            </a:extLst>
          </p:cNvPr>
          <p:cNvSpPr/>
          <p:nvPr/>
        </p:nvSpPr>
        <p:spPr>
          <a:xfrm>
            <a:off x="4509265" y="1726245"/>
            <a:ext cx="2836887" cy="2839453"/>
          </a:xfrm>
          <a:prstGeom prst="rect">
            <a:avLst/>
          </a:prstGeom>
          <a:solidFill>
            <a:srgbClr val="FF0000">
              <a:alpha val="2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8A03944-18DF-4371-9D78-BA4BA8AD8204}"/>
              </a:ext>
            </a:extLst>
          </p:cNvPr>
          <p:cNvSpPr/>
          <p:nvPr/>
        </p:nvSpPr>
        <p:spPr>
          <a:xfrm>
            <a:off x="2273970" y="1726245"/>
            <a:ext cx="2235295" cy="2839453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A22F387-4A9F-4EE8-B8E9-CDA3EB394225}"/>
              </a:ext>
            </a:extLst>
          </p:cNvPr>
          <p:cNvCxnSpPr/>
          <p:nvPr/>
        </p:nvCxnSpPr>
        <p:spPr>
          <a:xfrm>
            <a:off x="4499815" y="1245165"/>
            <a:ext cx="0" cy="3838078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7E5DF9B7-5A81-436C-88B7-73958625E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9265" y="4088479"/>
            <a:ext cx="2165680" cy="33914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orbit correctors trip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15030691-6243-4D15-ACE3-D70A1E4DA2D6}"/>
              </a:ext>
            </a:extLst>
          </p:cNvPr>
          <p:cNvSpPr txBox="1">
            <a:spLocks/>
          </p:cNvSpPr>
          <p:nvPr/>
        </p:nvSpPr>
        <p:spPr>
          <a:xfrm>
            <a:off x="191676" y="5325241"/>
            <a:ext cx="8736584" cy="36512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Channeling was kept until the trip of the orbit correctors</a:t>
            </a:r>
          </a:p>
        </p:txBody>
      </p:sp>
    </p:spTree>
    <p:extLst>
      <p:ext uri="{BB962C8B-B14F-4D97-AF65-F5344CB8AC3E}">
        <p14:creationId xmlns:p14="http://schemas.microsoft.com/office/powerpoint/2010/main" val="351487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0" grpId="0" animBg="1"/>
      <p:bldP spid="33" grpId="0" build="p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Conclusions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29 Nov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C719A0F-D285-45EF-82EB-A2C370F6F5A6}"/>
              </a:ext>
            </a:extLst>
          </p:cNvPr>
          <p:cNvSpPr txBox="1">
            <a:spLocks/>
          </p:cNvSpPr>
          <p:nvPr/>
        </p:nvSpPr>
        <p:spPr>
          <a:xfrm>
            <a:off x="311995" y="1466975"/>
            <a:ext cx="8483092" cy="2000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ym typeface="Wingdings" panose="05000000000000000000" pitchFamily="2" charset="2"/>
              </a:rPr>
              <a:t>Main goals for this year’s activities with protons were reached</a:t>
            </a:r>
            <a:endParaRPr lang="en-US" sz="1800" dirty="0">
              <a:sym typeface="Wingdings" panose="05000000000000000000" pitchFamily="2" charset="2"/>
            </a:endParaRP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Complete characterization of all crystal devices, including the newly installed B2H crystal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Loss maps with various settings to assess the cleaning inefficiency of the crystal collimation system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First energy ramp with all four crystals in channeling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881E39F-033F-4025-BAE8-C27A19A3E17C}"/>
              </a:ext>
            </a:extLst>
          </p:cNvPr>
          <p:cNvSpPr txBox="1">
            <a:spLocks/>
          </p:cNvSpPr>
          <p:nvPr/>
        </p:nvSpPr>
        <p:spPr>
          <a:xfrm>
            <a:off x="313474" y="3666478"/>
            <a:ext cx="8483092" cy="45423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b="1" dirty="0">
                <a:sym typeface="Wingdings" panose="05000000000000000000" pitchFamily="2" charset="2"/>
              </a:rPr>
              <a:t>Detailed analysis still ongoing…</a:t>
            </a:r>
          </a:p>
        </p:txBody>
      </p:sp>
    </p:spTree>
    <p:extLst>
      <p:ext uri="{BB962C8B-B14F-4D97-AF65-F5344CB8AC3E}">
        <p14:creationId xmlns:p14="http://schemas.microsoft.com/office/powerpoint/2010/main" val="22723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0</TotalTime>
  <Words>259</Words>
  <Application>Microsoft Office PowerPoint</Application>
  <PresentationFormat>On-screen Show (4:3)</PresentationFormat>
  <Paragraphs>85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Optima</vt:lpstr>
      <vt:lpstr>Wingdings</vt:lpstr>
      <vt:lpstr>CERNCorporate4-3</vt:lpstr>
      <vt:lpstr>PowerPoint Presentation</vt:lpstr>
      <vt:lpstr>MD3327+MD4167 Crystal Collimation with Protons</vt:lpstr>
      <vt:lpstr>Overview of measurements</vt:lpstr>
      <vt:lpstr>Angular and linear scans</vt:lpstr>
      <vt:lpstr>Loss maps</vt:lpstr>
      <vt:lpstr>Cry collimation in dynamical phases</vt:lpstr>
      <vt:lpstr>Channeling during the ramp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Marco D'Andrea</cp:lastModifiedBy>
  <cp:revision>323</cp:revision>
  <dcterms:created xsi:type="dcterms:W3CDTF">2012-11-30T11:04:26Z</dcterms:created>
  <dcterms:modified xsi:type="dcterms:W3CDTF">2018-11-29T09:59:33Z</dcterms:modified>
</cp:coreProperties>
</file>