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6" r:id="rId3"/>
    <p:sldId id="269" r:id="rId4"/>
    <p:sldId id="280" r:id="rId5"/>
    <p:sldId id="268" r:id="rId6"/>
    <p:sldId id="278" r:id="rId7"/>
    <p:sldId id="276" r:id="rId8"/>
    <p:sldId id="279" r:id="rId9"/>
    <p:sldId id="259" r:id="rId10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ti Juhani Kolehmainen" initials="AJK" lastIdx="0" clrIdx="0">
    <p:extLst>
      <p:ext uri="{19B8F6BF-5375-455C-9EA6-DF929625EA0E}">
        <p15:presenceInfo xmlns:p15="http://schemas.microsoft.com/office/powerpoint/2012/main" userId="S-1-5-21-1526224874-1540688658-1361462980-12810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8" autoAdjust="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882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608BD-0E63-499D-945D-5C86F38456FB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9CE5A4-D1EF-44A7-AA2E-43FB0115C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910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A893A-57D9-4088-A3D6-AE14B14BEBE1}" type="datetimeFigureOut">
              <a:rPr lang="en-GB" smtClean="0"/>
              <a:t>09/10/2018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39838"/>
            <a:ext cx="4465638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F3C54-FD7F-467B-9136-9AB2671C3D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871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MECHANICAL ENGINEERING OF ACCELERATOR COMPONENTS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Antti Kolehmainen </a:t>
            </a:r>
          </a:p>
          <a:p>
            <a:r>
              <a:rPr lang="en-US" dirty="0" smtClean="0"/>
              <a:t>Tommi </a:t>
            </a:r>
            <a:r>
              <a:rPr lang="en-US" dirty="0" smtClean="0"/>
              <a:t>Mikkola</a:t>
            </a:r>
          </a:p>
          <a:p>
            <a:r>
              <a:rPr lang="en-US" dirty="0" smtClean="0"/>
              <a:t>Tuukka Lehtinen</a:t>
            </a:r>
            <a:endParaRPr lang="en-US" dirty="0" smtClean="0"/>
          </a:p>
          <a:p>
            <a:r>
              <a:rPr lang="en-US" dirty="0" smtClean="0"/>
              <a:t>on behalf of CERN EN/MME</a:t>
            </a: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356442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/>
              <a:t>CERN EN-MME GROUP</a:t>
            </a:r>
            <a:endParaRPr lang="en-GB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80" y="2255991"/>
            <a:ext cx="4915586" cy="3743848"/>
          </a:xfrm>
        </p:spPr>
      </p:pic>
      <p:sp>
        <p:nvSpPr>
          <p:cNvPr id="3" name="TextBox 2"/>
          <p:cNvSpPr txBox="1"/>
          <p:nvPr/>
        </p:nvSpPr>
        <p:spPr>
          <a:xfrm>
            <a:off x="538878" y="982581"/>
            <a:ext cx="8145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“The mandate of the MME group is to provide </a:t>
            </a:r>
            <a:r>
              <a:rPr lang="en-GB" i="1" dirty="0" smtClean="0"/>
              <a:t>to the </a:t>
            </a:r>
            <a:r>
              <a:rPr lang="en-GB" i="1" dirty="0"/>
              <a:t>CERN community specific engineering solutions combining mechanical design, fabrication and material sciences.”</a:t>
            </a:r>
            <a:endParaRPr lang="en-US" i="1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58097" y="2575556"/>
            <a:ext cx="3237271" cy="31085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en-GB" sz="1400" dirty="0" smtClean="0"/>
          </a:p>
          <a:p>
            <a:pPr marL="285750" indent="-285750">
              <a:buFontTx/>
              <a:buChar char="-"/>
            </a:pPr>
            <a:endParaRPr lang="en-GB" sz="1400" dirty="0"/>
          </a:p>
          <a:p>
            <a:pPr marL="285750" indent="-285750">
              <a:buFontTx/>
              <a:buChar char="-"/>
            </a:pPr>
            <a:r>
              <a:rPr lang="en-GB" sz="1400" dirty="0" smtClean="0"/>
              <a:t>We are around 150 people</a:t>
            </a:r>
          </a:p>
          <a:p>
            <a:pPr marL="285750" indent="-285750">
              <a:buFontTx/>
              <a:buChar char="-"/>
            </a:pPr>
            <a:endParaRPr lang="en-GB" sz="1400" dirty="0"/>
          </a:p>
          <a:p>
            <a:pPr marL="285750" indent="-285750">
              <a:buFontTx/>
              <a:buChar char="-"/>
            </a:pPr>
            <a:r>
              <a:rPr lang="en-GB" sz="1400" dirty="0" smtClean="0"/>
              <a:t>We do:</a:t>
            </a:r>
          </a:p>
          <a:p>
            <a:pPr marL="742950" lvl="1" indent="-285750">
              <a:buFontTx/>
              <a:buChar char="-"/>
            </a:pPr>
            <a:r>
              <a:rPr lang="en-GB" sz="1400" dirty="0" smtClean="0"/>
              <a:t>Material development and mechanical and geometrical measurements</a:t>
            </a:r>
          </a:p>
          <a:p>
            <a:pPr marL="742950" lvl="1" indent="-285750">
              <a:buFontTx/>
              <a:buChar char="-"/>
            </a:pPr>
            <a:r>
              <a:rPr lang="en-GB" sz="1400" dirty="0" smtClean="0"/>
              <a:t>Engineering calculations and simulations</a:t>
            </a:r>
          </a:p>
          <a:p>
            <a:pPr marL="742950" lvl="1" indent="-285750">
              <a:buFontTx/>
              <a:buChar char="-"/>
            </a:pPr>
            <a:r>
              <a:rPr lang="en-GB" sz="1400" dirty="0" smtClean="0"/>
              <a:t>Mechanical design </a:t>
            </a:r>
          </a:p>
          <a:p>
            <a:pPr marL="742950" lvl="1" indent="-285750">
              <a:buFontTx/>
              <a:buChar char="-"/>
            </a:pPr>
            <a:r>
              <a:rPr lang="en-GB" sz="1400" dirty="0" smtClean="0"/>
              <a:t>Production and sourcing</a:t>
            </a:r>
          </a:p>
          <a:p>
            <a:pPr marL="742950" lvl="1" indent="-285750">
              <a:buFontTx/>
              <a:buChar char="-"/>
            </a:pPr>
            <a:endParaRPr lang="en-GB" sz="1400" dirty="0"/>
          </a:p>
          <a:p>
            <a:pPr lvl="1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6093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5546"/>
            <a:ext cx="8226854" cy="518675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u="sng" dirty="0" smtClean="0"/>
              <a:t>MECHANICAL DESIGN</a:t>
            </a:r>
            <a:endParaRPr lang="en-GB" b="1" u="sng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08" y="1688178"/>
            <a:ext cx="2373630" cy="334708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63535" y="1249299"/>
            <a:ext cx="198002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DESIGN INPUTS</a:t>
            </a:r>
            <a:endParaRPr lang="en-GB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252" y="1679493"/>
            <a:ext cx="4667250" cy="315468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62471" y="5076613"/>
            <a:ext cx="2993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CLIENT SPECIFICATION FOR THE DEVICE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144296" y="5076613"/>
            <a:ext cx="4220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AVAILABLE SPACE FOR THE DEVICE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75873" y="5840253"/>
            <a:ext cx="4989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ALL PARTIES CONCERNED ARE INFORMED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1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b="1" u="sng" dirty="0" smtClean="0"/>
              <a:t>MECHANICAL DESIGN</a:t>
            </a:r>
            <a:endParaRPr lang="en-GB" sz="3200" b="1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64" y="1299893"/>
            <a:ext cx="4035171" cy="2408301"/>
          </a:xfrm>
          <a:prstGeom prst="rect">
            <a:avLst/>
          </a:prstGeom>
        </p:spPr>
      </p:pic>
      <p:sp>
        <p:nvSpPr>
          <p:cNvPr id="7" name="Curved Down Arrow 6"/>
          <p:cNvSpPr/>
          <p:nvPr/>
        </p:nvSpPr>
        <p:spPr>
          <a:xfrm rot="10800000">
            <a:off x="1333845" y="5172609"/>
            <a:ext cx="1216152" cy="731520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Curved Down Arrow 7"/>
          <p:cNvSpPr/>
          <p:nvPr/>
        </p:nvSpPr>
        <p:spPr>
          <a:xfrm>
            <a:off x="1407099" y="4058754"/>
            <a:ext cx="1216152" cy="731520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173" y="1957411"/>
            <a:ext cx="3290888" cy="2316956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4140417" y="3574122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623251" y="4574806"/>
            <a:ext cx="203908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ITERATIONS: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CLIENT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INTEGRATION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MANUFACTURING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464278" y="4410115"/>
            <a:ext cx="25425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DELIVERABLES: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2D DRAWINGS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3D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SUPPORT DOCUMENTS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55171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936" y="162595"/>
            <a:ext cx="8226854" cy="452307"/>
          </a:xfrm>
        </p:spPr>
        <p:txBody>
          <a:bodyPr>
            <a:noAutofit/>
          </a:bodyPr>
          <a:lstStyle/>
          <a:p>
            <a:pPr algn="ctr"/>
            <a:r>
              <a:rPr lang="en-GB" sz="2400" b="1" u="sng" dirty="0" smtClean="0"/>
              <a:t>MATERIAL DEVELOPMENT AND MEASUREMENTS</a:t>
            </a:r>
            <a:endParaRPr lang="en-GB" sz="2400" b="1" u="sng" dirty="0"/>
          </a:p>
        </p:txBody>
      </p:sp>
      <p:pic>
        <p:nvPicPr>
          <p:cNvPr id="10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61" y="1085782"/>
            <a:ext cx="2972943" cy="2023967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171" y="2048213"/>
            <a:ext cx="3669030" cy="24460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4" t="7041" r="21158" b="8686"/>
          <a:stretch/>
        </p:blipFill>
        <p:spPr>
          <a:xfrm>
            <a:off x="497796" y="3393533"/>
            <a:ext cx="2483923" cy="28062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94809" y="1032904"/>
            <a:ext cx="449971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MATERIAL DEVELOPMENT: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GRAPHITES FOR BEAM IMPACTS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STAINLESS STEEL ALLOY FOR PERMEABILITY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397807" y="4435828"/>
            <a:ext cx="44189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MECHANICAL MEASUREMENTS: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Non Destructive Test: X-RAY TESTS FOR THE LHC DIPOLE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Destructive Test: TENSILE TEST OF MATERIALS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780070" y="5712454"/>
            <a:ext cx="5814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GEOMETRICAL MEASUREMENT OF COMPONENTS TO VERIFY COMPLIANCE TO THE SPECIFICATIONS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207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506"/>
            <a:ext cx="8226854" cy="548172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u="sng" dirty="0" smtClean="0"/>
              <a:t>ENGINEERING CALCULATIONS</a:t>
            </a:r>
            <a:endParaRPr lang="en-GB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91" y="1107782"/>
            <a:ext cx="4275963" cy="25680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92" y="3843598"/>
            <a:ext cx="4873752" cy="21442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974" y="2040414"/>
            <a:ext cx="2785205" cy="24045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09366" y="3427373"/>
            <a:ext cx="2997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BOUNDARY CONDITIONS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799529" y="5722395"/>
            <a:ext cx="2407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ANALYSIS RESULTS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056493" y="4445000"/>
            <a:ext cx="2574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FUNCTIONAL DEVICE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54848" y="685517"/>
            <a:ext cx="8289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SAFETY ASSESMENT, GUIDES DESIGN WORK AND VERIFIES THAT A DESIGN MEETS ITS REQUIREMENTS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8753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96552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u="sng" dirty="0" smtClean="0"/>
              <a:t>PRODUCTION</a:t>
            </a:r>
            <a:endParaRPr lang="en-GB" b="1" u="sng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64" y="2164659"/>
            <a:ext cx="3313748" cy="221361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247" y="2191329"/>
            <a:ext cx="3307080" cy="21869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5963" y="4455545"/>
            <a:ext cx="372459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REMOVE MATERIAL BY CUTTING – ONLY METAL MATERIALS BY EN/MME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ADDING DEGREES OF FREEDOM ALLOWS MORE COMPLEXE GEOMETRIES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ELECTRICAL DISCHARGE MANUFACTURING – ELECTRICAL ARCS REMOVE MATERIAL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0627" y="4466994"/>
            <a:ext cx="2603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FORM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BEND / ROLL / DRAW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69823" y="1528997"/>
            <a:ext cx="4079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EN/MME HAS THREE WORKSHOPS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484512" y="5516387"/>
            <a:ext cx="419954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3D PRINTING IN USE – AND IN CONSTANT DEVELOPMENT!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7265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b="1" u="sng" dirty="0" smtClean="0"/>
              <a:t>PRODUCTION AND </a:t>
            </a:r>
            <a:r>
              <a:rPr lang="en-GB" sz="3200" b="1" u="sng" dirty="0" smtClean="0"/>
              <a:t>OUTSOURCING</a:t>
            </a:r>
            <a:endParaRPr lang="en-GB" sz="3200" b="1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37" y="1640839"/>
            <a:ext cx="4030218" cy="26868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9492" y="4550354"/>
            <a:ext cx="4708977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/>
              <a:t>WELDING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MELT THE PARTS TO BE JOINED LOCALLY – FILLER METAL MAY BE ADDED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BRAZING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JOINED PARTS DO NOT MELT, ONLY FILLER METAL. DIFFERENT MATERIALS CAN BE JOINED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097986" y="4528902"/>
            <a:ext cx="42377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PURCHASE SIMPLE COMPONENTS AND LARGE SERIES FROM INDUSTRY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095" y="1612249"/>
            <a:ext cx="3620536" cy="271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955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314450" y="817189"/>
            <a:ext cx="6535738" cy="1609725"/>
          </a:xfrm>
        </p:spPr>
        <p:txBody>
          <a:bodyPr>
            <a:normAutofit fontScale="70000" lnSpcReduction="20000"/>
          </a:bodyPr>
          <a:lstStyle/>
          <a:p>
            <a:r>
              <a:rPr lang="en-US" sz="13700" dirty="0" smtClean="0"/>
              <a:t>? / !</a:t>
            </a:r>
          </a:p>
          <a:p>
            <a:r>
              <a:rPr lang="en-US" sz="2300" dirty="0" smtClean="0"/>
              <a:t>QUESTIONS? / THANK YOU FOR YOUR ATTENTION!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9191</TotalTime>
  <Words>274</Words>
  <Application>Microsoft Office PowerPoint</Application>
  <PresentationFormat>On-screen Show (4:3)</PresentationFormat>
  <Paragraphs>60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Ubuntu</vt:lpstr>
      <vt:lpstr>Ubuntu Light</vt:lpstr>
      <vt:lpstr>CERN_ENdept_Presentation_ArialFont copy</vt:lpstr>
      <vt:lpstr>MECHANICAL ENGINEERING OF ACCELERATOR COMPONENTS </vt:lpstr>
      <vt:lpstr>CERN EN-MME GROUP</vt:lpstr>
      <vt:lpstr>MECHANICAL DESIGN</vt:lpstr>
      <vt:lpstr>MECHANICAL DESIGN</vt:lpstr>
      <vt:lpstr>MATERIAL DEVELOPMENT AND MEASUREMENTS</vt:lpstr>
      <vt:lpstr>ENGINEERING CALCULATIONS</vt:lpstr>
      <vt:lpstr>PRODUCTION</vt:lpstr>
      <vt:lpstr>PRODUCTION AND OUTSOURCING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CHALLENGES OF ACCELERATOR COMPONENTS FOR MECHANICAL DESIGN</dc:title>
  <dc:creator>Antti Juhani Kolehmainen</dc:creator>
  <cp:lastModifiedBy>Antti Kolehmainen</cp:lastModifiedBy>
  <cp:revision>131</cp:revision>
  <cp:lastPrinted>2017-08-28T13:10:01Z</cp:lastPrinted>
  <dcterms:created xsi:type="dcterms:W3CDTF">2016-05-27T07:39:15Z</dcterms:created>
  <dcterms:modified xsi:type="dcterms:W3CDTF">2018-10-09T09:18:59Z</dcterms:modified>
</cp:coreProperties>
</file>