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78" r:id="rId3"/>
    <p:sldId id="276" r:id="rId4"/>
    <p:sldId id="277" r:id="rId5"/>
    <p:sldId id="275" r:id="rId6"/>
    <p:sldId id="295" r:id="rId7"/>
    <p:sldId id="291" r:id="rId8"/>
    <p:sldId id="292" r:id="rId9"/>
    <p:sldId id="293" r:id="rId10"/>
    <p:sldId id="294" r:id="rId11"/>
    <p:sldId id="279" r:id="rId12"/>
  </p:sldIdLst>
  <p:sldSz cx="12192000" cy="6858000"/>
  <p:notesSz cx="7102475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7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15670D93-2952-4049-A7A3-39D8AF90524E}" type="datetimeFigureOut">
              <a:rPr lang="en-GB" smtClean="0"/>
              <a:t>26/11/2018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8F9031DC-A4D9-4EED-9FC7-2AB096695A9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7018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Synchrotron radiation – Marton Ady and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5744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Synchrotron radiation – Marton Ady and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1204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Synchrotron radiation – Marton Ady and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596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Synchrotron radiation – Marton Ady and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081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Synchrotron radiation – Marton Ady and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073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Synchrotron radiation – Marton Ady and Johanna Glutting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8403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Synchrotron radiation – Marton Ady and Johanna Glutting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8303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Synchrotron radiation – Marton Ady and Johanna Glutting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2843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Synchrotron radiation – Marton Ady and Johanna Glutting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001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27/11/2018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Synchrotron radiation – Marton Ady and Johanna Glutting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3682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Synchrotron radiation – Marton Ady and Johanna Glutting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6163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27/11/2018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Synchrotron radiation – Marton Ady and Johanna Glutting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390374A-A313-45B9-B8B6-6DA6F6EDA2A5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213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/>
            </a:r>
            <a:br>
              <a:rPr lang="de-CH" dirty="0" smtClean="0"/>
            </a:br>
            <a:r>
              <a:rPr lang="en-GB" dirty="0" smtClean="0"/>
              <a:t>Synchrotron Radiation: </a:t>
            </a:r>
            <a:br>
              <a:rPr lang="en-GB" dirty="0" smtClean="0"/>
            </a:br>
            <a:r>
              <a:rPr lang="en-GB" dirty="0" smtClean="0"/>
              <a:t>Simulation,</a:t>
            </a:r>
            <a:br>
              <a:rPr lang="en-GB" dirty="0" smtClean="0"/>
            </a:br>
            <a:r>
              <a:rPr lang="en-GB" dirty="0" smtClean="0"/>
              <a:t>Stoppers and Blackening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CH" cap="none" dirty="0" smtClean="0"/>
              <a:t>BGC Collaboration Meeting – 27.11.2018</a:t>
            </a:r>
            <a:endParaRPr lang="en-GB" cap="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1</a:t>
            </a:fld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Synchrotron radiation – Marton Ady and Johanna Glutting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4540" y="360997"/>
            <a:ext cx="1981200" cy="1952625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236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6A060563-1A9B-4EB7-8F03-8D6DF90F5752}"/>
              </a:ext>
            </a:extLst>
          </p:cNvPr>
          <p:cNvGrpSpPr/>
          <p:nvPr/>
        </p:nvGrpSpPr>
        <p:grpSpPr>
          <a:xfrm>
            <a:off x="0" y="0"/>
            <a:ext cx="8987407" cy="4528051"/>
            <a:chOff x="1124346" y="567844"/>
            <a:chExt cx="9644943" cy="485933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6E07E1A-7370-4CBE-BBAC-8B46B6D601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24348" y="567844"/>
              <a:ext cx="9389745" cy="4846320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1420CDF-43C7-4493-AD92-86ABB37F3067}"/>
                </a:ext>
              </a:extLst>
            </p:cNvPr>
            <p:cNvSpPr txBox="1"/>
            <p:nvPr/>
          </p:nvSpPr>
          <p:spPr>
            <a:xfrm>
              <a:off x="8319261" y="567844"/>
              <a:ext cx="2450028" cy="295301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050" b="1" i="1" dirty="0"/>
                <a:t>Front view (from bending magnet)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3A5ECDF-7187-456F-83D9-EEBE57A4E5FF}"/>
                </a:ext>
              </a:extLst>
            </p:cNvPr>
            <p:cNvCxnSpPr>
              <a:endCxn id="15" idx="0"/>
            </p:cNvCxnSpPr>
            <p:nvPr/>
          </p:nvCxnSpPr>
          <p:spPr>
            <a:xfrm flipH="1">
              <a:off x="2826065" y="2896149"/>
              <a:ext cx="1608555" cy="1348466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A2727D0-2024-4CE5-B644-D7396A692275}"/>
                </a:ext>
              </a:extLst>
            </p:cNvPr>
            <p:cNvSpPr txBox="1"/>
            <p:nvPr/>
          </p:nvSpPr>
          <p:spPr>
            <a:xfrm>
              <a:off x="1140128" y="4244614"/>
              <a:ext cx="3371873" cy="1181204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>
              <a:solidFill>
                <a:schemeClr val="tx1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err="1">
                  <a:solidFill>
                    <a:schemeClr val="tx1"/>
                  </a:solidFill>
                </a:rPr>
                <a:t>Beampipe</a:t>
              </a:r>
              <a:r>
                <a:rPr lang="en-US" sz="1200" b="1" dirty="0">
                  <a:solidFill>
                    <a:schemeClr val="tx1"/>
                  </a:solidFill>
                </a:rPr>
                <a:t> inner wall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60% of incident SR reflected, 40% absorbed</a:t>
              </a:r>
            </a:p>
            <a:p>
              <a:pPr algn="ctr"/>
              <a:endParaRPr lang="en-US" sz="1200" dirty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Absorbed power: 32.75W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Highest density:  0.174W/mm2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26042E9-3FDB-4F54-ACF3-D9CACC52CEF1}"/>
                </a:ext>
              </a:extLst>
            </p:cNvPr>
            <p:cNvSpPr txBox="1"/>
            <p:nvPr/>
          </p:nvSpPr>
          <p:spPr>
            <a:xfrm>
              <a:off x="7980409" y="4675500"/>
              <a:ext cx="2544434" cy="751675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>
              <a:solidFill>
                <a:schemeClr val="tx1"/>
              </a:solidFill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</a:rPr>
                <a:t>Crotch absorber</a:t>
              </a:r>
            </a:p>
            <a:p>
              <a:pPr algn="ctr"/>
              <a:endParaRPr lang="en-US" sz="1200" dirty="0">
                <a:solidFill>
                  <a:schemeClr val="tx1"/>
                </a:solidFill>
              </a:endParaRPr>
            </a:p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Total power absorbed: 407.18W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8A68D79A-456F-47A6-877D-60A3141D8F69}"/>
                </a:ext>
              </a:extLst>
            </p:cNvPr>
            <p:cNvCxnSpPr>
              <a:endCxn id="16" idx="0"/>
            </p:cNvCxnSpPr>
            <p:nvPr/>
          </p:nvCxnSpPr>
          <p:spPr>
            <a:xfrm>
              <a:off x="6575614" y="3289515"/>
              <a:ext cx="2677012" cy="1385985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139CBD3-8431-442D-B272-BF796A88AE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4346" y="567844"/>
              <a:ext cx="3403431" cy="405394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379498C-96B6-4495-816C-C4A1C3C4F1FE}"/>
                </a:ext>
              </a:extLst>
            </p:cNvPr>
            <p:cNvSpPr/>
            <p:nvPr/>
          </p:nvSpPr>
          <p:spPr>
            <a:xfrm>
              <a:off x="1124346" y="973238"/>
              <a:ext cx="1577289" cy="2265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Power density [W/cm2]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ED1027AE-3155-476B-B5E1-D408A05228FA}"/>
              </a:ext>
            </a:extLst>
          </p:cNvPr>
          <p:cNvSpPr/>
          <p:nvPr/>
        </p:nvSpPr>
        <p:spPr>
          <a:xfrm>
            <a:off x="3628221" y="1865227"/>
            <a:ext cx="2882787" cy="98290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BEA258F-10F3-4310-A02F-7C452A15992D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3628222" y="2871423"/>
            <a:ext cx="4194130" cy="35791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20E3D16-79E7-49EE-A12C-21CE7517455E}"/>
              </a:ext>
            </a:extLst>
          </p:cNvPr>
          <p:cNvCxnSpPr>
            <a:cxnSpLocks/>
          </p:cNvCxnSpPr>
          <p:nvPr/>
        </p:nvCxnSpPr>
        <p:spPr>
          <a:xfrm>
            <a:off x="6511009" y="2848136"/>
            <a:ext cx="5617812" cy="162726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624EC901-4206-49E3-95F1-325E7D6001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2352" y="4475402"/>
            <a:ext cx="4306469" cy="20036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B017ED-F5D6-40EF-9A39-6369C0A155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6119" y="6450603"/>
            <a:ext cx="3266257" cy="38905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3220223-FC8E-4FD5-823E-C7735C3A80E5}"/>
              </a:ext>
            </a:extLst>
          </p:cNvPr>
          <p:cNvSpPr/>
          <p:nvPr/>
        </p:nvSpPr>
        <p:spPr>
          <a:xfrm>
            <a:off x="6758585" y="6450603"/>
            <a:ext cx="2127534" cy="3975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>
                <a:solidFill>
                  <a:schemeClr val="tx1"/>
                </a:solidFill>
              </a:rPr>
              <a:t>Power density [W/cm2]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1EB8787-D2AD-43DE-B7B0-539CB82BC005}"/>
              </a:ext>
            </a:extLst>
          </p:cNvPr>
          <p:cNvSpPr txBox="1"/>
          <p:nvPr/>
        </p:nvSpPr>
        <p:spPr>
          <a:xfrm>
            <a:off x="455240" y="5373269"/>
            <a:ext cx="6055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Flux visualized at absorption locations</a:t>
            </a:r>
          </a:p>
        </p:txBody>
      </p:sp>
      <p:sp>
        <p:nvSpPr>
          <p:cNvPr id="2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51164" y="6459785"/>
            <a:ext cx="1312025" cy="365125"/>
          </a:xfrm>
        </p:spPr>
        <p:txBody>
          <a:bodyPr/>
          <a:lstStyle/>
          <a:p>
            <a:r>
              <a:rPr lang="de-CH" sz="2000" dirty="0" smtClean="0"/>
              <a:t>10</a:t>
            </a:r>
            <a:endParaRPr lang="en-GB" sz="2000" dirty="0"/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03898" y="6459785"/>
            <a:ext cx="4822804" cy="365125"/>
          </a:xfrm>
        </p:spPr>
        <p:txBody>
          <a:bodyPr/>
          <a:lstStyle/>
          <a:p>
            <a:r>
              <a:rPr lang="en-GB" dirty="0" smtClean="0"/>
              <a:t>Synchrotron radiation – Marton Ady and Johanna Glutting</a:t>
            </a:r>
            <a:endParaRPr lang="en-GB" dirty="0"/>
          </a:p>
        </p:txBody>
      </p:sp>
      <p:sp>
        <p:nvSpPr>
          <p:cNvPr id="23" name="Date Placeholder 5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en-US" smtClean="0"/>
              <a:t>27/11/2018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3915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286603"/>
            <a:ext cx="10172505" cy="1450757"/>
          </a:xfrm>
        </p:spPr>
        <p:txBody>
          <a:bodyPr/>
          <a:lstStyle/>
          <a:p>
            <a:r>
              <a:rPr lang="de-CH" dirty="0" smtClean="0"/>
              <a:t>Feasibility for the Demonstrator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11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27/11/2018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14206" t="14436" r="10188" b="7941"/>
          <a:stretch/>
        </p:blipFill>
        <p:spPr>
          <a:xfrm>
            <a:off x="7848004" y="3699987"/>
            <a:ext cx="3649868" cy="21145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80124" y="2172677"/>
            <a:ext cx="592768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2400" dirty="0" smtClean="0"/>
              <a:t>SR mask has to be on the copper liner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2400" dirty="0" smtClean="0"/>
              <a:t>Total liner length is 500mm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2400" dirty="0" smtClean="0"/>
              <a:t>Inner diameter Ø80mm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CH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2400" dirty="0" smtClean="0"/>
              <a:t>Stopper on the liner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2400" dirty="0" smtClean="0"/>
              <a:t>Or in the gasket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CH" sz="2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6613" y="1799335"/>
            <a:ext cx="2607690" cy="166708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4424" y="2382608"/>
            <a:ext cx="1278357" cy="3779836"/>
          </a:xfrm>
          <a:prstGeom prst="rect">
            <a:avLst/>
          </a:prstGeom>
        </p:spPr>
      </p:pic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GB" dirty="0" smtClean="0"/>
              <a:t>Synchrotron radiation – Marton Ady and Johanna Glutting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138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1516" y="2678380"/>
            <a:ext cx="3194946" cy="26898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286603"/>
            <a:ext cx="10172505" cy="1450757"/>
          </a:xfrm>
        </p:spPr>
        <p:txBody>
          <a:bodyPr/>
          <a:lstStyle/>
          <a:p>
            <a:r>
              <a:rPr lang="en-GB" dirty="0" smtClean="0"/>
              <a:t>Principle of SR Masks/Stoppers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2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27/11/2018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1180123" y="2172677"/>
            <a:ext cx="51641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The SR masks should stop SR and prevent it from reflecting on surfaces in the optical path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865582" y="5016769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SR mask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607431" y="2124382"/>
            <a:ext cx="2202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Diffuse reflected light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265468" y="5386101"/>
            <a:ext cx="744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optics</a:t>
            </a:r>
            <a:endParaRPr lang="en-GB" dirty="0"/>
          </a:p>
        </p:txBody>
      </p:sp>
      <p:cxnSp>
        <p:nvCxnSpPr>
          <p:cNvPr id="14" name="Straight Arrow Connector 13"/>
          <p:cNvCxnSpPr>
            <a:stCxn id="8" idx="0"/>
          </p:cNvCxnSpPr>
          <p:nvPr/>
        </p:nvCxnSpPr>
        <p:spPr>
          <a:xfrm flipV="1">
            <a:off x="6344239" y="4751109"/>
            <a:ext cx="1366887" cy="265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8" idx="0"/>
          </p:cNvCxnSpPr>
          <p:nvPr/>
        </p:nvCxnSpPr>
        <p:spPr>
          <a:xfrm flipV="1">
            <a:off x="6344239" y="2957507"/>
            <a:ext cx="1357460" cy="20592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2"/>
          </p:cNvCxnSpPr>
          <p:nvPr/>
        </p:nvCxnSpPr>
        <p:spPr>
          <a:xfrm flipH="1">
            <a:off x="8637813" y="2493714"/>
            <a:ext cx="70689" cy="1667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9" idx="2"/>
          </p:cNvCxnSpPr>
          <p:nvPr/>
        </p:nvCxnSpPr>
        <p:spPr>
          <a:xfrm>
            <a:off x="8708502" y="2493714"/>
            <a:ext cx="661741" cy="2097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GB" dirty="0" smtClean="0"/>
              <a:t>Synchrotron radiation – Marton Ady and Johanna Glutting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776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286603"/>
            <a:ext cx="10172505" cy="1450757"/>
          </a:xfrm>
        </p:spPr>
        <p:txBody>
          <a:bodyPr/>
          <a:lstStyle/>
          <a:p>
            <a:r>
              <a:rPr lang="de-CH" dirty="0"/>
              <a:t>E</a:t>
            </a:r>
            <a:r>
              <a:rPr lang="de-CH" dirty="0" smtClean="0"/>
              <a:t>xperience from the LEP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3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27/11/2018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1180123" y="2172677"/>
            <a:ext cx="598678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Purpose</a:t>
            </a:r>
            <a:r>
              <a:rPr lang="de-CH" sz="2400" dirty="0" smtClean="0"/>
              <a:t>: </a:t>
            </a:r>
            <a:r>
              <a:rPr lang="en-GB" sz="2400" dirty="0" smtClean="0"/>
              <a:t>Decrease of the photon background in the detectors at the interaction points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The photon rates at a detector without SR masks was 25-30 times higher than at the detector with SR mask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CH" sz="2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0290" y="2172677"/>
            <a:ext cx="4102872" cy="276633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663750" y="3233476"/>
            <a:ext cx="641265" cy="184430"/>
          </a:xfrm>
          <a:prstGeom prst="rect">
            <a:avLst/>
          </a:prstGeom>
          <a:solidFill>
            <a:srgbClr val="FFC000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0829848" y="3417906"/>
            <a:ext cx="641265" cy="184430"/>
          </a:xfrm>
          <a:prstGeom prst="rect">
            <a:avLst/>
          </a:prstGeom>
          <a:solidFill>
            <a:srgbClr val="FFC000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443832" y="5085784"/>
            <a:ext cx="391966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CH" sz="1050" dirty="0" smtClean="0"/>
              <a:t>Syncrotron Radiation Mask for LEP2 – CERN – SL/Note 93-23 (EA)</a:t>
            </a:r>
          </a:p>
          <a:p>
            <a:pPr algn="r"/>
            <a:r>
              <a:rPr lang="de-CH" sz="1050" dirty="0" smtClean="0"/>
              <a:t>Test of Syncrotron Radiation Masks in LEP – CERN – SL-MD Note 144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69310"/>
            <a:ext cx="4822804" cy="365125"/>
          </a:xfrm>
        </p:spPr>
        <p:txBody>
          <a:bodyPr/>
          <a:lstStyle/>
          <a:p>
            <a:r>
              <a:rPr lang="en-GB" dirty="0" smtClean="0"/>
              <a:t>Synchrotron radiation – Marton Ady and Johanna Glutting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51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286603"/>
            <a:ext cx="10172505" cy="1450757"/>
          </a:xfrm>
        </p:spPr>
        <p:txBody>
          <a:bodyPr/>
          <a:lstStyle/>
          <a:p>
            <a:r>
              <a:rPr lang="de-CH" sz="4000" dirty="0"/>
              <a:t>E</a:t>
            </a:r>
            <a:r>
              <a:rPr lang="de-CH" sz="4000" dirty="0" smtClean="0"/>
              <a:t>xperience from the LEP 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Simulations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4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27/11/2018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1180124" y="2172677"/>
            <a:ext cx="59276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2400" dirty="0" smtClean="0"/>
              <a:t>Simulation of different aperture diameters and distances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2400" dirty="0" smtClean="0"/>
              <a:t>Masks could lower the photon rates by 2 orderes of magnitude (in the simulation)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CH" sz="2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4760" y="1737360"/>
            <a:ext cx="3289954" cy="362127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515051" y="5493711"/>
            <a:ext cx="391966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CH" sz="1050" dirty="0" smtClean="0"/>
              <a:t>Syncrotron Radiation Mask for LEP2 – CERN – SL/Note 93-23 (EA)</a:t>
            </a:r>
          </a:p>
          <a:p>
            <a:pPr algn="r"/>
            <a:r>
              <a:rPr lang="de-CH" sz="1050" dirty="0" smtClean="0"/>
              <a:t>Test of Syncrotron Radiation Masks in LEP – CERN – SL-MD Note 144</a:t>
            </a: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GB" dirty="0" smtClean="0"/>
              <a:t>Synchrotron radiation – Marton Ady and Johanna Glutting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396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286603"/>
            <a:ext cx="10172505" cy="1450757"/>
          </a:xfrm>
        </p:spPr>
        <p:txBody>
          <a:bodyPr/>
          <a:lstStyle/>
          <a:p>
            <a:r>
              <a:rPr lang="de-CH" dirty="0" smtClean="0"/>
              <a:t>Syncrotron Radiation (SR) Sources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5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27/11/2018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1180122" y="2172677"/>
            <a:ext cx="65592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2400" dirty="0" smtClean="0"/>
              <a:t>Bending Magnets (D3 and D4)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2400" dirty="0" smtClean="0"/>
              <a:t>The HEL? (not relevant for demonstrator)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2400" dirty="0" smtClean="0"/>
              <a:t>The wiggler is on the outer beam (not relevant)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400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GB" dirty="0" smtClean="0"/>
              <a:t>Synchrotron radiation – Marton Ady and Johanna Glutting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550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286603"/>
            <a:ext cx="10172505" cy="1450757"/>
          </a:xfrm>
        </p:spPr>
        <p:txBody>
          <a:bodyPr/>
          <a:lstStyle/>
          <a:p>
            <a:r>
              <a:rPr lang="de-CH" dirty="0" smtClean="0"/>
              <a:t>Basis of Simulations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0374A-A313-45B9-B8B6-6DA6F6EDA2A5}" type="slidenum">
              <a:rPr lang="en-GB" sz="2000" smtClean="0"/>
              <a:t>6</a:t>
            </a:fld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27/11/2018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1180122" y="2172677"/>
            <a:ext cx="655928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sz="2400" dirty="0" smtClean="0"/>
              <a:t>List of apertures in the beam pipe</a:t>
            </a:r>
          </a:p>
          <a:p>
            <a:pPr marL="800100" lvl="1" indent="-342900">
              <a:buFont typeface="Wingdings" panose="05000000000000000000" pitchFamily="2" charset="2"/>
              <a:buChar char="à"/>
            </a:pPr>
            <a:r>
              <a:rPr lang="de-CH" sz="2400" dirty="0" smtClean="0">
                <a:sym typeface="Wingdings" panose="05000000000000000000" pitchFamily="2" charset="2"/>
              </a:rPr>
              <a:t>Source is the layout data base</a:t>
            </a:r>
            <a:endParaRPr lang="de-CH" sz="24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de-CH" sz="2400" dirty="0" smtClean="0">
                <a:sym typeface="Wingdings" panose="05000000000000000000" pitchFamily="2" charset="2"/>
              </a:rPr>
              <a:t>MADX survey for the magnetic elements</a:t>
            </a:r>
          </a:p>
          <a:p>
            <a:pPr lvl="1"/>
            <a:r>
              <a:rPr lang="de-CH" sz="2400" dirty="0" smtClean="0">
                <a:sym typeface="Wingdings" panose="05000000000000000000" pitchFamily="2" charset="2"/>
              </a:rPr>
              <a:t> Synchrotron radiation sources</a:t>
            </a:r>
          </a:p>
          <a:p>
            <a:pPr marL="800100" lvl="1" indent="-342900">
              <a:buFont typeface="Wingdings" panose="05000000000000000000" pitchFamily="2" charset="2"/>
              <a:buChar char="à"/>
            </a:pPr>
            <a:endParaRPr lang="de-CH" sz="2400" dirty="0">
              <a:sym typeface="Wingdings" panose="05000000000000000000" pitchFamily="2" charset="2"/>
            </a:endParaRPr>
          </a:p>
          <a:p>
            <a:pPr marL="800100" lvl="1" indent="-342900">
              <a:buFont typeface="Wingdings" panose="05000000000000000000" pitchFamily="2" charset="2"/>
              <a:buChar char="à"/>
            </a:pPr>
            <a:endParaRPr lang="de-CH" sz="2400" dirty="0" smtClean="0">
              <a:sym typeface="Wingdings" panose="05000000000000000000" pitchFamily="2" charset="2"/>
            </a:endParaRPr>
          </a:p>
          <a:p>
            <a:pPr marL="800100" lvl="1" indent="-342900">
              <a:buFont typeface="Wingdings" panose="05000000000000000000" pitchFamily="2" charset="2"/>
              <a:buChar char="à"/>
            </a:pPr>
            <a:endParaRPr lang="de-CH" sz="2400" dirty="0">
              <a:sym typeface="Wingdings" panose="05000000000000000000" pitchFamily="2" charset="2"/>
            </a:endParaRPr>
          </a:p>
          <a:p>
            <a:pPr lvl="1"/>
            <a:endParaRPr lang="de-CH" sz="2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400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GB" dirty="0" smtClean="0"/>
              <a:t>Synchrotron radiation – Marton Ady and Johanna Glutting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48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0E8370E1-C453-4B9D-B481-E224A7B60C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42989" cy="59729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2FB846-5A0A-450A-B315-B77D1EA96E80}"/>
              </a:ext>
            </a:extLst>
          </p:cNvPr>
          <p:cNvSpPr txBox="1"/>
          <p:nvPr/>
        </p:nvSpPr>
        <p:spPr>
          <a:xfrm>
            <a:off x="8435937" y="704675"/>
            <a:ext cx="36022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Tool reads elemnt and aperture 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Calculates X,Y,Z positions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Generates input files for Synrad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Generates polygonised vacuum chambers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r>
              <a:rPr lang="de-CH" sz="2000" dirty="0"/>
              <a:t>7</a:t>
            </a:r>
            <a:endParaRPr lang="en-GB" sz="2000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GB" dirty="0" smtClean="0"/>
              <a:t>Synchrotron radiation – Marton Ady and Johanna Glutting</a:t>
            </a:r>
            <a:endParaRPr lang="en-GB" dirty="0"/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en-US" smtClean="0"/>
              <a:t>27/11/2018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870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baseball, object, bat&#10;&#10;Description automatically generated">
            <a:extLst>
              <a:ext uri="{FF2B5EF4-FFF2-40B4-BE49-F238E27FC236}">
                <a16:creationId xmlns:a16="http://schemas.microsoft.com/office/drawing/2014/main" id="{9BAA6FC0-0406-45F8-AC8A-0911809FDA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91242"/>
            <a:ext cx="11345788" cy="62099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B94FBF2-F9AF-4703-8F54-1C38FF6D237B}"/>
              </a:ext>
            </a:extLst>
          </p:cNvPr>
          <p:cNvSpPr txBox="1"/>
          <p:nvPr/>
        </p:nvSpPr>
        <p:spPr>
          <a:xfrm>
            <a:off x="6946084" y="298610"/>
            <a:ext cx="29754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Generated aperture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B6EE06-B5C3-418F-B896-0C20A26E085A}"/>
              </a:ext>
            </a:extLst>
          </p:cNvPr>
          <p:cNvSpPr txBox="1"/>
          <p:nvPr/>
        </p:nvSpPr>
        <p:spPr>
          <a:xfrm>
            <a:off x="9394420" y="3275643"/>
            <a:ext cx="28836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Magnetic elements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C1ECDF-3FE4-4292-A8A2-CD4819C0F35C}"/>
              </a:ext>
            </a:extLst>
          </p:cNvPr>
          <p:cNvCxnSpPr>
            <a:cxnSpLocks/>
          </p:cNvCxnSpPr>
          <p:nvPr/>
        </p:nvCxnSpPr>
        <p:spPr>
          <a:xfrm>
            <a:off x="8478466" y="2294766"/>
            <a:ext cx="1831909" cy="843551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D473996-5E5D-4B6B-9A8B-EFF0F57026D1}"/>
              </a:ext>
            </a:extLst>
          </p:cNvPr>
          <p:cNvCxnSpPr>
            <a:cxnSpLocks/>
          </p:cNvCxnSpPr>
          <p:nvPr/>
        </p:nvCxnSpPr>
        <p:spPr>
          <a:xfrm>
            <a:off x="7468523" y="2630326"/>
            <a:ext cx="2841852" cy="507991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F46B856-E0B6-482D-B2E8-D5BA788540F8}"/>
              </a:ext>
            </a:extLst>
          </p:cNvPr>
          <p:cNvCxnSpPr>
            <a:cxnSpLocks/>
          </p:cNvCxnSpPr>
          <p:nvPr/>
        </p:nvCxnSpPr>
        <p:spPr>
          <a:xfrm>
            <a:off x="6896367" y="2991053"/>
            <a:ext cx="3414008" cy="147264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CF2E0B8-105D-483C-AF2F-E4B598F86D24}"/>
              </a:ext>
            </a:extLst>
          </p:cNvPr>
          <p:cNvCxnSpPr>
            <a:cxnSpLocks/>
          </p:cNvCxnSpPr>
          <p:nvPr/>
        </p:nvCxnSpPr>
        <p:spPr>
          <a:xfrm flipV="1">
            <a:off x="6324211" y="3138317"/>
            <a:ext cx="3986164" cy="213464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F0E4515-34AF-49BA-8353-98975B578EE3}"/>
              </a:ext>
            </a:extLst>
          </p:cNvPr>
          <p:cNvCxnSpPr>
            <a:cxnSpLocks/>
          </p:cNvCxnSpPr>
          <p:nvPr/>
        </p:nvCxnSpPr>
        <p:spPr>
          <a:xfrm>
            <a:off x="8868561" y="967837"/>
            <a:ext cx="812767" cy="34326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C321772-32A1-49FB-BD14-0177C7171C33}"/>
              </a:ext>
            </a:extLst>
          </p:cNvPr>
          <p:cNvCxnSpPr>
            <a:cxnSpLocks/>
          </p:cNvCxnSpPr>
          <p:nvPr/>
        </p:nvCxnSpPr>
        <p:spPr>
          <a:xfrm flipH="1">
            <a:off x="4779390" y="967838"/>
            <a:ext cx="4089171" cy="184402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GB" dirty="0" smtClean="0"/>
              <a:t>Synchrotron radiation – Marton Ady and Johanna Glutting</a:t>
            </a:r>
            <a:endParaRPr lang="en-GB" dirty="0"/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en-US" smtClean="0"/>
              <a:t>27/11/2018</a:t>
            </a:r>
            <a:endParaRPr lang="en-GB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r>
              <a:rPr lang="de-CH" sz="2000" dirty="0" smtClean="0"/>
              <a:t>8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4482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8996C450-8141-4B46-8121-98FBCF8060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269"/>
            <a:ext cx="12192000" cy="60998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14C3F7-4D0D-4A3D-85AF-837FAC44444E}"/>
              </a:ext>
            </a:extLst>
          </p:cNvPr>
          <p:cNvSpPr txBox="1"/>
          <p:nvPr/>
        </p:nvSpPr>
        <p:spPr>
          <a:xfrm>
            <a:off x="6174297" y="269919"/>
            <a:ext cx="4678588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rgbClr val="92D050"/>
                </a:solidFill>
              </a:rPr>
              <a:t>Primary and scattered photons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91E29D-8A08-4674-89D2-55EBCFF09080}"/>
              </a:ext>
            </a:extLst>
          </p:cNvPr>
          <p:cNvCxnSpPr>
            <a:cxnSpLocks/>
          </p:cNvCxnSpPr>
          <p:nvPr/>
        </p:nvCxnSpPr>
        <p:spPr>
          <a:xfrm>
            <a:off x="8868561" y="790038"/>
            <a:ext cx="409663" cy="659626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9A549FA-868E-4507-83B2-2642BCB9B15F}"/>
              </a:ext>
            </a:extLst>
          </p:cNvPr>
          <p:cNvCxnSpPr>
            <a:cxnSpLocks/>
          </p:cNvCxnSpPr>
          <p:nvPr/>
        </p:nvCxnSpPr>
        <p:spPr>
          <a:xfrm flipH="1">
            <a:off x="7592037" y="790037"/>
            <a:ext cx="1276524" cy="1204912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D8EB6B7-9F77-4870-89FB-0ECC913D9310}"/>
              </a:ext>
            </a:extLst>
          </p:cNvPr>
          <p:cNvCxnSpPr>
            <a:cxnSpLocks/>
          </p:cNvCxnSpPr>
          <p:nvPr/>
        </p:nvCxnSpPr>
        <p:spPr>
          <a:xfrm flipH="1">
            <a:off x="4599964" y="790037"/>
            <a:ext cx="4268597" cy="1951532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r>
              <a:rPr lang="de-CH" sz="2000" dirty="0" smtClean="0"/>
              <a:t>9</a:t>
            </a:r>
            <a:endParaRPr lang="en-GB" sz="2000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lang="en-GB" dirty="0" smtClean="0"/>
              <a:t>Synchrotron radiation – Marton Ady and Johanna Glutting</a:t>
            </a:r>
            <a:endParaRPr lang="en-GB" dirty="0"/>
          </a:p>
        </p:txBody>
      </p:sp>
      <p:sp>
        <p:nvSpPr>
          <p:cNvPr id="11" name="Date Placeholder 5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r>
              <a:rPr lang="en-US" smtClean="0"/>
              <a:t>27/11/2018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490390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18888</TotalTime>
  <Words>423</Words>
  <Application>Microsoft Office PowerPoint</Application>
  <PresentationFormat>Widescreen</PresentationFormat>
  <Paragraphs>88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Retrospect</vt:lpstr>
      <vt:lpstr> Synchrotron Radiation:  Simulation, Stoppers and Blackening</vt:lpstr>
      <vt:lpstr>Principle of SR Masks/Stoppers</vt:lpstr>
      <vt:lpstr>Experience from the LEP </vt:lpstr>
      <vt:lpstr>Experience from the LEP  Simulations</vt:lpstr>
      <vt:lpstr>Syncrotron Radiation (SR) Sources</vt:lpstr>
      <vt:lpstr>Basis of Simulations</vt:lpstr>
      <vt:lpstr>PowerPoint Presentation</vt:lpstr>
      <vt:lpstr>PowerPoint Presentation</vt:lpstr>
      <vt:lpstr>PowerPoint Presentation</vt:lpstr>
      <vt:lpstr>PowerPoint Presentation</vt:lpstr>
      <vt:lpstr>Feasibility for the Demonstrator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Johanna Glutting</dc:creator>
  <cp:lastModifiedBy>Johanna Glutting</cp:lastModifiedBy>
  <cp:revision>176</cp:revision>
  <cp:lastPrinted>2018-04-27T13:02:27Z</cp:lastPrinted>
  <dcterms:created xsi:type="dcterms:W3CDTF">2018-04-24T11:42:01Z</dcterms:created>
  <dcterms:modified xsi:type="dcterms:W3CDTF">2018-11-26T16:20:18Z</dcterms:modified>
</cp:coreProperties>
</file>