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37"/>
  </p:notesMasterIdLst>
  <p:sldIdLst>
    <p:sldId id="256" r:id="rId3"/>
    <p:sldId id="278" r:id="rId4"/>
    <p:sldId id="271" r:id="rId5"/>
    <p:sldId id="304" r:id="rId6"/>
    <p:sldId id="298" r:id="rId7"/>
    <p:sldId id="324" r:id="rId8"/>
    <p:sldId id="317" r:id="rId9"/>
    <p:sldId id="272" r:id="rId10"/>
    <p:sldId id="274" r:id="rId11"/>
    <p:sldId id="275" r:id="rId12"/>
    <p:sldId id="257" r:id="rId13"/>
    <p:sldId id="258" r:id="rId14"/>
    <p:sldId id="259" r:id="rId15"/>
    <p:sldId id="260" r:id="rId16"/>
    <p:sldId id="261" r:id="rId17"/>
    <p:sldId id="270" r:id="rId18"/>
    <p:sldId id="263" r:id="rId19"/>
    <p:sldId id="262" r:id="rId20"/>
    <p:sldId id="268" r:id="rId21"/>
    <p:sldId id="267" r:id="rId22"/>
    <p:sldId id="265" r:id="rId23"/>
    <p:sldId id="325" r:id="rId24"/>
    <p:sldId id="266" r:id="rId25"/>
    <p:sldId id="313" r:id="rId26"/>
    <p:sldId id="326" r:id="rId27"/>
    <p:sldId id="327" r:id="rId28"/>
    <p:sldId id="328" r:id="rId29"/>
    <p:sldId id="287" r:id="rId30"/>
    <p:sldId id="329" r:id="rId31"/>
    <p:sldId id="296" r:id="rId32"/>
    <p:sldId id="288" r:id="rId33"/>
    <p:sldId id="293" r:id="rId34"/>
    <p:sldId id="294" r:id="rId35"/>
    <p:sldId id="29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rton" id="{DC9B3BFA-5DEB-40A4-A17D-2663216B634A}">
          <p14:sldIdLst>
            <p14:sldId id="256"/>
            <p14:sldId id="278"/>
            <p14:sldId id="271"/>
            <p14:sldId id="304"/>
            <p14:sldId id="298"/>
            <p14:sldId id="324"/>
            <p14:sldId id="317"/>
            <p14:sldId id="272"/>
            <p14:sldId id="274"/>
            <p14:sldId id="275"/>
            <p14:sldId id="257"/>
            <p14:sldId id="258"/>
            <p14:sldId id="259"/>
            <p14:sldId id="260"/>
            <p14:sldId id="261"/>
            <p14:sldId id="270"/>
            <p14:sldId id="263"/>
            <p14:sldId id="262"/>
            <p14:sldId id="268"/>
            <p14:sldId id="267"/>
            <p14:sldId id="265"/>
            <p14:sldId id="325"/>
            <p14:sldId id="266"/>
            <p14:sldId id="313"/>
            <p14:sldId id="326"/>
            <p14:sldId id="327"/>
            <p14:sldId id="328"/>
          </p14:sldIdLst>
        </p14:section>
        <p14:section name="Giuseppe" id="{2F343DC1-DB40-4FAF-A33A-A500D4C33E68}">
          <p14:sldIdLst>
            <p14:sldId id="287"/>
            <p14:sldId id="329"/>
            <p14:sldId id="296"/>
            <p14:sldId id="288"/>
            <p14:sldId id="293"/>
            <p14:sldId id="294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40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Angle map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Sheet2!$A$2:$A$150</c:f>
              <c:numCache>
                <c:formatCode>General</c:formatCode>
                <c:ptCount val="149"/>
                <c:pt idx="0">
                  <c:v>7.5000000000000002E-4</c:v>
                </c:pt>
                <c:pt idx="1">
                  <c:v>2.2499999999999998E-3</c:v>
                </c:pt>
                <c:pt idx="2">
                  <c:v>3.7499999999999999E-3</c:v>
                </c:pt>
                <c:pt idx="3">
                  <c:v>5.2500000000000003E-3</c:v>
                </c:pt>
                <c:pt idx="4">
                  <c:v>6.7499999999999999E-3</c:v>
                </c:pt>
                <c:pt idx="5">
                  <c:v>8.2500000000000004E-3</c:v>
                </c:pt>
                <c:pt idx="6">
                  <c:v>9.75E-3</c:v>
                </c:pt>
                <c:pt idx="7">
                  <c:v>1.125E-2</c:v>
                </c:pt>
                <c:pt idx="8">
                  <c:v>1.2749999999999999E-2</c:v>
                </c:pt>
                <c:pt idx="9">
                  <c:v>1.4250000000000001E-2</c:v>
                </c:pt>
                <c:pt idx="10">
                  <c:v>1.575E-2</c:v>
                </c:pt>
                <c:pt idx="11">
                  <c:v>1.7250000000000001E-2</c:v>
                </c:pt>
                <c:pt idx="12">
                  <c:v>1.8749999999999999E-2</c:v>
                </c:pt>
                <c:pt idx="13">
                  <c:v>2.0250000000000001E-2</c:v>
                </c:pt>
                <c:pt idx="14">
                  <c:v>2.1749999999999999E-2</c:v>
                </c:pt>
                <c:pt idx="15">
                  <c:v>2.325E-2</c:v>
                </c:pt>
                <c:pt idx="16">
                  <c:v>2.4750000000000001E-2</c:v>
                </c:pt>
                <c:pt idx="17">
                  <c:v>2.6249999999999999E-2</c:v>
                </c:pt>
                <c:pt idx="18">
                  <c:v>2.775E-2</c:v>
                </c:pt>
                <c:pt idx="19">
                  <c:v>2.9250000000000002E-2</c:v>
                </c:pt>
                <c:pt idx="20">
                  <c:v>3.075E-2</c:v>
                </c:pt>
                <c:pt idx="21">
                  <c:v>3.2250000000000001E-2</c:v>
                </c:pt>
                <c:pt idx="22">
                  <c:v>3.3750000000000002E-2</c:v>
                </c:pt>
                <c:pt idx="23">
                  <c:v>3.5249999999999997E-2</c:v>
                </c:pt>
                <c:pt idx="24">
                  <c:v>3.6749999999999998E-2</c:v>
                </c:pt>
                <c:pt idx="25">
                  <c:v>3.8249999999999999E-2</c:v>
                </c:pt>
                <c:pt idx="26">
                  <c:v>3.9750000000000001E-2</c:v>
                </c:pt>
                <c:pt idx="27">
                  <c:v>4.1250000000000002E-2</c:v>
                </c:pt>
                <c:pt idx="28">
                  <c:v>4.2750000000000003E-2</c:v>
                </c:pt>
                <c:pt idx="29">
                  <c:v>4.4249999999999998E-2</c:v>
                </c:pt>
                <c:pt idx="30">
                  <c:v>4.5749999999999999E-2</c:v>
                </c:pt>
                <c:pt idx="31">
                  <c:v>4.725E-2</c:v>
                </c:pt>
                <c:pt idx="32">
                  <c:v>4.8750000000000002E-2</c:v>
                </c:pt>
                <c:pt idx="33">
                  <c:v>5.0250000000000003E-2</c:v>
                </c:pt>
                <c:pt idx="34">
                  <c:v>5.1749999999999997E-2</c:v>
                </c:pt>
                <c:pt idx="35">
                  <c:v>5.3249999999999999E-2</c:v>
                </c:pt>
                <c:pt idx="36">
                  <c:v>5.475E-2</c:v>
                </c:pt>
                <c:pt idx="37">
                  <c:v>5.6250000000000001E-2</c:v>
                </c:pt>
                <c:pt idx="38">
                  <c:v>5.7750000000000003E-2</c:v>
                </c:pt>
                <c:pt idx="39">
                  <c:v>5.9249999999999997E-2</c:v>
                </c:pt>
                <c:pt idx="40">
                  <c:v>6.0749999999999998E-2</c:v>
                </c:pt>
                <c:pt idx="41">
                  <c:v>6.225E-2</c:v>
                </c:pt>
                <c:pt idx="42">
                  <c:v>6.3750000000000001E-2</c:v>
                </c:pt>
                <c:pt idx="43">
                  <c:v>6.5250000000000002E-2</c:v>
                </c:pt>
                <c:pt idx="44">
                  <c:v>6.6750000000000004E-2</c:v>
                </c:pt>
                <c:pt idx="45">
                  <c:v>6.8250000000000005E-2</c:v>
                </c:pt>
                <c:pt idx="46">
                  <c:v>6.9750000000000006E-2</c:v>
                </c:pt>
                <c:pt idx="47">
                  <c:v>7.1249999999999994E-2</c:v>
                </c:pt>
                <c:pt idx="48">
                  <c:v>7.2749999999999995E-2</c:v>
                </c:pt>
                <c:pt idx="49">
                  <c:v>7.4249999999999997E-2</c:v>
                </c:pt>
                <c:pt idx="50">
                  <c:v>7.5749999999999998E-2</c:v>
                </c:pt>
                <c:pt idx="51">
                  <c:v>7.7249999999999999E-2</c:v>
                </c:pt>
                <c:pt idx="52">
                  <c:v>7.8750000000000001E-2</c:v>
                </c:pt>
                <c:pt idx="53">
                  <c:v>8.0250000000000002E-2</c:v>
                </c:pt>
                <c:pt idx="54">
                  <c:v>8.1750000000000003E-2</c:v>
                </c:pt>
                <c:pt idx="55">
                  <c:v>8.3250000000000005E-2</c:v>
                </c:pt>
                <c:pt idx="56">
                  <c:v>8.4750000000000006E-2</c:v>
                </c:pt>
                <c:pt idx="57">
                  <c:v>8.6249999999999993E-2</c:v>
                </c:pt>
                <c:pt idx="58">
                  <c:v>8.7749999999999995E-2</c:v>
                </c:pt>
                <c:pt idx="59">
                  <c:v>8.9249999999999996E-2</c:v>
                </c:pt>
                <c:pt idx="60">
                  <c:v>9.0749999999999997E-2</c:v>
                </c:pt>
                <c:pt idx="61">
                  <c:v>9.2249999999999999E-2</c:v>
                </c:pt>
                <c:pt idx="62">
                  <c:v>9.375E-2</c:v>
                </c:pt>
                <c:pt idx="63">
                  <c:v>9.5250000000000001E-2</c:v>
                </c:pt>
                <c:pt idx="64">
                  <c:v>9.6750000000000003E-2</c:v>
                </c:pt>
                <c:pt idx="65">
                  <c:v>9.8250000000000004E-2</c:v>
                </c:pt>
                <c:pt idx="66">
                  <c:v>9.9750000000000005E-2</c:v>
                </c:pt>
                <c:pt idx="67">
                  <c:v>0.10125000000000001</c:v>
                </c:pt>
                <c:pt idx="68">
                  <c:v>0.10274999999999999</c:v>
                </c:pt>
                <c:pt idx="69">
                  <c:v>0.10425</c:v>
                </c:pt>
                <c:pt idx="70">
                  <c:v>0.10575</c:v>
                </c:pt>
                <c:pt idx="71">
                  <c:v>0.10725</c:v>
                </c:pt>
                <c:pt idx="72">
                  <c:v>0.10875</c:v>
                </c:pt>
                <c:pt idx="73">
                  <c:v>0.11025</c:v>
                </c:pt>
                <c:pt idx="74">
                  <c:v>0.11175</c:v>
                </c:pt>
                <c:pt idx="75">
                  <c:v>0.11325</c:v>
                </c:pt>
                <c:pt idx="76">
                  <c:v>0.11475</c:v>
                </c:pt>
                <c:pt idx="77">
                  <c:v>0.11625000000000001</c:v>
                </c:pt>
                <c:pt idx="78">
                  <c:v>0.11774999999999999</c:v>
                </c:pt>
                <c:pt idx="79">
                  <c:v>0.11924999999999999</c:v>
                </c:pt>
                <c:pt idx="80">
                  <c:v>0.12075</c:v>
                </c:pt>
                <c:pt idx="81">
                  <c:v>0.12225</c:v>
                </c:pt>
                <c:pt idx="82">
                  <c:v>0.12375</c:v>
                </c:pt>
                <c:pt idx="83">
                  <c:v>0.12525</c:v>
                </c:pt>
                <c:pt idx="84">
                  <c:v>0.12675</c:v>
                </c:pt>
                <c:pt idx="85">
                  <c:v>0.12825</c:v>
                </c:pt>
                <c:pt idx="86">
                  <c:v>0.12975</c:v>
                </c:pt>
                <c:pt idx="87">
                  <c:v>0.13125000000000001</c:v>
                </c:pt>
                <c:pt idx="88">
                  <c:v>0.13275000000000001</c:v>
                </c:pt>
                <c:pt idx="89">
                  <c:v>0.13425000000000001</c:v>
                </c:pt>
                <c:pt idx="90">
                  <c:v>0.13575000000000001</c:v>
                </c:pt>
                <c:pt idx="91">
                  <c:v>0.13725000000000001</c:v>
                </c:pt>
                <c:pt idx="92">
                  <c:v>0.13875000000000001</c:v>
                </c:pt>
                <c:pt idx="93">
                  <c:v>0.14025000000000001</c:v>
                </c:pt>
                <c:pt idx="94">
                  <c:v>0.14174999999999999</c:v>
                </c:pt>
                <c:pt idx="95">
                  <c:v>0.14324999999999999</c:v>
                </c:pt>
                <c:pt idx="96">
                  <c:v>0.14474999999999999</c:v>
                </c:pt>
                <c:pt idx="97">
                  <c:v>0.14624999999999999</c:v>
                </c:pt>
                <c:pt idx="98">
                  <c:v>0.14774999999999999</c:v>
                </c:pt>
                <c:pt idx="99">
                  <c:v>0.14924999999999999</c:v>
                </c:pt>
                <c:pt idx="100">
                  <c:v>0.16420795999999999</c:v>
                </c:pt>
                <c:pt idx="101">
                  <c:v>0.19262388999999999</c:v>
                </c:pt>
                <c:pt idx="102">
                  <c:v>0.22103982</c:v>
                </c:pt>
                <c:pt idx="103">
                  <c:v>0.24945574000000001</c:v>
                </c:pt>
                <c:pt idx="104">
                  <c:v>0.27787167000000002</c:v>
                </c:pt>
                <c:pt idx="105">
                  <c:v>0.30628759999999999</c:v>
                </c:pt>
                <c:pt idx="106">
                  <c:v>0.33470351999999998</c:v>
                </c:pt>
                <c:pt idx="107">
                  <c:v>0.36311945000000001</c:v>
                </c:pt>
                <c:pt idx="108">
                  <c:v>0.39153537999999999</c:v>
                </c:pt>
                <c:pt idx="109">
                  <c:v>0.41995130000000003</c:v>
                </c:pt>
                <c:pt idx="110">
                  <c:v>0.44836723000000001</c:v>
                </c:pt>
                <c:pt idx="111">
                  <c:v>0.47678315999999998</c:v>
                </c:pt>
                <c:pt idx="112">
                  <c:v>0.50519908000000002</c:v>
                </c:pt>
                <c:pt idx="113">
                  <c:v>0.53361501</c:v>
                </c:pt>
                <c:pt idx="114">
                  <c:v>0.56203093000000004</c:v>
                </c:pt>
                <c:pt idx="115">
                  <c:v>0.59044686000000002</c:v>
                </c:pt>
                <c:pt idx="116">
                  <c:v>0.61886279</c:v>
                </c:pt>
                <c:pt idx="117">
                  <c:v>0.64727871000000003</c:v>
                </c:pt>
                <c:pt idx="118">
                  <c:v>0.67569464000000001</c:v>
                </c:pt>
                <c:pt idx="119">
                  <c:v>0.70411056999999999</c:v>
                </c:pt>
                <c:pt idx="120">
                  <c:v>0.73252649000000003</c:v>
                </c:pt>
                <c:pt idx="121">
                  <c:v>0.76094242000000001</c:v>
                </c:pt>
                <c:pt idx="122">
                  <c:v>0.78935834999999999</c:v>
                </c:pt>
                <c:pt idx="123">
                  <c:v>0.81777427000000003</c:v>
                </c:pt>
                <c:pt idx="124">
                  <c:v>0.8461902</c:v>
                </c:pt>
                <c:pt idx="125">
                  <c:v>0.87460612999999998</c:v>
                </c:pt>
                <c:pt idx="126">
                  <c:v>0.90302205000000002</c:v>
                </c:pt>
                <c:pt idx="127">
                  <c:v>0.93143798</c:v>
                </c:pt>
                <c:pt idx="128">
                  <c:v>0.95985390999999998</c:v>
                </c:pt>
                <c:pt idx="129">
                  <c:v>0.98826983000000002</c:v>
                </c:pt>
                <c:pt idx="130">
                  <c:v>1.0166858000000001</c:v>
                </c:pt>
                <c:pt idx="131">
                  <c:v>1.0451017</c:v>
                </c:pt>
                <c:pt idx="132">
                  <c:v>1.0735176</c:v>
                </c:pt>
                <c:pt idx="133">
                  <c:v>1.1019334999999999</c:v>
                </c:pt>
                <c:pt idx="134">
                  <c:v>1.1303494999999999</c:v>
                </c:pt>
                <c:pt idx="135">
                  <c:v>1.1587654000000001</c:v>
                </c:pt>
                <c:pt idx="136">
                  <c:v>1.1871813</c:v>
                </c:pt>
                <c:pt idx="137">
                  <c:v>1.2155971999999999</c:v>
                </c:pt>
                <c:pt idx="138">
                  <c:v>1.2440131999999999</c:v>
                </c:pt>
                <c:pt idx="139">
                  <c:v>1.2724291000000001</c:v>
                </c:pt>
                <c:pt idx="140">
                  <c:v>1.300845</c:v>
                </c:pt>
                <c:pt idx="141">
                  <c:v>1.329261</c:v>
                </c:pt>
                <c:pt idx="142">
                  <c:v>1.3576769</c:v>
                </c:pt>
                <c:pt idx="143">
                  <c:v>1.3860927999999999</c:v>
                </c:pt>
                <c:pt idx="144">
                  <c:v>1.4145087000000001</c:v>
                </c:pt>
                <c:pt idx="145">
                  <c:v>1.4429247000000001</c:v>
                </c:pt>
                <c:pt idx="146">
                  <c:v>1.4713406</c:v>
                </c:pt>
                <c:pt idx="147">
                  <c:v>1.4997564999999999</c:v>
                </c:pt>
                <c:pt idx="148">
                  <c:v>1.5281724000000001</c:v>
                </c:pt>
              </c:numCache>
            </c:numRef>
          </c:xVal>
          <c:yVal>
            <c:numRef>
              <c:f>Sheet2!$C$2:$C$150</c:f>
              <c:numCache>
                <c:formatCode>General</c:formatCode>
                <c:ptCount val="149"/>
                <c:pt idx="0">
                  <c:v>17333.333333333336</c:v>
                </c:pt>
                <c:pt idx="1">
                  <c:v>48666.666666666664</c:v>
                </c:pt>
                <c:pt idx="2">
                  <c:v>75999.999999999971</c:v>
                </c:pt>
                <c:pt idx="3">
                  <c:v>107333.33333333336</c:v>
                </c:pt>
                <c:pt idx="4">
                  <c:v>137333.33333333328</c:v>
                </c:pt>
                <c:pt idx="5">
                  <c:v>187333.33333333337</c:v>
                </c:pt>
                <c:pt idx="6">
                  <c:v>211333.3333333334</c:v>
                </c:pt>
                <c:pt idx="7">
                  <c:v>248666.66666666674</c:v>
                </c:pt>
                <c:pt idx="8">
                  <c:v>257333.33333333311</c:v>
                </c:pt>
                <c:pt idx="9">
                  <c:v>302000.00000000006</c:v>
                </c:pt>
                <c:pt idx="10">
                  <c:v>319999.99999999971</c:v>
                </c:pt>
                <c:pt idx="11">
                  <c:v>300666.66666666709</c:v>
                </c:pt>
                <c:pt idx="12">
                  <c:v>281999.99999999977</c:v>
                </c:pt>
                <c:pt idx="13">
                  <c:v>248666.66666666704</c:v>
                </c:pt>
                <c:pt idx="14">
                  <c:v>192666.66666666648</c:v>
                </c:pt>
                <c:pt idx="15">
                  <c:v>147999.99999999985</c:v>
                </c:pt>
                <c:pt idx="16">
                  <c:v>82666.666666666788</c:v>
                </c:pt>
                <c:pt idx="17">
                  <c:v>74666.666666666599</c:v>
                </c:pt>
                <c:pt idx="18">
                  <c:v>58666.666666666613</c:v>
                </c:pt>
                <c:pt idx="19">
                  <c:v>58000.00000000008</c:v>
                </c:pt>
                <c:pt idx="20">
                  <c:v>41999.999999999964</c:v>
                </c:pt>
                <c:pt idx="21">
                  <c:v>37999.999999999964</c:v>
                </c:pt>
                <c:pt idx="22">
                  <c:v>32666.666666666788</c:v>
                </c:pt>
                <c:pt idx="23">
                  <c:v>34666.666666666635</c:v>
                </c:pt>
                <c:pt idx="24">
                  <c:v>29999.999999999975</c:v>
                </c:pt>
                <c:pt idx="25">
                  <c:v>27333.33333333331</c:v>
                </c:pt>
                <c:pt idx="26">
                  <c:v>31999.999999999971</c:v>
                </c:pt>
                <c:pt idx="27">
                  <c:v>33999.999999999971</c:v>
                </c:pt>
                <c:pt idx="28">
                  <c:v>24000.000000000091</c:v>
                </c:pt>
                <c:pt idx="29">
                  <c:v>15999.999999999985</c:v>
                </c:pt>
                <c:pt idx="30">
                  <c:v>20666.66666666665</c:v>
                </c:pt>
                <c:pt idx="31">
                  <c:v>29999.999999999975</c:v>
                </c:pt>
                <c:pt idx="32">
                  <c:v>18666.66666666665</c:v>
                </c:pt>
                <c:pt idx="33">
                  <c:v>14666.666666666721</c:v>
                </c:pt>
                <c:pt idx="34">
                  <c:v>21333.333333333314</c:v>
                </c:pt>
                <c:pt idx="35">
                  <c:v>21333.333333333314</c:v>
                </c:pt>
                <c:pt idx="36">
                  <c:v>8666.6666666666588</c:v>
                </c:pt>
                <c:pt idx="37">
                  <c:v>21999.999999999982</c:v>
                </c:pt>
                <c:pt idx="38">
                  <c:v>21333.333333333412</c:v>
                </c:pt>
                <c:pt idx="39">
                  <c:v>13999.999999999987</c:v>
                </c:pt>
                <c:pt idx="40">
                  <c:v>13333.333333333321</c:v>
                </c:pt>
                <c:pt idx="41">
                  <c:v>12666.666666666655</c:v>
                </c:pt>
                <c:pt idx="42">
                  <c:v>15333.333333333319</c:v>
                </c:pt>
                <c:pt idx="43">
                  <c:v>9999.9999999999909</c:v>
                </c:pt>
                <c:pt idx="44">
                  <c:v>15999.999999999985</c:v>
                </c:pt>
                <c:pt idx="45">
                  <c:v>8666.6666666666588</c:v>
                </c:pt>
                <c:pt idx="46">
                  <c:v>9333.3333333334122</c:v>
                </c:pt>
                <c:pt idx="47">
                  <c:v>13999.999999999987</c:v>
                </c:pt>
                <c:pt idx="48">
                  <c:v>11333.333333333323</c:v>
                </c:pt>
                <c:pt idx="49">
                  <c:v>9999.9999999999909</c:v>
                </c:pt>
                <c:pt idx="50">
                  <c:v>4666.6666666666624</c:v>
                </c:pt>
                <c:pt idx="51">
                  <c:v>11333.333333333323</c:v>
                </c:pt>
                <c:pt idx="52">
                  <c:v>7999.9999999999927</c:v>
                </c:pt>
                <c:pt idx="53">
                  <c:v>9999.9999999999909</c:v>
                </c:pt>
                <c:pt idx="54">
                  <c:v>7333.3333333333267</c:v>
                </c:pt>
                <c:pt idx="55">
                  <c:v>7999.9999999999927</c:v>
                </c:pt>
                <c:pt idx="56">
                  <c:v>6000.00000000005</c:v>
                </c:pt>
                <c:pt idx="57">
                  <c:v>7999.9999999999927</c:v>
                </c:pt>
                <c:pt idx="58">
                  <c:v>7999.9999999999927</c:v>
                </c:pt>
                <c:pt idx="59">
                  <c:v>8666.6666666666588</c:v>
                </c:pt>
                <c:pt idx="60">
                  <c:v>4666.6666666666624</c:v>
                </c:pt>
                <c:pt idx="61">
                  <c:v>6666.6666666666606</c:v>
                </c:pt>
                <c:pt idx="62">
                  <c:v>5333.3333333333285</c:v>
                </c:pt>
                <c:pt idx="63">
                  <c:v>3333.3333333333303</c:v>
                </c:pt>
                <c:pt idx="64">
                  <c:v>9999.9999999999909</c:v>
                </c:pt>
                <c:pt idx="65">
                  <c:v>1333.3333333333321</c:v>
                </c:pt>
                <c:pt idx="66">
                  <c:v>9333.3333333333248</c:v>
                </c:pt>
                <c:pt idx="67">
                  <c:v>8666.6666666667388</c:v>
                </c:pt>
                <c:pt idx="68">
                  <c:v>10666.666666666657</c:v>
                </c:pt>
                <c:pt idx="69">
                  <c:v>3333.3333333333303</c:v>
                </c:pt>
                <c:pt idx="70">
                  <c:v>7999.9999999999927</c:v>
                </c:pt>
                <c:pt idx="71">
                  <c:v>9999.9999999999909</c:v>
                </c:pt>
                <c:pt idx="72">
                  <c:v>10666.666666666657</c:v>
                </c:pt>
                <c:pt idx="73">
                  <c:v>4666.6666666666624</c:v>
                </c:pt>
                <c:pt idx="74">
                  <c:v>7999.9999999999927</c:v>
                </c:pt>
                <c:pt idx="75">
                  <c:v>9333.3333333333248</c:v>
                </c:pt>
                <c:pt idx="76">
                  <c:v>1999.9999999999982</c:v>
                </c:pt>
                <c:pt idx="77">
                  <c:v>4000.0000000000337</c:v>
                </c:pt>
                <c:pt idx="78">
                  <c:v>2666.6666666666642</c:v>
                </c:pt>
                <c:pt idx="79">
                  <c:v>3999.9999999999964</c:v>
                </c:pt>
                <c:pt idx="80">
                  <c:v>3333.3333333333303</c:v>
                </c:pt>
                <c:pt idx="81">
                  <c:v>5999.9999999999945</c:v>
                </c:pt>
                <c:pt idx="82">
                  <c:v>3333.3333333333303</c:v>
                </c:pt>
                <c:pt idx="83">
                  <c:v>3333.3333333333303</c:v>
                </c:pt>
                <c:pt idx="84">
                  <c:v>3333.3333333333303</c:v>
                </c:pt>
                <c:pt idx="85">
                  <c:v>0</c:v>
                </c:pt>
                <c:pt idx="86">
                  <c:v>3999.9999999999964</c:v>
                </c:pt>
                <c:pt idx="87">
                  <c:v>2666.6666666666642</c:v>
                </c:pt>
                <c:pt idx="88">
                  <c:v>666.66666666666606</c:v>
                </c:pt>
                <c:pt idx="89">
                  <c:v>0</c:v>
                </c:pt>
                <c:pt idx="90">
                  <c:v>5999.9999999999945</c:v>
                </c:pt>
                <c:pt idx="91">
                  <c:v>0</c:v>
                </c:pt>
                <c:pt idx="92">
                  <c:v>1999.9999999999982</c:v>
                </c:pt>
                <c:pt idx="93">
                  <c:v>4000.0000000000705</c:v>
                </c:pt>
                <c:pt idx="94">
                  <c:v>1333.3333333333321</c:v>
                </c:pt>
                <c:pt idx="95">
                  <c:v>666.66666666666606</c:v>
                </c:pt>
                <c:pt idx="96">
                  <c:v>1333.3333333333321</c:v>
                </c:pt>
                <c:pt idx="97">
                  <c:v>3999.9999999999964</c:v>
                </c:pt>
                <c:pt idx="98">
                  <c:v>2666.6666666666642</c:v>
                </c:pt>
                <c:pt idx="99">
                  <c:v>200.56210873675298</c:v>
                </c:pt>
                <c:pt idx="100">
                  <c:v>2252.2578004661464</c:v>
                </c:pt>
                <c:pt idx="101">
                  <c:v>1337.2780690267746</c:v>
                </c:pt>
                <c:pt idx="102">
                  <c:v>1407.6616206689766</c:v>
                </c:pt>
                <c:pt idx="103">
                  <c:v>2181.8747442015792</c:v>
                </c:pt>
                <c:pt idx="104">
                  <c:v>2146.6832160692979</c:v>
                </c:pt>
                <c:pt idx="105">
                  <c:v>3202.4301870219247</c:v>
                </c:pt>
                <c:pt idx="106">
                  <c:v>2780.1307224503967</c:v>
                </c:pt>
                <c:pt idx="107">
                  <c:v>3308.0036444346561</c:v>
                </c:pt>
                <c:pt idx="108">
                  <c:v>2815.3232413379505</c:v>
                </c:pt>
                <c:pt idx="109">
                  <c:v>3589.5358694929246</c:v>
                </c:pt>
                <c:pt idx="110">
                  <c:v>3835.8765664189095</c:v>
                </c:pt>
                <c:pt idx="111">
                  <c:v>4891.6241318246884</c:v>
                </c:pt>
                <c:pt idx="112">
                  <c:v>4152.6003196094616</c:v>
                </c:pt>
                <c:pt idx="113">
                  <c:v>3167.2386465051941</c:v>
                </c:pt>
                <c:pt idx="114">
                  <c:v>3448.7697569637903</c:v>
                </c:pt>
                <c:pt idx="115">
                  <c:v>3448.7697569637903</c:v>
                </c:pt>
                <c:pt idx="116">
                  <c:v>2850.5147818546748</c:v>
                </c:pt>
                <c:pt idx="117">
                  <c:v>3448.7697569637903</c:v>
                </c:pt>
                <c:pt idx="118">
                  <c:v>3976.6426789480438</c:v>
                </c:pt>
                <c:pt idx="119">
                  <c:v>3132.0471059884699</c:v>
                </c:pt>
                <c:pt idx="120">
                  <c:v>3413.5782288315067</c:v>
                </c:pt>
                <c:pt idx="121">
                  <c:v>2568.9815536567007</c:v>
                </c:pt>
                <c:pt idx="122">
                  <c:v>2850.5147818546748</c:v>
                </c:pt>
                <c:pt idx="123">
                  <c:v>2674.5561380535514</c:v>
                </c:pt>
                <c:pt idx="124">
                  <c:v>2709.747666185835</c:v>
                </c:pt>
                <c:pt idx="125">
                  <c:v>2709.7486197877774</c:v>
                </c:pt>
                <c:pt idx="126">
                  <c:v>2604.1730817889843</c:v>
                </c:pt>
                <c:pt idx="127">
                  <c:v>2780.1307224504021</c:v>
                </c:pt>
                <c:pt idx="128">
                  <c:v>1618.8108637693215</c:v>
                </c:pt>
                <c:pt idx="129">
                  <c:v>2287.4461086494616</c:v>
                </c:pt>
                <c:pt idx="130">
                  <c:v>1935.5360907097829</c:v>
                </c:pt>
                <c:pt idx="131">
                  <c:v>1724.3866989959884</c:v>
                </c:pt>
                <c:pt idx="132">
                  <c:v>1302.0879155683995</c:v>
                </c:pt>
                <c:pt idx="133">
                  <c:v>1548.4234234234236</c:v>
                </c:pt>
                <c:pt idx="134">
                  <c:v>1266.8963502827571</c:v>
                </c:pt>
                <c:pt idx="135">
                  <c:v>879.78913214081035</c:v>
                </c:pt>
                <c:pt idx="136">
                  <c:v>774.21443628391319</c:v>
                </c:pt>
                <c:pt idx="137">
                  <c:v>985.36036036036046</c:v>
                </c:pt>
                <c:pt idx="138">
                  <c:v>809.40600156953928</c:v>
                </c:pt>
                <c:pt idx="139">
                  <c:v>985.36382799770763</c:v>
                </c:pt>
                <c:pt idx="140">
                  <c:v>703.82882882882893</c:v>
                </c:pt>
                <c:pt idx="141">
                  <c:v>598.25660985575109</c:v>
                </c:pt>
                <c:pt idx="142">
                  <c:v>527.87347928448628</c:v>
                </c:pt>
                <c:pt idx="143">
                  <c:v>457.49034871321783</c:v>
                </c:pt>
                <c:pt idx="144">
                  <c:v>457.48873873873879</c:v>
                </c:pt>
                <c:pt idx="145">
                  <c:v>492.68191399885382</c:v>
                </c:pt>
                <c:pt idx="146">
                  <c:v>281.53252228505931</c:v>
                </c:pt>
                <c:pt idx="147">
                  <c:v>140.76626114252858</c:v>
                </c:pt>
                <c:pt idx="148">
                  <c:v>140.76576576576579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85F-4753-9F6E-D2BED30C4D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913984"/>
        <c:axId val="111249072"/>
      </c:scatterChart>
      <c:valAx>
        <c:axId val="111913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249072"/>
        <c:crosses val="autoZero"/>
        <c:crossBetween val="midCat"/>
      </c:valAx>
      <c:valAx>
        <c:axId val="111249072"/>
        <c:scaling>
          <c:logBase val="10"/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9139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F4145-DC8F-4592-8809-03EDEAABF8B1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5BEAF-93AC-4E82-B5AD-2A74747BC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7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80327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C2A04-D4A6-49F0-A3E4-041669595D4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588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80327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C2A04-D4A6-49F0-A3E4-041669595D4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022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80327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C2A04-D4A6-49F0-A3E4-041669595D4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087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80327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C2A04-D4A6-49F0-A3E4-041669595D4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946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5272-3009-4E2C-8ECE-85520C63B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728825-E242-49AA-989C-C05B3E5581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C9207-FF05-41CC-A799-FB76624B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72B6D-6229-4BF5-896B-4A650DF69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53387-6970-4DD8-B215-A79B499B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0D5A7-D617-46D7-B190-8D4D40C00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2E2067-ED82-47AC-9A50-D1E1A7807D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20327-7C44-4541-B9C3-1E4140048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9CF54-4AB3-40B7-817B-5C60A8348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1EAAA-F1AE-4E56-8D6F-6D6FF3CA3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17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3128E3-6913-4855-9A95-8AA545A06E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FA8A70-FCB8-4DC7-9289-7BE84890B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523A7-56BB-4479-8C39-7478EC34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38EC2-7EB7-49C5-8163-7551E310B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4632A-B247-4609-8F2E-4FFC5ED1A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28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48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43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24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037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461920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7899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1103827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1887362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42DE5-0BD2-4197-B306-A162599A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4F804-C792-4F30-B399-A8431A6E7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4A38F-0257-40BD-B950-981E8EA12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1AC2D-A2AC-4867-93B6-E0BCD8131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82C6B-EABB-4E6B-A1FF-44BFAC24D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98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3880087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3544120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15674867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1322676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374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6911F-B4BD-4729-BAB9-ADD39C7B6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94FF4-C266-42F3-A802-18318D331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4BF8C-2B89-47F9-BBC0-5B586E9BB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C570E-E3B0-44E4-8127-5910B9ED1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02D3D-EB51-4B53-9607-AD7C2816B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09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CE8B2-4657-4E43-907A-F0FB5BC8E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F1A30-CC1A-4539-A95D-D793EF9736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69CEBA-4ECD-4817-A298-1645F87F9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C6ED6-6569-401A-A867-8A931BBC6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D5821-9E81-446D-84F0-E9D40A6F0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7A239-EA67-4A70-A695-82FDB9106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7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9BD53-C4DF-436E-A27F-0887F2372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4348C7-F78A-4C50-8FEE-A0EC19442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5D8B7-EE16-47CF-A92E-3DC0B5D13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B61AE9-CD88-486A-A3B7-96D3BB0858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DB68F5-D591-469E-9F5A-FD53D4990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A30965-2C65-445E-AA0A-3B7A36DAA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7EE15-C33C-460C-818F-7B05C7C4B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99CCD0-B7F9-4E85-A2E2-76028709F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75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3B74F-71FB-4F68-91A6-EBE63912D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351654-F4ED-47ED-AC8B-505D8D2E7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C1468A-3CFA-429A-BEB0-C540FC1B5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208C80-299A-47AF-AA5F-3CB54952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87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6EB4F9-D65D-4FFE-8641-E69FC06D6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6E860-23C1-4FAF-A9FC-21E326CB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181FD-D095-4CA7-AC78-A0DC156B4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0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722F4-CC80-46AD-8AEF-B01139B3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B6645-6D46-4828-B30A-6DE6E66A2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C0A6A-ABE3-47DC-B77D-3F8908034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C6C40F-420D-46F2-BCED-DBC757A19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727C0-6095-44EB-92EB-85612D63C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5925EA-99B6-4ACD-82C3-264BB8AA9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8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60F2-459E-4F6E-BBBD-5AA9146CA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D08C97-2B80-4B48-8328-2F421D65BC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EABBB7-458A-4B11-94E8-4F3538A77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C239A9-276F-4660-BA58-0C0D4D7B6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714931-3BC3-4B09-A708-CDB68D235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F07C03-4B76-4325-8E66-3E7DD910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9A6DAC-5C74-4BC3-B703-0DAAFC6CD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32C81-BD46-4406-BB07-EABC80A51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9C6B5-FC12-4A78-B8D4-B9F7127D1E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A8BFD-C5B5-4E26-8485-7F24281ED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08293-22EC-45C8-B102-0F0575E93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3A6FF-5A41-4438-A377-7207FC349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47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22251" y="6356351"/>
            <a:ext cx="27691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en-GB" sz="900" i="1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Vacuum, Surfaces &amp; Coatings Group</a:t>
            </a:r>
          </a:p>
          <a:p>
            <a:pPr marL="0" algn="l" defTabSz="914400" rtl="0" eaLnBrk="1" latinLnBrk="0" hangingPunct="1"/>
            <a:r>
              <a:rPr lang="en-GB" sz="105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Technology Department</a:t>
            </a:r>
          </a:p>
        </p:txBody>
      </p:sp>
    </p:spTree>
    <p:extLst>
      <p:ext uri="{BB962C8B-B14F-4D97-AF65-F5344CB8AC3E}">
        <p14:creationId xmlns:p14="http://schemas.microsoft.com/office/powerpoint/2010/main" val="226470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tm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tmp"/><Relationship Id="rId4" Type="http://schemas.openxmlformats.org/officeDocument/2006/relationships/image" Target="../media/image14.tm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0DAB2-EBF3-4BD0-AE41-7C2055632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110" y="1600200"/>
            <a:ext cx="9144000" cy="993266"/>
          </a:xfrm>
        </p:spPr>
        <p:txBody>
          <a:bodyPr>
            <a:normAutofit fontScale="90000"/>
          </a:bodyPr>
          <a:lstStyle/>
          <a:p>
            <a:r>
              <a:rPr lang="en-US"/>
              <a:t>BGC “v3” design &amp; integration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F552B2-3386-4E8E-A4DF-A4E0413235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CERN TE-VSC</a:t>
            </a:r>
          </a:p>
          <a:p>
            <a:r>
              <a:rPr lang="en-US"/>
              <a:t>Marton Ady / Giuseppe Bregliozzi / Eric Page</a:t>
            </a:r>
          </a:p>
          <a:p>
            <a:endParaRPr lang="en-US"/>
          </a:p>
          <a:p>
            <a:r>
              <a:rPr lang="en-US"/>
              <a:t>BGC review meeting, CERN, 27.11.2018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436EE8-6EFC-7D42-A00F-3D427B20F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4110" y="5767905"/>
            <a:ext cx="1607890" cy="10900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25D840-DA2E-F340-A266-965715B79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67905"/>
            <a:ext cx="1094121" cy="109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1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51CB6-3292-497B-BC1D-2F4EDC064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A4B46-07D3-4E63-97F7-D3BE0AFBB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/>
              <a:t>Look for a suitable “v3” design</a:t>
            </a:r>
          </a:p>
          <a:p>
            <a:r>
              <a:rPr lang="en-US"/>
              <a:t>Understand pressure sensitivity to…</a:t>
            </a:r>
          </a:p>
          <a:p>
            <a:pPr lvl="1"/>
            <a:r>
              <a:rPr lang="en-US"/>
              <a:t>Changing gas jet size</a:t>
            </a:r>
          </a:p>
          <a:p>
            <a:pPr lvl="1"/>
            <a:r>
              <a:rPr lang="en-US"/>
              <a:t>Changing distances</a:t>
            </a:r>
          </a:p>
          <a:p>
            <a:pPr lvl="1"/>
            <a:r>
              <a:rPr lang="en-US"/>
              <a:t>Changing pump sizes</a:t>
            </a:r>
          </a:p>
          <a:p>
            <a:pPr lvl="1"/>
            <a:r>
              <a:rPr lang="en-US"/>
              <a:t>Using smaller valves</a:t>
            </a:r>
          </a:p>
          <a:p>
            <a:pPr lvl="1"/>
            <a:r>
              <a:rPr lang="en-US"/>
              <a:t>Adding “backscattering reducer”</a:t>
            </a:r>
          </a:p>
          <a:p>
            <a:pPr lvl="1"/>
            <a:r>
              <a:rPr lang="en-US"/>
              <a:t>Changing dump area</a:t>
            </a:r>
          </a:p>
          <a:p>
            <a:pPr lvl="2"/>
            <a:r>
              <a:rPr lang="en-US"/>
              <a:t>90 deg. elbow</a:t>
            </a:r>
          </a:p>
          <a:p>
            <a:pPr lvl="2"/>
            <a:r>
              <a:rPr lang="en-US"/>
              <a:t>Pump offset</a:t>
            </a:r>
          </a:p>
          <a:p>
            <a:pPr lvl="2"/>
            <a:r>
              <a:rPr lang="en-US"/>
              <a:t>Pump tilting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1506F-11A9-41B2-B081-5904B5E5D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7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, toy, indoor, table&#10;&#10;Description automatically generated">
            <a:extLst>
              <a:ext uri="{FF2B5EF4-FFF2-40B4-BE49-F238E27FC236}">
                <a16:creationId xmlns:a16="http://schemas.microsoft.com/office/drawing/2014/main" id="{443A15A6-0747-464D-B7EE-2E65ED128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3"/>
            <a:ext cx="12192000" cy="68217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611B4F-8B0C-465A-8BDF-0249AC39428B}"/>
              </a:ext>
            </a:extLst>
          </p:cNvPr>
          <p:cNvSpPr txBox="1"/>
          <p:nvPr/>
        </p:nvSpPr>
        <p:spPr>
          <a:xfrm>
            <a:off x="0" y="18143"/>
            <a:ext cx="496866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One fix point: the interaction chamber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C24AEC-58DB-4358-A398-D038DFD09EA9}"/>
              </a:ext>
            </a:extLst>
          </p:cNvPr>
          <p:cNvSpPr txBox="1"/>
          <p:nvPr/>
        </p:nvSpPr>
        <p:spPr>
          <a:xfrm>
            <a:off x="9137766" y="6396335"/>
            <a:ext cx="305423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Model: Tom Dodington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873C73-4711-4FCE-B98E-D72804B15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96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A279F1-7DBB-42E7-8689-39DA92B69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813" y="0"/>
            <a:ext cx="8420374" cy="6858000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4AA82887-FCD0-4916-8CCA-7308E1216818}"/>
              </a:ext>
            </a:extLst>
          </p:cNvPr>
          <p:cNvSpPr/>
          <p:nvPr/>
        </p:nvSpPr>
        <p:spPr>
          <a:xfrm rot="20335667">
            <a:off x="652631" y="4634920"/>
            <a:ext cx="2466364" cy="536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Gas jet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3ADA7F9A-482B-489F-B70B-C20ABE0C26DD}"/>
              </a:ext>
            </a:extLst>
          </p:cNvPr>
          <p:cNvSpPr/>
          <p:nvPr/>
        </p:nvSpPr>
        <p:spPr>
          <a:xfrm rot="2038660">
            <a:off x="310080" y="702893"/>
            <a:ext cx="2466364" cy="536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8B754A-F65B-4016-A76B-EB4248AA9E8C}"/>
              </a:ext>
            </a:extLst>
          </p:cNvPr>
          <p:cNvSpPr/>
          <p:nvPr/>
        </p:nvSpPr>
        <p:spPr>
          <a:xfrm>
            <a:off x="4731391" y="5972961"/>
            <a:ext cx="931178" cy="335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Pump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39FAE7-C528-428A-9A46-8816EC257C07}"/>
              </a:ext>
            </a:extLst>
          </p:cNvPr>
          <p:cNvSpPr/>
          <p:nvPr/>
        </p:nvSpPr>
        <p:spPr>
          <a:xfrm>
            <a:off x="4799901" y="971340"/>
            <a:ext cx="931178" cy="335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Camera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42B135-6B0B-47ED-8B3B-11C1D6968C5B}"/>
              </a:ext>
            </a:extLst>
          </p:cNvPr>
          <p:cNvSpPr/>
          <p:nvPr/>
        </p:nvSpPr>
        <p:spPr>
          <a:xfrm>
            <a:off x="7351552" y="2355523"/>
            <a:ext cx="931178" cy="335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Dump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7E0716-C6F2-4229-A47D-2B0B49A415E5}"/>
              </a:ext>
            </a:extLst>
          </p:cNvPr>
          <p:cNvSpPr txBox="1"/>
          <p:nvPr/>
        </p:nvSpPr>
        <p:spPr>
          <a:xfrm>
            <a:off x="7048669" y="6396335"/>
            <a:ext cx="51433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Simplified model for vacuum simulation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763DB0-6ACF-4D1C-8299-C3E2F1B04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31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cage&#10;&#10;Description automatically generated">
            <a:extLst>
              <a:ext uri="{FF2B5EF4-FFF2-40B4-BE49-F238E27FC236}">
                <a16:creationId xmlns:a16="http://schemas.microsoft.com/office/drawing/2014/main" id="{77DE5436-C02B-4293-A783-73B9E0D10C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64" y="1510201"/>
            <a:ext cx="6227136" cy="5347799"/>
          </a:xfrm>
          <a:prstGeom prst="rect">
            <a:avLst/>
          </a:prstGeom>
        </p:spPr>
      </p:pic>
      <p:pic>
        <p:nvPicPr>
          <p:cNvPr id="7" name="Picture 6" descr="A picture containing indoor, table, wall, LEGO&#10;&#10;Description automatically generated">
            <a:extLst>
              <a:ext uri="{FF2B5EF4-FFF2-40B4-BE49-F238E27FC236}">
                <a16:creationId xmlns:a16="http://schemas.microsoft.com/office/drawing/2014/main" id="{5846899C-B49F-4D88-862A-992CF5771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9625"/>
            <a:ext cx="5964866" cy="4706225"/>
          </a:xfrm>
          <a:prstGeom prst="rect">
            <a:avLst/>
          </a:prstGeom>
        </p:spPr>
      </p:pic>
      <p:pic>
        <p:nvPicPr>
          <p:cNvPr id="9" name="Picture 8" descr="A worm on the ground&#10;&#10;Description automatically generated">
            <a:extLst>
              <a:ext uri="{FF2B5EF4-FFF2-40B4-BE49-F238E27FC236}">
                <a16:creationId xmlns:a16="http://schemas.microsoft.com/office/drawing/2014/main" id="{A7B85C62-0DBF-49D2-AB03-A9CB3EDB66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497" y="0"/>
            <a:ext cx="3274503" cy="30992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E6B75D-30F0-4077-98B5-D1B89E2242B4}"/>
              </a:ext>
            </a:extLst>
          </p:cNvPr>
          <p:cNvSpPr txBox="1"/>
          <p:nvPr/>
        </p:nvSpPr>
        <p:spPr>
          <a:xfrm>
            <a:off x="0" y="6396335"/>
            <a:ext cx="66868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Replacing impedance insert with vacuum equivalent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6D86E4-5FDF-4342-AEC6-F7510D47904D}"/>
              </a:ext>
            </a:extLst>
          </p:cNvPr>
          <p:cNvSpPr txBox="1"/>
          <p:nvPr/>
        </p:nvSpPr>
        <p:spPr>
          <a:xfrm>
            <a:off x="8917497" y="2760745"/>
            <a:ext cx="316727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Single hole tr. probability calculation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888372-BC35-4165-A3D7-624321BFE366}"/>
              </a:ext>
            </a:extLst>
          </p:cNvPr>
          <p:cNvSpPr txBox="1"/>
          <p:nvPr/>
        </p:nvSpPr>
        <p:spPr>
          <a:xfrm>
            <a:off x="0" y="5567296"/>
            <a:ext cx="19514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Area ratio calculation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5531F5-EFF3-462D-A294-8FA8A58C931E}"/>
              </a:ext>
            </a:extLst>
          </p:cNvPr>
          <p:cNvSpPr txBox="1"/>
          <p:nvPr/>
        </p:nvSpPr>
        <p:spPr>
          <a:xfrm>
            <a:off x="9976265" y="6519446"/>
            <a:ext cx="22157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Equivalent opacity ~80%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0444AD-18A2-47D7-A95C-059575A8B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21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cage&#10;&#10;Description automatically generated">
            <a:extLst>
              <a:ext uri="{FF2B5EF4-FFF2-40B4-BE49-F238E27FC236}">
                <a16:creationId xmlns:a16="http://schemas.microsoft.com/office/drawing/2014/main" id="{27767759-09FE-4EFC-AEAD-C4BB5088C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205" y="723522"/>
            <a:ext cx="6725589" cy="54109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2C007B-31F5-456C-9ED7-88CDC1BCD10E}"/>
              </a:ext>
            </a:extLst>
          </p:cNvPr>
          <p:cNvSpPr/>
          <p:nvPr/>
        </p:nvSpPr>
        <p:spPr>
          <a:xfrm>
            <a:off x="5637401" y="5962502"/>
            <a:ext cx="755010" cy="343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DN63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8AB5B5-0AAB-46E0-A0C8-D9238F56D348}"/>
              </a:ext>
            </a:extLst>
          </p:cNvPr>
          <p:cNvSpPr/>
          <p:nvPr/>
        </p:nvSpPr>
        <p:spPr>
          <a:xfrm>
            <a:off x="7346760" y="5704541"/>
            <a:ext cx="899617" cy="343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DN100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D2236C-9E86-4D93-BF40-28392C771828}"/>
              </a:ext>
            </a:extLst>
          </p:cNvPr>
          <p:cNvCxnSpPr/>
          <p:nvPr/>
        </p:nvCxnSpPr>
        <p:spPr>
          <a:xfrm flipH="1" flipV="1">
            <a:off x="6996418" y="5561901"/>
            <a:ext cx="360727" cy="12583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91C5976-B654-4C2A-A08E-BD7671FDBCE5}"/>
              </a:ext>
            </a:extLst>
          </p:cNvPr>
          <p:cNvSpPr txBox="1"/>
          <p:nvPr/>
        </p:nvSpPr>
        <p:spPr>
          <a:xfrm>
            <a:off x="2733205" y="723522"/>
            <a:ext cx="252986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Variable pump size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CB9FDC-D468-4C16-8320-A1D172FB8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25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984FD6-0140-4011-AF46-FDA5F8EA2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274081"/>
            <a:ext cx="12192000" cy="43098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1CED094-23B9-4C09-9FD4-B05FDB32EB8E}"/>
              </a:ext>
            </a:extLst>
          </p:cNvPr>
          <p:cNvSpPr/>
          <p:nvPr/>
        </p:nvSpPr>
        <p:spPr>
          <a:xfrm>
            <a:off x="293613" y="2340528"/>
            <a:ext cx="1325461" cy="654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Injection </a:t>
            </a:r>
          </a:p>
          <a:p>
            <a:pPr algn="ctr"/>
            <a:r>
              <a:rPr lang="en-US"/>
              <a:t>(disabled)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8CDB17-09EA-4B22-9B9D-1ED0025BBA93}"/>
              </a:ext>
            </a:extLst>
          </p:cNvPr>
          <p:cNvSpPr/>
          <p:nvPr/>
        </p:nvSpPr>
        <p:spPr>
          <a:xfrm>
            <a:off x="2308369" y="5504576"/>
            <a:ext cx="1325461" cy="654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Variable pump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A2CB-D6F1-4B6A-B368-292FEEA4E40D}"/>
              </a:ext>
            </a:extLst>
          </p:cNvPr>
          <p:cNvSpPr/>
          <p:nvPr/>
        </p:nvSpPr>
        <p:spPr>
          <a:xfrm>
            <a:off x="4423793" y="5504576"/>
            <a:ext cx="1325461" cy="654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Variable pump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673831-FE40-41EC-BCE5-65ED657384AF}"/>
              </a:ext>
            </a:extLst>
          </p:cNvPr>
          <p:cNvSpPr/>
          <p:nvPr/>
        </p:nvSpPr>
        <p:spPr>
          <a:xfrm>
            <a:off x="8368017" y="5504576"/>
            <a:ext cx="1325461" cy="654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Variable pump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87F63E-4B06-4754-AED5-FAE72ED1266C}"/>
              </a:ext>
            </a:extLst>
          </p:cNvPr>
          <p:cNvSpPr/>
          <p:nvPr/>
        </p:nvSpPr>
        <p:spPr>
          <a:xfrm rot="16200000">
            <a:off x="6328094" y="3721218"/>
            <a:ext cx="1977007" cy="5704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DN100</a:t>
            </a:r>
          </a:p>
          <a:p>
            <a:pPr algn="ctr"/>
            <a:r>
              <a:rPr lang="en-US" sz="1400">
                <a:solidFill>
                  <a:schemeClr val="tx1"/>
                </a:solidFill>
              </a:rPr>
              <a:t>(as compact as possible)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3039D33-6C23-4E58-9FE0-8ECC03EA4D7B}"/>
              </a:ext>
            </a:extLst>
          </p:cNvPr>
          <p:cNvCxnSpPr/>
          <p:nvPr/>
        </p:nvCxnSpPr>
        <p:spPr>
          <a:xfrm>
            <a:off x="6878972" y="3171039"/>
            <a:ext cx="0" cy="155196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B31B232-C3EA-4C8E-9CF5-AA6AAD2E05FC}"/>
              </a:ext>
            </a:extLst>
          </p:cNvPr>
          <p:cNvSpPr/>
          <p:nvPr/>
        </p:nvSpPr>
        <p:spPr>
          <a:xfrm>
            <a:off x="4451756" y="2320549"/>
            <a:ext cx="1649837" cy="5704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Wide enough to fit a DN100 pump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C0495A4-B3F2-4985-9AC3-49157F8908A9}"/>
              </a:ext>
            </a:extLst>
          </p:cNvPr>
          <p:cNvCxnSpPr>
            <a:cxnSpLocks/>
          </p:cNvCxnSpPr>
          <p:nvPr/>
        </p:nvCxnSpPr>
        <p:spPr>
          <a:xfrm flipH="1">
            <a:off x="4311942" y="3017939"/>
            <a:ext cx="192946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76369CD-2A65-485C-A28B-D2E415B69BAF}"/>
              </a:ext>
            </a:extLst>
          </p:cNvPr>
          <p:cNvSpPr/>
          <p:nvPr/>
        </p:nvSpPr>
        <p:spPr>
          <a:xfrm>
            <a:off x="2210496" y="2320549"/>
            <a:ext cx="1649837" cy="5704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Wide enough to fit a DN100 pump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6769C9C-A6DB-4B83-8AAA-AE5E0112AA52}"/>
              </a:ext>
            </a:extLst>
          </p:cNvPr>
          <p:cNvCxnSpPr>
            <a:cxnSpLocks/>
          </p:cNvCxnSpPr>
          <p:nvPr/>
        </p:nvCxnSpPr>
        <p:spPr>
          <a:xfrm flipH="1">
            <a:off x="2070682" y="3017939"/>
            <a:ext cx="192946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94403E1-60DA-4F91-A4FD-5248B8657761}"/>
              </a:ext>
            </a:extLst>
          </p:cNvPr>
          <p:cNvSpPr/>
          <p:nvPr/>
        </p:nvSpPr>
        <p:spPr>
          <a:xfrm>
            <a:off x="1359017" y="3498209"/>
            <a:ext cx="1124112" cy="90597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43EA66-6B63-4066-8005-3EF4D96F7441}"/>
              </a:ext>
            </a:extLst>
          </p:cNvPr>
          <p:cNvSpPr/>
          <p:nvPr/>
        </p:nvSpPr>
        <p:spPr>
          <a:xfrm>
            <a:off x="1233169" y="4476572"/>
            <a:ext cx="1375808" cy="5704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Skimmer assy</a:t>
            </a:r>
            <a:br>
              <a:rPr lang="en-US" sz="1400">
                <a:solidFill>
                  <a:schemeClr val="tx1"/>
                </a:solidFill>
              </a:rPr>
            </a:br>
            <a:r>
              <a:rPr lang="en-US" sz="1400">
                <a:solidFill>
                  <a:schemeClr val="tx1"/>
                </a:solidFill>
              </a:rPr>
              <a:t>as on v2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57880C4-0D86-467D-B657-4A2942C160EC}"/>
              </a:ext>
            </a:extLst>
          </p:cNvPr>
          <p:cNvSpPr/>
          <p:nvPr/>
        </p:nvSpPr>
        <p:spPr>
          <a:xfrm>
            <a:off x="11696020" y="3323830"/>
            <a:ext cx="470468" cy="172319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B0F8244-23F7-492D-AF0E-3063B3199F61}"/>
              </a:ext>
            </a:extLst>
          </p:cNvPr>
          <p:cNvSpPr/>
          <p:nvPr/>
        </p:nvSpPr>
        <p:spPr>
          <a:xfrm rot="16200000">
            <a:off x="5681807" y="5219350"/>
            <a:ext cx="1201722" cy="5704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Skimmer 3:</a:t>
            </a:r>
            <a:br>
              <a:rPr lang="en-US" sz="1400">
                <a:solidFill>
                  <a:schemeClr val="tx1"/>
                </a:solidFill>
              </a:rPr>
            </a:br>
            <a:r>
              <a:rPr lang="en-US" sz="1400">
                <a:solidFill>
                  <a:schemeClr val="tx1"/>
                </a:solidFill>
              </a:rPr>
              <a:t>simple plate</a:t>
            </a:r>
          </a:p>
        </p:txBody>
      </p:sp>
      <p:pic>
        <p:nvPicPr>
          <p:cNvPr id="23" name="Picture 22" descr="A picture containing device, fan&#10;&#10;Description automatically generated">
            <a:extLst>
              <a:ext uri="{FF2B5EF4-FFF2-40B4-BE49-F238E27FC236}">
                <a16:creationId xmlns:a16="http://schemas.microsoft.com/office/drawing/2014/main" id="{15429225-C242-48F8-964A-488C7172D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658" y="28819"/>
            <a:ext cx="2717342" cy="2520349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8589C89-6498-4F0E-B270-CCC90EA094BD}"/>
              </a:ext>
            </a:extLst>
          </p:cNvPr>
          <p:cNvSpPr/>
          <p:nvPr/>
        </p:nvSpPr>
        <p:spPr>
          <a:xfrm>
            <a:off x="10516651" y="2637269"/>
            <a:ext cx="1649837" cy="5704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DN100 pump w/ offset and axis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999F8D6-FFDB-4D3B-A6C6-23CCA2E7C803}"/>
              </a:ext>
            </a:extLst>
          </p:cNvPr>
          <p:cNvSpPr/>
          <p:nvPr/>
        </p:nvSpPr>
        <p:spPr>
          <a:xfrm>
            <a:off x="6158228" y="3252868"/>
            <a:ext cx="470468" cy="172319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87D59D-E2B5-4052-B331-DC1A1413E617}"/>
              </a:ext>
            </a:extLst>
          </p:cNvPr>
          <p:cNvSpPr txBox="1"/>
          <p:nvPr/>
        </p:nvSpPr>
        <p:spPr>
          <a:xfrm>
            <a:off x="0" y="1274081"/>
            <a:ext cx="241142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First “v3” attempt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BEB17B-C0C6-47A4-AE40-92038D19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03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78E9AF-EAE6-44C7-A31F-47E713C3E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5351"/>
            <a:ext cx="12192000" cy="4987297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C226058-025E-4DDE-AFA7-61AF5B59C586}"/>
              </a:ext>
            </a:extLst>
          </p:cNvPr>
          <p:cNvSpPr/>
          <p:nvPr/>
        </p:nvSpPr>
        <p:spPr>
          <a:xfrm>
            <a:off x="6096000" y="3749880"/>
            <a:ext cx="5925424" cy="129190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997858-2C14-44BE-B658-049C7041FAEB}"/>
              </a:ext>
            </a:extLst>
          </p:cNvPr>
          <p:cNvSpPr/>
          <p:nvPr/>
        </p:nvSpPr>
        <p:spPr>
          <a:xfrm>
            <a:off x="7701093" y="5125673"/>
            <a:ext cx="2532418" cy="432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Direct simulation not possible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0942A75-BD71-4AB9-BDC4-B6BB7EB20ACC}"/>
              </a:ext>
            </a:extLst>
          </p:cNvPr>
          <p:cNvSpPr/>
          <p:nvPr/>
        </p:nvSpPr>
        <p:spPr>
          <a:xfrm>
            <a:off x="669721" y="2223063"/>
            <a:ext cx="3784833" cy="570471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024530-19EB-4FF4-B955-DB97692C9C9F}"/>
              </a:ext>
            </a:extLst>
          </p:cNvPr>
          <p:cNvSpPr/>
          <p:nvPr/>
        </p:nvSpPr>
        <p:spPr>
          <a:xfrm>
            <a:off x="4524650" y="2292282"/>
            <a:ext cx="1834205" cy="432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 orders of magnitude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9544B6-7558-43CA-B671-8C32CC5C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77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9B53E4-D713-4001-9310-473C8BE8A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868"/>
            <a:ext cx="12192000" cy="618226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3940070-D749-4589-838F-8A5033C7F11E}"/>
              </a:ext>
            </a:extLst>
          </p:cNvPr>
          <p:cNvSpPr/>
          <p:nvPr/>
        </p:nvSpPr>
        <p:spPr>
          <a:xfrm>
            <a:off x="9957733" y="4362275"/>
            <a:ext cx="2147582" cy="10737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6963210-CBF8-42B6-A188-F7ADF2791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3429023"/>
              </p:ext>
            </p:extLst>
          </p:nvPr>
        </p:nvGraphicFramePr>
        <p:xfrm>
          <a:off x="5299048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863AE2-0B4A-463C-A9DB-D505A27ABA46}"/>
              </a:ext>
            </a:extLst>
          </p:cNvPr>
          <p:cNvSpPr/>
          <p:nvPr/>
        </p:nvSpPr>
        <p:spPr>
          <a:xfrm>
            <a:off x="1518407" y="3615656"/>
            <a:ext cx="293615" cy="55786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99AE53-D6BE-433A-893F-A12310B50F06}"/>
              </a:ext>
            </a:extLst>
          </p:cNvPr>
          <p:cNvSpPr txBox="1"/>
          <p:nvPr/>
        </p:nvSpPr>
        <p:spPr>
          <a:xfrm>
            <a:off x="0" y="0"/>
            <a:ext cx="883434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Iterative simulation 1</a:t>
            </a:r>
            <a:r>
              <a:rPr lang="en-US" sz="2400" baseline="30000"/>
              <a:t>st</a:t>
            </a:r>
            <a:r>
              <a:rPr lang="en-US" sz="2400"/>
              <a:t> step: record angular distribution on skimmer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FCFB12-D422-41F0-8AF1-1F0E1DF40979}"/>
              </a:ext>
            </a:extLst>
          </p:cNvPr>
          <p:cNvSpPr/>
          <p:nvPr/>
        </p:nvSpPr>
        <p:spPr>
          <a:xfrm>
            <a:off x="972279" y="2944537"/>
            <a:ext cx="1834205" cy="432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Around 0.4% passes skimmer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0E3660-0647-4E71-8102-1C53EC51E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81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3FAF87-1CE9-4B2F-8CD9-8FD9E298E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5" y="0"/>
            <a:ext cx="1210486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303EB1-BDC3-40F2-969B-DCC9E2D7C96A}"/>
              </a:ext>
            </a:extLst>
          </p:cNvPr>
          <p:cNvSpPr txBox="1"/>
          <p:nvPr/>
        </p:nvSpPr>
        <p:spPr>
          <a:xfrm>
            <a:off x="0" y="0"/>
            <a:ext cx="803566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Iterative simulation 2</a:t>
            </a:r>
            <a:r>
              <a:rPr lang="en-US" sz="2400" baseline="30000"/>
              <a:t>nd</a:t>
            </a:r>
            <a:r>
              <a:rPr lang="en-US" sz="2400"/>
              <a:t> step: use recorded distro for outgassing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399844-F50B-4901-9E41-18F32C0F0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72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utdoor, orange&#10;&#10;Description automatically generated">
            <a:extLst>
              <a:ext uri="{FF2B5EF4-FFF2-40B4-BE49-F238E27FC236}">
                <a16:creationId xmlns:a16="http://schemas.microsoft.com/office/drawing/2014/main" id="{AB7AEE13-4622-4466-9B93-0244E3EA9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2"/>
            <a:ext cx="12192000" cy="6852596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1CD28F8-4390-4A1B-BE65-6D103558E878}"/>
              </a:ext>
            </a:extLst>
          </p:cNvPr>
          <p:cNvSpPr/>
          <p:nvPr/>
        </p:nvSpPr>
        <p:spPr>
          <a:xfrm>
            <a:off x="8271545" y="1476462"/>
            <a:ext cx="1971413" cy="121640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8F16EC-36A1-4F86-BC97-3C2F294671FF}"/>
              </a:ext>
            </a:extLst>
          </p:cNvPr>
          <p:cNvSpPr/>
          <p:nvPr/>
        </p:nvSpPr>
        <p:spPr>
          <a:xfrm>
            <a:off x="8207228" y="1015068"/>
            <a:ext cx="2100046" cy="35752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Gas jet shouldn’t hit axis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F479A7-0B96-4CD7-B264-3F4414084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550" y="4274958"/>
            <a:ext cx="3467450" cy="256334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2A56F-7062-406C-B527-5DFF79AF3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7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B40B3-829F-4863-9A4D-762A846A6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531" y="131861"/>
            <a:ext cx="10515600" cy="725390"/>
          </a:xfrm>
        </p:spPr>
        <p:txBody>
          <a:bodyPr/>
          <a:lstStyle/>
          <a:p>
            <a:pPr algn="ctr"/>
            <a:r>
              <a:rPr lang="en-US"/>
              <a:t>“v1” setup (past)</a:t>
            </a:r>
          </a:p>
        </p:txBody>
      </p:sp>
      <p:pic>
        <p:nvPicPr>
          <p:cNvPr id="2050" name="m_-183616288387859219m_4263796095353179143Picture 2" descr="image006">
            <a:extLst>
              <a:ext uri="{FF2B5EF4-FFF2-40B4-BE49-F238E27FC236}">
                <a16:creationId xmlns:a16="http://schemas.microsoft.com/office/drawing/2014/main" id="{E015661A-7E57-4B3B-81FB-0B53227D6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72" y="957700"/>
            <a:ext cx="7637441" cy="581823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707AE2-2818-804C-8E95-6D3510CA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B7E60-0E62-4E4E-90F8-7E5FBCA3273F}" type="slidenum">
              <a:rPr lang="en-US" sz="1400" smtClean="0"/>
              <a:t>2</a:t>
            </a:fld>
            <a:endParaRPr lang="en-US" sz="14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887622-825F-48FC-A3FB-6B660BE21443}"/>
              </a:ext>
            </a:extLst>
          </p:cNvPr>
          <p:cNvSpPr txBox="1">
            <a:spLocks/>
          </p:cNvSpPr>
          <p:nvPr/>
        </p:nvSpPr>
        <p:spPr>
          <a:xfrm>
            <a:off x="0" y="-2418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1367521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BF5F8A6-F9AF-4B25-9973-D2F0D1614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298404"/>
              </p:ext>
            </p:extLst>
          </p:nvPr>
        </p:nvGraphicFramePr>
        <p:xfrm>
          <a:off x="0" y="0"/>
          <a:ext cx="12192001" cy="74353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39780">
                  <a:extLst>
                    <a:ext uri="{9D8B030D-6E8A-4147-A177-3AD203B41FA5}">
                      <a16:colId xmlns:a16="http://schemas.microsoft.com/office/drawing/2014/main" val="2543007329"/>
                    </a:ext>
                  </a:extLst>
                </a:gridCol>
                <a:gridCol w="897622">
                  <a:extLst>
                    <a:ext uri="{9D8B030D-6E8A-4147-A177-3AD203B41FA5}">
                      <a16:colId xmlns:a16="http://schemas.microsoft.com/office/drawing/2014/main" val="1368529671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1669719204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388979323"/>
                    </a:ext>
                  </a:extLst>
                </a:gridCol>
                <a:gridCol w="620785">
                  <a:extLst>
                    <a:ext uri="{9D8B030D-6E8A-4147-A177-3AD203B41FA5}">
                      <a16:colId xmlns:a16="http://schemas.microsoft.com/office/drawing/2014/main" val="1126932956"/>
                    </a:ext>
                  </a:extLst>
                </a:gridCol>
                <a:gridCol w="696287">
                  <a:extLst>
                    <a:ext uri="{9D8B030D-6E8A-4147-A177-3AD203B41FA5}">
                      <a16:colId xmlns:a16="http://schemas.microsoft.com/office/drawing/2014/main" val="799511086"/>
                    </a:ext>
                  </a:extLst>
                </a:gridCol>
                <a:gridCol w="327170">
                  <a:extLst>
                    <a:ext uri="{9D8B030D-6E8A-4147-A177-3AD203B41FA5}">
                      <a16:colId xmlns:a16="http://schemas.microsoft.com/office/drawing/2014/main" val="355717985"/>
                    </a:ext>
                  </a:extLst>
                </a:gridCol>
                <a:gridCol w="3266115">
                  <a:extLst>
                    <a:ext uri="{9D8B030D-6E8A-4147-A177-3AD203B41FA5}">
                      <a16:colId xmlns:a16="http://schemas.microsoft.com/office/drawing/2014/main" val="3793370900"/>
                    </a:ext>
                  </a:extLst>
                </a:gridCol>
              </a:tblGrid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effectLst/>
                        </a:rPr>
                        <a:t>300l/s pump, 4x0.4mm skim3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945897258"/>
                  </a:ext>
                </a:extLst>
              </a:tr>
              <a:tr h="1447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SKim1-2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Skim2-cone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cone-skim3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Dump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499642073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100% opaque cone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8.7E-04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6.7E-04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4.7E-09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599045706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3.7E-07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2.5E-09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5.1E-09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203065626"/>
                  </a:ext>
                </a:extLst>
              </a:tr>
              <a:tr h="492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99.9% opaque cone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8.7E-04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6.3E-04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8.7E-09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6.7E-09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&lt;- seems probable, chosen as reference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4063608201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99% opaque cone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7.7E-04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5.3E-04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6.0E-05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1.3E-08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280895404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932011808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99.9% op cone, increased skim2, pumps DN100 and 300l/s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2.6E-04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1.9E-04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2.9E-06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5.8E-09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92950410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2.9E-06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446508277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99.9% op cone, increased skim2, first two pumps DN63 w/ 170l/s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3.8E-04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9.4E-06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79541118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9.6E-06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2.1E-08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400843669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99.9% op cone, increased skim2, first two pumps DN63 w/ 80l/s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5.2E-04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2.8E-05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5.0E-08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2.6E-08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288572339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2.8E-05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5.4E-08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2.4E-08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962900305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99.9% op cone, increased skim2, first two pumps DN63 w/ 170l/s + IP 170l/s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3.8E-04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9.2E-06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3.0E-08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1.3E-08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4180495057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99.9% op cone, increased skim2, first two pumps DN63 w/ 80l/s + IP 80l/s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3.9E-04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9.4E-06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3.4E-08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1.5E-08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878934810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99.9% op cone, increased skim2, first two pumps DN63 w/ 80l/s + IP 80l/s, no imped.insert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3.9E-04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9.3E-06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3.8E-08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927554360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919991104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458857871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420227989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525973452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op cone, increased skim2, pumps DN100 and 300l/s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2.6E-04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1.8E-04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4.8E-07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2.8E-09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5.7E-09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430075205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4.8E-07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3.5E-09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698032798"/>
                  </a:ext>
                </a:extLst>
              </a:tr>
              <a:tr h="24955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4.8E-07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5.4E-09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 imped. insert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058455130"/>
                  </a:ext>
                </a:extLst>
              </a:tr>
              <a:tr h="3708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4.8E-07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backscattering reducer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128257650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op cone, increased skim2, first two pumps DN63 w/ 170l/s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4.0E-09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4.4E-09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913522314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4.7E-09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217537872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op cone, increased skim2, first two pumps DN63 w/ 80l/s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6.2E-04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5.6E-04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669851585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2.2E-06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6.5E-09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6.5E-09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480666821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op cone, increased skim2, first two pumps DN63 w/ 170l/s + IP 170l/s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7.0E-09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6.4E-09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4014524012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6.5E-09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6.9E-09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967416434"/>
                  </a:ext>
                </a:extLst>
              </a:tr>
              <a:tr h="24955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6.7E-09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 imped. Insert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01339500"/>
                  </a:ext>
                </a:extLst>
              </a:tr>
              <a:tr h="3708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5.3E-09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backscattering reducer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904967132"/>
                  </a:ext>
                </a:extLst>
              </a:tr>
              <a:tr h="24955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4.8E-09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5.6E-39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dn40 valves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192223952"/>
                  </a:ext>
                </a:extLst>
              </a:tr>
              <a:tr h="24955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6.0E-09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7.0E-09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dn40 valves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485454094"/>
                  </a:ext>
                </a:extLst>
              </a:tr>
              <a:tr h="193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 cone, increased skim2, first two pumps DN63 w/ 80l/s + IP 80l/s</a:t>
                      </a: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6.2E-04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5.6E-04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9.6E-07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7.2E-09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008965497"/>
                  </a:ext>
                </a:extLst>
              </a:tr>
              <a:tr h="13787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8.8E-09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7.8E-09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3653082212"/>
                  </a:ext>
                </a:extLst>
              </a:tr>
              <a:tr h="24955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 imped. insert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2475714620"/>
                  </a:ext>
                </a:extLst>
              </a:tr>
              <a:tr h="3708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9.6E-09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7.4E-09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backscattering reducer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74" marR="4374" marT="4374" marB="0" anchor="b"/>
                </a:tc>
                <a:extLst>
                  <a:ext uri="{0D108BD9-81ED-4DB2-BD59-A6C34878D82A}">
                    <a16:rowId xmlns:a16="http://schemas.microsoft.com/office/drawing/2014/main" val="112427184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D3D9367-B19C-447E-87E0-F94966EE77CB}"/>
              </a:ext>
            </a:extLst>
          </p:cNvPr>
          <p:cNvSpPr txBox="1"/>
          <p:nvPr/>
        </p:nvSpPr>
        <p:spPr>
          <a:xfrm>
            <a:off x="0" y="6858000"/>
            <a:ext cx="292689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/>
              <a:t>31 cases simulated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0E52F-8F28-4155-A0F7-B4C1FF3D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01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0C6AE2-2565-4EE2-8FC8-BFD2625156CA}"/>
              </a:ext>
            </a:extLst>
          </p:cNvPr>
          <p:cNvSpPr txBox="1"/>
          <p:nvPr/>
        </p:nvSpPr>
        <p:spPr>
          <a:xfrm>
            <a:off x="1812022" y="662731"/>
            <a:ext cx="145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Gas jet </a:t>
            </a:r>
            <a:r>
              <a:rPr lang="en-US" b="1"/>
              <a:t>radius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B137544-92C2-421B-99C4-62BD704D8E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65741"/>
              </p:ext>
            </p:extLst>
          </p:nvPr>
        </p:nvGraphicFramePr>
        <p:xfrm>
          <a:off x="124096" y="1104201"/>
          <a:ext cx="4830545" cy="1672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6807">
                  <a:extLst>
                    <a:ext uri="{9D8B030D-6E8A-4147-A177-3AD203B41FA5}">
                      <a16:colId xmlns:a16="http://schemas.microsoft.com/office/drawing/2014/main" val="1429536820"/>
                    </a:ext>
                  </a:extLst>
                </a:gridCol>
                <a:gridCol w="906011">
                  <a:extLst>
                    <a:ext uri="{9D8B030D-6E8A-4147-A177-3AD203B41FA5}">
                      <a16:colId xmlns:a16="http://schemas.microsoft.com/office/drawing/2014/main" val="1372319396"/>
                    </a:ext>
                  </a:extLst>
                </a:gridCol>
                <a:gridCol w="897622">
                  <a:extLst>
                    <a:ext uri="{9D8B030D-6E8A-4147-A177-3AD203B41FA5}">
                      <a16:colId xmlns:a16="http://schemas.microsoft.com/office/drawing/2014/main" val="3540570686"/>
                    </a:ext>
                  </a:extLst>
                </a:gridCol>
                <a:gridCol w="625124">
                  <a:extLst>
                    <a:ext uri="{9D8B030D-6E8A-4147-A177-3AD203B41FA5}">
                      <a16:colId xmlns:a16="http://schemas.microsoft.com/office/drawing/2014/main" val="4043771119"/>
                    </a:ext>
                  </a:extLst>
                </a:gridCol>
                <a:gridCol w="1384981">
                  <a:extLst>
                    <a:ext uri="{9D8B030D-6E8A-4147-A177-3AD203B41FA5}">
                      <a16:colId xmlns:a16="http://schemas.microsoft.com/office/drawing/2014/main" val="349036634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Skimmer1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Skimmer2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Skimmer3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IP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Dump entrance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40978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3.99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6.43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8.26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89724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35763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0.45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6.64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10.72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13.77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13923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6.60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10.65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13.68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15268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0.32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0.41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4355228"/>
                  </a:ext>
                </a:extLst>
              </a:tr>
            </a:tbl>
          </a:graphicData>
        </a:graphic>
      </p:graphicFrame>
      <p:pic>
        <p:nvPicPr>
          <p:cNvPr id="6" name="Picture 5" descr="A picture containing building&#10;&#10;Description automatically generated">
            <a:extLst>
              <a:ext uri="{FF2B5EF4-FFF2-40B4-BE49-F238E27FC236}">
                <a16:creationId xmlns:a16="http://schemas.microsoft.com/office/drawing/2014/main" id="{A0EA4EC7-0AAA-4409-AF02-5C4C4758A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61" y="1104201"/>
            <a:ext cx="6954439" cy="50250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73D365-4627-4A7C-9B41-835090C25ADE}"/>
              </a:ext>
            </a:extLst>
          </p:cNvPr>
          <p:cNvSpPr txBox="1"/>
          <p:nvPr/>
        </p:nvSpPr>
        <p:spPr>
          <a:xfrm>
            <a:off x="0" y="0"/>
            <a:ext cx="714099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Gas jet -&gt; 20mm: skimmer 2 and 3 need to be increased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8D0F83-B289-4BF1-B1D5-81E2A768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65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5A7CEC-828F-485E-BFE2-1560379A2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353" y="3508183"/>
            <a:ext cx="8867163" cy="3349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192AA2-DAB5-41BC-AED2-0303F462B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353" y="12828"/>
            <a:ext cx="8867163" cy="349535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B11315-3932-4B23-AFBB-97AD8546AF8A}"/>
              </a:ext>
            </a:extLst>
          </p:cNvPr>
          <p:cNvCxnSpPr/>
          <p:nvPr/>
        </p:nvCxnSpPr>
        <p:spPr>
          <a:xfrm>
            <a:off x="1560353" y="3508183"/>
            <a:ext cx="88671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6525046-8B64-428A-9EB4-C70D9BE0E778}"/>
              </a:ext>
            </a:extLst>
          </p:cNvPr>
          <p:cNvSpPr txBox="1"/>
          <p:nvPr/>
        </p:nvSpPr>
        <p:spPr>
          <a:xfrm>
            <a:off x="1560353" y="12827"/>
            <a:ext cx="256256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100% opaque cone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9D6586-0D1F-4019-B00B-954FD1B406AC}"/>
              </a:ext>
            </a:extLst>
          </p:cNvPr>
          <p:cNvSpPr txBox="1"/>
          <p:nvPr/>
        </p:nvSpPr>
        <p:spPr>
          <a:xfrm>
            <a:off x="1560353" y="6406578"/>
            <a:ext cx="26395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99.9% opaque cone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CB0A82-1450-4752-8C76-0BAAE2D69D39}"/>
              </a:ext>
            </a:extLst>
          </p:cNvPr>
          <p:cNvSpPr txBox="1"/>
          <p:nvPr/>
        </p:nvSpPr>
        <p:spPr>
          <a:xfrm>
            <a:off x="1764484" y="2758119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4E-4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942747-45EF-47F6-933A-A4A4882009DE}"/>
              </a:ext>
            </a:extLst>
          </p:cNvPr>
          <p:cNvSpPr txBox="1"/>
          <p:nvPr/>
        </p:nvSpPr>
        <p:spPr>
          <a:xfrm>
            <a:off x="2314200" y="898545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3E-4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13F17F-E9FA-4F3C-B8DB-0D1EC0FE19A4}"/>
              </a:ext>
            </a:extLst>
          </p:cNvPr>
          <p:cNvSpPr txBox="1"/>
          <p:nvPr/>
        </p:nvSpPr>
        <p:spPr>
          <a:xfrm>
            <a:off x="5693210" y="1313796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1E-6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7FFBFD-3573-4ED0-B113-B28B9C2D0321}"/>
              </a:ext>
            </a:extLst>
          </p:cNvPr>
          <p:cNvSpPr txBox="1"/>
          <p:nvPr/>
        </p:nvSpPr>
        <p:spPr>
          <a:xfrm>
            <a:off x="9635569" y="1305760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7E-9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E796D6-281D-4527-95C1-243C1163ECB1}"/>
              </a:ext>
            </a:extLst>
          </p:cNvPr>
          <p:cNvSpPr txBox="1"/>
          <p:nvPr/>
        </p:nvSpPr>
        <p:spPr>
          <a:xfrm>
            <a:off x="11469297" y="1490426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6E-9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1C11F9-8D8C-4DCB-B447-510AAE61CC55}"/>
              </a:ext>
            </a:extLst>
          </p:cNvPr>
          <p:cNvSpPr txBox="1"/>
          <p:nvPr/>
        </p:nvSpPr>
        <p:spPr>
          <a:xfrm>
            <a:off x="11374719" y="185975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DUMP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B076B2-BA6C-454A-B197-CC95540B12E7}"/>
              </a:ext>
            </a:extLst>
          </p:cNvPr>
          <p:cNvSpPr txBox="1"/>
          <p:nvPr/>
        </p:nvSpPr>
        <p:spPr>
          <a:xfrm>
            <a:off x="11374719" y="518290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DUMP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E83FC1-0441-4E7E-976F-38017D91D018}"/>
              </a:ext>
            </a:extLst>
          </p:cNvPr>
          <p:cNvSpPr txBox="1"/>
          <p:nvPr/>
        </p:nvSpPr>
        <p:spPr>
          <a:xfrm>
            <a:off x="1764484" y="3735981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4E-4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3F6946-8305-40C6-9324-70EB0BE427F1}"/>
              </a:ext>
            </a:extLst>
          </p:cNvPr>
          <p:cNvSpPr txBox="1"/>
          <p:nvPr/>
        </p:nvSpPr>
        <p:spPr>
          <a:xfrm>
            <a:off x="2314200" y="4148444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3E-4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8613AE-20EA-4C06-A95D-CEF16F0AD1EB}"/>
              </a:ext>
            </a:extLst>
          </p:cNvPr>
          <p:cNvSpPr txBox="1"/>
          <p:nvPr/>
        </p:nvSpPr>
        <p:spPr>
          <a:xfrm>
            <a:off x="5693210" y="4637129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9E-6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6FBB57-E5C4-4126-8466-29EC20E0E139}"/>
              </a:ext>
            </a:extLst>
          </p:cNvPr>
          <p:cNvSpPr txBox="1"/>
          <p:nvPr/>
        </p:nvSpPr>
        <p:spPr>
          <a:xfrm>
            <a:off x="9635569" y="4629093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3E-8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0F9D1A-EAD0-49D7-AB03-AB15E3C919B9}"/>
              </a:ext>
            </a:extLst>
          </p:cNvPr>
          <p:cNvSpPr txBox="1"/>
          <p:nvPr/>
        </p:nvSpPr>
        <p:spPr>
          <a:xfrm>
            <a:off x="11475968" y="4813576"/>
            <a:ext cx="601447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1E-8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0BD18EC-4AA9-4CC7-9AB3-3668EF1B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20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DDF3AF-D777-4177-8673-B3362A795B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0" t="39045" b="20910"/>
          <a:stretch/>
        </p:blipFill>
        <p:spPr>
          <a:xfrm>
            <a:off x="109393" y="402672"/>
            <a:ext cx="8768955" cy="21853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F2C4FF-7906-416F-84D4-B75ACD756C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5" b="22223"/>
          <a:stretch/>
        </p:blipFill>
        <p:spPr>
          <a:xfrm>
            <a:off x="109394" y="2818701"/>
            <a:ext cx="8768955" cy="18787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94D775-39AB-42C8-BD43-5D0A21398A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8" t="42115" r="2131" b="25846"/>
          <a:stretch/>
        </p:blipFill>
        <p:spPr>
          <a:xfrm>
            <a:off x="109393" y="4928197"/>
            <a:ext cx="8768955" cy="18333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BB2016-7DBF-41B8-8C4A-4664711F734A}"/>
              </a:ext>
            </a:extLst>
          </p:cNvPr>
          <p:cNvSpPr txBox="1"/>
          <p:nvPr/>
        </p:nvSpPr>
        <p:spPr>
          <a:xfrm>
            <a:off x="4370665" y="2218671"/>
            <a:ext cx="785793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300l/s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3DDFD1-201C-47DF-BEAA-62E02BE797BD}"/>
              </a:ext>
            </a:extLst>
          </p:cNvPr>
          <p:cNvSpPr txBox="1"/>
          <p:nvPr/>
        </p:nvSpPr>
        <p:spPr>
          <a:xfrm>
            <a:off x="4370665" y="4328167"/>
            <a:ext cx="763735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170l/s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D564E-EB2C-4D95-A7AF-64E83B85C43F}"/>
              </a:ext>
            </a:extLst>
          </p:cNvPr>
          <p:cNvSpPr txBox="1"/>
          <p:nvPr/>
        </p:nvSpPr>
        <p:spPr>
          <a:xfrm>
            <a:off x="4370665" y="6488668"/>
            <a:ext cx="646716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/>
              <a:t>80l/s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D3A508-4D73-40C6-8DDB-A3A457949A30}"/>
              </a:ext>
            </a:extLst>
          </p:cNvPr>
          <p:cNvSpPr txBox="1"/>
          <p:nvPr/>
        </p:nvSpPr>
        <p:spPr>
          <a:xfrm>
            <a:off x="0" y="0"/>
            <a:ext cx="401674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Role of backscattering reducer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EE9031-6292-4E6D-88AC-126CE4277F85}"/>
              </a:ext>
            </a:extLst>
          </p:cNvPr>
          <p:cNvSpPr txBox="1"/>
          <p:nvPr/>
        </p:nvSpPr>
        <p:spPr>
          <a:xfrm>
            <a:off x="8828982" y="1065323"/>
            <a:ext cx="3419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Strong interaction chamber pump:</a:t>
            </a:r>
          </a:p>
          <a:p>
            <a:pPr algn="ctr"/>
            <a:r>
              <a:rPr lang="en-US" b="1">
                <a:solidFill>
                  <a:schemeClr val="accent6"/>
                </a:solidFill>
              </a:rPr>
              <a:t>beneficial</a:t>
            </a:r>
            <a:br>
              <a:rPr lang="en-US"/>
            </a:br>
            <a:r>
              <a:rPr lang="en-US"/>
              <a:t>(less gas load from dump area)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64445E-C162-4574-ABA3-3E1A32198223}"/>
              </a:ext>
            </a:extLst>
          </p:cNvPr>
          <p:cNvSpPr txBox="1"/>
          <p:nvPr/>
        </p:nvSpPr>
        <p:spPr>
          <a:xfrm>
            <a:off x="8852913" y="5379525"/>
            <a:ext cx="33343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Weak interaction chamber pump: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slightly adverse</a:t>
            </a:r>
            <a:br>
              <a:rPr lang="en-US"/>
            </a:br>
            <a:r>
              <a:rPr lang="en-US"/>
              <a:t>(less pumping from dump area)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93910A-03BB-4E9C-A825-01EC1EA2B1E0}"/>
              </a:ext>
            </a:extLst>
          </p:cNvPr>
          <p:cNvSpPr txBox="1"/>
          <p:nvPr/>
        </p:nvSpPr>
        <p:spPr>
          <a:xfrm>
            <a:off x="8923782" y="3467883"/>
            <a:ext cx="3229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Reduced interaction chamber pump:</a:t>
            </a:r>
          </a:p>
          <a:p>
            <a:pPr algn="ctr"/>
            <a:r>
              <a:rPr lang="en-US" sz="1600" b="1">
                <a:solidFill>
                  <a:schemeClr val="accent6"/>
                </a:solidFill>
              </a:rPr>
              <a:t>slightly beneficial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30892-F17B-43B3-A737-96E107EB7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77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>
            <a:extLst>
              <a:ext uri="{FF2B5EF4-FFF2-40B4-BE49-F238E27FC236}">
                <a16:creationId xmlns:a16="http://schemas.microsoft.com/office/drawing/2014/main" id="{E97F459B-3FEB-4369-8AAB-9D021FA31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" y="0"/>
            <a:ext cx="12177486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F7C194-686F-4C26-8646-BA99AED4A78E}"/>
              </a:ext>
            </a:extLst>
          </p:cNvPr>
          <p:cNvSpPr txBox="1"/>
          <p:nvPr/>
        </p:nvSpPr>
        <p:spPr>
          <a:xfrm>
            <a:off x="10306878" y="485775"/>
            <a:ext cx="16797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/>
              <a:t>Gas source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87276-F1FA-8A47-83D7-CF2046DC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B7E60-0E62-4E4E-90F8-7E5FBCA3273F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AE1867-B4E1-4AFB-8821-996C5D77CA15}"/>
              </a:ext>
            </a:extLst>
          </p:cNvPr>
          <p:cNvSpPr txBox="1"/>
          <p:nvPr/>
        </p:nvSpPr>
        <p:spPr>
          <a:xfrm>
            <a:off x="0" y="0"/>
            <a:ext cx="5405582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/>
              <a:t>Looking back to my slides from Darmstadt</a:t>
            </a:r>
          </a:p>
          <a:p>
            <a:r>
              <a:rPr lang="en-US" i="1"/>
              <a:t>Simplified geometry, strong pumping everywhere</a:t>
            </a:r>
          </a:p>
        </p:txBody>
      </p:sp>
    </p:spTree>
    <p:extLst>
      <p:ext uri="{BB962C8B-B14F-4D97-AF65-F5344CB8AC3E}">
        <p14:creationId xmlns:p14="http://schemas.microsoft.com/office/powerpoint/2010/main" val="128447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2D6292-A3F1-4E81-A925-F7CFC90E9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388"/>
            <a:ext cx="12192000" cy="4542711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2FFC79E-07DA-41C7-84D6-19D150EA7589}"/>
              </a:ext>
            </a:extLst>
          </p:cNvPr>
          <p:cNvSpPr/>
          <p:nvPr/>
        </p:nvSpPr>
        <p:spPr>
          <a:xfrm>
            <a:off x="5612235" y="2005005"/>
            <a:ext cx="1971413" cy="12164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D9052D-75BC-43B8-9EC6-5F3B086BAB9F}"/>
              </a:ext>
            </a:extLst>
          </p:cNvPr>
          <p:cNvSpPr/>
          <p:nvPr/>
        </p:nvSpPr>
        <p:spPr>
          <a:xfrm>
            <a:off x="6316910" y="1602334"/>
            <a:ext cx="617990" cy="35752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DN40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C435D68-9EC0-4FF5-850A-4D338F6D6423}"/>
              </a:ext>
            </a:extLst>
          </p:cNvPr>
          <p:cNvSpPr/>
          <p:nvPr/>
        </p:nvSpPr>
        <p:spPr>
          <a:xfrm>
            <a:off x="9371901" y="2005005"/>
            <a:ext cx="1971413" cy="12164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323E84-7AC4-4826-9A14-036B423248D3}"/>
              </a:ext>
            </a:extLst>
          </p:cNvPr>
          <p:cNvSpPr/>
          <p:nvPr/>
        </p:nvSpPr>
        <p:spPr>
          <a:xfrm>
            <a:off x="10076576" y="1602334"/>
            <a:ext cx="617990" cy="35752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DN40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3C4334-9CDA-4D59-B629-8D104B5CFE45}"/>
              </a:ext>
            </a:extLst>
          </p:cNvPr>
          <p:cNvSpPr txBox="1"/>
          <p:nvPr/>
        </p:nvSpPr>
        <p:spPr>
          <a:xfrm>
            <a:off x="220910" y="5045167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Current Engineering Change Request: DN63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Using DN40 valves on the interaction chamber acts as a weak backscattering reducer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Very slight increase of pressure in dump area, and reduction in interaction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Variations near statistical error, for simplicity: “no vacuum impact”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7CC3B2-EC7F-407D-A65E-DECECC09D3C6}"/>
              </a:ext>
            </a:extLst>
          </p:cNvPr>
          <p:cNvSpPr/>
          <p:nvPr/>
        </p:nvSpPr>
        <p:spPr>
          <a:xfrm>
            <a:off x="5848524" y="3317811"/>
            <a:ext cx="1500233" cy="4236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Just behind skimmer 3 (not much impact)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0D7A29-3701-427B-B4C3-9736E85B20ED}"/>
              </a:ext>
            </a:extLst>
          </p:cNvPr>
          <p:cNvSpPr/>
          <p:nvPr/>
        </p:nvSpPr>
        <p:spPr>
          <a:xfrm>
            <a:off x="9635454" y="3317811"/>
            <a:ext cx="1500233" cy="42368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like a backscattering reducer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2C2C31-FF2E-4D51-91FB-84BD34A403A2}"/>
              </a:ext>
            </a:extLst>
          </p:cNvPr>
          <p:cNvSpPr txBox="1"/>
          <p:nvPr/>
        </p:nvSpPr>
        <p:spPr>
          <a:xfrm>
            <a:off x="0" y="0"/>
            <a:ext cx="265745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/>
              <a:t>Reducing valves?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2299846-D777-41B3-B158-9A40B160B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71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3CCBD5E-B8AB-428A-B350-930DDFDFC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406743"/>
              </p:ext>
            </p:extLst>
          </p:nvPr>
        </p:nvGraphicFramePr>
        <p:xfrm>
          <a:off x="800100" y="542925"/>
          <a:ext cx="11391900" cy="6315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1335553164"/>
                    </a:ext>
                  </a:extLst>
                </a:gridCol>
                <a:gridCol w="3038475">
                  <a:extLst>
                    <a:ext uri="{9D8B030D-6E8A-4147-A177-3AD203B41FA5}">
                      <a16:colId xmlns:a16="http://schemas.microsoft.com/office/drawing/2014/main" val="684398422"/>
                    </a:ext>
                  </a:extLst>
                </a:gridCol>
                <a:gridCol w="3248025">
                  <a:extLst>
                    <a:ext uri="{9D8B030D-6E8A-4147-A177-3AD203B41FA5}">
                      <a16:colId xmlns:a16="http://schemas.microsoft.com/office/drawing/2014/main" val="597310304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47433099"/>
                    </a:ext>
                  </a:extLst>
                </a:gridCol>
              </a:tblGrid>
              <a:tr h="535889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Between skimmers 1-2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Between skimmers 2-3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Interaction chamber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9915779"/>
                  </a:ext>
                </a:extLst>
              </a:tr>
              <a:tr h="478981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b="1"/>
                        <a:t>1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250 l/s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250 l/s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250 l/s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3613175"/>
                  </a:ext>
                </a:extLst>
              </a:tr>
              <a:tr h="47898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2E-4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5E-7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3E-9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744976"/>
                  </a:ext>
                </a:extLst>
              </a:tr>
              <a:tr h="478981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b="1"/>
                        <a:t>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170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170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250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71463609"/>
                  </a:ext>
                </a:extLst>
              </a:tr>
              <a:tr h="478981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3E-4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1E-6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4E-9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963077"/>
                  </a:ext>
                </a:extLst>
              </a:tr>
              <a:tr h="478981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b="1"/>
                        <a:t>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80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80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250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95518104"/>
                  </a:ext>
                </a:extLst>
              </a:tr>
              <a:tr h="478981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6E-4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2E-6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7E-9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757837"/>
                  </a:ext>
                </a:extLst>
              </a:tr>
              <a:tr h="734177"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b="1"/>
                        <a:t>4 / 5 / 6 / 7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170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170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170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3609325"/>
                  </a:ext>
                </a:extLst>
              </a:tr>
              <a:tr h="734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/>
                        <a:t>default / no impedance insertion / backscattering reducer / DN40 valves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300619"/>
                  </a:ext>
                </a:extLst>
              </a:tr>
              <a:tr h="478981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3E-4 / 3E-4 / 3E-4 / 3E-4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1E-6 / 1E-6 / 1E-6 / 1E-6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7E-9 / 6E-9 / 5E-9 / 6E-9 mbar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4884413"/>
                  </a:ext>
                </a:extLst>
              </a:tr>
              <a:tr h="47898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/>
                        <a:t>8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80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80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80 l/s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77905216"/>
                  </a:ext>
                </a:extLst>
              </a:tr>
              <a:tr h="478981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6E-4 mbar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2E-6 mbar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1E-8 mbar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597706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413D93D-F9B8-45BD-A432-BE7D8B9E102C}"/>
              </a:ext>
            </a:extLst>
          </p:cNvPr>
          <p:cNvSpPr txBox="1"/>
          <p:nvPr/>
        </p:nvSpPr>
        <p:spPr>
          <a:xfrm>
            <a:off x="2806619" y="66675"/>
            <a:ext cx="7000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Cone: 100% opaque, Skimmer 2: 900um, Skimmer 3: 13.2/0.4mm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1E95CD-0E93-4F7C-B618-E1723B660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92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084E50-D36B-4472-867B-4C36D54D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 (simulations)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37511E-C3A4-4081-83AA-E8B654FA5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825624"/>
            <a:ext cx="11401425" cy="4899025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Many free parameters when designing “v3” instrument</a:t>
            </a:r>
          </a:p>
          <a:p>
            <a:r>
              <a:rPr lang="en-US"/>
              <a:t>Parameter change: mostly localized / predictable impact</a:t>
            </a:r>
          </a:p>
          <a:p>
            <a:r>
              <a:rPr lang="en-US"/>
              <a:t>Strongly suggesting leak-tight cone separation</a:t>
            </a:r>
          </a:p>
          <a:p>
            <a:r>
              <a:rPr lang="en-US"/>
              <a:t>DN63 pumping ports (with DN100 pumps) acceptable</a:t>
            </a:r>
          </a:p>
          <a:p>
            <a:r>
              <a:rPr lang="en-US"/>
              <a:t>Backscattering reducer still effective, but no dramatic improvement</a:t>
            </a:r>
          </a:p>
          <a:p>
            <a:r>
              <a:rPr lang="en-US"/>
              <a:t>Vacuum-wise OK to use DN40 valves on interaction chamber</a:t>
            </a:r>
          </a:p>
          <a:p>
            <a:r>
              <a:rPr lang="en-US"/>
              <a:t>Sensitive compromise between gas jet density and IP background pressure to be found</a:t>
            </a:r>
          </a:p>
          <a:p>
            <a:r>
              <a:rPr lang="en-US"/>
              <a:t>Nozzle chamber pumping still an issue</a:t>
            </a:r>
          </a:p>
          <a:p>
            <a:r>
              <a:rPr lang="en-US"/>
              <a:t>Dump area optimization: to do</a:t>
            </a:r>
          </a:p>
          <a:p>
            <a:r>
              <a:rPr lang="en-US"/>
              <a:t>LHC Neon impact / risk assesment: to do</a:t>
            </a:r>
          </a:p>
          <a:p>
            <a:r>
              <a:rPr lang="en-US"/>
              <a:t>Operation interlock logic: to do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35D48-6C48-4B34-AC1D-A34EF63C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387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541" y="211097"/>
            <a:ext cx="8226854" cy="637041"/>
          </a:xfrm>
        </p:spPr>
        <p:txBody>
          <a:bodyPr>
            <a:normAutofit/>
          </a:bodyPr>
          <a:lstStyle/>
          <a:p>
            <a:pPr marL="36576"/>
            <a:r>
              <a:rPr lang="en-US" sz="2400" dirty="0"/>
              <a:t>Dry pumps test for first vacuum chambers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1" y="1117684"/>
            <a:ext cx="8988947" cy="4351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Nozzle is 30 µm diameter over 300 µm length</a:t>
            </a:r>
          </a:p>
          <a:p>
            <a:r>
              <a:rPr lang="en-US" sz="1800" dirty="0"/>
              <a:t>Setup configuration:</a:t>
            </a:r>
          </a:p>
          <a:p>
            <a:endParaRPr lang="en-US" sz="1800" dirty="0"/>
          </a:p>
          <a:p>
            <a:endParaRPr lang="en-US" sz="1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653892" y="2562515"/>
            <a:ext cx="8392453" cy="3342946"/>
            <a:chOff x="0" y="0"/>
            <a:chExt cx="10640916" cy="4773273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0"/>
              <a:ext cx="10640916" cy="4773273"/>
              <a:chOff x="0" y="0"/>
              <a:chExt cx="10640916" cy="477327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0" y="0"/>
                <a:ext cx="10640916" cy="4711337"/>
                <a:chOff x="0" y="0"/>
                <a:chExt cx="10640916" cy="4711337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0" y="0"/>
                  <a:ext cx="10362656" cy="4711337"/>
                  <a:chOff x="0" y="0"/>
                  <a:chExt cx="10362656" cy="4711337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1218656" y="0"/>
                    <a:ext cx="9144000" cy="4711337"/>
                    <a:chOff x="1218656" y="0"/>
                    <a:chExt cx="9144000" cy="4711337"/>
                  </a:xfrm>
                </p:grpSpPr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1218656" y="0"/>
                      <a:ext cx="9144000" cy="4711337"/>
                      <a:chOff x="1218656" y="0"/>
                      <a:chExt cx="9144000" cy="4711337"/>
                    </a:xfrm>
                  </p:grpSpPr>
                  <p:pic>
                    <p:nvPicPr>
                      <p:cNvPr id="24" name="Picture 23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2476" b="9080"/>
                      <a:stretch/>
                    </p:blipFill>
                    <p:spPr>
                      <a:xfrm>
                        <a:off x="1218656" y="17416"/>
                        <a:ext cx="9144000" cy="4693921"/>
                      </a:xfrm>
                      <a:prstGeom prst="snip1Rect">
                        <a:avLst>
                          <a:gd name="adj" fmla="val 0"/>
                        </a:avLst>
                      </a:prstGeom>
                    </p:spPr>
                  </p:pic>
                  <p:sp>
                    <p:nvSpPr>
                      <p:cNvPr id="25" name="Rectangle 24"/>
                      <p:cNvSpPr/>
                      <p:nvPr/>
                    </p:nvSpPr>
                    <p:spPr>
                      <a:xfrm>
                        <a:off x="4318907" y="0"/>
                        <a:ext cx="6043749" cy="222068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3" name="Left Arrow 22"/>
                    <p:cNvSpPr/>
                    <p:nvPr/>
                  </p:nvSpPr>
                  <p:spPr>
                    <a:xfrm>
                      <a:off x="3895725" y="3190532"/>
                      <a:ext cx="2752725" cy="304800"/>
                    </a:xfrm>
                    <a:prstGeom prst="leftArrow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CH" dirty="0"/>
                        <a:t>NOZZLE</a:t>
                      </a:r>
                      <a:endParaRPr lang="en-GB" dirty="0"/>
                    </a:p>
                  </p:txBody>
                </p:sp>
              </p:grpSp>
              <p:sp>
                <p:nvSpPr>
                  <p:cNvPr id="20" name="Bent Arrow 19"/>
                  <p:cNvSpPr/>
                  <p:nvPr/>
                </p:nvSpPr>
                <p:spPr>
                  <a:xfrm rot="5400000" flipV="1">
                    <a:off x="1542780" y="2820218"/>
                    <a:ext cx="609601" cy="533942"/>
                  </a:xfrm>
                  <a:prstGeom prst="bentArrow">
                    <a:avLst>
                      <a:gd name="adj1" fmla="val 31494"/>
                      <a:gd name="adj2" fmla="val 25000"/>
                      <a:gd name="adj3" fmla="val 39286"/>
                      <a:gd name="adj4" fmla="val 51542"/>
                    </a:avLst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TextBox 9"/>
                  <p:cNvSpPr txBox="1"/>
                  <p:nvPr/>
                </p:nvSpPr>
                <p:spPr>
                  <a:xfrm>
                    <a:off x="0" y="2782388"/>
                    <a:ext cx="1218656" cy="85695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fr-CH"/>
                      <a:t>To the pumping system</a:t>
                    </a:r>
                    <a:endParaRPr lang="en-GB"/>
                  </a:p>
                </p:txBody>
              </p:sp>
            </p:grpSp>
            <p:sp>
              <p:nvSpPr>
                <p:cNvPr id="18" name="Left Arrow 17"/>
                <p:cNvSpPr/>
                <p:nvPr/>
              </p:nvSpPr>
              <p:spPr>
                <a:xfrm>
                  <a:off x="8259667" y="3122198"/>
                  <a:ext cx="2381249" cy="923330"/>
                </a:xfrm>
                <a:prstGeom prst="leftArrow">
                  <a:avLst/>
                </a:prstGeom>
                <a:solidFill>
                  <a:srgbClr val="00B050">
                    <a:alpha val="80000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CH" dirty="0">
                      <a:solidFill>
                        <a:srgbClr val="FFFF00"/>
                      </a:solidFill>
                    </a:rPr>
                    <a:t>N2 injection (</a:t>
                  </a:r>
                  <a:r>
                    <a:rPr lang="fr-CH" dirty="0" err="1">
                      <a:solidFill>
                        <a:srgbClr val="FFFF00"/>
                      </a:solidFill>
                    </a:rPr>
                    <a:t>from</a:t>
                  </a:r>
                  <a:r>
                    <a:rPr lang="fr-CH" dirty="0">
                      <a:solidFill>
                        <a:srgbClr val="FFFF00"/>
                      </a:solidFill>
                    </a:rPr>
                    <a:t> 0.5 to 11 bar abs.)</a:t>
                  </a:r>
                  <a:endParaRPr lang="en-GB" dirty="0">
                    <a:solidFill>
                      <a:srgbClr val="FFFF00"/>
                    </a:solidFill>
                  </a:endParaRPr>
                </a:p>
              </p:txBody>
            </p:sp>
          </p:grpSp>
          <p:sp>
            <p:nvSpPr>
              <p:cNvPr id="15" name="Left Arrow 14"/>
              <p:cNvSpPr/>
              <p:nvPr/>
            </p:nvSpPr>
            <p:spPr>
              <a:xfrm>
                <a:off x="3504659" y="380506"/>
                <a:ext cx="2381250" cy="923330"/>
              </a:xfrm>
              <a:prstGeom prst="leftArrow">
                <a:avLst/>
              </a:prstGeom>
              <a:solidFill>
                <a:srgbClr val="C00000">
                  <a:alpha val="8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CH" b="1" dirty="0">
                    <a:solidFill>
                      <a:srgbClr val="FFFF00"/>
                    </a:solidFill>
                  </a:rPr>
                  <a:t>Capacitance gauge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6" name="Left Arrow 15"/>
              <p:cNvSpPr/>
              <p:nvPr/>
            </p:nvSpPr>
            <p:spPr>
              <a:xfrm>
                <a:off x="4790534" y="3849943"/>
                <a:ext cx="2381250" cy="923330"/>
              </a:xfrm>
              <a:prstGeom prst="leftArrow">
                <a:avLst/>
              </a:prstGeom>
              <a:solidFill>
                <a:srgbClr val="C00000">
                  <a:alpha val="8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CH" b="1" dirty="0" err="1">
                    <a:solidFill>
                      <a:srgbClr val="FFFF00"/>
                    </a:solidFill>
                  </a:rPr>
                  <a:t>Pirani</a:t>
                </a:r>
                <a:r>
                  <a:rPr lang="fr-CH" b="1" dirty="0">
                    <a:solidFill>
                      <a:srgbClr val="FFFF00"/>
                    </a:solidFill>
                  </a:rPr>
                  <a:t> gauge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2" name="Up Arrow 11"/>
            <p:cNvSpPr/>
            <p:nvPr/>
          </p:nvSpPr>
          <p:spPr>
            <a:xfrm>
              <a:off x="7171784" y="1303836"/>
              <a:ext cx="400591" cy="1238845"/>
            </a:xfrm>
            <a:prstGeom prst="up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6731453" y="520486"/>
              <a:ext cx="1218656" cy="61524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/>
                <a:t>Nozzle roughing</a:t>
              </a:r>
              <a:endParaRPr lang="en-GB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3956" y="447357"/>
            <a:ext cx="2475121" cy="278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480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1820"/>
          <a:stretch/>
        </p:blipFill>
        <p:spPr>
          <a:xfrm>
            <a:off x="1701846" y="667333"/>
            <a:ext cx="6186820" cy="4489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46" y="30293"/>
            <a:ext cx="8226854" cy="637041"/>
          </a:xfrm>
        </p:spPr>
        <p:txBody>
          <a:bodyPr>
            <a:normAutofit/>
          </a:bodyPr>
          <a:lstStyle/>
          <a:p>
            <a:pPr marL="36576"/>
            <a:r>
              <a:rPr lang="en-US" sz="2400" dirty="0"/>
              <a:t>Dry pumps test for first vacuum chambers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29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7786578" y="1018238"/>
            <a:ext cx="2881423" cy="3263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Laminar flow through the nozzle. </a:t>
            </a:r>
          </a:p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Measured with a leak detector (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/>
              </a:rPr>
              <a:t>atm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 pressure side of nozzle)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/>
              </a:rPr>
              <a:t>Q</a:t>
            </a:r>
            <a:r>
              <a:rPr lang="en-US" sz="1600" baseline="-25000" dirty="0" err="1">
                <a:solidFill>
                  <a:sysClr val="windowText" lastClr="000000"/>
                </a:solidFill>
                <a:latin typeface="Calibri" panose="020F0502020204030204"/>
              </a:rPr>
              <a:t>He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 2.5E-2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/>
              </a:rPr>
              <a:t>mbarl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/s</a:t>
            </a:r>
          </a:p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Calculated using gas viscosity for QN</a:t>
            </a:r>
            <a:r>
              <a:rPr lang="en-US" sz="1600" baseline="-25000" dirty="0">
                <a:solidFill>
                  <a:sysClr val="windowText" lastClr="000000"/>
                </a:solidFill>
                <a:latin typeface="Calibri" panose="020F0502020204030204"/>
              </a:rPr>
              <a:t>2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 1.5E-2 </a:t>
            </a:r>
            <a:r>
              <a:rPr lang="en-US" sz="1600" dirty="0" err="1">
                <a:solidFill>
                  <a:sysClr val="windowText" lastClr="000000"/>
                </a:solidFill>
                <a:latin typeface="Calibri" panose="020F0502020204030204"/>
              </a:rPr>
              <a:t>mbarl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/s</a:t>
            </a:r>
          </a:p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For every primary dry pump test, the measured pressure with an inlet pressure of 5 bar is between 10</a:t>
            </a:r>
            <a:r>
              <a:rPr lang="en-US" sz="1600" baseline="30000" dirty="0">
                <a:solidFill>
                  <a:sysClr val="windowText" lastClr="000000"/>
                </a:solidFill>
                <a:latin typeface="Calibri" panose="020F0502020204030204"/>
              </a:rPr>
              <a:t>-1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 and 1.5x10</a:t>
            </a:r>
            <a:r>
              <a:rPr lang="en-US" sz="1600" baseline="30000" dirty="0">
                <a:solidFill>
                  <a:sysClr val="windowText" lastClr="000000"/>
                </a:solidFill>
                <a:latin typeface="Calibri" panose="020F0502020204030204"/>
              </a:rPr>
              <a:t>-1</a:t>
            </a: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mbar range.</a:t>
            </a:r>
          </a:p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/>
              </a:rPr>
              <a:t>For a turbo molecular pumping group with any primary pumps (including rotary vane pump), the pressure remains in the same range.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71936" y="5131101"/>
            <a:ext cx="8538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55A0"/>
                </a:solidFill>
              </a:rPr>
              <a:t>These primary pumps do not managed to absorb the gas flow coming from the nozzle.</a:t>
            </a:r>
          </a:p>
          <a:p>
            <a:pPr algn="ctr"/>
            <a:r>
              <a:rPr lang="en-GB" sz="1600" b="1" dirty="0">
                <a:solidFill>
                  <a:srgbClr val="0055A0"/>
                </a:solidFill>
              </a:rPr>
              <a:t>To be tests and confirm the impact of pressure low 10-1 mbar on the gas jet</a:t>
            </a:r>
          </a:p>
          <a:p>
            <a:pPr algn="ctr"/>
            <a:r>
              <a:rPr lang="en-GB" sz="1600" b="1" dirty="0">
                <a:solidFill>
                  <a:srgbClr val="0055A0"/>
                </a:solidFill>
              </a:rPr>
              <a:t>We could think to plan some test in Cockcroft institute beginning of next year.</a:t>
            </a:r>
          </a:p>
        </p:txBody>
      </p:sp>
    </p:spTree>
    <p:extLst>
      <p:ext uri="{BB962C8B-B14F-4D97-AF65-F5344CB8AC3E}">
        <p14:creationId xmlns:p14="http://schemas.microsoft.com/office/powerpoint/2010/main" val="1905425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47F43-EC31-430B-B28C-EDB9311F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E885F-5514-48F5-A81C-A0DF0B215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584" y="1070616"/>
            <a:ext cx="10515600" cy="4351338"/>
          </a:xfrm>
        </p:spPr>
        <p:txBody>
          <a:bodyPr/>
          <a:lstStyle/>
          <a:p>
            <a:r>
              <a:rPr lang="en-US"/>
              <a:t>“v2” instrument currently assembled in Cockroft institute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1A2EF2-D9E3-4083-A921-D1D0E35011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24" t="44420" r="17155" b="8595"/>
          <a:stretch/>
        </p:blipFill>
        <p:spPr>
          <a:xfrm>
            <a:off x="1041928" y="1573079"/>
            <a:ext cx="9406586" cy="52052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01AB241-07AC-4746-A22D-7F6D349C3206}"/>
              </a:ext>
            </a:extLst>
          </p:cNvPr>
          <p:cNvSpPr txBox="1"/>
          <p:nvPr/>
        </p:nvSpPr>
        <p:spPr>
          <a:xfrm>
            <a:off x="9330960" y="6334780"/>
            <a:ext cx="2861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Image: Hao Zhang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7DBC481-ECAF-445B-A94E-79286FA3F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314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46" y="30293"/>
            <a:ext cx="8226854" cy="637041"/>
          </a:xfrm>
        </p:spPr>
        <p:txBody>
          <a:bodyPr>
            <a:normAutofit/>
          </a:bodyPr>
          <a:lstStyle/>
          <a:p>
            <a:pPr marL="36576"/>
            <a:r>
              <a:rPr lang="en-US" sz="2400" dirty="0"/>
              <a:t>Beam Gas Curtain (BGC) Vacuum Controls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71" y="881229"/>
            <a:ext cx="8612909" cy="4507345"/>
          </a:xfrm>
        </p:spPr>
        <p:txBody>
          <a:bodyPr>
            <a:normAutofit/>
          </a:bodyPr>
          <a:lstStyle/>
          <a:p>
            <a:r>
              <a:rPr lang="en-US" sz="1600" b="1" dirty="0"/>
              <a:t>Cabling request (RQF0966942):</a:t>
            </a:r>
          </a:p>
          <a:p>
            <a:pPr lvl="1"/>
            <a:r>
              <a:rPr lang="en-US" sz="1400" dirty="0"/>
              <a:t>Includes more than 33 cables</a:t>
            </a:r>
          </a:p>
          <a:p>
            <a:pPr lvl="1"/>
            <a:r>
              <a:rPr lang="en-US" sz="1400" dirty="0"/>
              <a:t>Still has to be modified according to last-minute changes (3x additional VPG missing)</a:t>
            </a:r>
          </a:p>
          <a:p>
            <a:pPr lvl="1"/>
            <a:r>
              <a:rPr lang="en-US" sz="1400" dirty="0"/>
              <a:t>OSVC signature awaiting…</a:t>
            </a:r>
          </a:p>
          <a:p>
            <a:r>
              <a:rPr lang="en-US" sz="1600" b="1" dirty="0"/>
              <a:t>UA43: </a:t>
            </a:r>
          </a:p>
          <a:p>
            <a:pPr lvl="1"/>
            <a:r>
              <a:rPr lang="en-US" sz="1400" dirty="0"/>
              <a:t>Full Rack Re-arrangement and dedicated manpower for equipment installation, including inter-rack cabling, valve-interlock hardware configuration and </a:t>
            </a:r>
            <a:r>
              <a:rPr lang="en-US" sz="1400" dirty="0" err="1"/>
              <a:t>Profibus</a:t>
            </a:r>
            <a:r>
              <a:rPr lang="en-US" sz="1400" dirty="0"/>
              <a:t> network integration</a:t>
            </a:r>
          </a:p>
          <a:p>
            <a:pPr lvl="1"/>
            <a:r>
              <a:rPr lang="en-US" sz="1400" dirty="0"/>
              <a:t>7x gauge controllers, 3x Valve controllers, 3x specific Valve-Interlock Crates and 5x dedicated Vacuum Pumping Group controllers</a:t>
            </a:r>
          </a:p>
          <a:p>
            <a:r>
              <a:rPr lang="en-US" sz="1600" b="1" dirty="0"/>
              <a:t>LHC Tunnel:</a:t>
            </a:r>
          </a:p>
          <a:p>
            <a:pPr lvl="1"/>
            <a:r>
              <a:rPr lang="en-US" sz="1400" dirty="0"/>
              <a:t>5x local crates and 3x Mini-Racks Installation for Vacuum Pumping Groups</a:t>
            </a:r>
          </a:p>
          <a:p>
            <a:pPr lvl="1"/>
            <a:r>
              <a:rPr lang="en-US" sz="1400" dirty="0"/>
              <a:t>Require EN-EL’s intervention for electrical distribution (not informed yet, awaiting ECR…)</a:t>
            </a:r>
          </a:p>
          <a:p>
            <a:r>
              <a:rPr lang="en-US" sz="1600" b="1" dirty="0"/>
              <a:t>PLC/SCADA development:</a:t>
            </a:r>
          </a:p>
          <a:p>
            <a:pPr lvl="1"/>
            <a:r>
              <a:rPr lang="en-US" sz="1400" dirty="0"/>
              <a:t>3x Non-Standard Vacuum Pumping Groups requiring new specific PLC &amp; SCADA development</a:t>
            </a:r>
          </a:p>
          <a:p>
            <a:pPr lvl="1"/>
            <a:r>
              <a:rPr lang="en-US" sz="1400" dirty="0"/>
              <a:t>Full database integration (</a:t>
            </a:r>
            <a:r>
              <a:rPr lang="en-US" sz="1400" dirty="0" err="1"/>
              <a:t>Vac</a:t>
            </a:r>
            <a:r>
              <a:rPr lang="en-US" sz="1400" dirty="0"/>
              <a:t>-DB)</a:t>
            </a:r>
          </a:p>
          <a:p>
            <a:pPr lvl="1"/>
            <a:r>
              <a:rPr lang="en-US" sz="1400" dirty="0"/>
              <a:t>New dedicated Control types, Synoptic integration (incl. Face-Plate) and Widget development required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66018" y="5500534"/>
            <a:ext cx="5529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Missing resources: Not in the LS2 baseline</a:t>
            </a:r>
          </a:p>
        </p:txBody>
      </p:sp>
    </p:spTree>
    <p:extLst>
      <p:ext uri="{BB962C8B-B14F-4D97-AF65-F5344CB8AC3E}">
        <p14:creationId xmlns:p14="http://schemas.microsoft.com/office/powerpoint/2010/main" val="3340801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46" y="30293"/>
            <a:ext cx="8226854" cy="637041"/>
          </a:xfrm>
        </p:spPr>
        <p:txBody>
          <a:bodyPr>
            <a:normAutofit/>
          </a:bodyPr>
          <a:lstStyle/>
          <a:p>
            <a:pPr marL="36576" algn="ctr"/>
            <a:r>
              <a:rPr lang="en-US" sz="2400" dirty="0"/>
              <a:t>Beam Gas Curtain (BGC) Vacuum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71" y="920614"/>
            <a:ext cx="8612909" cy="45073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000" b="1" dirty="0"/>
          </a:p>
          <a:p>
            <a:r>
              <a:rPr lang="en-US" sz="2000" b="1" dirty="0"/>
              <a:t>Final assembly &amp; Commissioning of the system:</a:t>
            </a:r>
            <a:endParaRPr lang="en-US" sz="1800" b="1" dirty="0"/>
          </a:p>
          <a:p>
            <a:pPr lvl="1"/>
            <a:r>
              <a:rPr lang="en-US" sz="1600" dirty="0"/>
              <a:t>The system shall be carefully tested in the lab to mimic all possible operation scenarios;</a:t>
            </a:r>
          </a:p>
          <a:p>
            <a:pPr lvl="1"/>
            <a:r>
              <a:rPr lang="en-US" sz="1600" dirty="0"/>
              <a:t>Calibration curves for different gases shall be carried out;</a:t>
            </a:r>
          </a:p>
          <a:p>
            <a:pPr lvl="1"/>
            <a:r>
              <a:rPr lang="en-US" sz="1600" dirty="0"/>
              <a:t>A detailed operation procedure shall be validated on the system and handled to VSC-ICM to be then integrated in the SCADA application;</a:t>
            </a:r>
          </a:p>
          <a:p>
            <a:pPr lvl="1"/>
            <a:r>
              <a:rPr lang="en-US" sz="1600" dirty="0"/>
              <a:t>Safety margin and a detailed risk analysis shall be defined and agreed.</a:t>
            </a:r>
          </a:p>
          <a:p>
            <a:pPr marL="448056" lvl="1" indent="0">
              <a:buNone/>
            </a:pPr>
            <a:endParaRPr lang="en-US" sz="1600" dirty="0"/>
          </a:p>
          <a:p>
            <a:r>
              <a:rPr lang="en-US" sz="2000" b="1" dirty="0"/>
              <a:t>LHC Tunnel -&gt; Excepted installation during </a:t>
            </a:r>
            <a:r>
              <a:rPr lang="en-US" sz="2000" b="1" dirty="0">
                <a:solidFill>
                  <a:srgbClr val="00B050"/>
                </a:solidFill>
              </a:rPr>
              <a:t>YETS 2021-2022(?)</a:t>
            </a:r>
            <a:r>
              <a:rPr lang="en-US" sz="2000" b="1" dirty="0"/>
              <a:t>:</a:t>
            </a:r>
          </a:p>
          <a:p>
            <a:pPr lvl="1"/>
            <a:r>
              <a:rPr lang="en-US" sz="1600" dirty="0"/>
              <a:t>Full Support to the assembly in the tunnel;</a:t>
            </a:r>
          </a:p>
          <a:p>
            <a:pPr lvl="1"/>
            <a:r>
              <a:rPr lang="en-US" sz="1600" dirty="0"/>
              <a:t>Validation &amp; commissioning of the vacuum system;</a:t>
            </a:r>
          </a:p>
          <a:p>
            <a:pPr lvl="1"/>
            <a:r>
              <a:rPr lang="en-US" sz="1600" dirty="0"/>
              <a:t>Commissioning of system.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52847" y="5427476"/>
            <a:ext cx="5529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Missing resources: Not in the LS2 baseline</a:t>
            </a:r>
          </a:p>
        </p:txBody>
      </p:sp>
    </p:spTree>
    <p:extLst>
      <p:ext uri="{BB962C8B-B14F-4D97-AF65-F5344CB8AC3E}">
        <p14:creationId xmlns:p14="http://schemas.microsoft.com/office/powerpoint/2010/main" val="4826405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140" y="57517"/>
            <a:ext cx="8226854" cy="940443"/>
          </a:xfrm>
        </p:spPr>
        <p:txBody>
          <a:bodyPr>
            <a:noAutofit/>
          </a:bodyPr>
          <a:lstStyle/>
          <a:p>
            <a:r>
              <a:rPr lang="en-GB" sz="3600" dirty="0"/>
              <a:t>Outlook: LHC Beam Vacuum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73936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/>
              <a:t>Fully detailed analysis of pressure profile on the LHC vacuum sector for different gases: need to finalize the BGC system to know the pressure ‘escaping’ from the interaction chamber.</a:t>
            </a:r>
          </a:p>
          <a:p>
            <a:r>
              <a:rPr lang="en-GB" dirty="0"/>
              <a:t>Impact of this gas on possible beam lifetime (nuclear cross section) and determine the quantity of gas condensed on the beam screen surface of the neighbourhood cryogenic stand alone magnets: planning of the thermal regeneration.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906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6140" y="57517"/>
            <a:ext cx="8226854" cy="940443"/>
          </a:xfrm>
        </p:spPr>
        <p:txBody>
          <a:bodyPr>
            <a:noAutofit/>
          </a:bodyPr>
          <a:lstStyle/>
          <a:p>
            <a:r>
              <a:rPr lang="en-GB" sz="3600" dirty="0"/>
              <a:t>Outlook: BGC Jet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73936"/>
            <a:ext cx="8226854" cy="4667421"/>
          </a:xfrm>
        </p:spPr>
        <p:txBody>
          <a:bodyPr>
            <a:normAutofit/>
          </a:bodyPr>
          <a:lstStyle/>
          <a:p>
            <a:r>
              <a:rPr lang="en-GB"/>
              <a:t>Finalize “demonstrator instrument” design including pumps, which will be first installed in the LHC</a:t>
            </a:r>
          </a:p>
          <a:p>
            <a:r>
              <a:rPr lang="en-GB"/>
              <a:t>Model neighboring region (extract apertures from LHC layout DB)</a:t>
            </a:r>
          </a:p>
          <a:p>
            <a:r>
              <a:rPr lang="en-GB"/>
              <a:t>Model gas propagation from the instrument to the surroundings</a:t>
            </a:r>
          </a:p>
          <a:p>
            <a:r>
              <a:rPr lang="en-GB"/>
              <a:t>Draw conclusions on operation (Ne accumulation on beamscreen, etc.)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1630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1" y="1173935"/>
            <a:ext cx="9143999" cy="5046112"/>
          </a:xfrm>
        </p:spPr>
        <p:txBody>
          <a:bodyPr>
            <a:normAutofit/>
          </a:bodyPr>
          <a:lstStyle/>
          <a:p>
            <a:r>
              <a:rPr lang="en-GB" sz="2400" dirty="0"/>
              <a:t>Detailed simulation of the BGC is ongoing to optimize the design, pumping schemes, and aperture of the different chambers; </a:t>
            </a:r>
          </a:p>
          <a:p>
            <a:r>
              <a:rPr lang="en-GB" sz="2400" dirty="0"/>
              <a:t>TE-VSC needs to guarantee a proper gas density on the jet while keeping as low as possible the pressure in the LHC beam vacuum;</a:t>
            </a:r>
          </a:p>
          <a:p>
            <a:r>
              <a:rPr lang="en-GB" sz="2400" dirty="0"/>
              <a:t>The optimization of the BGC is crucial to have a system that would allow possible intervention during operation and maintenance during longer intervention of time; </a:t>
            </a:r>
          </a:p>
          <a:p>
            <a:r>
              <a:rPr lang="en-GB" sz="2400" dirty="0"/>
              <a:t>The first ‘chambers’ is still under study: Difficult to reach the required performance with ‘standard’ vacuum system.</a:t>
            </a:r>
          </a:p>
          <a:p>
            <a:r>
              <a:rPr lang="en-GB" sz="2400" dirty="0"/>
              <a:t>A detailed cost (hardware &amp; resources) schedule review is missing for TE-VSC to proper guarantee the completion of the project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06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5AC9286-BD4F-4669-94E4-FAFBE0F65BAF}"/>
              </a:ext>
            </a:extLst>
          </p:cNvPr>
          <p:cNvCxnSpPr/>
          <p:nvPr/>
        </p:nvCxnSpPr>
        <p:spPr>
          <a:xfrm flipH="1">
            <a:off x="1143417" y="4006500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CAF855-00DD-4875-B126-B93B2C46F22E}"/>
              </a:ext>
            </a:extLst>
          </p:cNvPr>
          <p:cNvCxnSpPr>
            <a:cxnSpLocks/>
          </p:cNvCxnSpPr>
          <p:nvPr/>
        </p:nvCxnSpPr>
        <p:spPr>
          <a:xfrm>
            <a:off x="1143417" y="4575207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62A524-B7F6-4E2A-B60B-DD9DA50BDEA4}"/>
              </a:ext>
            </a:extLst>
          </p:cNvPr>
          <p:cNvCxnSpPr/>
          <p:nvPr/>
        </p:nvCxnSpPr>
        <p:spPr>
          <a:xfrm flipH="1">
            <a:off x="2083459" y="4006500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C3A29E-CDDA-48B4-96F1-8765393D5B0D}"/>
              </a:ext>
            </a:extLst>
          </p:cNvPr>
          <p:cNvCxnSpPr>
            <a:cxnSpLocks/>
          </p:cNvCxnSpPr>
          <p:nvPr/>
        </p:nvCxnSpPr>
        <p:spPr>
          <a:xfrm>
            <a:off x="2083459" y="4575207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69BCC0-8E59-4C9D-AD5E-7FC8992543BB}"/>
              </a:ext>
            </a:extLst>
          </p:cNvPr>
          <p:cNvCxnSpPr/>
          <p:nvPr/>
        </p:nvCxnSpPr>
        <p:spPr>
          <a:xfrm flipH="1">
            <a:off x="3557919" y="4006500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BAC6E7-5612-42D6-8EDC-0B166B2AE569}"/>
              </a:ext>
            </a:extLst>
          </p:cNvPr>
          <p:cNvCxnSpPr>
            <a:cxnSpLocks/>
          </p:cNvCxnSpPr>
          <p:nvPr/>
        </p:nvCxnSpPr>
        <p:spPr>
          <a:xfrm>
            <a:off x="3557919" y="4575207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43EFB3-2C5C-49F6-AF05-A9925E1E1382}"/>
              </a:ext>
            </a:extLst>
          </p:cNvPr>
          <p:cNvCxnSpPr/>
          <p:nvPr/>
        </p:nvCxnSpPr>
        <p:spPr>
          <a:xfrm>
            <a:off x="1352852" y="3548000"/>
            <a:ext cx="1003836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C92297-07C9-430E-B0E1-2B4EAEDC5DEC}"/>
              </a:ext>
            </a:extLst>
          </p:cNvPr>
          <p:cNvCxnSpPr>
            <a:cxnSpLocks/>
          </p:cNvCxnSpPr>
          <p:nvPr/>
        </p:nvCxnSpPr>
        <p:spPr>
          <a:xfrm>
            <a:off x="2415667" y="3548000"/>
            <a:ext cx="1407054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2F6D2B0-B9C7-4C48-9377-D7072B62BEEB}"/>
              </a:ext>
            </a:extLst>
          </p:cNvPr>
          <p:cNvSpPr txBox="1"/>
          <p:nvPr/>
        </p:nvSpPr>
        <p:spPr>
          <a:xfrm>
            <a:off x="1718869" y="31352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d1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39EFCA-2A27-4FFA-B639-5EB48C64BCB9}"/>
              </a:ext>
            </a:extLst>
          </p:cNvPr>
          <p:cNvSpPr txBox="1"/>
          <p:nvPr/>
        </p:nvSpPr>
        <p:spPr>
          <a:xfrm>
            <a:off x="3114376" y="313524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d2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55EC63-5E32-46DC-99D0-DFF4A31484B3}"/>
              </a:ext>
            </a:extLst>
          </p:cNvPr>
          <p:cNvSpPr txBox="1"/>
          <p:nvPr/>
        </p:nvSpPr>
        <p:spPr>
          <a:xfrm>
            <a:off x="1073426" y="5054802"/>
            <a:ext cx="795411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skimmer1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A77FC4-A24B-4313-9580-76BCD545D77F}"/>
              </a:ext>
            </a:extLst>
          </p:cNvPr>
          <p:cNvSpPr txBox="1"/>
          <p:nvPr/>
        </p:nvSpPr>
        <p:spPr>
          <a:xfrm>
            <a:off x="1920276" y="5055585"/>
            <a:ext cx="795411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skimmer2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BD55C3-D929-4B4E-B891-786FEDAA4FB4}"/>
              </a:ext>
            </a:extLst>
          </p:cNvPr>
          <p:cNvSpPr txBox="1"/>
          <p:nvPr/>
        </p:nvSpPr>
        <p:spPr>
          <a:xfrm>
            <a:off x="3432048" y="5054802"/>
            <a:ext cx="795411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skimmer3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6699496-EB35-4CA2-B91B-F0B78F742F6C}"/>
              </a:ext>
            </a:extLst>
          </p:cNvPr>
          <p:cNvSpPr/>
          <p:nvPr/>
        </p:nvSpPr>
        <p:spPr>
          <a:xfrm>
            <a:off x="1718869" y="5444659"/>
            <a:ext cx="364591" cy="42085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2C446DA-5D07-4C54-96ED-D5A3ED36CFB0}"/>
              </a:ext>
            </a:extLst>
          </p:cNvPr>
          <p:cNvCxnSpPr>
            <a:stCxn id="20" idx="1"/>
            <a:endCxn id="20" idx="4"/>
          </p:cNvCxnSpPr>
          <p:nvPr/>
        </p:nvCxnSpPr>
        <p:spPr>
          <a:xfrm>
            <a:off x="1772263" y="5506293"/>
            <a:ext cx="78896" cy="350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CEE9E6-F333-43CC-8E94-BD2762122C14}"/>
              </a:ext>
            </a:extLst>
          </p:cNvPr>
          <p:cNvCxnSpPr>
            <a:cxnSpLocks/>
          </p:cNvCxnSpPr>
          <p:nvPr/>
        </p:nvCxnSpPr>
        <p:spPr>
          <a:xfrm flipH="1">
            <a:off x="1939569" y="5499346"/>
            <a:ext cx="78896" cy="350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2C19CDFA-1517-44BE-8777-5FE62B63BDC1}"/>
              </a:ext>
            </a:extLst>
          </p:cNvPr>
          <p:cNvSpPr/>
          <p:nvPr/>
        </p:nvSpPr>
        <p:spPr>
          <a:xfrm>
            <a:off x="2983893" y="5436321"/>
            <a:ext cx="364591" cy="42085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0EF7B04-8753-48D8-856A-FDBCF715A5F2}"/>
              </a:ext>
            </a:extLst>
          </p:cNvPr>
          <p:cNvCxnSpPr>
            <a:stCxn id="25" idx="1"/>
            <a:endCxn id="25" idx="4"/>
          </p:cNvCxnSpPr>
          <p:nvPr/>
        </p:nvCxnSpPr>
        <p:spPr>
          <a:xfrm>
            <a:off x="3037288" y="5497955"/>
            <a:ext cx="78896" cy="350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F6CD52-663A-488A-85F0-A03FFDEDBE49}"/>
              </a:ext>
            </a:extLst>
          </p:cNvPr>
          <p:cNvCxnSpPr>
            <a:cxnSpLocks/>
          </p:cNvCxnSpPr>
          <p:nvPr/>
        </p:nvCxnSpPr>
        <p:spPr>
          <a:xfrm flipH="1">
            <a:off x="3204593" y="5491007"/>
            <a:ext cx="78896" cy="350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BFA85E1-2BA4-4866-809F-DF7C6FB81079}"/>
              </a:ext>
            </a:extLst>
          </p:cNvPr>
          <p:cNvSpPr txBox="1"/>
          <p:nvPr/>
        </p:nvSpPr>
        <p:spPr>
          <a:xfrm>
            <a:off x="1382914" y="6201215"/>
            <a:ext cx="2749471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Distance between skimmers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3910E25-CFC6-45B8-985B-68BEAE134AAC}"/>
              </a:ext>
            </a:extLst>
          </p:cNvPr>
          <p:cNvCxnSpPr/>
          <p:nvPr/>
        </p:nvCxnSpPr>
        <p:spPr>
          <a:xfrm flipH="1">
            <a:off x="6182546" y="4003058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4D612B0-0B06-4857-A0CE-949C327301A4}"/>
              </a:ext>
            </a:extLst>
          </p:cNvPr>
          <p:cNvCxnSpPr>
            <a:cxnSpLocks/>
          </p:cNvCxnSpPr>
          <p:nvPr/>
        </p:nvCxnSpPr>
        <p:spPr>
          <a:xfrm>
            <a:off x="6182546" y="4571764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0717575-BDF0-4623-9727-6F08D7804560}"/>
              </a:ext>
            </a:extLst>
          </p:cNvPr>
          <p:cNvSpPr txBox="1"/>
          <p:nvPr/>
        </p:nvSpPr>
        <p:spPr>
          <a:xfrm>
            <a:off x="6035411" y="6201215"/>
            <a:ext cx="1609737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Skimmer shape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D0A4486-0792-4332-8915-C16E1BC03136}"/>
              </a:ext>
            </a:extLst>
          </p:cNvPr>
          <p:cNvCxnSpPr>
            <a:cxnSpLocks/>
          </p:cNvCxnSpPr>
          <p:nvPr/>
        </p:nvCxnSpPr>
        <p:spPr>
          <a:xfrm>
            <a:off x="7657005" y="4003058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5583F02-EBE4-4EA0-9AB2-6CAA45117AED}"/>
              </a:ext>
            </a:extLst>
          </p:cNvPr>
          <p:cNvCxnSpPr>
            <a:cxnSpLocks/>
          </p:cNvCxnSpPr>
          <p:nvPr/>
        </p:nvCxnSpPr>
        <p:spPr>
          <a:xfrm flipH="1">
            <a:off x="7657005" y="4571764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BBC939A-D160-4CDE-B287-3D6FE7791254}"/>
              </a:ext>
            </a:extLst>
          </p:cNvPr>
          <p:cNvCxnSpPr>
            <a:cxnSpLocks/>
          </p:cNvCxnSpPr>
          <p:nvPr/>
        </p:nvCxnSpPr>
        <p:spPr>
          <a:xfrm>
            <a:off x="7163514" y="4003058"/>
            <a:ext cx="0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0B6CFAE-BDAB-4D94-B7C9-0B111F79DE4A}"/>
              </a:ext>
            </a:extLst>
          </p:cNvPr>
          <p:cNvCxnSpPr>
            <a:cxnSpLocks/>
          </p:cNvCxnSpPr>
          <p:nvPr/>
        </p:nvCxnSpPr>
        <p:spPr>
          <a:xfrm>
            <a:off x="7163514" y="4571764"/>
            <a:ext cx="0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C69D2FD-37E6-4B15-88A6-53AFE269223F}"/>
              </a:ext>
            </a:extLst>
          </p:cNvPr>
          <p:cNvCxnSpPr>
            <a:cxnSpLocks/>
          </p:cNvCxnSpPr>
          <p:nvPr/>
        </p:nvCxnSpPr>
        <p:spPr>
          <a:xfrm flipH="1">
            <a:off x="5232877" y="4003058"/>
            <a:ext cx="745052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77065A7-4C9D-4F0F-820C-0556F39FBDDE}"/>
              </a:ext>
            </a:extLst>
          </p:cNvPr>
          <p:cNvCxnSpPr>
            <a:cxnSpLocks/>
          </p:cNvCxnSpPr>
          <p:nvPr/>
        </p:nvCxnSpPr>
        <p:spPr>
          <a:xfrm>
            <a:off x="5242505" y="4571764"/>
            <a:ext cx="735424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E4071F7-7AAB-4CA4-B655-CF363F91F466}"/>
              </a:ext>
            </a:extLst>
          </p:cNvPr>
          <p:cNvCxnSpPr/>
          <p:nvPr/>
        </p:nvCxnSpPr>
        <p:spPr>
          <a:xfrm flipH="1">
            <a:off x="9079195" y="2305878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B802002-5611-472E-AC6C-CA7D03E8CD98}"/>
              </a:ext>
            </a:extLst>
          </p:cNvPr>
          <p:cNvCxnSpPr>
            <a:cxnSpLocks/>
          </p:cNvCxnSpPr>
          <p:nvPr/>
        </p:nvCxnSpPr>
        <p:spPr>
          <a:xfrm>
            <a:off x="9079195" y="2874583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2E6595E-AB09-4784-BBBD-22672340AC89}"/>
              </a:ext>
            </a:extLst>
          </p:cNvPr>
          <p:cNvCxnSpPr/>
          <p:nvPr/>
        </p:nvCxnSpPr>
        <p:spPr>
          <a:xfrm flipH="1">
            <a:off x="10688972" y="2305878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B9D0835-51CC-4774-AFA6-F3321B672DFC}"/>
              </a:ext>
            </a:extLst>
          </p:cNvPr>
          <p:cNvCxnSpPr>
            <a:cxnSpLocks/>
          </p:cNvCxnSpPr>
          <p:nvPr/>
        </p:nvCxnSpPr>
        <p:spPr>
          <a:xfrm>
            <a:off x="10688972" y="2874583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5253D97-58B8-4BE4-8499-9FB771933694}"/>
              </a:ext>
            </a:extLst>
          </p:cNvPr>
          <p:cNvCxnSpPr/>
          <p:nvPr/>
        </p:nvCxnSpPr>
        <p:spPr>
          <a:xfrm flipH="1">
            <a:off x="9079195" y="3669296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04E074E-3BC0-4CD5-9B56-8B4FF349AE18}"/>
              </a:ext>
            </a:extLst>
          </p:cNvPr>
          <p:cNvCxnSpPr>
            <a:cxnSpLocks/>
          </p:cNvCxnSpPr>
          <p:nvPr/>
        </p:nvCxnSpPr>
        <p:spPr>
          <a:xfrm>
            <a:off x="9079195" y="4238002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CCA6060-D787-43AA-AA34-3485BA4E0327}"/>
              </a:ext>
            </a:extLst>
          </p:cNvPr>
          <p:cNvCxnSpPr/>
          <p:nvPr/>
        </p:nvCxnSpPr>
        <p:spPr>
          <a:xfrm flipH="1">
            <a:off x="9909343" y="3669296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D74AC94-8549-45F0-9BB4-56D8FB23183D}"/>
              </a:ext>
            </a:extLst>
          </p:cNvPr>
          <p:cNvCxnSpPr>
            <a:cxnSpLocks/>
          </p:cNvCxnSpPr>
          <p:nvPr/>
        </p:nvCxnSpPr>
        <p:spPr>
          <a:xfrm>
            <a:off x="9909343" y="4238002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89A475C-DAB3-4E71-B942-0C74A07A278B}"/>
              </a:ext>
            </a:extLst>
          </p:cNvPr>
          <p:cNvCxnSpPr/>
          <p:nvPr/>
        </p:nvCxnSpPr>
        <p:spPr>
          <a:xfrm flipH="1">
            <a:off x="10672829" y="3669296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A673742-2CD6-40E5-B39B-8DA4078F46A9}"/>
              </a:ext>
            </a:extLst>
          </p:cNvPr>
          <p:cNvCxnSpPr>
            <a:cxnSpLocks/>
          </p:cNvCxnSpPr>
          <p:nvPr/>
        </p:nvCxnSpPr>
        <p:spPr>
          <a:xfrm>
            <a:off x="10672829" y="4238002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BA0BA95-0A69-42B7-92D1-D6509D7E5F72}"/>
              </a:ext>
            </a:extLst>
          </p:cNvPr>
          <p:cNvCxnSpPr/>
          <p:nvPr/>
        </p:nvCxnSpPr>
        <p:spPr>
          <a:xfrm flipH="1">
            <a:off x="9079195" y="5032715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A0AF4A0-5309-4F84-8271-90E62C14C5D3}"/>
              </a:ext>
            </a:extLst>
          </p:cNvPr>
          <p:cNvCxnSpPr>
            <a:cxnSpLocks/>
          </p:cNvCxnSpPr>
          <p:nvPr/>
        </p:nvCxnSpPr>
        <p:spPr>
          <a:xfrm>
            <a:off x="9079195" y="5601421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8E63723-7A31-4CCF-A4C2-1789FD579D52}"/>
              </a:ext>
            </a:extLst>
          </p:cNvPr>
          <p:cNvCxnSpPr/>
          <p:nvPr/>
        </p:nvCxnSpPr>
        <p:spPr>
          <a:xfrm flipH="1">
            <a:off x="10688972" y="5032715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2F1F038-0880-4994-BDA3-6AB6A763A673}"/>
              </a:ext>
            </a:extLst>
          </p:cNvPr>
          <p:cNvCxnSpPr>
            <a:cxnSpLocks/>
          </p:cNvCxnSpPr>
          <p:nvPr/>
        </p:nvCxnSpPr>
        <p:spPr>
          <a:xfrm>
            <a:off x="10688972" y="5601421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6BD41BE-1B46-44AD-987E-C29451307585}"/>
              </a:ext>
            </a:extLst>
          </p:cNvPr>
          <p:cNvCxnSpPr/>
          <p:nvPr/>
        </p:nvCxnSpPr>
        <p:spPr>
          <a:xfrm flipH="1">
            <a:off x="9622484" y="5054802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E637651-B339-4314-A540-53E0B3B4F36D}"/>
              </a:ext>
            </a:extLst>
          </p:cNvPr>
          <p:cNvCxnSpPr>
            <a:cxnSpLocks/>
          </p:cNvCxnSpPr>
          <p:nvPr/>
        </p:nvCxnSpPr>
        <p:spPr>
          <a:xfrm>
            <a:off x="9622484" y="5623507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9F4CBFA-F11B-428D-AA60-3FDF4E7604EB}"/>
              </a:ext>
            </a:extLst>
          </p:cNvPr>
          <p:cNvCxnSpPr/>
          <p:nvPr/>
        </p:nvCxnSpPr>
        <p:spPr>
          <a:xfrm flipH="1">
            <a:off x="10145683" y="5047582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D3BE28-1744-46F2-B1F6-3DCDC1063CE1}"/>
              </a:ext>
            </a:extLst>
          </p:cNvPr>
          <p:cNvCxnSpPr>
            <a:cxnSpLocks/>
          </p:cNvCxnSpPr>
          <p:nvPr/>
        </p:nvCxnSpPr>
        <p:spPr>
          <a:xfrm>
            <a:off x="10145683" y="5616287"/>
            <a:ext cx="454976" cy="414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AEF005F-B67E-4B95-9ABC-DB940B8D30A0}"/>
              </a:ext>
            </a:extLst>
          </p:cNvPr>
          <p:cNvSpPr txBox="1"/>
          <p:nvPr/>
        </p:nvSpPr>
        <p:spPr>
          <a:xfrm>
            <a:off x="9115317" y="6201215"/>
            <a:ext cx="2079415" cy="338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Number of skimmers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BD77042-7B49-406D-A99A-AD0D076D70DE}"/>
              </a:ext>
            </a:extLst>
          </p:cNvPr>
          <p:cNvSpPr txBox="1"/>
          <p:nvPr/>
        </p:nvSpPr>
        <p:spPr>
          <a:xfrm>
            <a:off x="3760751" y="1237812"/>
            <a:ext cx="5298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Free parameters, low pressure part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8097CF-2127-284B-A2C4-83732B5F4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B7E60-0E62-4E4E-90F8-7E5FBCA3273F}" type="slidenum">
              <a:rPr lang="en-US" smtClean="0"/>
              <a:t>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A90045-28BB-4C54-926A-737D2341BDF8}"/>
              </a:ext>
            </a:extLst>
          </p:cNvPr>
          <p:cNvSpPr txBox="1"/>
          <p:nvPr/>
        </p:nvSpPr>
        <p:spPr>
          <a:xfrm>
            <a:off x="76931" y="10980"/>
            <a:ext cx="3874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/>
              <a:t>From last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68962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BA4F99E-42C9-4C42-AC53-0DCD031EBA0D}"/>
              </a:ext>
            </a:extLst>
          </p:cNvPr>
          <p:cNvGrpSpPr/>
          <p:nvPr/>
        </p:nvGrpSpPr>
        <p:grpSpPr>
          <a:xfrm flipH="1">
            <a:off x="0" y="0"/>
            <a:ext cx="4553339" cy="6857998"/>
            <a:chOff x="7817696" y="1476084"/>
            <a:chExt cx="2398279" cy="3612161"/>
          </a:xfrm>
        </p:grpSpPr>
        <p:pic>
          <p:nvPicPr>
            <p:cNvPr id="7" name="Picture 6" descr="Screen Clippi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2" r="39761"/>
            <a:stretch/>
          </p:blipFill>
          <p:spPr>
            <a:xfrm>
              <a:off x="7817696" y="1476084"/>
              <a:ext cx="2398279" cy="361216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1" name="Straight Connector 10"/>
            <p:cNvCxnSpPr>
              <a:cxnSpLocks/>
            </p:cNvCxnSpPr>
            <p:nvPr/>
          </p:nvCxnSpPr>
          <p:spPr>
            <a:xfrm flipH="1">
              <a:off x="8657440" y="3473042"/>
              <a:ext cx="461393" cy="151002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 flipH="1">
              <a:off x="8657440" y="3648590"/>
              <a:ext cx="293613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cxnSpLocks/>
            </p:cNvCxnSpPr>
            <p:nvPr/>
          </p:nvCxnSpPr>
          <p:spPr>
            <a:xfrm flipH="1">
              <a:off x="8154099" y="3648590"/>
              <a:ext cx="796954" cy="29423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4" name="Picture 13" descr="Screen Clipping">
            <a:extLst>
              <a:ext uri="{FF2B5EF4-FFF2-40B4-BE49-F238E27FC236}">
                <a16:creationId xmlns:a16="http://schemas.microsoft.com/office/drawing/2014/main" id="{8493E759-3203-4107-A2F6-212D485972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52050" y="1253555"/>
            <a:ext cx="7639950" cy="41022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B93249-47AD-4D8A-B302-755935793CE7}"/>
              </a:ext>
            </a:extLst>
          </p:cNvPr>
          <p:cNvSpPr txBox="1"/>
          <p:nvPr/>
        </p:nvSpPr>
        <p:spPr>
          <a:xfrm>
            <a:off x="0" y="73093"/>
            <a:ext cx="1325218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Problem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28A3C9-72DC-45C9-A556-FD7CD429AEBC}"/>
              </a:ext>
            </a:extLst>
          </p:cNvPr>
          <p:cNvSpPr txBox="1"/>
          <p:nvPr/>
        </p:nvSpPr>
        <p:spPr>
          <a:xfrm>
            <a:off x="4552049" y="1253555"/>
            <a:ext cx="80183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Idea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1C1DF1-AA79-DA47-A14B-7CB5329AA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6737" y="142501"/>
            <a:ext cx="636727" cy="322851"/>
          </a:xfrm>
        </p:spPr>
        <p:txBody>
          <a:bodyPr/>
          <a:lstStyle/>
          <a:p>
            <a:fld id="{232B7E60-0E62-4E4E-90F8-7E5FBCA3273F}" type="slidenum">
              <a:rPr lang="en-US" smtClean="0"/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403E43-3756-489E-B7FF-4A619B76CA00}"/>
              </a:ext>
            </a:extLst>
          </p:cNvPr>
          <p:cNvSpPr txBox="1"/>
          <p:nvPr/>
        </p:nvSpPr>
        <p:spPr>
          <a:xfrm>
            <a:off x="7830281" y="103558"/>
            <a:ext cx="3874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/>
              <a:t>From last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47030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A384-164F-4668-AEA4-C7410940E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C683-CC73-40CF-A1D9-0CC3D080370B}" type="slidenum">
              <a:rPr lang="en-US" smtClean="0"/>
              <a:t>6</a:t>
            </a:fld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2195306-B31D-4F40-96A6-0B403936EBDC}"/>
              </a:ext>
            </a:extLst>
          </p:cNvPr>
          <p:cNvCxnSpPr>
            <a:cxnSpLocks/>
          </p:cNvCxnSpPr>
          <p:nvPr/>
        </p:nvCxnSpPr>
        <p:spPr>
          <a:xfrm>
            <a:off x="2003505" y="1765059"/>
            <a:ext cx="826759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003505" y="1765059"/>
            <a:ext cx="0" cy="9857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330689" y="2766465"/>
            <a:ext cx="672819" cy="4381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003508" y="4018221"/>
            <a:ext cx="0" cy="9857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1330689" y="3564459"/>
            <a:ext cx="672819" cy="4381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0689" y="531620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Skimmer3</a:t>
            </a:r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315042" y="5193097"/>
            <a:ext cx="1261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Interaction</a:t>
            </a:r>
          </a:p>
          <a:p>
            <a:pPr algn="ctr"/>
            <a:r>
              <a:rPr lang="en-US"/>
              <a:t>chamber</a:t>
            </a:r>
            <a:endParaRPr lang="en-GB"/>
          </a:p>
        </p:txBody>
      </p:sp>
      <p:cxnSp>
        <p:nvCxnSpPr>
          <p:cNvPr id="43" name="Straight Connector 42"/>
          <p:cNvCxnSpPr>
            <a:cxnSpLocks/>
          </p:cNvCxnSpPr>
          <p:nvPr/>
        </p:nvCxnSpPr>
        <p:spPr>
          <a:xfrm flipV="1">
            <a:off x="1330689" y="2840400"/>
            <a:ext cx="8857806" cy="459531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cxnSpLocks/>
          </p:cNvCxnSpPr>
          <p:nvPr/>
        </p:nvCxnSpPr>
        <p:spPr>
          <a:xfrm>
            <a:off x="1330689" y="3420563"/>
            <a:ext cx="8812036" cy="538008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2A1D113-C1C3-427F-A94E-19B0D23C738D}"/>
              </a:ext>
            </a:extLst>
          </p:cNvPr>
          <p:cNvCxnSpPr/>
          <p:nvPr/>
        </p:nvCxnSpPr>
        <p:spPr>
          <a:xfrm>
            <a:off x="4486713" y="1772795"/>
            <a:ext cx="253923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1E0865D-972E-4CDF-B775-804B67A14589}"/>
              </a:ext>
            </a:extLst>
          </p:cNvPr>
          <p:cNvCxnSpPr>
            <a:cxnSpLocks/>
          </p:cNvCxnSpPr>
          <p:nvPr/>
        </p:nvCxnSpPr>
        <p:spPr>
          <a:xfrm>
            <a:off x="10271103" y="1771963"/>
            <a:ext cx="0" cy="32545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A0FFFD8-9333-4C60-A9AF-BD907C767484}"/>
              </a:ext>
            </a:extLst>
          </p:cNvPr>
          <p:cNvCxnSpPr>
            <a:cxnSpLocks/>
          </p:cNvCxnSpPr>
          <p:nvPr/>
        </p:nvCxnSpPr>
        <p:spPr>
          <a:xfrm>
            <a:off x="2003505" y="5054783"/>
            <a:ext cx="826759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544B987-73FB-453D-8921-A93A5B66D3DC}"/>
              </a:ext>
            </a:extLst>
          </p:cNvPr>
          <p:cNvCxnSpPr>
            <a:cxnSpLocks/>
          </p:cNvCxnSpPr>
          <p:nvPr/>
        </p:nvCxnSpPr>
        <p:spPr>
          <a:xfrm>
            <a:off x="7080330" y="1774584"/>
            <a:ext cx="0" cy="11260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93077A4-768D-400A-BD28-37D3F03692B4}"/>
              </a:ext>
            </a:extLst>
          </p:cNvPr>
          <p:cNvCxnSpPr>
            <a:cxnSpLocks/>
          </p:cNvCxnSpPr>
          <p:nvPr/>
        </p:nvCxnSpPr>
        <p:spPr>
          <a:xfrm flipV="1">
            <a:off x="7080330" y="3889579"/>
            <a:ext cx="0" cy="11652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566E6C0-D3E4-4E19-A05A-729C4624F115}"/>
              </a:ext>
            </a:extLst>
          </p:cNvPr>
          <p:cNvGrpSpPr/>
          <p:nvPr/>
        </p:nvGrpSpPr>
        <p:grpSpPr>
          <a:xfrm>
            <a:off x="2883572" y="1813230"/>
            <a:ext cx="7330432" cy="1537507"/>
            <a:chOff x="2883572" y="1813230"/>
            <a:chExt cx="7330432" cy="1537507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FB047C3-FF12-4C84-82F7-36E6A66242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63025" y="1813230"/>
              <a:ext cx="1218380" cy="11613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13B0D64-6FBC-4DFC-98FB-BC0AF9CA0C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15275" y="1813230"/>
              <a:ext cx="2266130" cy="12509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0AE5790-8AB1-4970-B933-94E22C417C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1200" y="1813230"/>
              <a:ext cx="580205" cy="1087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B1D73DF-914C-48A9-81E3-DF2F2BD8B06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0029" y="2056259"/>
              <a:ext cx="3018466" cy="10818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3F3C5AD-A29D-4B39-A6CC-056E716CF1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6090" y="2515700"/>
              <a:ext cx="2942405" cy="686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5715E4AE-77D6-47B6-8EA7-714A4445B5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39000" y="2880295"/>
              <a:ext cx="2949496" cy="3729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4D96E26-72FF-4163-A6BE-998F38128F5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83572" y="2750817"/>
              <a:ext cx="7330432" cy="5412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9C2927DA-1FCC-4057-BEB4-209B0D71DEF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83572" y="3033414"/>
              <a:ext cx="7330432" cy="3173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8FC6060-7AEB-45CB-8B2C-2C6FED9C509E}"/>
              </a:ext>
            </a:extLst>
          </p:cNvPr>
          <p:cNvGrpSpPr/>
          <p:nvPr/>
        </p:nvGrpSpPr>
        <p:grpSpPr>
          <a:xfrm flipV="1">
            <a:off x="2883572" y="3409941"/>
            <a:ext cx="7330432" cy="1537507"/>
            <a:chOff x="2883572" y="1813230"/>
            <a:chExt cx="7330432" cy="1537507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5CAB2A7E-55BB-49F6-8F2C-775186EAAD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63025" y="1813230"/>
              <a:ext cx="1218380" cy="11613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3EDEDFBF-F522-4F47-A8A7-0B73E4818E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15275" y="1813230"/>
              <a:ext cx="2266130" cy="12509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75064B2C-6378-4A90-B14E-60BD52EAF5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1200" y="1813230"/>
              <a:ext cx="580205" cy="1087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8DCEABA-16D9-4189-B7CF-2D52B1E7C6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0029" y="2056259"/>
              <a:ext cx="3018466" cy="10818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B21E8C0-767E-440B-8F7D-997A4C5D60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6090" y="2515700"/>
              <a:ext cx="2942405" cy="686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745BF997-2836-4185-A6AB-3733841162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39000" y="2880295"/>
              <a:ext cx="2949496" cy="3729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70291A9-2B05-411C-90C3-DADD1F9338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83572" y="2750817"/>
              <a:ext cx="7330432" cy="5412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89074DF-417C-4F63-A41E-3D23BB5905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83572" y="3033414"/>
              <a:ext cx="7330432" cy="3173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C13EE78-03B1-4F6E-ACC7-5A9C0B6CAD2A}"/>
              </a:ext>
            </a:extLst>
          </p:cNvPr>
          <p:cNvSpPr txBox="1"/>
          <p:nvPr/>
        </p:nvSpPr>
        <p:spPr>
          <a:xfrm>
            <a:off x="4190952" y="562029"/>
            <a:ext cx="351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Backscattering reducer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3315CBD-5E64-43C5-B417-9D8703F45BE6}"/>
              </a:ext>
            </a:extLst>
          </p:cNvPr>
          <p:cNvSpPr txBox="1"/>
          <p:nvPr/>
        </p:nvSpPr>
        <p:spPr>
          <a:xfrm>
            <a:off x="66468" y="66336"/>
            <a:ext cx="3874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/>
              <a:t>From last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85613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Clipping">
            <a:extLst>
              <a:ext uri="{FF2B5EF4-FFF2-40B4-BE49-F238E27FC236}">
                <a16:creationId xmlns:a16="http://schemas.microsoft.com/office/drawing/2014/main" id="{91135F2F-B7E4-4E1F-B7F2-51E768767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205" y="471174"/>
            <a:ext cx="3782347" cy="29636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Screen Clipping">
            <a:extLst>
              <a:ext uri="{FF2B5EF4-FFF2-40B4-BE49-F238E27FC236}">
                <a16:creationId xmlns:a16="http://schemas.microsoft.com/office/drawing/2014/main" id="{0C1D9CC1-D7A3-4601-A7EA-7636B12EB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5342"/>
            <a:ext cx="3542378" cy="29578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C992E4-3E64-439E-A9E8-0129716A052C}"/>
              </a:ext>
            </a:extLst>
          </p:cNvPr>
          <p:cNvSpPr txBox="1"/>
          <p:nvPr/>
        </p:nvSpPr>
        <p:spPr>
          <a:xfrm>
            <a:off x="-1" y="465342"/>
            <a:ext cx="19534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Catch with cone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4BE829-4932-4D8F-9C07-FD3894AD6FB5}"/>
              </a:ext>
            </a:extLst>
          </p:cNvPr>
          <p:cNvSpPr txBox="1"/>
          <p:nvPr/>
        </p:nvSpPr>
        <p:spPr>
          <a:xfrm>
            <a:off x="3729204" y="471174"/>
            <a:ext cx="17836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Catch with disc</a:t>
            </a:r>
          </a:p>
        </p:txBody>
      </p:sp>
      <p:pic>
        <p:nvPicPr>
          <p:cNvPr id="3" name="Picture 2" descr="Screen Clipping">
            <a:extLst>
              <a:ext uri="{FF2B5EF4-FFF2-40B4-BE49-F238E27FC236}">
                <a16:creationId xmlns:a16="http://schemas.microsoft.com/office/drawing/2014/main" id="{7539D85E-8B22-473E-91B9-946743CDD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378" y="465342"/>
            <a:ext cx="4493621" cy="29578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Screen Clipping">
            <a:extLst>
              <a:ext uri="{FF2B5EF4-FFF2-40B4-BE49-F238E27FC236}">
                <a16:creationId xmlns:a16="http://schemas.microsoft.com/office/drawing/2014/main" id="{D44C6AB8-0BC9-4A2D-884A-D0A3850419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763" y="3434832"/>
            <a:ext cx="3411941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43602D-A0FD-4FE9-B74A-A7BF62AAD1DF}"/>
              </a:ext>
            </a:extLst>
          </p:cNvPr>
          <p:cNvSpPr txBox="1"/>
          <p:nvPr/>
        </p:nvSpPr>
        <p:spPr>
          <a:xfrm>
            <a:off x="7698377" y="459511"/>
            <a:ext cx="27178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Catch with shaped disc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A88D00-AED7-244C-B544-37AA8A4FE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B7E60-0E62-4E4E-90F8-7E5FBCA3273F}" type="slidenum">
              <a:rPr lang="en-US" smtClean="0"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362E2E-C0E5-4A68-B114-1791D43E703E}"/>
              </a:ext>
            </a:extLst>
          </p:cNvPr>
          <p:cNvSpPr txBox="1"/>
          <p:nvPr/>
        </p:nvSpPr>
        <p:spPr>
          <a:xfrm>
            <a:off x="16375" y="-63709"/>
            <a:ext cx="3874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/>
              <a:t>From last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74351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3ECC6-E491-4D56-A3E4-9CE478CF1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80176"/>
          </a:xfrm>
        </p:spPr>
        <p:txBody>
          <a:bodyPr/>
          <a:lstStyle/>
          <a:p>
            <a:r>
              <a:rPr lang="en-US"/>
              <a:t>Context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74CAC99-CA89-4BA6-B2FE-CD6FBCACE88C}"/>
              </a:ext>
            </a:extLst>
          </p:cNvPr>
          <p:cNvSpPr txBox="1">
            <a:spLocks/>
          </p:cNvSpPr>
          <p:nvPr/>
        </p:nvSpPr>
        <p:spPr>
          <a:xfrm>
            <a:off x="89188" y="667944"/>
            <a:ext cx="8769586" cy="5065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“v3” instrument needs to be more compact (goes in the LHC)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5C30A14-01A2-4D8E-9FCF-37BEF175BCE7}"/>
              </a:ext>
            </a:extLst>
          </p:cNvPr>
          <p:cNvGrpSpPr/>
          <p:nvPr/>
        </p:nvGrpSpPr>
        <p:grpSpPr>
          <a:xfrm>
            <a:off x="772899" y="1130180"/>
            <a:ext cx="10515601" cy="5727820"/>
            <a:chOff x="163106" y="56398"/>
            <a:chExt cx="11335120" cy="6174210"/>
          </a:xfrm>
        </p:grpSpPr>
        <p:sp>
          <p:nvSpPr>
            <p:cNvPr id="6" name="Triangle 205">
              <a:extLst>
                <a:ext uri="{FF2B5EF4-FFF2-40B4-BE49-F238E27FC236}">
                  <a16:creationId xmlns:a16="http://schemas.microsoft.com/office/drawing/2014/main" id="{7EC23416-6FA4-405B-BCA2-83AF567053B4}"/>
                </a:ext>
              </a:extLst>
            </p:cNvPr>
            <p:cNvSpPr/>
            <p:nvPr/>
          </p:nvSpPr>
          <p:spPr>
            <a:xfrm rot="16200000">
              <a:off x="6723949" y="-876939"/>
              <a:ext cx="327335" cy="734383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698A30B-6180-4F82-B14F-03CC103C45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6087" y="2099815"/>
              <a:ext cx="0" cy="62271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681DA2F-08AE-4350-B1A1-08A2159A38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36087" y="2099814"/>
              <a:ext cx="2406699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0F9A529-86B5-4CB3-9CFC-1CF92057AA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42785" y="2099815"/>
              <a:ext cx="55539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080B3B4-2A46-4E4B-8E81-E7BDAE04F3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8944" y="2470075"/>
              <a:ext cx="243491" cy="218779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37FFEBE-B58F-4F6A-B0BF-3E9CCFADF7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98178" y="2099814"/>
              <a:ext cx="541980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B9E0F7-8C58-48C8-8A8D-D75BCDAEFF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40158" y="2099815"/>
              <a:ext cx="120140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A92688B-0E97-470A-A2D7-4E696515CA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0739" y="2099815"/>
              <a:ext cx="1695" cy="37026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3A31782-01BE-4C5B-9DA8-8C2E3FB133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9509" y="2470076"/>
              <a:ext cx="309649" cy="252451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A2B66A2-34B5-435E-9AE9-35FCA33C29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4157" y="2284946"/>
              <a:ext cx="0" cy="18513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A221409-F9F0-4A87-9FB8-18BF631D2A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4158" y="2099814"/>
              <a:ext cx="880559" cy="18513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FCA1640-6FEC-4309-82B0-B7581AA020D7}"/>
                </a:ext>
              </a:extLst>
            </p:cNvPr>
            <p:cNvCxnSpPr>
              <a:cxnSpLocks/>
            </p:cNvCxnSpPr>
            <p:nvPr/>
          </p:nvCxnSpPr>
          <p:spPr>
            <a:xfrm>
              <a:off x="2236087" y="2874523"/>
              <a:ext cx="0" cy="62271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B6E835B-60A8-4F07-89BE-D57915DAF9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36089" y="3497235"/>
              <a:ext cx="209437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C61C240-460C-4754-B7AD-986521817F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78629" y="3497235"/>
              <a:ext cx="53414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CCE078B-5DFE-4227-B19B-8AD2F3706524}"/>
                </a:ext>
              </a:extLst>
            </p:cNvPr>
            <p:cNvCxnSpPr>
              <a:cxnSpLocks/>
            </p:cNvCxnSpPr>
            <p:nvPr/>
          </p:nvCxnSpPr>
          <p:spPr>
            <a:xfrm>
              <a:off x="4705885" y="2891339"/>
              <a:ext cx="246551" cy="235636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4A8AE2B-154A-4964-B82A-109C1E920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2792" y="3497235"/>
              <a:ext cx="74499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A84CD4C-E6A5-4283-8E85-DADCDE1D18FE}"/>
                </a:ext>
              </a:extLst>
            </p:cNvPr>
            <p:cNvCxnSpPr>
              <a:cxnSpLocks/>
            </p:cNvCxnSpPr>
            <p:nvPr/>
          </p:nvCxnSpPr>
          <p:spPr>
            <a:xfrm>
              <a:off x="4950739" y="3126975"/>
              <a:ext cx="1695" cy="37026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36FD95A-1E6F-40F2-8D6F-77947EEB0323}"/>
                </a:ext>
              </a:extLst>
            </p:cNvPr>
            <p:cNvCxnSpPr>
              <a:cxnSpLocks/>
            </p:cNvCxnSpPr>
            <p:nvPr/>
          </p:nvCxnSpPr>
          <p:spPr>
            <a:xfrm>
              <a:off x="4989509" y="2874524"/>
              <a:ext cx="309649" cy="252451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DC4FAA5-2228-4372-A135-1779028C8C9D}"/>
                </a:ext>
              </a:extLst>
            </p:cNvPr>
            <p:cNvCxnSpPr>
              <a:cxnSpLocks/>
            </p:cNvCxnSpPr>
            <p:nvPr/>
          </p:nvCxnSpPr>
          <p:spPr>
            <a:xfrm>
              <a:off x="5294157" y="3126973"/>
              <a:ext cx="0" cy="18513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CE9D1E-DC15-457F-A490-94A78D9C4F9C}"/>
                </a:ext>
              </a:extLst>
            </p:cNvPr>
            <p:cNvCxnSpPr>
              <a:cxnSpLocks/>
            </p:cNvCxnSpPr>
            <p:nvPr/>
          </p:nvCxnSpPr>
          <p:spPr>
            <a:xfrm>
              <a:off x="5294158" y="3312104"/>
              <a:ext cx="880559" cy="18513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E9F3BDA-016B-431E-B9D3-F92979852C1B}"/>
                </a:ext>
              </a:extLst>
            </p:cNvPr>
            <p:cNvSpPr/>
            <p:nvPr/>
          </p:nvSpPr>
          <p:spPr>
            <a:xfrm>
              <a:off x="4153418" y="5358465"/>
              <a:ext cx="710164" cy="542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Primary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2E2C01-A79A-45DD-987E-8215D4C5D6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31973" y="2722527"/>
              <a:ext cx="1222811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9E2315F-0E4E-4AE0-8018-A7D9713D21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31973" y="2874523"/>
              <a:ext cx="1222811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FAAE6C0-C0B8-4C24-8B79-CF3BCC1749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50403" y="2721957"/>
              <a:ext cx="256392" cy="58951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5C8E5C5-3C8D-4969-9B19-1FF420A2F0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54785" y="2820678"/>
              <a:ext cx="250113" cy="53847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344288E-DE62-421B-BE9A-186A63EB9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17748" y="3497237"/>
              <a:ext cx="30738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7DAFBD3-F652-461B-B044-33BFDF41CD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9933" y="2454486"/>
              <a:ext cx="0" cy="252719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DA076EA-AC9E-45FC-A469-F92C558A3F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9933" y="2099814"/>
              <a:ext cx="0" cy="35127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F79F024-502C-4C2E-A821-9766D68C797D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34" y="2883997"/>
              <a:ext cx="1695" cy="223985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87CEDD8-D4C4-4760-8486-DA6ACE3B0F41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34" y="3107980"/>
              <a:ext cx="1695" cy="37026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8DCE803-B68F-4348-A1B8-5A471FDD41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975" y="2874523"/>
              <a:ext cx="0" cy="60428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ADD1DF7-67DD-4A30-A54A-E9802E36B1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4272" y="2874523"/>
              <a:ext cx="0" cy="60428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858C0A8-ACE8-40D8-A8F0-C79F6A86E044}"/>
                </a:ext>
              </a:extLst>
            </p:cNvPr>
            <p:cNvGrpSpPr/>
            <p:nvPr/>
          </p:nvGrpSpPr>
          <p:grpSpPr>
            <a:xfrm>
              <a:off x="1513794" y="3492312"/>
              <a:ext cx="314345" cy="464277"/>
              <a:chOff x="1342134" y="3630031"/>
              <a:chExt cx="227717" cy="336331"/>
            </a:xfrm>
          </p:grpSpPr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F0CDB3CE-3D3C-445F-AB91-E23FB2E2C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6D9DC919-FFB9-4FF1-8DD3-242F43EE40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1E5189B2-F391-4DEA-AA67-18C8C528F1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5511795B-D840-4A24-9200-AADE2441A0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702AD60-7B1D-4305-8014-E45A8D8DB5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9771" y="3956591"/>
              <a:ext cx="0" cy="102534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96D2B6A-7B2A-46B6-A57F-F87DD8BA92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4272" y="3956591"/>
              <a:ext cx="0" cy="11283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0B05AD3-02F4-4ED6-91B4-E056A0BE23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1593" y="2721955"/>
              <a:ext cx="5903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A3F2FF7-054D-44AB-9BEE-B93562F3D64E}"/>
                </a:ext>
              </a:extLst>
            </p:cNvPr>
            <p:cNvGrpSpPr/>
            <p:nvPr/>
          </p:nvGrpSpPr>
          <p:grpSpPr>
            <a:xfrm rot="5400000">
              <a:off x="752281" y="2587822"/>
              <a:ext cx="314345" cy="464277"/>
              <a:chOff x="1342134" y="3630031"/>
              <a:chExt cx="227717" cy="336331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22FB19EA-7769-4478-9B14-8681F59682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67D4EA79-ABD2-4F13-B093-3A16F832BE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9A27F3E6-B4C2-488A-8BC3-0AEAEC297E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E9504C92-B450-46D3-914F-2E363B7A28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55DB4C7-0F69-40BC-9A23-8E057A275A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1593" y="2874523"/>
              <a:ext cx="48268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1741F19-E9A4-4A03-95A9-0A39164E92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763" y="2721955"/>
              <a:ext cx="19255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963E514-652C-45A4-AC78-E060B26A16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215" y="2874523"/>
              <a:ext cx="3850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EB4A47B-2169-458E-90B6-B5B6D6180E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215" y="2061022"/>
              <a:ext cx="0" cy="8217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EF562A5-C6FE-416E-A762-6D2DA3E29A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4763" y="2061023"/>
              <a:ext cx="0" cy="6615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 Same Side Corner Rectangle 160">
              <a:extLst>
                <a:ext uri="{FF2B5EF4-FFF2-40B4-BE49-F238E27FC236}">
                  <a16:creationId xmlns:a16="http://schemas.microsoft.com/office/drawing/2014/main" id="{D7514DBA-076D-4560-93D0-B7668485278A}"/>
                </a:ext>
              </a:extLst>
            </p:cNvPr>
            <p:cNvSpPr/>
            <p:nvPr/>
          </p:nvSpPr>
          <p:spPr>
            <a:xfrm>
              <a:off x="163106" y="759213"/>
              <a:ext cx="417935" cy="1312136"/>
            </a:xfrm>
            <a:prstGeom prst="round2SameRect">
              <a:avLst>
                <a:gd name="adj1" fmla="val 47911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/>
                <a:t>Ne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663283D-51A4-425B-972E-2E1DFC274730}"/>
                </a:ext>
              </a:extLst>
            </p:cNvPr>
            <p:cNvCxnSpPr>
              <a:cxnSpLocks/>
            </p:cNvCxnSpPr>
            <p:nvPr/>
          </p:nvCxnSpPr>
          <p:spPr>
            <a:xfrm>
              <a:off x="7350147" y="3083320"/>
              <a:ext cx="0" cy="7975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A87D87C-8C58-4786-9803-F98953047304}"/>
                </a:ext>
              </a:extLst>
            </p:cNvPr>
            <p:cNvCxnSpPr>
              <a:cxnSpLocks/>
            </p:cNvCxnSpPr>
            <p:nvPr/>
          </p:nvCxnSpPr>
          <p:spPr>
            <a:xfrm>
              <a:off x="7350147" y="3876083"/>
              <a:ext cx="58236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184932E-E0F3-4B53-B907-D6233B07F671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28" y="3880843"/>
              <a:ext cx="60136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D92DD27-3A3B-425E-82A8-E52BEED6EB74}"/>
                </a:ext>
              </a:extLst>
            </p:cNvPr>
            <p:cNvCxnSpPr>
              <a:cxnSpLocks/>
            </p:cNvCxnSpPr>
            <p:nvPr/>
          </p:nvCxnSpPr>
          <p:spPr>
            <a:xfrm>
              <a:off x="7364042" y="1716785"/>
              <a:ext cx="149317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48C2D74-CBBC-4565-B1BB-B8C7173F35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81799" y="2099815"/>
              <a:ext cx="864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8218F0B-C946-43FD-9DA4-79577209D7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42993" y="2084586"/>
              <a:ext cx="1355233" cy="14463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E3CAB89-D160-4DDF-B0A6-1A57E3BF5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4043" y="1716785"/>
              <a:ext cx="0" cy="7376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D0CC2E2-A9B7-4AD5-B91B-B1CA6FE5B9C8}"/>
                </a:ext>
              </a:extLst>
            </p:cNvPr>
            <p:cNvSpPr/>
            <p:nvPr/>
          </p:nvSpPr>
          <p:spPr>
            <a:xfrm>
              <a:off x="7803995" y="1730507"/>
              <a:ext cx="550791" cy="185064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0B84A2B-5CBA-41F0-B683-276AD1A04410}"/>
                </a:ext>
              </a:extLst>
            </p:cNvPr>
            <p:cNvSpPr/>
            <p:nvPr/>
          </p:nvSpPr>
          <p:spPr>
            <a:xfrm>
              <a:off x="7590455" y="2577175"/>
              <a:ext cx="1009044" cy="43560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/>
                <a:t>blackened tube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738708D-F3FE-4065-9B53-489B27FE18F6}"/>
                </a:ext>
              </a:extLst>
            </p:cNvPr>
            <p:cNvSpPr txBox="1"/>
            <p:nvPr/>
          </p:nvSpPr>
          <p:spPr>
            <a:xfrm>
              <a:off x="1279309" y="2678796"/>
              <a:ext cx="8354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10 bar injection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7C0E745-FEC3-4930-9D4E-75A6A9AF1CC2}"/>
                </a:ext>
              </a:extLst>
            </p:cNvPr>
            <p:cNvSpPr txBox="1"/>
            <p:nvPr/>
          </p:nvSpPr>
          <p:spPr>
            <a:xfrm rot="713478">
              <a:off x="5492830" y="3267757"/>
              <a:ext cx="707069" cy="199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rgbClr val="FF0000"/>
                  </a:solidFill>
                </a:rPr>
                <a:t>separator cone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824BC84-3A1E-4299-B6D8-CB6E14FADCE5}"/>
                </a:ext>
              </a:extLst>
            </p:cNvPr>
            <p:cNvSpPr txBox="1"/>
            <p:nvPr/>
          </p:nvSpPr>
          <p:spPr>
            <a:xfrm>
              <a:off x="2323882" y="2508658"/>
              <a:ext cx="41549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chemeClr val="accent6"/>
                  </a:solidFill>
                </a:rPr>
                <a:t>nozzle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A6ED9A1-4E24-4364-8EA4-1886D4E31F9C}"/>
                </a:ext>
              </a:extLst>
            </p:cNvPr>
            <p:cNvSpPr txBox="1"/>
            <p:nvPr/>
          </p:nvSpPr>
          <p:spPr>
            <a:xfrm rot="19088930">
              <a:off x="4535962" y="2433671"/>
              <a:ext cx="54922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>
                  <a:solidFill>
                    <a:schemeClr val="accent6"/>
                  </a:solidFill>
                </a:rPr>
                <a:t>skim1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B6807E6-F66B-42A2-9340-B56503884C68}"/>
                </a:ext>
              </a:extLst>
            </p:cNvPr>
            <p:cNvSpPr txBox="1"/>
            <p:nvPr/>
          </p:nvSpPr>
          <p:spPr>
            <a:xfrm rot="19234159">
              <a:off x="4909849" y="2456108"/>
              <a:ext cx="3978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chemeClr val="accent6"/>
                  </a:solidFill>
                </a:rPr>
                <a:t>skim2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9E726F0-447C-4638-8317-2465644C98B1}"/>
                </a:ext>
              </a:extLst>
            </p:cNvPr>
            <p:cNvSpPr txBox="1"/>
            <p:nvPr/>
          </p:nvSpPr>
          <p:spPr>
            <a:xfrm rot="16200000">
              <a:off x="6570353" y="2470013"/>
              <a:ext cx="3978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chemeClr val="accent6"/>
                  </a:solidFill>
                </a:rPr>
                <a:t>skim3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EAA24FA-FAE7-4FDF-B8D4-17C0C0ECDC56}"/>
                </a:ext>
              </a:extLst>
            </p:cNvPr>
            <p:cNvGrpSpPr/>
            <p:nvPr/>
          </p:nvGrpSpPr>
          <p:grpSpPr>
            <a:xfrm>
              <a:off x="5099805" y="4527148"/>
              <a:ext cx="550791" cy="160307"/>
              <a:chOff x="1342134" y="3630031"/>
              <a:chExt cx="227717" cy="336331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E0895CEB-5FB2-41E9-A75F-4F0EAF5BBF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7B66B060-C43A-4735-8372-370DB79FD7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C55CD232-0493-4DDB-B40E-703E4CE486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93B8A088-4FD2-4F33-A94E-7DF4AD8D88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D6A1488-A236-4BFA-B659-0E696A447FD8}"/>
                </a:ext>
              </a:extLst>
            </p:cNvPr>
            <p:cNvCxnSpPr>
              <a:cxnSpLocks/>
            </p:cNvCxnSpPr>
            <p:nvPr/>
          </p:nvCxnSpPr>
          <p:spPr>
            <a:xfrm>
              <a:off x="5251624" y="4406524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4A4ECB9-30D4-40A2-A429-DA18B0FF3761}"/>
                </a:ext>
              </a:extLst>
            </p:cNvPr>
            <p:cNvCxnSpPr>
              <a:cxnSpLocks/>
            </p:cNvCxnSpPr>
            <p:nvPr/>
          </p:nvCxnSpPr>
          <p:spPr>
            <a:xfrm>
              <a:off x="5521415" y="4406524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0B6B989-8F02-46C5-BF35-CFBD1CA0E290}"/>
                </a:ext>
              </a:extLst>
            </p:cNvPr>
            <p:cNvGrpSpPr/>
            <p:nvPr/>
          </p:nvGrpSpPr>
          <p:grpSpPr>
            <a:xfrm>
              <a:off x="6174715" y="4527148"/>
              <a:ext cx="550791" cy="160307"/>
              <a:chOff x="1342134" y="3630031"/>
              <a:chExt cx="227717" cy="336331"/>
            </a:xfrm>
          </p:grpSpPr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A20A16F2-9CF7-4452-AFD0-F44AE79DDB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B1A1E366-D267-44F8-AFFC-F9A30210D7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6628816D-F6D9-466F-9A42-3F598967D0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A746E3B9-80AD-4BC0-B152-345040C7D4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DE38582-027A-4D66-AC79-5EAEE7BA5E8F}"/>
                </a:ext>
              </a:extLst>
            </p:cNvPr>
            <p:cNvCxnSpPr>
              <a:cxnSpLocks/>
            </p:cNvCxnSpPr>
            <p:nvPr/>
          </p:nvCxnSpPr>
          <p:spPr>
            <a:xfrm>
              <a:off x="6326535" y="4406524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F3F85C30-A1F4-4586-8789-4EE583711189}"/>
                </a:ext>
              </a:extLst>
            </p:cNvPr>
            <p:cNvCxnSpPr>
              <a:cxnSpLocks/>
            </p:cNvCxnSpPr>
            <p:nvPr/>
          </p:nvCxnSpPr>
          <p:spPr>
            <a:xfrm>
              <a:off x="6596327" y="4406524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C79347D-F859-49F7-8A52-4A6464AF0861}"/>
                </a:ext>
              </a:extLst>
            </p:cNvPr>
            <p:cNvGrpSpPr/>
            <p:nvPr/>
          </p:nvGrpSpPr>
          <p:grpSpPr>
            <a:xfrm>
              <a:off x="4410627" y="4520253"/>
              <a:ext cx="201268" cy="160307"/>
              <a:chOff x="1342134" y="3630031"/>
              <a:chExt cx="227717" cy="336331"/>
            </a:xfrm>
          </p:grpSpPr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EB4C2B59-B000-497D-9369-F895C27F9E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B2C5F3B9-6734-402C-BFB4-404618C6E8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36957AE9-BDB1-46AB-81BA-69869ACD29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A45DD4F4-76C5-4BD4-AAA0-E7156D67D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5C17186-F568-4C9E-9F59-9131C5CA440B}"/>
                </a:ext>
              </a:extLst>
            </p:cNvPr>
            <p:cNvCxnSpPr>
              <a:cxnSpLocks/>
            </p:cNvCxnSpPr>
            <p:nvPr/>
          </p:nvCxnSpPr>
          <p:spPr>
            <a:xfrm>
              <a:off x="4452883" y="4690271"/>
              <a:ext cx="0" cy="26766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F124507-7651-49ED-B963-C50FCAB1CD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3609" y="4693509"/>
              <a:ext cx="6197" cy="65577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4C0281E-3931-4643-A53F-11B17644244F}"/>
                </a:ext>
              </a:extLst>
            </p:cNvPr>
            <p:cNvSpPr/>
            <p:nvPr/>
          </p:nvSpPr>
          <p:spPr>
            <a:xfrm>
              <a:off x="5001124" y="3155224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2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1B35F75-9C42-4BA1-A568-686AF59C5ED2}"/>
                </a:ext>
              </a:extLst>
            </p:cNvPr>
            <p:cNvSpPr/>
            <p:nvPr/>
          </p:nvSpPr>
          <p:spPr>
            <a:xfrm>
              <a:off x="3454286" y="3155224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1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A5F600A-BAAE-44AA-8B65-DB00C109F056}"/>
                </a:ext>
              </a:extLst>
            </p:cNvPr>
            <p:cNvSpPr/>
            <p:nvPr/>
          </p:nvSpPr>
          <p:spPr>
            <a:xfrm>
              <a:off x="6333587" y="3164700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3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5A85876-D48B-47FB-9C9E-F9285F66B96F}"/>
                </a:ext>
              </a:extLst>
            </p:cNvPr>
            <p:cNvSpPr/>
            <p:nvPr/>
          </p:nvSpPr>
          <p:spPr>
            <a:xfrm>
              <a:off x="8472774" y="3196556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4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38D696A-97F4-4F42-86AD-72BDB2ACCD20}"/>
                </a:ext>
              </a:extLst>
            </p:cNvPr>
            <p:cNvSpPr/>
            <p:nvPr/>
          </p:nvSpPr>
          <p:spPr>
            <a:xfrm>
              <a:off x="9895992" y="3168518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5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40F628E-4BE9-449B-805A-ECC4A6DAE317}"/>
                </a:ext>
              </a:extLst>
            </p:cNvPr>
            <p:cNvSpPr/>
            <p:nvPr/>
          </p:nvSpPr>
          <p:spPr>
            <a:xfrm>
              <a:off x="884768" y="123848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1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C5069EC-66D9-49DC-9DDB-B753E2507B71}"/>
                </a:ext>
              </a:extLst>
            </p:cNvPr>
            <p:cNvSpPr/>
            <p:nvPr/>
          </p:nvSpPr>
          <p:spPr>
            <a:xfrm>
              <a:off x="884768" y="425587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2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843DD76-5A04-4159-8CB4-930FBAC57D8C}"/>
                </a:ext>
              </a:extLst>
            </p:cNvPr>
            <p:cNvSpPr/>
            <p:nvPr/>
          </p:nvSpPr>
          <p:spPr>
            <a:xfrm>
              <a:off x="884768" y="734355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3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95DFEA46-0099-4F70-8C8A-EF620A95D37E}"/>
                </a:ext>
              </a:extLst>
            </p:cNvPr>
            <p:cNvSpPr/>
            <p:nvPr/>
          </p:nvSpPr>
          <p:spPr>
            <a:xfrm>
              <a:off x="888204" y="1055548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4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9EDA4D6-390F-4503-ADF1-81FE96DFA041}"/>
                </a:ext>
              </a:extLst>
            </p:cNvPr>
            <p:cNvSpPr/>
            <p:nvPr/>
          </p:nvSpPr>
          <p:spPr>
            <a:xfrm>
              <a:off x="884768" y="1376744"/>
              <a:ext cx="253453" cy="25345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5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77D8341-93AF-49E6-B1C4-3B10757DAD44}"/>
                </a:ext>
              </a:extLst>
            </p:cNvPr>
            <p:cNvSpPr txBox="1"/>
            <p:nvPr/>
          </p:nvSpPr>
          <p:spPr>
            <a:xfrm>
              <a:off x="1126027" y="115626"/>
              <a:ext cx="1336036" cy="281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Hi-pressure nozzle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708B483E-75EC-4247-AEB0-8B9FDA148B44}"/>
                </a:ext>
              </a:extLst>
            </p:cNvPr>
            <p:cNvSpPr txBox="1"/>
            <p:nvPr/>
          </p:nvSpPr>
          <p:spPr>
            <a:xfrm>
              <a:off x="1130321" y="414315"/>
              <a:ext cx="1612505" cy="281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Between skimmers 1-2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B0618B2-37EF-4C95-9C9C-9FC8D5089B35}"/>
                </a:ext>
              </a:extLst>
            </p:cNvPr>
            <p:cNvSpPr txBox="1"/>
            <p:nvPr/>
          </p:nvSpPr>
          <p:spPr>
            <a:xfrm>
              <a:off x="1136958" y="725383"/>
              <a:ext cx="1612505" cy="281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Between skimmers 2-3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F886449-DF1D-484E-9347-75B297CAD474}"/>
                </a:ext>
              </a:extLst>
            </p:cNvPr>
            <p:cNvSpPr txBox="1"/>
            <p:nvPr/>
          </p:nvSpPr>
          <p:spPr>
            <a:xfrm>
              <a:off x="1143365" y="1040378"/>
              <a:ext cx="1456991" cy="281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Interaction chamber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E0FD177-90BB-4CE8-B487-7C7E32EC2381}"/>
                </a:ext>
              </a:extLst>
            </p:cNvPr>
            <p:cNvSpPr txBox="1"/>
            <p:nvPr/>
          </p:nvSpPr>
          <p:spPr>
            <a:xfrm>
              <a:off x="1149770" y="1355371"/>
              <a:ext cx="881591" cy="281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Dump area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20DD861-AF52-42F6-910F-82D62A725506}"/>
                </a:ext>
              </a:extLst>
            </p:cNvPr>
            <p:cNvSpPr txBox="1"/>
            <p:nvPr/>
          </p:nvSpPr>
          <p:spPr>
            <a:xfrm>
              <a:off x="2342849" y="2077969"/>
              <a:ext cx="988723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max. 1E-3 mbar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8AB6365-8319-44CA-9C4F-98367061D4C5}"/>
                </a:ext>
              </a:extLst>
            </p:cNvPr>
            <p:cNvSpPr txBox="1"/>
            <p:nvPr/>
          </p:nvSpPr>
          <p:spPr>
            <a:xfrm>
              <a:off x="4900810" y="2047034"/>
              <a:ext cx="77964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~1E-5 mbar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63F4A7E-C59E-4AFA-AB11-816D40F11029}"/>
                </a:ext>
              </a:extLst>
            </p:cNvPr>
            <p:cNvSpPr txBox="1"/>
            <p:nvPr/>
          </p:nvSpPr>
          <p:spPr>
            <a:xfrm>
              <a:off x="5899034" y="2115770"/>
              <a:ext cx="77964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~1E-7 mbar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DA94ECF-69F4-4834-AF51-F2BB7614DF8A}"/>
                </a:ext>
              </a:extLst>
            </p:cNvPr>
            <p:cNvSpPr txBox="1"/>
            <p:nvPr/>
          </p:nvSpPr>
          <p:spPr>
            <a:xfrm rot="16200000">
              <a:off x="8307532" y="1994587"/>
              <a:ext cx="77964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~1E-9 mbar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7C49C2D-0E95-4412-9FF4-F28D9C52A193}"/>
                </a:ext>
              </a:extLst>
            </p:cNvPr>
            <p:cNvCxnSpPr>
              <a:cxnSpLocks/>
            </p:cNvCxnSpPr>
            <p:nvPr/>
          </p:nvCxnSpPr>
          <p:spPr>
            <a:xfrm>
              <a:off x="4445545" y="3872765"/>
              <a:ext cx="0" cy="63701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F6628C8D-BC2D-45F8-ACFB-671ACD28FBCD}"/>
                </a:ext>
              </a:extLst>
            </p:cNvPr>
            <p:cNvCxnSpPr>
              <a:cxnSpLocks/>
            </p:cNvCxnSpPr>
            <p:nvPr/>
          </p:nvCxnSpPr>
          <p:spPr>
            <a:xfrm>
              <a:off x="4569286" y="3856949"/>
              <a:ext cx="0" cy="65918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2984A52E-6EF2-426C-889C-C1BB5AAE1654}"/>
                </a:ext>
              </a:extLst>
            </p:cNvPr>
            <p:cNvCxnSpPr/>
            <p:nvPr/>
          </p:nvCxnSpPr>
          <p:spPr>
            <a:xfrm>
              <a:off x="7498080" y="2831034"/>
              <a:ext cx="0" cy="103462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F5F74CE5-DF4C-4550-B3C7-72C4EA57479E}"/>
                </a:ext>
              </a:extLst>
            </p:cNvPr>
            <p:cNvSpPr txBox="1"/>
            <p:nvPr/>
          </p:nvSpPr>
          <p:spPr>
            <a:xfrm rot="5400000">
              <a:off x="7184077" y="3263476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/>
                <a:t>min. spacing</a:t>
              </a:r>
            </a:p>
            <a:p>
              <a:pPr algn="ctr"/>
              <a:r>
                <a:rPr lang="en-US" sz="600"/>
                <a:t>200mm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D1AD922-E5FD-4335-8501-6DD19126CBD8}"/>
                </a:ext>
              </a:extLst>
            </p:cNvPr>
            <p:cNvSpPr txBox="1"/>
            <p:nvPr/>
          </p:nvSpPr>
          <p:spPr>
            <a:xfrm>
              <a:off x="4262581" y="3554382"/>
              <a:ext cx="47898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DN63</a:t>
              </a: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9042117-0B02-40F4-8DF6-DAD0AD66FAAA}"/>
                </a:ext>
              </a:extLst>
            </p:cNvPr>
            <p:cNvGrpSpPr/>
            <p:nvPr/>
          </p:nvGrpSpPr>
          <p:grpSpPr>
            <a:xfrm>
              <a:off x="7809366" y="4250897"/>
              <a:ext cx="550791" cy="160307"/>
              <a:chOff x="1342134" y="3630031"/>
              <a:chExt cx="227717" cy="336331"/>
            </a:xfrm>
          </p:grpSpPr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72FF8AA2-CC58-4847-8AB0-5E8B8D0201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C3D98436-AA19-49EE-B4BD-E4BABF23B2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66F76812-24BC-4A15-A814-47A123A6C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8F57C2AD-E33F-48F7-8DE9-83C51BD93C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CFFA16C-E6A3-442D-96B5-D306CE621378}"/>
                </a:ext>
              </a:extLst>
            </p:cNvPr>
            <p:cNvSpPr txBox="1"/>
            <p:nvPr/>
          </p:nvSpPr>
          <p:spPr>
            <a:xfrm rot="16200000">
              <a:off x="4804236" y="433412"/>
              <a:ext cx="993905" cy="2488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/>
                <a:t>Gauge: Penning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80B462C-39C7-4615-91EB-79D81E147EB4}"/>
                </a:ext>
              </a:extLst>
            </p:cNvPr>
            <p:cNvSpPr txBox="1"/>
            <p:nvPr/>
          </p:nvSpPr>
          <p:spPr>
            <a:xfrm rot="16200000">
              <a:off x="5944878" y="690722"/>
              <a:ext cx="1517470" cy="2488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/>
                <a:t>Gauge: 2xPenning + Pirani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7025196F-63E1-4246-8717-EAA092107345}"/>
                </a:ext>
              </a:extLst>
            </p:cNvPr>
            <p:cNvSpPr txBox="1"/>
            <p:nvPr/>
          </p:nvSpPr>
          <p:spPr>
            <a:xfrm rot="16200000">
              <a:off x="6792206" y="692466"/>
              <a:ext cx="1517470" cy="2488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/>
                <a:t>Gauge: 2xPenning + Pirani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60E72AD-9F22-4A60-9B6B-EA34E459FA8A}"/>
                </a:ext>
              </a:extLst>
            </p:cNvPr>
            <p:cNvSpPr txBox="1"/>
            <p:nvPr/>
          </p:nvSpPr>
          <p:spPr>
            <a:xfrm>
              <a:off x="8667796" y="4571025"/>
              <a:ext cx="1401697" cy="2488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/>
                <a:t>Gauge: Penning + Pirani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8751CB2-14C5-40CD-AA0A-81B0DA87CBED}"/>
                </a:ext>
              </a:extLst>
            </p:cNvPr>
            <p:cNvSpPr txBox="1"/>
            <p:nvPr/>
          </p:nvSpPr>
          <p:spPr>
            <a:xfrm>
              <a:off x="4033694" y="5885990"/>
              <a:ext cx="9239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Leak det. valve</a:t>
              </a:r>
            </a:p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2 venting valves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6EBDC88-82B6-423B-8D46-71BA33698AE2}"/>
                </a:ext>
              </a:extLst>
            </p:cNvPr>
            <p:cNvSpPr txBox="1"/>
            <p:nvPr/>
          </p:nvSpPr>
          <p:spPr>
            <a:xfrm rot="16200000">
              <a:off x="2874387" y="634804"/>
              <a:ext cx="1384418" cy="2488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/>
                <a:t>Gauge: Piezoelectric (?)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C7D540C-D7AF-400E-A881-2BE94581DE57}"/>
                </a:ext>
              </a:extLst>
            </p:cNvPr>
            <p:cNvSpPr txBox="1"/>
            <p:nvPr/>
          </p:nvSpPr>
          <p:spPr>
            <a:xfrm rot="16200000">
              <a:off x="9001774" y="702882"/>
              <a:ext cx="1517470" cy="24882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900"/>
                <a:t>Gauge: 2xPenning + Pirani</a:t>
              </a: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99908EB1-C6DB-4676-9FBA-279B54824B2D}"/>
                </a:ext>
              </a:extLst>
            </p:cNvPr>
            <p:cNvCxnSpPr>
              <a:cxnSpLocks/>
              <a:stCxn id="103" idx="1"/>
            </p:cNvCxnSpPr>
            <p:nvPr/>
          </p:nvCxnSpPr>
          <p:spPr>
            <a:xfrm>
              <a:off x="3566596" y="1451423"/>
              <a:ext cx="3" cy="87010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F805BCB-7D81-4367-AB54-E42EEA91AF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7807" y="1071565"/>
              <a:ext cx="7144" cy="1031081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A70CAA0-CA5C-4833-B5B7-CE7D2CA61AC2}"/>
                </a:ext>
              </a:extLst>
            </p:cNvPr>
            <p:cNvCxnSpPr>
              <a:cxnSpLocks/>
              <a:stCxn id="99" idx="1"/>
            </p:cNvCxnSpPr>
            <p:nvPr/>
          </p:nvCxnSpPr>
          <p:spPr>
            <a:xfrm>
              <a:off x="6703613" y="1573868"/>
              <a:ext cx="2" cy="77305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5D116C1-8F0F-4C4F-8BD9-D4FD7F6C56CB}"/>
                </a:ext>
              </a:extLst>
            </p:cNvPr>
            <p:cNvCxnSpPr>
              <a:cxnSpLocks/>
              <a:stCxn id="100" idx="1"/>
            </p:cNvCxnSpPr>
            <p:nvPr/>
          </p:nvCxnSpPr>
          <p:spPr>
            <a:xfrm>
              <a:off x="7550941" y="1575611"/>
              <a:ext cx="2736" cy="75250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CA38674-8FC7-4FED-925E-200EFC6BD3BF}"/>
                </a:ext>
              </a:extLst>
            </p:cNvPr>
            <p:cNvCxnSpPr>
              <a:cxnSpLocks/>
              <a:stCxn id="104" idx="1"/>
            </p:cNvCxnSpPr>
            <p:nvPr/>
          </p:nvCxnSpPr>
          <p:spPr>
            <a:xfrm flipH="1">
              <a:off x="9758962" y="1586028"/>
              <a:ext cx="1547" cy="77189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3C5E3878-E012-404D-8C28-A8DDBBD30D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96300" y="4703436"/>
              <a:ext cx="222773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A7137A87-1283-41F2-9878-6A802D636C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0464" y="3495395"/>
              <a:ext cx="0" cy="3633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A2D4C8B-1CEA-4258-9865-B3C685A967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0483" y="3495395"/>
              <a:ext cx="0" cy="37026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FCF84609-823E-4C5F-9B8F-C21F22E058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6626" y="3858761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7725AB1-CF7C-4A9D-B63D-5AD7FAF851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9806" y="3858761"/>
              <a:ext cx="9718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D5A1FC3-216F-4752-86F5-50B5251C0432}"/>
                </a:ext>
              </a:extLst>
            </p:cNvPr>
            <p:cNvSpPr txBox="1"/>
            <p:nvPr/>
          </p:nvSpPr>
          <p:spPr>
            <a:xfrm>
              <a:off x="3833261" y="3777790"/>
              <a:ext cx="520452" cy="182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/>
                <a:t>CF/KF adpt.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08469626-A8C1-4407-B357-90547CF7F3ED}"/>
                </a:ext>
              </a:extLst>
            </p:cNvPr>
            <p:cNvSpPr/>
            <p:nvPr/>
          </p:nvSpPr>
          <p:spPr>
            <a:xfrm>
              <a:off x="5085207" y="4003067"/>
              <a:ext cx="606999" cy="4144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TMP</a:t>
              </a:r>
              <a:br>
                <a:rPr lang="en-US" sz="1050"/>
              </a:br>
              <a:r>
                <a:rPr lang="en-US" sz="700"/>
                <a:t>3</a:t>
              </a:r>
              <a:r>
                <a:rPr lang="en-US" sz="700" dirty="0"/>
                <a:t>0</a:t>
              </a:r>
              <a:r>
                <a:rPr lang="en-US" sz="700"/>
                <a:t>0l</a:t>
              </a:r>
              <a:r>
                <a:rPr lang="en-US" sz="700" dirty="0"/>
                <a:t>/s</a:t>
              </a:r>
              <a:endParaRPr lang="en-US" sz="1050" dirty="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5816EA70-5E6D-4116-9B35-672D25C7A4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4127" y="3492313"/>
              <a:ext cx="0" cy="3759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A71B8608-DA90-4687-9E24-B750BF80D9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4145" y="3495395"/>
              <a:ext cx="0" cy="37974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F93BA26B-7BAC-40FC-A170-3C50898338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5209" y="3868241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D56AAE6-B08C-4EBD-996E-CB1C858F28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91321" y="3868242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92270B5-848B-4321-9BE1-78EA4DE92B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4146" y="3868241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09D36065-83E3-4C9C-8E31-360307F026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2195" y="3863257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AD208F64-0547-4951-A9E1-775E70B724BB}"/>
                </a:ext>
              </a:extLst>
            </p:cNvPr>
            <p:cNvSpPr txBox="1"/>
            <p:nvPr/>
          </p:nvSpPr>
          <p:spPr>
            <a:xfrm>
              <a:off x="5116886" y="3827932"/>
              <a:ext cx="558468" cy="182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/>
                <a:t>63/100 adpt.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1E8FFB0A-EE57-47D6-BD4D-57B265EA57B7}"/>
                </a:ext>
              </a:extLst>
            </p:cNvPr>
            <p:cNvSpPr/>
            <p:nvPr/>
          </p:nvSpPr>
          <p:spPr>
            <a:xfrm>
              <a:off x="6163673" y="4000692"/>
              <a:ext cx="606999" cy="4144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TMP</a:t>
              </a:r>
              <a:br>
                <a:rPr lang="en-US" sz="1050"/>
              </a:br>
              <a:r>
                <a:rPr lang="en-US" sz="700"/>
                <a:t>3</a:t>
              </a:r>
              <a:r>
                <a:rPr lang="en-US" sz="700" dirty="0"/>
                <a:t>0</a:t>
              </a:r>
              <a:r>
                <a:rPr lang="en-US" sz="700"/>
                <a:t>0l</a:t>
              </a:r>
              <a:r>
                <a:rPr lang="en-US" sz="700" dirty="0"/>
                <a:t>/s</a:t>
              </a:r>
              <a:endParaRPr lang="en-US" sz="1050" dirty="0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AD8B92F-DD51-4E9F-9123-67B131E9A5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92591" y="3495395"/>
              <a:ext cx="0" cy="37047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6EEC44F9-B856-4574-9663-DCE20514E4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32611" y="3505822"/>
              <a:ext cx="0" cy="36694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92ED40A-2A20-48F7-93E8-9BD136A81D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63674" y="3865867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749745E-C04F-43E8-A6CD-4691ABF595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69787" y="3865869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FB4A9F7F-8991-41BA-A93A-85E8C593DC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32611" y="3865867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9796E443-2FC6-4935-8F74-BA03FB111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70660" y="3860882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5F6DF7F-6939-4925-85DA-23C510AB0C09}"/>
                </a:ext>
              </a:extLst>
            </p:cNvPr>
            <p:cNvSpPr txBox="1"/>
            <p:nvPr/>
          </p:nvSpPr>
          <p:spPr>
            <a:xfrm>
              <a:off x="6195350" y="3832338"/>
              <a:ext cx="558468" cy="182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/>
                <a:t>63/100 adpt.</a:t>
              </a:r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B3575105-4427-4360-933B-DB300BC4A0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3070" y="4691804"/>
              <a:ext cx="4612" cy="65577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DDA3FB51-932A-4C98-A4FE-F2D61E4247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21635" y="4691804"/>
              <a:ext cx="6197" cy="65577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482438F-684B-445E-8610-5CF5FC9B807D}"/>
                </a:ext>
              </a:extLst>
            </p:cNvPr>
            <p:cNvSpPr txBox="1"/>
            <p:nvPr/>
          </p:nvSpPr>
          <p:spPr>
            <a:xfrm>
              <a:off x="4891042" y="5881174"/>
              <a:ext cx="9239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Leak det. valve</a:t>
              </a:r>
            </a:p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2 venting valves</a:t>
              </a: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19ED4314-1E79-45B0-AE9E-039C1A09AB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2223" y="4702685"/>
              <a:ext cx="4612" cy="65577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95524C40-5695-43AF-98AD-FBB81D760B57}"/>
                </a:ext>
              </a:extLst>
            </p:cNvPr>
            <p:cNvCxnSpPr>
              <a:cxnSpLocks/>
            </p:cNvCxnSpPr>
            <p:nvPr/>
          </p:nvCxnSpPr>
          <p:spPr>
            <a:xfrm>
              <a:off x="6600789" y="4696621"/>
              <a:ext cx="1" cy="66184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67D42BE-6213-4ACB-B200-304EEC2229B2}"/>
                </a:ext>
              </a:extLst>
            </p:cNvPr>
            <p:cNvSpPr txBox="1"/>
            <p:nvPr/>
          </p:nvSpPr>
          <p:spPr>
            <a:xfrm>
              <a:off x="5970196" y="5892054"/>
              <a:ext cx="9239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Leak det. valve</a:t>
              </a:r>
            </a:p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2 venting valves</a:t>
              </a: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DF7212A6-D827-4B83-8826-3C229DE059B2}"/>
                </a:ext>
              </a:extLst>
            </p:cNvPr>
            <p:cNvSpPr/>
            <p:nvPr/>
          </p:nvSpPr>
          <p:spPr>
            <a:xfrm>
              <a:off x="5016499" y="5358465"/>
              <a:ext cx="710164" cy="542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Primary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C41B2C2D-86ED-4D18-89BB-A48DF1B0233D}"/>
                </a:ext>
              </a:extLst>
            </p:cNvPr>
            <p:cNvSpPr/>
            <p:nvPr/>
          </p:nvSpPr>
          <p:spPr>
            <a:xfrm>
              <a:off x="6118546" y="5364929"/>
              <a:ext cx="710164" cy="542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Primary</a:t>
              </a:r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5F7B347-6E5A-4F76-89CF-D7FFAF844D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59772" y="4970195"/>
              <a:ext cx="269311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A776F46A-4CD3-4F00-ABD6-11DF000557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4273" y="5084913"/>
              <a:ext cx="282443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1F429EEF-1FBD-43F2-ABDE-E01ED59C5E6A}"/>
                </a:ext>
              </a:extLst>
            </p:cNvPr>
            <p:cNvCxnSpPr>
              <a:cxnSpLocks/>
            </p:cNvCxnSpPr>
            <p:nvPr/>
          </p:nvCxnSpPr>
          <p:spPr>
            <a:xfrm>
              <a:off x="4448712" y="5084914"/>
              <a:ext cx="0" cy="26766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08AE52FA-82FD-41C4-9532-827353A264B1}"/>
                </a:ext>
              </a:extLst>
            </p:cNvPr>
            <p:cNvGrpSpPr/>
            <p:nvPr/>
          </p:nvGrpSpPr>
          <p:grpSpPr>
            <a:xfrm rot="5400000">
              <a:off x="6842657" y="2681396"/>
              <a:ext cx="627475" cy="166853"/>
              <a:chOff x="1342134" y="3630031"/>
              <a:chExt cx="227717" cy="33633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5676157F-A55E-4B85-8140-93F91EE63E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E94C3001-4C9F-4FAE-B4C2-DE6CA5AD17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A6687862-7601-454D-8EF5-866C64BF99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D75E809E-6655-44B7-8046-E1A25361F0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1220E76-C390-493E-8A26-7E809282F0B1}"/>
                </a:ext>
              </a:extLst>
            </p:cNvPr>
            <p:cNvSpPr txBox="1"/>
            <p:nvPr/>
          </p:nvSpPr>
          <p:spPr>
            <a:xfrm>
              <a:off x="5138397" y="3549646"/>
              <a:ext cx="47898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DN63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AEFB305-103C-4B3F-8A7E-87BB72BBCDFF}"/>
                </a:ext>
              </a:extLst>
            </p:cNvPr>
            <p:cNvSpPr txBox="1"/>
            <p:nvPr/>
          </p:nvSpPr>
          <p:spPr>
            <a:xfrm>
              <a:off x="6228697" y="3544909"/>
              <a:ext cx="47898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DN63</a:t>
              </a: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98E949EE-F7BF-41A4-AC5C-AA16D0A549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6888" y="2091715"/>
              <a:ext cx="1165" cy="3696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CC989848-E109-42ED-B8BE-7B822037C2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4200" y="2461315"/>
              <a:ext cx="121155" cy="8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991A58D-0E29-4C43-8E7B-72A31C9F83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38927" y="2464581"/>
              <a:ext cx="121155" cy="8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F18B311-C74F-41E2-B586-39D5A7EC50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3059" y="3078562"/>
              <a:ext cx="0" cy="41091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EDF0C9FE-B4BD-4377-9B57-B82512CCDB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4200" y="3076155"/>
              <a:ext cx="121155" cy="8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FB9CDB29-615A-4308-BB36-9EB34034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38928" y="3077053"/>
              <a:ext cx="1092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7EA98C4-29C6-4A2E-94E5-47A76EAAAE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65853" y="3079481"/>
              <a:ext cx="0" cy="7975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E2D068C3-8966-44F7-91F0-CBF472ED06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51957" y="1712947"/>
              <a:ext cx="0" cy="7376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3EBDA914-B99F-404C-9F18-A1C6B9270650}"/>
                </a:ext>
              </a:extLst>
            </p:cNvPr>
            <p:cNvGrpSpPr/>
            <p:nvPr/>
          </p:nvGrpSpPr>
          <p:grpSpPr>
            <a:xfrm rot="16200000" flipH="1">
              <a:off x="8745867" y="2677558"/>
              <a:ext cx="627475" cy="166853"/>
              <a:chOff x="1342134" y="3630031"/>
              <a:chExt cx="227717" cy="336331"/>
            </a:xfrm>
          </p:grpSpPr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CA985D95-4277-4070-BC78-A5B1F448B7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0E2D70D9-8FDC-4C4D-A85C-D3601D4DCB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79ED4727-5B10-47B8-8F63-E6BB1C7EEC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6A3AE42-D04C-4673-BC27-61FA8555FD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30257027-0F9C-4976-9884-4C477CE44E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79113" y="2102644"/>
              <a:ext cx="1" cy="35483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8324749-9E62-433B-B1BA-6783FAD5822B}"/>
                </a:ext>
              </a:extLst>
            </p:cNvPr>
            <p:cNvCxnSpPr>
              <a:cxnSpLocks/>
            </p:cNvCxnSpPr>
            <p:nvPr/>
          </p:nvCxnSpPr>
          <p:spPr>
            <a:xfrm>
              <a:off x="9160645" y="2457476"/>
              <a:ext cx="121155" cy="8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2A6ADA9-4D8C-4D26-9CC2-B236B3C08D40}"/>
                </a:ext>
              </a:extLst>
            </p:cNvPr>
            <p:cNvCxnSpPr>
              <a:cxnSpLocks/>
            </p:cNvCxnSpPr>
            <p:nvPr/>
          </p:nvCxnSpPr>
          <p:spPr>
            <a:xfrm>
              <a:off x="8855917" y="2460741"/>
              <a:ext cx="121155" cy="8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C06FE893-6535-4476-9784-50C9AE52BE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2940" y="3074725"/>
              <a:ext cx="0" cy="4443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6B32D1F0-40D9-455F-A2BC-A9D5924C8BC1}"/>
                </a:ext>
              </a:extLst>
            </p:cNvPr>
            <p:cNvCxnSpPr>
              <a:cxnSpLocks/>
            </p:cNvCxnSpPr>
            <p:nvPr/>
          </p:nvCxnSpPr>
          <p:spPr>
            <a:xfrm>
              <a:off x="9160645" y="3072316"/>
              <a:ext cx="121155" cy="8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E0851FF0-EAC3-4FE0-B018-4631912FD295}"/>
                </a:ext>
              </a:extLst>
            </p:cNvPr>
            <p:cNvCxnSpPr>
              <a:cxnSpLocks/>
            </p:cNvCxnSpPr>
            <p:nvPr/>
          </p:nvCxnSpPr>
          <p:spPr>
            <a:xfrm>
              <a:off x="8867829" y="3073215"/>
              <a:ext cx="1092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0EF9315B-2236-479D-B3E3-820004C560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56291" y="3519925"/>
              <a:ext cx="34193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1F07DD1A-5CF3-4B77-95E5-E549F057D147}"/>
                </a:ext>
              </a:extLst>
            </p:cNvPr>
            <p:cNvGrpSpPr/>
            <p:nvPr/>
          </p:nvGrpSpPr>
          <p:grpSpPr>
            <a:xfrm>
              <a:off x="10713258" y="4523213"/>
              <a:ext cx="550791" cy="160307"/>
              <a:chOff x="1342134" y="3630031"/>
              <a:chExt cx="227717" cy="336331"/>
            </a:xfrm>
          </p:grpSpPr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594C9044-BB08-4E6C-99F6-18194C65B8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796584A0-1A67-4362-A654-89B6DCC538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3397C4B1-AFB4-44F9-9E21-0C6A2F1962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3B43651E-E9EC-4818-9FAB-B2C90F5658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236E4E1-C847-4566-A3BC-E14AF516C2CF}"/>
                </a:ext>
              </a:extLst>
            </p:cNvPr>
            <p:cNvCxnSpPr>
              <a:cxnSpLocks/>
            </p:cNvCxnSpPr>
            <p:nvPr/>
          </p:nvCxnSpPr>
          <p:spPr>
            <a:xfrm>
              <a:off x="10865079" y="4402589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30E00C8-F1B7-4FF0-AE60-36A9D93BB368}"/>
                </a:ext>
              </a:extLst>
            </p:cNvPr>
            <p:cNvCxnSpPr>
              <a:cxnSpLocks/>
            </p:cNvCxnSpPr>
            <p:nvPr/>
          </p:nvCxnSpPr>
          <p:spPr>
            <a:xfrm>
              <a:off x="11134869" y="4402589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F57F677D-569C-46BC-8D8B-F30DB0D14AB7}"/>
                </a:ext>
              </a:extLst>
            </p:cNvPr>
            <p:cNvSpPr/>
            <p:nvPr/>
          </p:nvSpPr>
          <p:spPr>
            <a:xfrm>
              <a:off x="10702215" y="3996759"/>
              <a:ext cx="606999" cy="4144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TMP</a:t>
              </a:r>
              <a:br>
                <a:rPr lang="en-US" sz="1050"/>
              </a:br>
              <a:r>
                <a:rPr lang="en-US" sz="700"/>
                <a:t>3</a:t>
              </a:r>
              <a:r>
                <a:rPr lang="en-US" sz="700" dirty="0"/>
                <a:t>0</a:t>
              </a:r>
              <a:r>
                <a:rPr lang="en-US" sz="700"/>
                <a:t>0l</a:t>
              </a:r>
              <a:r>
                <a:rPr lang="en-US" sz="700" dirty="0"/>
                <a:t>/s</a:t>
              </a:r>
              <a:endParaRPr lang="en-US" sz="1050" dirty="0"/>
            </a:p>
          </p:txBody>
        </p: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08EF5E02-6D6E-4F7B-B1C2-E1EB710A34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31135" y="3505823"/>
              <a:ext cx="0" cy="35611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254DDC89-8CD7-44BF-BD5C-3B2BF10984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71153" y="3519123"/>
              <a:ext cx="0" cy="34970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AA1D6793-496E-41F7-A9F4-AFECDA37EF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02217" y="3861933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B8D5902C-E730-4B0C-988C-C51B4BB68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08329" y="3861934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527F3AAC-CA6B-4584-AC9A-E844DD535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71154" y="3861933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598C11A7-03BF-4437-B4A9-601D8595B6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09203" y="3856949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0ECFDD10-8E42-4D92-8317-4A0E5847C46C}"/>
                </a:ext>
              </a:extLst>
            </p:cNvPr>
            <p:cNvSpPr txBox="1"/>
            <p:nvPr/>
          </p:nvSpPr>
          <p:spPr>
            <a:xfrm>
              <a:off x="10733895" y="3828403"/>
              <a:ext cx="558468" cy="182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/>
                <a:t>63/100 adpt.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1DB5CC2C-8A2E-4DBC-8157-C49472AD8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40766" y="4698751"/>
              <a:ext cx="4612" cy="65577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98EC2ACA-9A32-4315-A53C-E9DB12FFBB51}"/>
                </a:ext>
              </a:extLst>
            </p:cNvPr>
            <p:cNvCxnSpPr>
              <a:cxnSpLocks/>
            </p:cNvCxnSpPr>
            <p:nvPr/>
          </p:nvCxnSpPr>
          <p:spPr>
            <a:xfrm>
              <a:off x="11139332" y="4692687"/>
              <a:ext cx="1" cy="66184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29CF75AB-ECE3-4A73-A5B5-72761FE6B990}"/>
                </a:ext>
              </a:extLst>
            </p:cNvPr>
            <p:cNvSpPr txBox="1"/>
            <p:nvPr/>
          </p:nvSpPr>
          <p:spPr>
            <a:xfrm>
              <a:off x="10508738" y="5888120"/>
              <a:ext cx="9239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Leak det. valve</a:t>
              </a:r>
            </a:p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2 venting valves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FCBCA68C-B09B-4C4C-A6F6-ABDFF02EFD3B}"/>
                </a:ext>
              </a:extLst>
            </p:cNvPr>
            <p:cNvSpPr/>
            <p:nvPr/>
          </p:nvSpPr>
          <p:spPr>
            <a:xfrm>
              <a:off x="10657089" y="5360994"/>
              <a:ext cx="710164" cy="542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Primary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F78F4818-42A2-4E67-B481-5AA9160255D3}"/>
                </a:ext>
              </a:extLst>
            </p:cNvPr>
            <p:cNvSpPr txBox="1"/>
            <p:nvPr/>
          </p:nvSpPr>
          <p:spPr>
            <a:xfrm>
              <a:off x="10767241" y="3540975"/>
              <a:ext cx="47898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DN63</a:t>
              </a:r>
            </a:p>
          </p:txBody>
        </p: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41D54341-095D-4C86-917D-1CB76A5110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92943" y="3519123"/>
              <a:ext cx="153819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AC61D0B-6524-435F-9B0E-3C6AAA01DB40}"/>
                </a:ext>
              </a:extLst>
            </p:cNvPr>
            <p:cNvGrpSpPr/>
            <p:nvPr/>
          </p:nvGrpSpPr>
          <p:grpSpPr>
            <a:xfrm>
              <a:off x="7786302" y="5091005"/>
              <a:ext cx="550791" cy="160307"/>
              <a:chOff x="1342134" y="3630031"/>
              <a:chExt cx="227717" cy="336331"/>
            </a:xfrm>
          </p:grpSpPr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0567C684-388A-4112-A493-9EF9DD6685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0031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98C97D47-0667-4648-A8F8-31F9EB439A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639818"/>
                <a:ext cx="224005" cy="3265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9EC06AFC-CE45-4036-AF74-B63919E90F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5846" y="3966362"/>
                <a:ext cx="2240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1AD12C5C-8E33-4553-9800-7710B36E64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2134" y="3639817"/>
                <a:ext cx="221252" cy="3265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94C32565-49C6-4453-995B-A6C4F8AA7A51}"/>
                </a:ext>
              </a:extLst>
            </p:cNvPr>
            <p:cNvCxnSpPr>
              <a:cxnSpLocks/>
            </p:cNvCxnSpPr>
            <p:nvPr/>
          </p:nvCxnSpPr>
          <p:spPr>
            <a:xfrm>
              <a:off x="7938122" y="4970381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D12EBFAD-07C0-4D97-AD22-0F736F2B5FBA}"/>
                </a:ext>
              </a:extLst>
            </p:cNvPr>
            <p:cNvCxnSpPr>
              <a:cxnSpLocks/>
            </p:cNvCxnSpPr>
            <p:nvPr/>
          </p:nvCxnSpPr>
          <p:spPr>
            <a:xfrm>
              <a:off x="8207914" y="4970381"/>
              <a:ext cx="0" cy="1096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293E0C03-875F-4A6C-AC0C-1634F76473A9}"/>
                </a:ext>
              </a:extLst>
            </p:cNvPr>
            <p:cNvSpPr/>
            <p:nvPr/>
          </p:nvSpPr>
          <p:spPr>
            <a:xfrm>
              <a:off x="7775260" y="4564549"/>
              <a:ext cx="606999" cy="4144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TMP</a:t>
              </a:r>
              <a:br>
                <a:rPr lang="en-US" sz="1050"/>
              </a:br>
              <a:r>
                <a:rPr lang="en-US" sz="700"/>
                <a:t>3</a:t>
              </a:r>
              <a:r>
                <a:rPr lang="en-US" sz="700" dirty="0"/>
                <a:t>0</a:t>
              </a:r>
              <a:r>
                <a:rPr lang="en-US" sz="700"/>
                <a:t>0l</a:t>
              </a:r>
              <a:r>
                <a:rPr lang="en-US" sz="700" dirty="0"/>
                <a:t>/s</a:t>
              </a:r>
              <a:endParaRPr lang="en-US" sz="1050" dirty="0"/>
            </a:p>
          </p:txBody>
        </p: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271BAE40-2FF5-4F2D-BDDC-62B0DD6FF5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22608" y="3868751"/>
              <a:ext cx="0" cy="37047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C7FC3C11-F1D1-4520-A0F1-2394FFAB0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2628" y="3879178"/>
              <a:ext cx="0" cy="36694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BE7254D9-0F2E-4895-8A6C-AE38F4FFE6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75261" y="4429724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121285D1-1868-4371-AA39-3DD7101AF7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1374" y="4429726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09AFFB4-E22B-4016-BCD3-E6DA799AD3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44198" y="4429724"/>
              <a:ext cx="12891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6774E40E-9D9F-43FD-8311-81883D0B0F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82247" y="4424739"/>
              <a:ext cx="0" cy="13482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2AA9EB76-D6D3-4C69-848C-B3D2A9CA55D3}"/>
                </a:ext>
              </a:extLst>
            </p:cNvPr>
            <p:cNvSpPr txBox="1"/>
            <p:nvPr/>
          </p:nvSpPr>
          <p:spPr>
            <a:xfrm>
              <a:off x="7806937" y="4396195"/>
              <a:ext cx="558468" cy="182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/>
                <a:t>63/100 adpt.</a:t>
              </a:r>
            </a:p>
          </p:txBody>
        </p: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EB02ADB3-C983-4A69-92B9-C76C9997AFE8}"/>
                </a:ext>
              </a:extLst>
            </p:cNvPr>
            <p:cNvCxnSpPr>
              <a:cxnSpLocks/>
            </p:cNvCxnSpPr>
            <p:nvPr/>
          </p:nvCxnSpPr>
          <p:spPr>
            <a:xfrm>
              <a:off x="7918422" y="5266542"/>
              <a:ext cx="0" cy="9838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DC7D24F2-7ECF-4EA4-B520-8B77C19B6A84}"/>
                </a:ext>
              </a:extLst>
            </p:cNvPr>
            <p:cNvCxnSpPr>
              <a:cxnSpLocks/>
            </p:cNvCxnSpPr>
            <p:nvPr/>
          </p:nvCxnSpPr>
          <p:spPr>
            <a:xfrm>
              <a:off x="8212376" y="5260478"/>
              <a:ext cx="0" cy="9798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D19FEB47-7BB0-4804-81BE-6A9A05AB8482}"/>
                </a:ext>
              </a:extLst>
            </p:cNvPr>
            <p:cNvSpPr txBox="1"/>
            <p:nvPr/>
          </p:nvSpPr>
          <p:spPr>
            <a:xfrm>
              <a:off x="7567807" y="5885589"/>
              <a:ext cx="9239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Leak det. valve</a:t>
              </a:r>
            </a:p>
            <a:p>
              <a:pPr marL="71998" indent="-71998">
                <a:buFont typeface="Arial" panose="020B0604020202020204" pitchFamily="34" charset="0"/>
                <a:buChar char="•"/>
              </a:pPr>
              <a:r>
                <a:rPr lang="en-US" sz="700"/>
                <a:t>2 venting valves</a:t>
              </a: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2A2DBA85-E9C1-4226-B671-D4D1AE4D7713}"/>
                </a:ext>
              </a:extLst>
            </p:cNvPr>
            <p:cNvSpPr/>
            <p:nvPr/>
          </p:nvSpPr>
          <p:spPr>
            <a:xfrm>
              <a:off x="7716157" y="5358464"/>
              <a:ext cx="710164" cy="542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Primary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19BDB92A-A72D-4A6F-B294-81F3E8EFC9BC}"/>
                </a:ext>
              </a:extLst>
            </p:cNvPr>
            <p:cNvSpPr txBox="1"/>
            <p:nvPr/>
          </p:nvSpPr>
          <p:spPr>
            <a:xfrm>
              <a:off x="7858714" y="3918265"/>
              <a:ext cx="478982" cy="24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/>
                <a:t>DN63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ACAF2A9-C513-490A-8143-8EF2F9F3EC6B}"/>
                </a:ext>
              </a:extLst>
            </p:cNvPr>
            <p:cNvSpPr txBox="1"/>
            <p:nvPr/>
          </p:nvSpPr>
          <p:spPr>
            <a:xfrm>
              <a:off x="6956544" y="3061562"/>
              <a:ext cx="3593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/>
                <a:t>DN63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1DB1C174-7384-4AE6-B28E-9D2DD1BF65F9}"/>
                </a:ext>
              </a:extLst>
            </p:cNvPr>
            <p:cNvSpPr txBox="1"/>
            <p:nvPr/>
          </p:nvSpPr>
          <p:spPr>
            <a:xfrm>
              <a:off x="8877040" y="3056908"/>
              <a:ext cx="3593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/>
                <a:t>DN63</a:t>
              </a:r>
            </a:p>
          </p:txBody>
        </p: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62FFDAE1-43F9-4A76-8C00-4566E076DBF2}"/>
                </a:ext>
              </a:extLst>
            </p:cNvPr>
            <p:cNvCxnSpPr>
              <a:cxnSpLocks/>
            </p:cNvCxnSpPr>
            <p:nvPr/>
          </p:nvCxnSpPr>
          <p:spPr>
            <a:xfrm>
              <a:off x="9297916" y="2963299"/>
              <a:ext cx="0" cy="106898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0830799D-0151-42F5-BF2A-7FF2DBB6BE9D}"/>
                </a:ext>
              </a:extLst>
            </p:cNvPr>
            <p:cNvSpPr txBox="1"/>
            <p:nvPr/>
          </p:nvSpPr>
          <p:spPr>
            <a:xfrm rot="16200000">
              <a:off x="8858681" y="2678851"/>
              <a:ext cx="973170" cy="199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>
                  <a:solidFill>
                    <a:schemeClr val="accent6"/>
                  </a:solidFill>
                </a:rPr>
                <a:t>Backscattering reducer</a:t>
              </a:r>
              <a:endParaRPr lang="en-US" sz="600" dirty="0">
                <a:solidFill>
                  <a:schemeClr val="accent6"/>
                </a:solidFill>
              </a:endParaRPr>
            </a:p>
          </p:txBody>
        </p: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5DADC9D-68C3-4F18-BCB6-654339F3FAED}"/>
                </a:ext>
              </a:extLst>
            </p:cNvPr>
            <p:cNvCxnSpPr>
              <a:cxnSpLocks/>
            </p:cNvCxnSpPr>
            <p:nvPr/>
          </p:nvCxnSpPr>
          <p:spPr>
            <a:xfrm>
              <a:off x="9278248" y="2465480"/>
              <a:ext cx="0" cy="106898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BC2EC3ED-FD33-422D-B578-F9883A48F4DF}"/>
                </a:ext>
              </a:extLst>
            </p:cNvPr>
            <p:cNvSpPr txBox="1"/>
            <p:nvPr/>
          </p:nvSpPr>
          <p:spPr>
            <a:xfrm rot="16200000">
              <a:off x="9080388" y="2675288"/>
              <a:ext cx="3834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/>
                <a:t>32mm</a:t>
              </a:r>
            </a:p>
          </p:txBody>
        </p:sp>
      </p:grpSp>
      <p:sp>
        <p:nvSpPr>
          <p:cNvPr id="241" name="Slide Number Placeholder 240">
            <a:extLst>
              <a:ext uri="{FF2B5EF4-FFF2-40B4-BE49-F238E27FC236}">
                <a16:creationId xmlns:a16="http://schemas.microsoft.com/office/drawing/2014/main" id="{6EBB61AD-570F-49B2-8A37-80C8BF36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77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D2A57E5-D80C-4CB0-A923-9016EDCE9247}"/>
              </a:ext>
            </a:extLst>
          </p:cNvPr>
          <p:cNvGrpSpPr/>
          <p:nvPr/>
        </p:nvGrpSpPr>
        <p:grpSpPr>
          <a:xfrm>
            <a:off x="1160776" y="-18914"/>
            <a:ext cx="10769339" cy="6788788"/>
            <a:chOff x="1160776" y="-18914"/>
            <a:chExt cx="10769339" cy="678878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476233D-0EAF-46BD-9FA3-04D4BEA91B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224" t="44420" r="17155" b="8595"/>
            <a:stretch/>
          </p:blipFill>
          <p:spPr>
            <a:xfrm>
              <a:off x="1408386" y="681037"/>
              <a:ext cx="9931923" cy="5495926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3FC0547-3C23-47B3-8678-D977743EF52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0" y="525517"/>
              <a:ext cx="1040524" cy="16711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1CC032-557A-4820-AB5A-A4C12C5E1FD6}"/>
                </a:ext>
              </a:extLst>
            </p:cNvPr>
            <p:cNvSpPr txBox="1"/>
            <p:nvPr/>
          </p:nvSpPr>
          <p:spPr>
            <a:xfrm>
              <a:off x="1565865" y="240184"/>
              <a:ext cx="2953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DN100 gasket with 63 hole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F0F5DA4-F578-4FE3-B122-E211964970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3628" y="4099034"/>
              <a:ext cx="588579" cy="1713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312832-4728-4D33-B1DE-3E6C5F508D1D}"/>
                </a:ext>
              </a:extLst>
            </p:cNvPr>
            <p:cNvSpPr txBox="1"/>
            <p:nvPr/>
          </p:nvSpPr>
          <p:spPr>
            <a:xfrm>
              <a:off x="3042568" y="5812221"/>
              <a:ext cx="27015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to DN100 adaptor + DN100 gasket with 63 hole + Hipace300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E5A2C6-76BF-4998-B895-5E0E2A0FEF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94762" y="4267200"/>
              <a:ext cx="425845" cy="17079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A16391-361A-4655-9D60-04E77A8A5C9C}"/>
                </a:ext>
              </a:extLst>
            </p:cNvPr>
            <p:cNvSpPr txBox="1"/>
            <p:nvPr/>
          </p:nvSpPr>
          <p:spPr>
            <a:xfrm>
              <a:off x="6190417" y="5846544"/>
              <a:ext cx="2774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to DN100 adaptor + DN100 gasket with 63 hole + Hipace300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C39087F-B69E-4D89-8435-12B092395921}"/>
                </a:ext>
              </a:extLst>
            </p:cNvPr>
            <p:cNvCxnSpPr/>
            <p:nvPr/>
          </p:nvCxnSpPr>
          <p:spPr>
            <a:xfrm>
              <a:off x="6096000" y="788276"/>
              <a:ext cx="178676" cy="1618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80BF973-CCF8-4D83-8A44-EC4ADE329AC8}"/>
                </a:ext>
              </a:extLst>
            </p:cNvPr>
            <p:cNvSpPr txBox="1"/>
            <p:nvPr/>
          </p:nvSpPr>
          <p:spPr>
            <a:xfrm>
              <a:off x="4861386" y="-18914"/>
              <a:ext cx="4603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 don’t think DN160 gasket with 63 mm hole needed since there is 3 skimmer upstream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8411822-170F-440C-884F-99CC730A14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6228" y="1135117"/>
              <a:ext cx="1213593" cy="15053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4FC11FE-1911-43E9-9FB5-9F9C72D2F1D6}"/>
                </a:ext>
              </a:extLst>
            </p:cNvPr>
            <p:cNvSpPr txBox="1"/>
            <p:nvPr/>
          </p:nvSpPr>
          <p:spPr>
            <a:xfrm>
              <a:off x="9039601" y="771692"/>
              <a:ext cx="2701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gasket with 32 mm hole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042ED4-9E4C-49D1-BD69-A3D1E7A38E73}"/>
                </a:ext>
              </a:extLst>
            </p:cNvPr>
            <p:cNvSpPr txBox="1"/>
            <p:nvPr/>
          </p:nvSpPr>
          <p:spPr>
            <a:xfrm>
              <a:off x="1160776" y="4672925"/>
              <a:ext cx="167167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HiPACE700 with 63 mm hole gasket here before CERN Primary pump arrived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C933A3-A5C5-42BC-B576-F6CDA0FA3A3B}"/>
                </a:ext>
              </a:extLst>
            </p:cNvPr>
            <p:cNvSpPr txBox="1"/>
            <p:nvPr/>
          </p:nvSpPr>
          <p:spPr>
            <a:xfrm>
              <a:off x="9817183" y="1508678"/>
              <a:ext cx="21129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HiPACE700 here with standard gasket before CERN Elbow arrived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8A7956-69EE-4E74-A95C-41EFB240CCAF}"/>
              </a:ext>
            </a:extLst>
          </p:cNvPr>
          <p:cNvSpPr txBox="1"/>
          <p:nvPr/>
        </p:nvSpPr>
        <p:spPr>
          <a:xfrm>
            <a:off x="9524282" y="6334780"/>
            <a:ext cx="2667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Slide: Hao Zhang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9508D2-227F-4A0A-B0D6-B18A5FABB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A6FF-5A41-4438-A377-7207FC349F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40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2054</Words>
  <Application>Microsoft Macintosh PowerPoint</Application>
  <PresentationFormat>Widescreen</PresentationFormat>
  <Paragraphs>523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CERNCorporate4-3</vt:lpstr>
      <vt:lpstr>BGC “v3” design &amp; integration</vt:lpstr>
      <vt:lpstr>“v1” setup (past)</vt:lpstr>
      <vt:lpstr>Context</vt:lpstr>
      <vt:lpstr>PowerPoint Presentation</vt:lpstr>
      <vt:lpstr>PowerPoint Presentation</vt:lpstr>
      <vt:lpstr>PowerPoint Presentation</vt:lpstr>
      <vt:lpstr>PowerPoint Presentation</vt:lpstr>
      <vt:lpstr>Context</vt:lpstr>
      <vt:lpstr>PowerPoint Presentation</vt:lpstr>
      <vt:lpstr>Simulation goals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(simulations)</vt:lpstr>
      <vt:lpstr>Dry pumps test for first vacuum chambers</vt:lpstr>
      <vt:lpstr>Dry pumps test for first vacuum chambers</vt:lpstr>
      <vt:lpstr>Beam Gas Curtain (BGC) Vacuum Controls Requirements</vt:lpstr>
      <vt:lpstr>Beam Gas Curtain (BGC) Vacuum Requirements</vt:lpstr>
      <vt:lpstr>Outlook: LHC Beam Vacuum simulation</vt:lpstr>
      <vt:lpstr>Outlook: BGC Jet Simulations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Marton Ady</dc:creator>
  <cp:lastModifiedBy>Márton Ady</cp:lastModifiedBy>
  <cp:revision>38</cp:revision>
  <dcterms:created xsi:type="dcterms:W3CDTF">2018-11-22T16:52:05Z</dcterms:created>
  <dcterms:modified xsi:type="dcterms:W3CDTF">2018-11-27T13:59:54Z</dcterms:modified>
</cp:coreProperties>
</file>