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7"/>
  </p:notesMasterIdLst>
  <p:handoutMasterIdLst>
    <p:handoutMasterId r:id="rId8"/>
  </p:handoutMasterIdLst>
  <p:sldIdLst>
    <p:sldId id="337" r:id="rId2"/>
    <p:sldId id="340" r:id="rId3"/>
    <p:sldId id="347" r:id="rId4"/>
    <p:sldId id="350" r:id="rId5"/>
    <p:sldId id="351" r:id="rId6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0" autoAdjust="0"/>
    <p:restoredTop sz="94676" autoAdjust="0"/>
  </p:normalViewPr>
  <p:slideViewPr>
    <p:cSldViewPr>
      <p:cViewPr>
        <p:scale>
          <a:sx n="140" d="100"/>
          <a:sy n="140" d="100"/>
        </p:scale>
        <p:origin x="1386" y="4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8406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781946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8335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n-dep-mef-lpc/LS2/Global%20Schedules/Forms/AllItem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7379"/>
            <a:ext cx="434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BGC Planning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27</a:t>
            </a:r>
            <a:r>
              <a:rPr lang="en-US" dirty="0" smtClean="0"/>
              <a:t>.11.2018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2057400"/>
            <a:ext cx="77343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Global LHC LS2 Planning</a:t>
            </a:r>
          </a:p>
          <a:p>
            <a:r>
              <a:rPr lang="en-GB" sz="1400" b="0" dirty="0" smtClean="0">
                <a:solidFill>
                  <a:srgbClr val="00B0F0"/>
                </a:solidFill>
                <a:hlinkClick r:id="rId3"/>
              </a:rPr>
              <a:t>https://espace.cern.ch/en-dep-mef-lpc/LS2/Global%20Schedules/Forms/AllItems.aspx</a:t>
            </a:r>
            <a:endParaRPr lang="en-GB" sz="1400" b="0" dirty="0" smtClean="0">
              <a:solidFill>
                <a:srgbClr val="00B0F0"/>
              </a:solidFill>
            </a:endParaRPr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BGC Status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BGC Roadmap to installation</a:t>
            </a:r>
            <a:endParaRPr lang="en-GB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50482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1336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04.09.2018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630"/>
            <a:ext cx="9906000" cy="6030320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-76200" y="471979"/>
            <a:ext cx="81534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GB" sz="2800" b="0" dirty="0" smtClean="0">
                <a:solidFill>
                  <a:srgbClr val="FF0000"/>
                </a:solidFill>
              </a:rPr>
              <a:t/>
            </a:r>
            <a:br>
              <a:rPr lang="en-GB" sz="2800" b="0" dirty="0" smtClean="0">
                <a:solidFill>
                  <a:srgbClr val="FF0000"/>
                </a:solidFill>
              </a:rPr>
            </a:br>
            <a:r>
              <a:rPr lang="en-GB" sz="2800" b="0" dirty="0" smtClean="0">
                <a:solidFill>
                  <a:srgbClr val="FF0000"/>
                </a:solidFill>
              </a:rPr>
              <a:t>Global </a:t>
            </a:r>
            <a:r>
              <a:rPr lang="en-GB" sz="2800" b="0" dirty="0" smtClean="0">
                <a:solidFill>
                  <a:srgbClr val="FF0000"/>
                </a:solidFill>
              </a:rPr>
              <a:t>LHC </a:t>
            </a:r>
            <a:r>
              <a:rPr lang="en-GB" sz="2800" b="0" dirty="0" smtClean="0">
                <a:solidFill>
                  <a:srgbClr val="FF0000"/>
                </a:solidFill>
              </a:rPr>
              <a:t>LS2 </a:t>
            </a:r>
            <a:r>
              <a:rPr lang="en-GB" sz="2800" b="0" dirty="0" smtClean="0">
                <a:solidFill>
                  <a:srgbClr val="FF0000"/>
                </a:solidFill>
              </a:rPr>
              <a:t>planning</a:t>
            </a:r>
            <a:r>
              <a:rPr lang="en-GB" sz="2800" b="0" dirty="0" smtClean="0">
                <a:solidFill>
                  <a:srgbClr val="FF0000"/>
                </a:solidFill>
              </a:rPr>
              <a:t>: Start 03.12.18</a:t>
            </a:r>
            <a:endParaRPr lang="en-US" sz="2800" b="0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14400" y="1564364"/>
            <a:ext cx="8458200" cy="995717"/>
            <a:chOff x="914400" y="1564364"/>
            <a:chExt cx="8458200" cy="995717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14400" y="1691734"/>
              <a:ext cx="4953000" cy="2539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935892" y="2306165"/>
              <a:ext cx="4953000" cy="2539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888892" y="1564364"/>
              <a:ext cx="3483708" cy="3812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888892" y="2178795"/>
              <a:ext cx="3483708" cy="3812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 rot="203513">
            <a:off x="3251553" y="1906956"/>
            <a:ext cx="16892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Warm-up</a:t>
            </a:r>
            <a:endParaRPr lang="en-GB" sz="24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02492" y="5181600"/>
            <a:ext cx="95035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64892" y="5210086"/>
            <a:ext cx="3048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End of easy access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483" y="3524250"/>
            <a:ext cx="2066925" cy="3105150"/>
          </a:xfrm>
          <a:prstGeom prst="rect">
            <a:avLst/>
          </a:prstGeom>
          <a:ln w="69850"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505200" y="3886199"/>
            <a:ext cx="533400" cy="10360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038600" y="4191000"/>
            <a:ext cx="3404883" cy="285750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5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14478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Dates for LS2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27</a:t>
            </a:r>
            <a:r>
              <a:rPr lang="en-US" dirty="0" smtClean="0"/>
              <a:t>.11.2018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0915" y="1790700"/>
            <a:ext cx="82677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Start: 03.12.2018, Progressive access, depending on </a:t>
            </a:r>
            <a:r>
              <a:rPr lang="en-GB" sz="2800" dirty="0" smtClean="0"/>
              <a:t>point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BGC work finished by June 2020 </a:t>
            </a:r>
            <a:r>
              <a:rPr lang="en-GB" sz="2800" dirty="0" smtClean="0">
                <a:sym typeface="Wingdings" panose="05000000000000000000" pitchFamily="2" charset="2"/>
              </a:rPr>
              <a:t> Note limited flexibility on other services due to resources</a:t>
            </a:r>
            <a:endParaRPr lang="en-GB" sz="2800" dirty="0" smtClean="0"/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Difficult access as </a:t>
            </a:r>
            <a:r>
              <a:rPr lang="en-GB" sz="2800" dirty="0"/>
              <a:t>from </a:t>
            </a:r>
            <a:r>
              <a:rPr lang="en-GB" sz="2800" dirty="0" smtClean="0"/>
              <a:t>August 2020</a:t>
            </a:r>
          </a:p>
        </p:txBody>
      </p:sp>
    </p:spTree>
    <p:extLst>
      <p:ext uri="{BB962C8B-B14F-4D97-AF65-F5344CB8AC3E}">
        <p14:creationId xmlns:p14="http://schemas.microsoft.com/office/powerpoint/2010/main" val="26859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1981200" y="391201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BGC Status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27</a:t>
            </a:r>
            <a:r>
              <a:rPr lang="en-US" dirty="0" smtClean="0"/>
              <a:t>.11.2018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287996"/>
            <a:ext cx="8915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Mechanical and optical design advanced, Decisions to lead to detailed and manufacturing design to be taken in this review or action plan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Blackening studies advanced, several options, Decisions to be taken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Start-off gas type defined: Neon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Vacuum layout advanced, to be tested at CI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Administration: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CERN Internal document to allow for BGC Stage1 installation approved: EDMS </a:t>
            </a:r>
            <a:r>
              <a:rPr lang="en-US" dirty="0" smtClean="0"/>
              <a:t>2025553 including Safety Assessment Form EDMS </a:t>
            </a:r>
            <a:r>
              <a:rPr lang="en-US" dirty="0"/>
              <a:t>1936384</a:t>
            </a:r>
            <a:endParaRPr lang="en-US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CH" dirty="0" smtClean="0"/>
              <a:t>Stage 2 ECR to </a:t>
            </a:r>
            <a:r>
              <a:rPr lang="fr-CH" dirty="0" err="1" smtClean="0"/>
              <a:t>be</a:t>
            </a:r>
            <a:r>
              <a:rPr lang="fr-CH" dirty="0" smtClean="0"/>
              <a:t> made by </a:t>
            </a:r>
            <a:r>
              <a:rPr lang="fr-CH" dirty="0" err="1" smtClean="0"/>
              <a:t>February</a:t>
            </a:r>
            <a:r>
              <a:rPr lang="fr-CH" dirty="0" smtClean="0"/>
              <a:t> 2019</a:t>
            </a:r>
          </a:p>
          <a:p>
            <a:pPr lvl="1"/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Infrastructure: Cabling, Rack, Gas tube routing, Gas bottle position addressed and followed-up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542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63372" y="536169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BGC Roadmap to Installation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27</a:t>
            </a:r>
            <a:r>
              <a:rPr lang="en-US" dirty="0" smtClean="0"/>
              <a:t>.11.2018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259563"/>
            <a:ext cx="8839200" cy="1120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697503"/>
            <a:ext cx="259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Collaboration Meeting</a:t>
            </a:r>
          </a:p>
          <a:p>
            <a:r>
              <a:rPr lang="fr-CH" dirty="0" smtClean="0"/>
              <a:t>27/28 </a:t>
            </a:r>
            <a:r>
              <a:rPr lang="fr-CH" dirty="0" err="1" smtClean="0"/>
              <a:t>Nov</a:t>
            </a:r>
            <a:r>
              <a:rPr lang="fr-CH" dirty="0" smtClean="0"/>
              <a:t> 2018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62000" y="1371600"/>
            <a:ext cx="0" cy="32590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15000" y="6102951"/>
            <a:ext cx="40420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T</a:t>
            </a:r>
            <a:r>
              <a:rPr lang="fr-CH" dirty="0" smtClean="0"/>
              <a:t>unnel installation </a:t>
            </a:r>
            <a:r>
              <a:rPr lang="fr-CH" dirty="0" err="1" smtClean="0"/>
              <a:t>Feb</a:t>
            </a:r>
            <a:r>
              <a:rPr lang="fr-CH" dirty="0" smtClean="0"/>
              <a:t> to May 2020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9296400" y="1371600"/>
            <a:ext cx="0" cy="47244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10201" y="5518666"/>
            <a:ext cx="3810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HEL Test Stand Test </a:t>
            </a:r>
            <a:r>
              <a:rPr lang="fr-CH" dirty="0" err="1" smtClean="0"/>
              <a:t>Dec</a:t>
            </a:r>
            <a:r>
              <a:rPr lang="fr-CH" dirty="0" smtClean="0"/>
              <a:t> 2019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620000" y="1371600"/>
            <a:ext cx="0" cy="41910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553200" y="1371600"/>
            <a:ext cx="0" cy="34290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876800" y="4858727"/>
            <a:ext cx="26670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V3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  <a:r>
              <a:rPr lang="fr-CH" dirty="0" err="1" smtClean="0"/>
              <a:t>Oct</a:t>
            </a:r>
            <a:r>
              <a:rPr lang="fr-CH" dirty="0" smtClean="0"/>
              <a:t> 2019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105400" y="1371600"/>
            <a:ext cx="0" cy="27432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67000" y="4143480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Surface </a:t>
            </a:r>
            <a:r>
              <a:rPr lang="fr-CH" dirty="0" err="1" smtClean="0"/>
              <a:t>coatings</a:t>
            </a:r>
            <a:r>
              <a:rPr lang="fr-CH" dirty="0" smtClean="0"/>
              <a:t> July 2019 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590800" y="1371600"/>
            <a:ext cx="0" cy="12192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3400" y="2504202"/>
            <a:ext cx="28614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Manufacturing</a:t>
            </a:r>
            <a:r>
              <a:rPr lang="fr-CH" dirty="0" smtClean="0"/>
              <a:t> </a:t>
            </a:r>
            <a:r>
              <a:rPr lang="fr-CH" dirty="0" err="1" smtClean="0"/>
              <a:t>Drawings</a:t>
            </a:r>
            <a:endParaRPr lang="fr-CH" dirty="0" smtClean="0"/>
          </a:p>
          <a:p>
            <a:r>
              <a:rPr lang="fr-CH" dirty="0" smtClean="0"/>
              <a:t>and ECR2 by </a:t>
            </a:r>
            <a:r>
              <a:rPr lang="fr-CH" dirty="0" err="1" smtClean="0"/>
              <a:t>Feb</a:t>
            </a:r>
            <a:r>
              <a:rPr lang="fr-CH" dirty="0"/>
              <a:t> </a:t>
            </a:r>
            <a:r>
              <a:rPr lang="fr-CH" dirty="0" smtClean="0"/>
              <a:t>2019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733800" y="1371600"/>
            <a:ext cx="0" cy="19812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447800" y="3260581"/>
            <a:ext cx="348017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Production and Procurement  	Start March 2019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343400" y="1539415"/>
            <a:ext cx="5049672" cy="830997"/>
          </a:xfrm>
          <a:prstGeom prst="rect">
            <a:avLst/>
          </a:prstGeom>
          <a:gradFill>
            <a:gsLst>
              <a:gs pos="0">
                <a:schemeClr val="bg1"/>
              </a:gs>
              <a:gs pos="58000">
                <a:srgbClr val="C00000">
                  <a:lumMod val="45000"/>
                  <a:lumOff val="55000"/>
                  <a:alpha val="67000"/>
                </a:srgbClr>
              </a:gs>
              <a:gs pos="100000">
                <a:srgbClr val="FF0000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Tunnel installations (</a:t>
            </a:r>
            <a:r>
              <a:rPr lang="fr-CH" sz="1600" dirty="0" err="1" smtClean="0"/>
              <a:t>Cables</a:t>
            </a:r>
            <a:r>
              <a:rPr lang="fr-CH" sz="1600" dirty="0" smtClean="0"/>
              <a:t>, Racks, Tubes, </a:t>
            </a:r>
            <a:r>
              <a:rPr lang="fr-CH" sz="1600" dirty="0" err="1" smtClean="0"/>
              <a:t>Holes</a:t>
            </a:r>
            <a:r>
              <a:rPr lang="fr-CH" sz="1600" dirty="0" smtClean="0"/>
              <a:t> on Tunnel </a:t>
            </a:r>
            <a:r>
              <a:rPr lang="fr-CH" sz="1600" dirty="0" err="1" smtClean="0"/>
              <a:t>Floor</a:t>
            </a:r>
            <a:r>
              <a:rPr lang="fr-CH" sz="1600" dirty="0" smtClean="0"/>
              <a:t>, </a:t>
            </a:r>
            <a:r>
              <a:rPr lang="fr-CH" sz="1600" dirty="0" err="1" smtClean="0"/>
              <a:t>Gas</a:t>
            </a:r>
            <a:r>
              <a:rPr lang="fr-CH" sz="1600" dirty="0" smtClean="0"/>
              <a:t> </a:t>
            </a:r>
            <a:r>
              <a:rPr lang="fr-CH" sz="1600" dirty="0" err="1" smtClean="0"/>
              <a:t>bottle</a:t>
            </a:r>
            <a:r>
              <a:rPr lang="fr-CH" sz="1600" dirty="0" smtClean="0"/>
              <a:t>, Pressure </a:t>
            </a:r>
            <a:r>
              <a:rPr lang="fr-CH" sz="1600" dirty="0" err="1" smtClean="0"/>
              <a:t>Reducers</a:t>
            </a:r>
            <a:r>
              <a:rPr lang="fr-CH" sz="1600" dirty="0" smtClean="0"/>
              <a:t>…)</a:t>
            </a:r>
          </a:p>
          <a:p>
            <a:r>
              <a:rPr lang="fr-CH" sz="1600" dirty="0" smtClean="0"/>
              <a:t>Start July 2019, End </a:t>
            </a:r>
            <a:r>
              <a:rPr lang="fr-CH" sz="1600" dirty="0" err="1" smtClean="0"/>
              <a:t>February</a:t>
            </a:r>
            <a:r>
              <a:rPr lang="fr-CH" sz="1600" dirty="0" smtClean="0"/>
              <a:t> 2020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651679" y="5208101"/>
            <a:ext cx="3691721" cy="1077218"/>
          </a:xfrm>
          <a:prstGeom prst="rect">
            <a:avLst/>
          </a:prstGeom>
          <a:gradFill>
            <a:gsLst>
              <a:gs pos="0">
                <a:schemeClr val="bg1"/>
              </a:gs>
              <a:gs pos="56000">
                <a:srgbClr val="C00000">
                  <a:lumMod val="45000"/>
                  <a:lumOff val="55000"/>
                  <a:alpha val="48000"/>
                </a:srgbClr>
              </a:gs>
              <a:gs pos="100000">
                <a:srgbClr val="FF0000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Only</a:t>
            </a:r>
            <a:r>
              <a:rPr lang="fr-CH" sz="1600" dirty="0" smtClean="0"/>
              <a:t> </a:t>
            </a:r>
            <a:r>
              <a:rPr lang="fr-CH" sz="1600" dirty="0" err="1" smtClean="0"/>
              <a:t>fully</a:t>
            </a:r>
            <a:r>
              <a:rPr lang="fr-CH" sz="1600" dirty="0"/>
              <a:t> </a:t>
            </a:r>
            <a:r>
              <a:rPr lang="fr-CH" sz="1600" dirty="0" err="1" smtClean="0"/>
              <a:t>agreed</a:t>
            </a:r>
            <a:r>
              <a:rPr lang="fr-CH" sz="1600" dirty="0" smtClean="0"/>
              <a:t> and </a:t>
            </a:r>
            <a:r>
              <a:rPr lang="fr-CH" sz="1600" dirty="0" err="1" smtClean="0"/>
              <a:t>tested</a:t>
            </a:r>
            <a:r>
              <a:rPr lang="fr-CH" sz="1600" dirty="0" smtClean="0"/>
              <a:t> instrument </a:t>
            </a:r>
            <a:r>
              <a:rPr lang="fr-CH" sz="1600" dirty="0" err="1" smtClean="0"/>
              <a:t>will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installed</a:t>
            </a:r>
            <a:r>
              <a:rPr lang="fr-CH" sz="1600" dirty="0" smtClean="0"/>
              <a:t> in LHC.</a:t>
            </a:r>
          </a:p>
          <a:p>
            <a:r>
              <a:rPr lang="fr-CH" sz="1600" dirty="0" smtClean="0"/>
              <a:t>Minimum </a:t>
            </a:r>
            <a:r>
              <a:rPr lang="fr-CH" sz="1600" dirty="0" err="1" smtClean="0"/>
              <a:t>requirement</a:t>
            </a:r>
            <a:r>
              <a:rPr lang="fr-CH" sz="1600" dirty="0" smtClean="0"/>
              <a:t>: Installation as per ECR 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064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8" grpId="0" animBg="1"/>
      <p:bldP spid="24" grpId="0" animBg="1"/>
      <p:bldP spid="27" grpId="0" animBg="1"/>
      <p:bldP spid="30" grpId="0" animBg="1"/>
      <p:bldP spid="32" grpId="0" animBg="1"/>
      <p:bldP spid="26" grpId="0" animBg="1"/>
      <p:bldP spid="3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40285</TotalTime>
  <Words>257</Words>
  <Application>Microsoft Office PowerPoint</Application>
  <PresentationFormat>A4 Paper (210x297 mm)</PresentationFormat>
  <Paragraphs>60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Times New Roman</vt:lpstr>
      <vt:lpstr>Wingdings</vt:lpstr>
      <vt:lpstr>Wingdings 2</vt:lpstr>
      <vt:lpstr>Austin</vt:lpstr>
      <vt:lpstr> BGC Planning</vt:lpstr>
      <vt:lpstr>  </vt:lpstr>
      <vt:lpstr> Dates for LS2 </vt:lpstr>
      <vt:lpstr> BGC Status</vt:lpstr>
      <vt:lpstr> BGC Roadmap to Installation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886</cp:revision>
  <cp:lastPrinted>2014-05-21T14:16:37Z</cp:lastPrinted>
  <dcterms:created xsi:type="dcterms:W3CDTF">1996-04-24T17:02:00Z</dcterms:created>
  <dcterms:modified xsi:type="dcterms:W3CDTF">2018-11-26T16:51:19Z</dcterms:modified>
</cp:coreProperties>
</file>