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6"/>
  </p:notesMasterIdLst>
  <p:sldIdLst>
    <p:sldId id="260" r:id="rId2"/>
    <p:sldId id="262" r:id="rId3"/>
    <p:sldId id="263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EEAD8"/>
    <a:srgbClr val="3FD4FF"/>
    <a:srgbClr val="CC6600"/>
    <a:srgbClr val="FFFF00"/>
    <a:srgbClr val="00602B"/>
    <a:srgbClr val="E7FFF2"/>
    <a:srgbClr val="09FF78"/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88" autoAdjust="0"/>
    <p:restoredTop sz="94660"/>
  </p:normalViewPr>
  <p:slideViewPr>
    <p:cSldViewPr snapToGrid="0">
      <p:cViewPr>
        <p:scale>
          <a:sx n="75" d="100"/>
          <a:sy n="75" d="100"/>
        </p:scale>
        <p:origin x="426" y="108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E590D5-6465-420F-A3E6-F3E0EE2721C3}" type="datetimeFigureOut">
              <a:rPr lang="en-GB" smtClean="0"/>
              <a:t>12/11/2018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59632F-A84E-46AC-B4BC-E4BA999D4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169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9091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9319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262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104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6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033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2246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19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3764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Layout of DFH and current leads: status of on-going optimization </a:t>
            </a:r>
            <a:r>
              <a:rPr lang="en-GB" dirty="0" smtClean="0"/>
              <a:t>studies:</a:t>
            </a:r>
            <a:br>
              <a:rPr lang="en-GB" dirty="0" smtClean="0"/>
            </a:br>
            <a:r>
              <a:rPr lang="en-GB" dirty="0" smtClean="0">
                <a:solidFill>
                  <a:schemeClr val="accent6"/>
                </a:solidFill>
              </a:rPr>
              <a:t>Work in progress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Jerome F., Yann L., Samer Y.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67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DFX - CPS review 3 July 2017</a:t>
            </a:r>
            <a:endParaRPr kumimoji="0" lang="en-GB" sz="1467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6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WP6a Integration weekly meeting #1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341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000" y="2200"/>
            <a:ext cx="3096064" cy="720000"/>
          </a:xfrm>
        </p:spPr>
        <p:txBody>
          <a:bodyPr/>
          <a:lstStyle/>
          <a:p>
            <a:pPr algn="l"/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4510" y="995247"/>
            <a:ext cx="4445807" cy="272130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dirty="0" smtClean="0"/>
              <a:t>Each IP1 and IP5 sides equipped with 2 cold powering chains of cryostats</a:t>
            </a:r>
          </a:p>
          <a:p>
            <a:r>
              <a:rPr lang="en-GB" dirty="0" smtClean="0"/>
              <a:t>Triplet insertion :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DFHx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– SC Link (DSH) – DFX</a:t>
            </a:r>
          </a:p>
          <a:p>
            <a:r>
              <a:rPr lang="en-GB" dirty="0" smtClean="0"/>
              <a:t>Matching sections : </a:t>
            </a:r>
            <a:r>
              <a:rPr lang="en-GB" dirty="0" err="1" smtClean="0">
                <a:solidFill>
                  <a:srgbClr val="7030A0"/>
                </a:solidFill>
              </a:rPr>
              <a:t>DFHm</a:t>
            </a:r>
            <a:r>
              <a:rPr lang="en-GB" dirty="0" smtClean="0">
                <a:solidFill>
                  <a:srgbClr val="7030A0"/>
                </a:solidFill>
              </a:rPr>
              <a:t> – SC Link - DFM</a:t>
            </a:r>
          </a:p>
          <a:p>
            <a:pPr marL="0" indent="0">
              <a:buNone/>
            </a:pPr>
            <a:r>
              <a:rPr lang="en-GB" b="1" dirty="0" smtClean="0"/>
              <a:t>Status</a:t>
            </a:r>
            <a:r>
              <a:rPr lang="en-GB" b="1" dirty="0"/>
              <a:t>:</a:t>
            </a:r>
          </a:p>
          <a:p>
            <a:r>
              <a:rPr lang="en-GB" dirty="0"/>
              <a:t>Some </a:t>
            </a:r>
            <a:r>
              <a:rPr lang="en-GB" dirty="0">
                <a:solidFill>
                  <a:srgbClr val="0070C0"/>
                </a:solidFill>
              </a:rPr>
              <a:t>preliminary designs </a:t>
            </a:r>
            <a:r>
              <a:rPr lang="en-GB" dirty="0"/>
              <a:t>to identify key challenges</a:t>
            </a:r>
          </a:p>
          <a:p>
            <a:r>
              <a:rPr lang="en-GB" dirty="0"/>
              <a:t>Iterations on-going wp6a-wp6b to </a:t>
            </a:r>
            <a:r>
              <a:rPr lang="en-GB" dirty="0">
                <a:solidFill>
                  <a:srgbClr val="0070C0"/>
                </a:solidFill>
              </a:rPr>
              <a:t>reach common </a:t>
            </a:r>
            <a:r>
              <a:rPr lang="en-GB" smtClean="0">
                <a:solidFill>
                  <a:srgbClr val="0070C0"/>
                </a:solidFill>
              </a:rPr>
              <a:t>proposa</a:t>
            </a:r>
            <a:r>
              <a:rPr lang="en-GB" smtClean="0"/>
              <a:t>l toward the </a:t>
            </a:r>
            <a:r>
              <a:rPr lang="en-GB" u="sng" dirty="0" smtClean="0"/>
              <a:t>end of the year</a:t>
            </a:r>
            <a:endParaRPr lang="en-GB" u="sng" dirty="0"/>
          </a:p>
          <a:p>
            <a:pPr marL="0" indent="0">
              <a:buNone/>
            </a:pPr>
            <a:r>
              <a:rPr lang="en-GB" b="1" dirty="0">
                <a:solidFill>
                  <a:srgbClr val="0070C0"/>
                </a:solidFill>
              </a:rPr>
              <a:t>Next step</a:t>
            </a:r>
            <a:r>
              <a:rPr lang="en-GB" dirty="0" smtClean="0"/>
              <a:t>:</a:t>
            </a:r>
          </a:p>
          <a:p>
            <a:r>
              <a:rPr lang="en-GB" dirty="0" smtClean="0"/>
              <a:t>Propose </a:t>
            </a:r>
            <a:r>
              <a:rPr lang="en-GB" dirty="0"/>
              <a:t>&amp; iterate through WP15 with other </a:t>
            </a:r>
            <a:r>
              <a:rPr lang="en-GB" dirty="0" smtClean="0"/>
              <a:t>services</a:t>
            </a:r>
            <a:endParaRPr lang="en-GB" dirty="0"/>
          </a:p>
          <a:p>
            <a:endParaRPr lang="en-GB" dirty="0" smtClean="0"/>
          </a:p>
        </p:txBody>
      </p:sp>
      <p:grpSp>
        <p:nvGrpSpPr>
          <p:cNvPr id="36" name="Group 35"/>
          <p:cNvGrpSpPr/>
          <p:nvPr/>
        </p:nvGrpSpPr>
        <p:grpSpPr>
          <a:xfrm>
            <a:off x="1775521" y="6380195"/>
            <a:ext cx="9927596" cy="160955"/>
            <a:chOff x="5801794" y="4942328"/>
            <a:chExt cx="2974208" cy="97533"/>
          </a:xfrm>
        </p:grpSpPr>
        <p:sp>
          <p:nvSpPr>
            <p:cNvPr id="35" name="Rectangle 34"/>
            <p:cNvSpPr/>
            <p:nvPr/>
          </p:nvSpPr>
          <p:spPr>
            <a:xfrm>
              <a:off x="5803628" y="4942328"/>
              <a:ext cx="2972374" cy="9753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H="1">
              <a:off x="5801794" y="4991095"/>
              <a:ext cx="2972374" cy="0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  <a:prstDash val="dash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090" b="13436"/>
          <a:stretch/>
        </p:blipFill>
        <p:spPr>
          <a:xfrm>
            <a:off x="5726515" y="2231379"/>
            <a:ext cx="6483420" cy="2541771"/>
          </a:xfrm>
          <a:prstGeom prst="rect">
            <a:avLst/>
          </a:prstGeom>
        </p:spPr>
      </p:pic>
      <p:grpSp>
        <p:nvGrpSpPr>
          <p:cNvPr id="144" name="Group 143"/>
          <p:cNvGrpSpPr/>
          <p:nvPr/>
        </p:nvGrpSpPr>
        <p:grpSpPr>
          <a:xfrm>
            <a:off x="8196766" y="3498162"/>
            <a:ext cx="2712888" cy="723803"/>
            <a:chOff x="4887668" y="3787163"/>
            <a:chExt cx="2877263" cy="767659"/>
          </a:xfrm>
        </p:grpSpPr>
        <p:sp>
          <p:nvSpPr>
            <p:cNvPr id="17" name="TextBox 16"/>
            <p:cNvSpPr txBox="1"/>
            <p:nvPr/>
          </p:nvSpPr>
          <p:spPr>
            <a:xfrm rot="21022299">
              <a:off x="4887668" y="4326324"/>
              <a:ext cx="33526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D1</a:t>
              </a:r>
              <a:endParaRPr lang="en-GB" sz="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20947841">
              <a:off x="5298723" y="4232463"/>
              <a:ext cx="347167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CP</a:t>
              </a:r>
              <a:endParaRPr lang="en-GB" sz="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20988596">
              <a:off x="5863019" y="4109601"/>
              <a:ext cx="342066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Q3</a:t>
              </a:r>
              <a:endParaRPr lang="en-GB" sz="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 rot="20956418">
              <a:off x="6401854" y="3997409"/>
              <a:ext cx="408372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Q2b</a:t>
              </a:r>
              <a:endParaRPr lang="en-GB" sz="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 rot="20821435">
              <a:off x="6892663" y="3891880"/>
              <a:ext cx="403270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Q2a</a:t>
              </a:r>
              <a:endParaRPr lang="en-GB" sz="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21053899">
              <a:off x="7422865" y="3787163"/>
              <a:ext cx="342066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Q1</a:t>
              </a:r>
              <a:endParaRPr lang="en-GB" sz="8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 rot="21053899">
            <a:off x="11334043" y="3426392"/>
            <a:ext cx="2824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IP</a:t>
            </a:r>
            <a:endParaRPr lang="en-GB" sz="800" b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6856875" y="2532560"/>
            <a:ext cx="3447456" cy="1881949"/>
            <a:chOff x="3466593" y="2763059"/>
            <a:chExt cx="3656340" cy="1995978"/>
          </a:xfrm>
        </p:grpSpPr>
        <p:sp>
          <p:nvSpPr>
            <p:cNvPr id="101" name="TextBox 100"/>
            <p:cNvSpPr txBox="1"/>
            <p:nvPr/>
          </p:nvSpPr>
          <p:spPr>
            <a:xfrm rot="21142821">
              <a:off x="5507098" y="3064177"/>
              <a:ext cx="1615835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 defTabSz="1219170">
                <a:defRPr/>
              </a:pPr>
              <a:r>
                <a:rPr lang="en-GB" sz="800" b="0" kern="0" dirty="0">
                  <a:solidFill>
                    <a:schemeClr val="bg1">
                      <a:lumMod val="65000"/>
                    </a:schemeClr>
                  </a:solidFill>
                </a:rPr>
                <a:t>Power converters</a:t>
              </a:r>
              <a:endParaRPr lang="en-GB" sz="800" b="0" kern="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2278656">
              <a:off x="3466593" y="3553552"/>
              <a:ext cx="1308147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>
                  <a:solidFill>
                    <a:schemeClr val="accent6">
                      <a:lumMod val="75000"/>
                    </a:schemeClr>
                  </a:solidFill>
                </a:rPr>
                <a:t>DSHx</a:t>
              </a:r>
              <a:endParaRPr lang="en-GB" sz="8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 rot="21187361">
              <a:off x="5283284" y="2763059"/>
              <a:ext cx="530079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/>
              <a:r>
                <a:rPr lang="en-GB" sz="800" b="0" dirty="0" err="1">
                  <a:solidFill>
                    <a:schemeClr val="accent6">
                      <a:lumMod val="75000"/>
                    </a:schemeClr>
                  </a:solidFill>
                </a:rPr>
                <a:t>DFHx</a:t>
              </a:r>
              <a:endParaRPr lang="en-GB" sz="800" b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 rot="20880900">
              <a:off x="4626467" y="4632294"/>
              <a:ext cx="198659" cy="126743"/>
            </a:xfrm>
            <a:prstGeom prst="roundRect">
              <a:avLst/>
            </a:prstGeom>
            <a:solidFill>
              <a:srgbClr val="FFC000"/>
            </a:solidFill>
            <a:ln w="635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5441911" y="3009193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FFC000"/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en-GB" sz="800" kern="0" dirty="0">
                <a:latin typeface="Calibri" panose="020F0502020204030204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 rot="20952288">
              <a:off x="4443429" y="4388931"/>
              <a:ext cx="454798" cy="237911"/>
            </a:xfrm>
            <a:prstGeom prst="roundRect">
              <a:avLst>
                <a:gd name="adj" fmla="val 33715"/>
              </a:avLst>
            </a:prstGeom>
            <a:solidFill>
              <a:srgbClr val="FFFFFF">
                <a:alpha val="69804"/>
              </a:srgbClr>
            </a:solidFill>
            <a:ln>
              <a:noFill/>
            </a:ln>
          </p:spPr>
          <p:txBody>
            <a:bodyPr wrap="none" rtlCol="0">
              <a:no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algn="ctr"/>
              <a:r>
                <a:rPr lang="en-GB" sz="800" b="0" dirty="0">
                  <a:solidFill>
                    <a:schemeClr val="accent6">
                      <a:lumMod val="75000"/>
                    </a:schemeClr>
                  </a:solidFill>
                </a:rPr>
                <a:t>DFX</a:t>
              </a:r>
              <a:endParaRPr lang="en-GB" sz="800" b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65" name="Freeform 64"/>
            <p:cNvSpPr/>
            <p:nvPr/>
          </p:nvSpPr>
          <p:spPr>
            <a:xfrm>
              <a:off x="5786978" y="2931790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/>
              <a:endParaRPr lang="en-GB" sz="8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8" name="Freeform 67"/>
            <p:cNvSpPr/>
            <p:nvPr/>
          </p:nvSpPr>
          <p:spPr>
            <a:xfrm>
              <a:off x="6435977" y="2859782"/>
              <a:ext cx="279400" cy="149225"/>
            </a:xfrm>
            <a:custGeom>
              <a:avLst/>
              <a:gdLst>
                <a:gd name="connsiteX0" fmla="*/ 0 w 279400"/>
                <a:gd name="connsiteY0" fmla="*/ 149225 h 149225"/>
                <a:gd name="connsiteX1" fmla="*/ 279400 w 279400"/>
                <a:gd name="connsiteY1" fmla="*/ 111125 h 149225"/>
                <a:gd name="connsiteX2" fmla="*/ 279400 w 279400"/>
                <a:gd name="connsiteY2" fmla="*/ 0 h 149225"/>
                <a:gd name="connsiteX3" fmla="*/ 3175 w 279400"/>
                <a:gd name="connsiteY3" fmla="*/ 34925 h 149225"/>
                <a:gd name="connsiteX4" fmla="*/ 0 w 279400"/>
                <a:gd name="connsiteY4" fmla="*/ 1492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400" h="149225">
                  <a:moveTo>
                    <a:pt x="0" y="149225"/>
                  </a:moveTo>
                  <a:lnTo>
                    <a:pt x="279400" y="111125"/>
                  </a:lnTo>
                  <a:lnTo>
                    <a:pt x="279400" y="0"/>
                  </a:lnTo>
                  <a:lnTo>
                    <a:pt x="3175" y="34925"/>
                  </a:lnTo>
                  <a:cubicBezTo>
                    <a:pt x="2117" y="73025"/>
                    <a:pt x="1058" y="111125"/>
                    <a:pt x="0" y="149225"/>
                  </a:cubicBezTo>
                  <a:close/>
                </a:path>
              </a:pathLst>
            </a:custGeom>
            <a:solidFill>
              <a:srgbClr val="00B050">
                <a:alpha val="69804"/>
              </a:srgbClr>
            </a:solidFill>
            <a:ln w="3175" cap="flat" cmpd="sng" algn="ctr">
              <a:solidFill>
                <a:srgbClr val="E7E6E6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19170"/>
              <a:endParaRPr lang="en-GB" sz="800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3468133" y="3070556"/>
              <a:ext cx="2641517" cy="1681638"/>
              <a:chOff x="3468133" y="3070556"/>
              <a:chExt cx="2641517" cy="1681638"/>
            </a:xfrm>
          </p:grpSpPr>
          <p:sp>
            <p:nvSpPr>
              <p:cNvPr id="22" name="Freeform 21"/>
              <p:cNvSpPr/>
              <p:nvPr/>
            </p:nvSpPr>
            <p:spPr>
              <a:xfrm>
                <a:off x="3468133" y="3070556"/>
                <a:ext cx="1964927" cy="1681638"/>
              </a:xfrm>
              <a:custGeom>
                <a:avLst/>
                <a:gdLst>
                  <a:gd name="connsiteX0" fmla="*/ 1964927 w 1964927"/>
                  <a:gd name="connsiteY0" fmla="*/ 76504 h 1681638"/>
                  <a:gd name="connsiteX1" fmla="*/ 1865867 w 1964927"/>
                  <a:gd name="connsiteY1" fmla="*/ 61264 h 1681638"/>
                  <a:gd name="connsiteX2" fmla="*/ 1782047 w 1964927"/>
                  <a:gd name="connsiteY2" fmla="*/ 304 h 1681638"/>
                  <a:gd name="connsiteX3" fmla="*/ 1507727 w 1964927"/>
                  <a:gd name="connsiteY3" fmla="*/ 38404 h 1681638"/>
                  <a:gd name="connsiteX4" fmla="*/ 1195307 w 1964927"/>
                  <a:gd name="connsiteY4" fmla="*/ 53644 h 1681638"/>
                  <a:gd name="connsiteX5" fmla="*/ 745727 w 1964927"/>
                  <a:gd name="connsiteY5" fmla="*/ 122224 h 1681638"/>
                  <a:gd name="connsiteX6" fmla="*/ 341867 w 1964927"/>
                  <a:gd name="connsiteY6" fmla="*/ 145084 h 1681638"/>
                  <a:gd name="connsiteX7" fmla="*/ 44687 w 1964927"/>
                  <a:gd name="connsiteY7" fmla="*/ 190804 h 1681638"/>
                  <a:gd name="connsiteX8" fmla="*/ 6587 w 1964927"/>
                  <a:gd name="connsiteY8" fmla="*/ 259384 h 1681638"/>
                  <a:gd name="connsiteX9" fmla="*/ 98027 w 1964927"/>
                  <a:gd name="connsiteY9" fmla="*/ 327964 h 1681638"/>
                  <a:gd name="connsiteX10" fmla="*/ 151367 w 1964927"/>
                  <a:gd name="connsiteY10" fmla="*/ 449884 h 1681638"/>
                  <a:gd name="connsiteX11" fmla="*/ 296147 w 1964927"/>
                  <a:gd name="connsiteY11" fmla="*/ 503224 h 1681638"/>
                  <a:gd name="connsiteX12" fmla="*/ 395207 w 1964927"/>
                  <a:gd name="connsiteY12" fmla="*/ 670864 h 1681638"/>
                  <a:gd name="connsiteX13" fmla="*/ 593327 w 1964927"/>
                  <a:gd name="connsiteY13" fmla="*/ 686104 h 1681638"/>
                  <a:gd name="connsiteX14" fmla="*/ 646667 w 1964927"/>
                  <a:gd name="connsiteY14" fmla="*/ 876604 h 1681638"/>
                  <a:gd name="connsiteX15" fmla="*/ 799067 w 1964927"/>
                  <a:gd name="connsiteY15" fmla="*/ 868984 h 1681638"/>
                  <a:gd name="connsiteX16" fmla="*/ 860027 w 1964927"/>
                  <a:gd name="connsiteY16" fmla="*/ 990904 h 1681638"/>
                  <a:gd name="connsiteX17" fmla="*/ 882887 w 1964927"/>
                  <a:gd name="connsiteY17" fmla="*/ 1227124 h 1681638"/>
                  <a:gd name="connsiteX18" fmla="*/ 905747 w 1964927"/>
                  <a:gd name="connsiteY18" fmla="*/ 1554784 h 1681638"/>
                  <a:gd name="connsiteX19" fmla="*/ 981947 w 1964927"/>
                  <a:gd name="connsiteY19" fmla="*/ 1676704 h 1681638"/>
                  <a:gd name="connsiteX20" fmla="*/ 1157207 w 1964927"/>
                  <a:gd name="connsiteY20" fmla="*/ 1646224 h 1681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64927" h="1681638">
                    <a:moveTo>
                      <a:pt x="1964927" y="76504"/>
                    </a:moveTo>
                    <a:cubicBezTo>
                      <a:pt x="1930637" y="75234"/>
                      <a:pt x="1896347" y="73964"/>
                      <a:pt x="1865867" y="61264"/>
                    </a:cubicBezTo>
                    <a:cubicBezTo>
                      <a:pt x="1835387" y="48564"/>
                      <a:pt x="1841737" y="4114"/>
                      <a:pt x="1782047" y="304"/>
                    </a:cubicBezTo>
                    <a:cubicBezTo>
                      <a:pt x="1722357" y="-3506"/>
                      <a:pt x="1605517" y="29514"/>
                      <a:pt x="1507727" y="38404"/>
                    </a:cubicBezTo>
                    <a:cubicBezTo>
                      <a:pt x="1409937" y="47294"/>
                      <a:pt x="1322307" y="39674"/>
                      <a:pt x="1195307" y="53644"/>
                    </a:cubicBezTo>
                    <a:cubicBezTo>
                      <a:pt x="1068307" y="67614"/>
                      <a:pt x="887967" y="106984"/>
                      <a:pt x="745727" y="122224"/>
                    </a:cubicBezTo>
                    <a:cubicBezTo>
                      <a:pt x="603487" y="137464"/>
                      <a:pt x="458707" y="133654"/>
                      <a:pt x="341867" y="145084"/>
                    </a:cubicBezTo>
                    <a:cubicBezTo>
                      <a:pt x="225027" y="156514"/>
                      <a:pt x="100567" y="171754"/>
                      <a:pt x="44687" y="190804"/>
                    </a:cubicBezTo>
                    <a:cubicBezTo>
                      <a:pt x="-11193" y="209854"/>
                      <a:pt x="-2303" y="236524"/>
                      <a:pt x="6587" y="259384"/>
                    </a:cubicBezTo>
                    <a:cubicBezTo>
                      <a:pt x="15477" y="282244"/>
                      <a:pt x="73897" y="296214"/>
                      <a:pt x="98027" y="327964"/>
                    </a:cubicBezTo>
                    <a:cubicBezTo>
                      <a:pt x="122157" y="359714"/>
                      <a:pt x="118347" y="420674"/>
                      <a:pt x="151367" y="449884"/>
                    </a:cubicBezTo>
                    <a:cubicBezTo>
                      <a:pt x="184387" y="479094"/>
                      <a:pt x="255507" y="466394"/>
                      <a:pt x="296147" y="503224"/>
                    </a:cubicBezTo>
                    <a:cubicBezTo>
                      <a:pt x="336787" y="540054"/>
                      <a:pt x="345677" y="640384"/>
                      <a:pt x="395207" y="670864"/>
                    </a:cubicBezTo>
                    <a:cubicBezTo>
                      <a:pt x="444737" y="701344"/>
                      <a:pt x="551417" y="651814"/>
                      <a:pt x="593327" y="686104"/>
                    </a:cubicBezTo>
                    <a:cubicBezTo>
                      <a:pt x="635237" y="720394"/>
                      <a:pt x="612377" y="846124"/>
                      <a:pt x="646667" y="876604"/>
                    </a:cubicBezTo>
                    <a:cubicBezTo>
                      <a:pt x="680957" y="907084"/>
                      <a:pt x="763507" y="849934"/>
                      <a:pt x="799067" y="868984"/>
                    </a:cubicBezTo>
                    <a:cubicBezTo>
                      <a:pt x="834627" y="888034"/>
                      <a:pt x="846057" y="931214"/>
                      <a:pt x="860027" y="990904"/>
                    </a:cubicBezTo>
                    <a:cubicBezTo>
                      <a:pt x="873997" y="1050594"/>
                      <a:pt x="875267" y="1133144"/>
                      <a:pt x="882887" y="1227124"/>
                    </a:cubicBezTo>
                    <a:cubicBezTo>
                      <a:pt x="890507" y="1321104"/>
                      <a:pt x="889237" y="1479854"/>
                      <a:pt x="905747" y="1554784"/>
                    </a:cubicBezTo>
                    <a:cubicBezTo>
                      <a:pt x="922257" y="1629714"/>
                      <a:pt x="940037" y="1661464"/>
                      <a:pt x="981947" y="1676704"/>
                    </a:cubicBezTo>
                    <a:cubicBezTo>
                      <a:pt x="1023857" y="1691944"/>
                      <a:pt x="1090532" y="1669084"/>
                      <a:pt x="1157207" y="1646224"/>
                    </a:cubicBezTo>
                  </a:path>
                </a:pathLst>
              </a:custGeom>
              <a:noFill/>
              <a:ln w="15875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cxnSp>
            <p:nvCxnSpPr>
              <p:cNvPr id="5" name="Straight Connector 4"/>
              <p:cNvCxnSpPr>
                <a:stCxn id="51" idx="1"/>
              </p:cNvCxnSpPr>
              <p:nvPr/>
            </p:nvCxnSpPr>
            <p:spPr>
              <a:xfrm flipV="1">
                <a:off x="5721311" y="3072997"/>
                <a:ext cx="388339" cy="47321"/>
              </a:xfrm>
              <a:prstGeom prst="line">
                <a:avLst/>
              </a:prstGeom>
              <a:noFill/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  <p:cxnSp>
          <p:nvCxnSpPr>
            <p:cNvPr id="10" name="Straight Connector 9"/>
            <p:cNvCxnSpPr/>
            <p:nvPr/>
          </p:nvCxnSpPr>
          <p:spPr>
            <a:xfrm>
              <a:off x="5933557" y="3050851"/>
              <a:ext cx="115206" cy="110274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6536919" y="2997287"/>
              <a:ext cx="38758" cy="99370"/>
            </a:xfrm>
            <a:prstGeom prst="line">
              <a:avLst/>
            </a:prstGeom>
            <a:ln w="9525">
              <a:solidFill>
                <a:srgbClr val="00B05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2" name="Rounded Rectangle 71"/>
          <p:cNvSpPr/>
          <p:nvPr/>
        </p:nvSpPr>
        <p:spPr>
          <a:xfrm rot="20785976">
            <a:off x="6387827" y="4619013"/>
            <a:ext cx="545192" cy="101604"/>
          </a:xfrm>
          <a:prstGeom prst="roundRect">
            <a:avLst/>
          </a:prstGeom>
          <a:solidFill>
            <a:srgbClr val="92D050"/>
          </a:solidFill>
          <a:ln w="6350">
            <a:solidFill>
              <a:srgbClr val="00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sp>
        <p:nvSpPr>
          <p:cNvPr id="73" name="TextBox 72"/>
          <p:cNvSpPr txBox="1"/>
          <p:nvPr/>
        </p:nvSpPr>
        <p:spPr>
          <a:xfrm rot="20738325">
            <a:off x="6868254" y="4473587"/>
            <a:ext cx="3161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D2</a:t>
            </a:r>
            <a:endParaRPr lang="en-GB" sz="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 rot="18617565">
            <a:off x="6965913" y="3970859"/>
            <a:ext cx="441146" cy="643308"/>
            <a:chOff x="3530310" y="3792598"/>
            <a:chExt cx="467875" cy="682286"/>
          </a:xfrm>
        </p:grpSpPr>
        <p:cxnSp>
          <p:nvCxnSpPr>
            <p:cNvPr id="75" name="Straight Arrow Connector 74"/>
            <p:cNvCxnSpPr/>
            <p:nvPr/>
          </p:nvCxnSpPr>
          <p:spPr>
            <a:xfrm rot="2982435" flipV="1">
              <a:off x="3428090" y="4057946"/>
              <a:ext cx="682286" cy="15159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/>
            <p:cNvSpPr txBox="1"/>
            <p:nvPr/>
          </p:nvSpPr>
          <p:spPr>
            <a:xfrm rot="2180627">
              <a:off x="3530310" y="3924314"/>
              <a:ext cx="46787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chemeClr val="bg1">
                      <a:lumMod val="65000"/>
                    </a:schemeClr>
                  </a:solidFill>
                </a:rPr>
                <a:t>≈45m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784667" y="2891583"/>
            <a:ext cx="1917512" cy="1723584"/>
            <a:chOff x="2329419" y="3143836"/>
            <a:chExt cx="2033696" cy="1828017"/>
          </a:xfrm>
        </p:grpSpPr>
        <p:grpSp>
          <p:nvGrpSpPr>
            <p:cNvPr id="26" name="Group 25"/>
            <p:cNvGrpSpPr/>
            <p:nvPr/>
          </p:nvGrpSpPr>
          <p:grpSpPr>
            <a:xfrm>
              <a:off x="2329419" y="3143836"/>
              <a:ext cx="2030736" cy="1828017"/>
              <a:chOff x="2329419" y="3143836"/>
              <a:chExt cx="2030736" cy="1828017"/>
            </a:xfrm>
          </p:grpSpPr>
          <p:grpSp>
            <p:nvGrpSpPr>
              <p:cNvPr id="142" name="Group 141"/>
              <p:cNvGrpSpPr/>
              <p:nvPr/>
            </p:nvGrpSpPr>
            <p:grpSpPr>
              <a:xfrm>
                <a:off x="2329419" y="3143836"/>
                <a:ext cx="1006333" cy="1828017"/>
                <a:chOff x="2329419" y="3143836"/>
                <a:chExt cx="1006333" cy="1828017"/>
              </a:xfrm>
            </p:grpSpPr>
            <p:sp>
              <p:nvSpPr>
                <p:cNvPr id="138" name="TextBox 137"/>
                <p:cNvSpPr txBox="1"/>
                <p:nvPr/>
              </p:nvSpPr>
              <p:spPr>
                <a:xfrm rot="21187361">
                  <a:off x="2329419" y="3143836"/>
                  <a:ext cx="530079" cy="237911"/>
                </a:xfrm>
                <a:prstGeom prst="roundRect">
                  <a:avLst>
                    <a:gd name="adj" fmla="val 33715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txBody>
                <a:bodyPr wrap="none" rtlCol="0">
                  <a:no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/>
                  <a:r>
                    <a:rPr lang="en-GB" sz="800" dirty="0">
                      <a:solidFill>
                        <a:srgbClr val="7030A0"/>
                      </a:solidFill>
                    </a:rPr>
                    <a:t>DFHM</a:t>
                  </a:r>
                  <a:endParaRPr lang="en-GB" sz="800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129" name="Freeform 128"/>
                <p:cNvSpPr/>
                <p:nvPr/>
              </p:nvSpPr>
              <p:spPr>
                <a:xfrm>
                  <a:off x="2403764" y="3338945"/>
                  <a:ext cx="443345" cy="193964"/>
                </a:xfrm>
                <a:custGeom>
                  <a:avLst/>
                  <a:gdLst>
                    <a:gd name="connsiteX0" fmla="*/ 20781 w 443345"/>
                    <a:gd name="connsiteY0" fmla="*/ 193964 h 193964"/>
                    <a:gd name="connsiteX1" fmla="*/ 443345 w 443345"/>
                    <a:gd name="connsiteY1" fmla="*/ 138546 h 193964"/>
                    <a:gd name="connsiteX2" fmla="*/ 429491 w 443345"/>
                    <a:gd name="connsiteY2" fmla="*/ 0 h 193964"/>
                    <a:gd name="connsiteX3" fmla="*/ 0 w 443345"/>
                    <a:gd name="connsiteY3" fmla="*/ 62346 h 193964"/>
                    <a:gd name="connsiteX4" fmla="*/ 20781 w 443345"/>
                    <a:gd name="connsiteY4" fmla="*/ 193964 h 193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345" h="193964">
                      <a:moveTo>
                        <a:pt x="20781" y="193964"/>
                      </a:moveTo>
                      <a:lnTo>
                        <a:pt x="443345" y="138546"/>
                      </a:lnTo>
                      <a:lnTo>
                        <a:pt x="429491" y="0"/>
                      </a:lnTo>
                      <a:lnTo>
                        <a:pt x="0" y="62346"/>
                      </a:lnTo>
                      <a:lnTo>
                        <a:pt x="20781" y="193964"/>
                      </a:lnTo>
                      <a:close/>
                    </a:path>
                  </a:pathLst>
                </a:custGeom>
                <a:solidFill>
                  <a:srgbClr val="E8C7F5"/>
                </a:solidFill>
                <a:ln w="6350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139" name="TextBox 138"/>
                <p:cNvSpPr txBox="1"/>
                <p:nvPr/>
              </p:nvSpPr>
              <p:spPr>
                <a:xfrm rot="20952288">
                  <a:off x="2880954" y="4639575"/>
                  <a:ext cx="454798" cy="237911"/>
                </a:xfrm>
                <a:prstGeom prst="roundRect">
                  <a:avLst>
                    <a:gd name="adj" fmla="val 33715"/>
                  </a:avLst>
                </a:prstGeom>
                <a:solidFill>
                  <a:srgbClr val="FFFFFF">
                    <a:alpha val="69804"/>
                  </a:srgbClr>
                </a:solidFill>
                <a:ln>
                  <a:noFill/>
                </a:ln>
              </p:spPr>
              <p:txBody>
                <a:bodyPr wrap="none" rtlCol="0">
                  <a:noAutofit/>
                </a:bodyPr>
                <a:lstStyle>
                  <a:defPPr>
                    <a:defRPr lang="en-US"/>
                  </a:defPPr>
                  <a:lvl1pPr>
                    <a:defRPr sz="1200" b="1"/>
                  </a:lvl1pPr>
                </a:lstStyle>
                <a:p>
                  <a:pPr algn="ctr"/>
                  <a:r>
                    <a:rPr lang="en-GB" sz="800" dirty="0">
                      <a:solidFill>
                        <a:srgbClr val="7030A0"/>
                      </a:solidFill>
                    </a:rPr>
                    <a:t>DFM</a:t>
                  </a:r>
                  <a:endParaRPr lang="en-GB" sz="800" dirty="0">
                    <a:solidFill>
                      <a:srgbClr val="7030A0"/>
                    </a:solidFill>
                  </a:endParaRPr>
                </a:p>
              </p:txBody>
            </p:sp>
            <p:sp>
              <p:nvSpPr>
                <p:cNvPr id="42" name="Rounded Rectangle 41"/>
                <p:cNvSpPr/>
                <p:nvPr/>
              </p:nvSpPr>
              <p:spPr>
                <a:xfrm rot="20835085">
                  <a:off x="3043133" y="4864093"/>
                  <a:ext cx="247975" cy="107760"/>
                </a:xfrm>
                <a:prstGeom prst="roundRect">
                  <a:avLst/>
                </a:prstGeom>
                <a:solidFill>
                  <a:srgbClr val="E8C7F5"/>
                </a:solidFill>
                <a:ln w="6350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</p:grpSp>
          <p:sp>
            <p:nvSpPr>
              <p:cNvPr id="14" name="Freeform 13"/>
              <p:cNvSpPr/>
              <p:nvPr/>
            </p:nvSpPr>
            <p:spPr>
              <a:xfrm>
                <a:off x="2841625" y="3333220"/>
                <a:ext cx="1518530" cy="1553105"/>
              </a:xfrm>
              <a:custGeom>
                <a:avLst/>
                <a:gdLst>
                  <a:gd name="connsiteX0" fmla="*/ 0 w 1518530"/>
                  <a:gd name="connsiteY0" fmla="*/ 70380 h 1553105"/>
                  <a:gd name="connsiteX1" fmla="*/ 454025 w 1518530"/>
                  <a:gd name="connsiteY1" fmla="*/ 530 h 1553105"/>
                  <a:gd name="connsiteX2" fmla="*/ 568325 w 1518530"/>
                  <a:gd name="connsiteY2" fmla="*/ 44980 h 1553105"/>
                  <a:gd name="connsiteX3" fmla="*/ 635000 w 1518530"/>
                  <a:gd name="connsiteY3" fmla="*/ 162455 h 1553105"/>
                  <a:gd name="connsiteX4" fmla="*/ 657225 w 1518530"/>
                  <a:gd name="connsiteY4" fmla="*/ 267230 h 1553105"/>
                  <a:gd name="connsiteX5" fmla="*/ 758825 w 1518530"/>
                  <a:gd name="connsiteY5" fmla="*/ 298980 h 1553105"/>
                  <a:gd name="connsiteX6" fmla="*/ 854075 w 1518530"/>
                  <a:gd name="connsiteY6" fmla="*/ 308505 h 1553105"/>
                  <a:gd name="connsiteX7" fmla="*/ 892175 w 1518530"/>
                  <a:gd name="connsiteY7" fmla="*/ 384705 h 1553105"/>
                  <a:gd name="connsiteX8" fmla="*/ 949325 w 1518530"/>
                  <a:gd name="connsiteY8" fmla="*/ 514880 h 1553105"/>
                  <a:gd name="connsiteX9" fmla="*/ 1012825 w 1518530"/>
                  <a:gd name="connsiteY9" fmla="*/ 549805 h 1553105"/>
                  <a:gd name="connsiteX10" fmla="*/ 1139825 w 1518530"/>
                  <a:gd name="connsiteY10" fmla="*/ 556155 h 1553105"/>
                  <a:gd name="connsiteX11" fmla="*/ 1212850 w 1518530"/>
                  <a:gd name="connsiteY11" fmla="*/ 619655 h 1553105"/>
                  <a:gd name="connsiteX12" fmla="*/ 1276350 w 1518530"/>
                  <a:gd name="connsiteY12" fmla="*/ 733955 h 1553105"/>
                  <a:gd name="connsiteX13" fmla="*/ 1343025 w 1518530"/>
                  <a:gd name="connsiteY13" fmla="*/ 768880 h 1553105"/>
                  <a:gd name="connsiteX14" fmla="*/ 1422400 w 1518530"/>
                  <a:gd name="connsiteY14" fmla="*/ 733955 h 1553105"/>
                  <a:gd name="connsiteX15" fmla="*/ 1476375 w 1518530"/>
                  <a:gd name="connsiteY15" fmla="*/ 829205 h 1553105"/>
                  <a:gd name="connsiteX16" fmla="*/ 1489075 w 1518530"/>
                  <a:gd name="connsiteY16" fmla="*/ 987955 h 1553105"/>
                  <a:gd name="connsiteX17" fmla="*/ 1501775 w 1518530"/>
                  <a:gd name="connsiteY17" fmla="*/ 1165755 h 1553105"/>
                  <a:gd name="connsiteX18" fmla="*/ 1517650 w 1518530"/>
                  <a:gd name="connsiteY18" fmla="*/ 1321330 h 1553105"/>
                  <a:gd name="connsiteX19" fmla="*/ 1473200 w 1518530"/>
                  <a:gd name="connsiteY19" fmla="*/ 1454680 h 1553105"/>
                  <a:gd name="connsiteX20" fmla="*/ 1362075 w 1518530"/>
                  <a:gd name="connsiteY20" fmla="*/ 1495955 h 1553105"/>
                  <a:gd name="connsiteX21" fmla="*/ 1203325 w 1518530"/>
                  <a:gd name="connsiteY21" fmla="*/ 1489605 h 1553105"/>
                  <a:gd name="connsiteX22" fmla="*/ 1073150 w 1518530"/>
                  <a:gd name="connsiteY22" fmla="*/ 1451505 h 1553105"/>
                  <a:gd name="connsiteX23" fmla="*/ 869950 w 1518530"/>
                  <a:gd name="connsiteY23" fmla="*/ 1445155 h 1553105"/>
                  <a:gd name="connsiteX24" fmla="*/ 641350 w 1518530"/>
                  <a:gd name="connsiteY24" fmla="*/ 1515005 h 1553105"/>
                  <a:gd name="connsiteX25" fmla="*/ 444500 w 1518530"/>
                  <a:gd name="connsiteY25" fmla="*/ 1553105 h 1553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518530" h="1553105">
                    <a:moveTo>
                      <a:pt x="0" y="70380"/>
                    </a:moveTo>
                    <a:cubicBezTo>
                      <a:pt x="179652" y="37571"/>
                      <a:pt x="359304" y="4763"/>
                      <a:pt x="454025" y="530"/>
                    </a:cubicBezTo>
                    <a:cubicBezTo>
                      <a:pt x="548746" y="-3703"/>
                      <a:pt x="538163" y="17992"/>
                      <a:pt x="568325" y="44980"/>
                    </a:cubicBezTo>
                    <a:cubicBezTo>
                      <a:pt x="598488" y="71968"/>
                      <a:pt x="620183" y="125413"/>
                      <a:pt x="635000" y="162455"/>
                    </a:cubicBezTo>
                    <a:cubicBezTo>
                      <a:pt x="649817" y="199497"/>
                      <a:pt x="636588" y="244476"/>
                      <a:pt x="657225" y="267230"/>
                    </a:cubicBezTo>
                    <a:cubicBezTo>
                      <a:pt x="677862" y="289984"/>
                      <a:pt x="726017" y="292101"/>
                      <a:pt x="758825" y="298980"/>
                    </a:cubicBezTo>
                    <a:cubicBezTo>
                      <a:pt x="791633" y="305859"/>
                      <a:pt x="831850" y="294217"/>
                      <a:pt x="854075" y="308505"/>
                    </a:cubicBezTo>
                    <a:cubicBezTo>
                      <a:pt x="876300" y="322793"/>
                      <a:pt x="876300" y="350309"/>
                      <a:pt x="892175" y="384705"/>
                    </a:cubicBezTo>
                    <a:cubicBezTo>
                      <a:pt x="908050" y="419101"/>
                      <a:pt x="929217" y="487363"/>
                      <a:pt x="949325" y="514880"/>
                    </a:cubicBezTo>
                    <a:cubicBezTo>
                      <a:pt x="969433" y="542397"/>
                      <a:pt x="981075" y="542926"/>
                      <a:pt x="1012825" y="549805"/>
                    </a:cubicBezTo>
                    <a:cubicBezTo>
                      <a:pt x="1044575" y="556684"/>
                      <a:pt x="1106488" y="544513"/>
                      <a:pt x="1139825" y="556155"/>
                    </a:cubicBezTo>
                    <a:cubicBezTo>
                      <a:pt x="1173162" y="567797"/>
                      <a:pt x="1190096" y="590022"/>
                      <a:pt x="1212850" y="619655"/>
                    </a:cubicBezTo>
                    <a:cubicBezTo>
                      <a:pt x="1235604" y="649288"/>
                      <a:pt x="1254654" y="709084"/>
                      <a:pt x="1276350" y="733955"/>
                    </a:cubicBezTo>
                    <a:cubicBezTo>
                      <a:pt x="1298046" y="758826"/>
                      <a:pt x="1318683" y="768880"/>
                      <a:pt x="1343025" y="768880"/>
                    </a:cubicBezTo>
                    <a:cubicBezTo>
                      <a:pt x="1367367" y="768880"/>
                      <a:pt x="1400175" y="723901"/>
                      <a:pt x="1422400" y="733955"/>
                    </a:cubicBezTo>
                    <a:cubicBezTo>
                      <a:pt x="1444625" y="744009"/>
                      <a:pt x="1465263" y="786872"/>
                      <a:pt x="1476375" y="829205"/>
                    </a:cubicBezTo>
                    <a:cubicBezTo>
                      <a:pt x="1487487" y="871538"/>
                      <a:pt x="1484842" y="931863"/>
                      <a:pt x="1489075" y="987955"/>
                    </a:cubicBezTo>
                    <a:cubicBezTo>
                      <a:pt x="1493308" y="1044047"/>
                      <a:pt x="1497013" y="1110193"/>
                      <a:pt x="1501775" y="1165755"/>
                    </a:cubicBezTo>
                    <a:cubicBezTo>
                      <a:pt x="1506538" y="1221318"/>
                      <a:pt x="1522412" y="1273176"/>
                      <a:pt x="1517650" y="1321330"/>
                    </a:cubicBezTo>
                    <a:cubicBezTo>
                      <a:pt x="1512888" y="1369484"/>
                      <a:pt x="1499129" y="1425576"/>
                      <a:pt x="1473200" y="1454680"/>
                    </a:cubicBezTo>
                    <a:cubicBezTo>
                      <a:pt x="1447271" y="1483784"/>
                      <a:pt x="1407054" y="1490134"/>
                      <a:pt x="1362075" y="1495955"/>
                    </a:cubicBezTo>
                    <a:cubicBezTo>
                      <a:pt x="1317096" y="1501776"/>
                      <a:pt x="1251479" y="1497013"/>
                      <a:pt x="1203325" y="1489605"/>
                    </a:cubicBezTo>
                    <a:cubicBezTo>
                      <a:pt x="1155171" y="1482197"/>
                      <a:pt x="1128712" y="1458913"/>
                      <a:pt x="1073150" y="1451505"/>
                    </a:cubicBezTo>
                    <a:cubicBezTo>
                      <a:pt x="1017588" y="1444097"/>
                      <a:pt x="941917" y="1434572"/>
                      <a:pt x="869950" y="1445155"/>
                    </a:cubicBezTo>
                    <a:cubicBezTo>
                      <a:pt x="797983" y="1455738"/>
                      <a:pt x="712258" y="1497013"/>
                      <a:pt x="641350" y="1515005"/>
                    </a:cubicBezTo>
                    <a:cubicBezTo>
                      <a:pt x="570442" y="1532997"/>
                      <a:pt x="507471" y="1543051"/>
                      <a:pt x="444500" y="1553105"/>
                    </a:cubicBezTo>
                  </a:path>
                </a:pathLst>
              </a:custGeom>
              <a:noFill/>
              <a:ln w="15875">
                <a:solidFill>
                  <a:srgbClr val="7030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 rot="2278656">
              <a:off x="3054966" y="3811020"/>
              <a:ext cx="1308149" cy="228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err="1">
                  <a:solidFill>
                    <a:srgbClr val="7030A0"/>
                  </a:solidFill>
                </a:rPr>
                <a:t>DSHm</a:t>
              </a:r>
              <a:endParaRPr lang="en-GB" sz="8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113" name="Group 112"/>
          <p:cNvGrpSpPr/>
          <p:nvPr/>
        </p:nvGrpSpPr>
        <p:grpSpPr>
          <a:xfrm>
            <a:off x="5659004" y="3276857"/>
            <a:ext cx="5928570" cy="1462432"/>
            <a:chOff x="2196139" y="3552453"/>
            <a:chExt cx="6287788" cy="1551041"/>
          </a:xfrm>
        </p:grpSpPr>
        <p:grpSp>
          <p:nvGrpSpPr>
            <p:cNvPr id="55" name="Group 54"/>
            <p:cNvGrpSpPr/>
            <p:nvPr/>
          </p:nvGrpSpPr>
          <p:grpSpPr>
            <a:xfrm>
              <a:off x="4836121" y="3886163"/>
              <a:ext cx="3647806" cy="1217331"/>
              <a:chOff x="5988677" y="3994310"/>
              <a:chExt cx="3647806" cy="1217331"/>
            </a:xfrm>
          </p:grpSpPr>
          <p:cxnSp>
            <p:nvCxnSpPr>
              <p:cNvPr id="56" name="Straight Arrow Connector 55"/>
              <p:cNvCxnSpPr/>
              <p:nvPr/>
            </p:nvCxnSpPr>
            <p:spPr>
              <a:xfrm flipV="1">
                <a:off x="6017444" y="4375272"/>
                <a:ext cx="3619039" cy="836369"/>
              </a:xfrm>
              <a:prstGeom prst="straightConnector1">
                <a:avLst/>
              </a:prstGeom>
              <a:ln>
                <a:solidFill>
                  <a:schemeClr val="bg1">
                    <a:lumMod val="75000"/>
                  </a:schemeClr>
                </a:solidFill>
                <a:headEnd type="triangle" w="sm" len="sm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5988677" y="4860341"/>
                <a:ext cx="0" cy="35130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 rot="20781435">
                <a:off x="7679669" y="4591946"/>
                <a:ext cx="467875" cy="228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>
                    <a:solidFill>
                      <a:schemeClr val="bg1">
                        <a:lumMod val="65000"/>
                      </a:schemeClr>
                    </a:solidFill>
                  </a:rPr>
                  <a:t>≈80m</a:t>
                </a:r>
                <a:endParaRPr lang="en-GB" sz="8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9632306" y="3994310"/>
                <a:ext cx="0" cy="380962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4" name="Straight Arrow Connector 93"/>
            <p:cNvCxnSpPr/>
            <p:nvPr/>
          </p:nvCxnSpPr>
          <p:spPr>
            <a:xfrm>
              <a:off x="3059832" y="3796028"/>
              <a:ext cx="664345" cy="50391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/>
            <p:cNvSpPr txBox="1"/>
            <p:nvPr/>
          </p:nvSpPr>
          <p:spPr>
            <a:xfrm rot="2180627">
              <a:off x="3206825" y="3879324"/>
              <a:ext cx="467875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chemeClr val="bg1">
                      <a:lumMod val="65000"/>
                    </a:schemeClr>
                  </a:solidFill>
                </a:rPr>
                <a:t>≈50m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4464720" y="4011910"/>
              <a:ext cx="0" cy="565224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413616" y="4011910"/>
              <a:ext cx="406671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chemeClr val="bg1">
                      <a:lumMod val="65000"/>
                    </a:schemeClr>
                  </a:solidFill>
                </a:rPr>
                <a:t>≈8m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 rot="21223299">
              <a:off x="2205486" y="3552453"/>
              <a:ext cx="889508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609585">
                <a:defRPr/>
              </a:pPr>
              <a:r>
                <a:rPr lang="en-GB" sz="800" b="0" dirty="0">
                  <a:solidFill>
                    <a:schemeClr val="bg1">
                      <a:lumMod val="65000"/>
                    </a:schemeClr>
                  </a:solidFill>
                </a:rPr>
                <a:t>Service tunnel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 rot="21127498">
              <a:off x="2226330" y="3689785"/>
              <a:ext cx="1071423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R="0" lvl="0" indent="0" defTabSz="45720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900" b="1" i="0" u="none" strike="noStrike" kern="0" cap="none" spc="0" normalizeH="0" baseline="0">
                  <a:ln>
                    <a:noFill/>
                  </a:ln>
                  <a:solidFill>
                    <a:schemeClr val="accent4">
                      <a:lumMod val="50000"/>
                    </a:schemeClr>
                  </a:solidFill>
                  <a:effectLst/>
                  <a:uLnTx/>
                  <a:uFillTx/>
                  <a:latin typeface="Arial"/>
                </a:defRPr>
              </a:lvl1pPr>
            </a:lstStyle>
            <a:p>
              <a:pPr defTabSz="609585">
                <a:defRPr/>
              </a:pPr>
              <a:r>
                <a:rPr lang="en-GB" sz="800" b="0" dirty="0">
                  <a:solidFill>
                    <a:schemeClr val="bg1">
                      <a:lumMod val="65000"/>
                    </a:schemeClr>
                  </a:solidFill>
                </a:rPr>
                <a:t>Transverse tunnel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 rot="20887282">
              <a:off x="2196139" y="4751190"/>
              <a:ext cx="743297" cy="228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200" b="1"/>
              </a:lvl1pPr>
            </a:lstStyle>
            <a:p>
              <a:pPr defTabSz="1219170">
                <a:defRPr/>
              </a:pPr>
              <a:r>
                <a:rPr lang="en-GB" sz="800" b="0" kern="0" dirty="0">
                  <a:solidFill>
                    <a:schemeClr val="bg1">
                      <a:lumMod val="65000"/>
                    </a:schemeClr>
                  </a:solidFill>
                </a:rPr>
                <a:t>LHC tunnel</a:t>
              </a:r>
              <a:endParaRPr lang="en-GB" sz="800" b="0" kern="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cxnSp>
          <p:nvCxnSpPr>
            <p:cNvPr id="110" name="Straight Arrow Connector 109"/>
            <p:cNvCxnSpPr>
              <a:stCxn id="108" idx="3"/>
            </p:cNvCxnSpPr>
            <p:nvPr/>
          </p:nvCxnSpPr>
          <p:spPr>
            <a:xfrm flipV="1">
              <a:off x="3310814" y="3688617"/>
              <a:ext cx="172679" cy="39511"/>
            </a:xfrm>
            <a:prstGeom prst="straightConnector1">
              <a:avLst/>
            </a:prstGeom>
            <a:noFill/>
            <a:ln w="635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  <a:tailEnd type="triangle" w="sm" len="med"/>
            </a:ln>
            <a:effectLst/>
          </p:spPr>
        </p:cxnSp>
      </p:grpSp>
      <p:sp>
        <p:nvSpPr>
          <p:cNvPr id="334" name="Freeform 333"/>
          <p:cNvSpPr/>
          <p:nvPr/>
        </p:nvSpPr>
        <p:spPr>
          <a:xfrm>
            <a:off x="6231598" y="4600139"/>
            <a:ext cx="228343" cy="145576"/>
          </a:xfrm>
          <a:custGeom>
            <a:avLst/>
            <a:gdLst>
              <a:gd name="connsiteX0" fmla="*/ 171257 w 171257"/>
              <a:gd name="connsiteY0" fmla="*/ 0 h 109182"/>
              <a:gd name="connsiteX1" fmla="*/ 660 w 171257"/>
              <a:gd name="connsiteY1" fmla="*/ 61415 h 109182"/>
              <a:gd name="connsiteX2" fmla="*/ 123490 w 171257"/>
              <a:gd name="connsiteY2" fmla="*/ 109182 h 109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1257" h="109182">
                <a:moveTo>
                  <a:pt x="171257" y="0"/>
                </a:moveTo>
                <a:cubicBezTo>
                  <a:pt x="89939" y="21609"/>
                  <a:pt x="8621" y="43218"/>
                  <a:pt x="660" y="61415"/>
                </a:cubicBezTo>
                <a:cubicBezTo>
                  <a:pt x="-7301" y="79612"/>
                  <a:pt x="58094" y="94397"/>
                  <a:pt x="123490" y="109182"/>
                </a:cubicBezTo>
              </a:path>
            </a:pathLst>
          </a:custGeom>
          <a:noFill/>
          <a:ln w="19050">
            <a:solidFill>
              <a:schemeClr val="accent4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grpSp>
        <p:nvGrpSpPr>
          <p:cNvPr id="569" name="Group 568"/>
          <p:cNvGrpSpPr/>
          <p:nvPr/>
        </p:nvGrpSpPr>
        <p:grpSpPr>
          <a:xfrm>
            <a:off x="7614206" y="106976"/>
            <a:ext cx="4643282" cy="6593435"/>
            <a:chOff x="5710653" y="80232"/>
            <a:chExt cx="3482461" cy="4945076"/>
          </a:xfrm>
        </p:grpSpPr>
        <p:grpSp>
          <p:nvGrpSpPr>
            <p:cNvPr id="567" name="Group 566"/>
            <p:cNvGrpSpPr/>
            <p:nvPr/>
          </p:nvGrpSpPr>
          <p:grpSpPr>
            <a:xfrm>
              <a:off x="5710653" y="80232"/>
              <a:ext cx="3482461" cy="4945076"/>
              <a:chOff x="5710653" y="80232"/>
              <a:chExt cx="3482461" cy="4945076"/>
            </a:xfrm>
          </p:grpSpPr>
          <p:grpSp>
            <p:nvGrpSpPr>
              <p:cNvPr id="566" name="Group 565"/>
              <p:cNvGrpSpPr/>
              <p:nvPr/>
            </p:nvGrpSpPr>
            <p:grpSpPr>
              <a:xfrm>
                <a:off x="5967567" y="3738760"/>
                <a:ext cx="3225547" cy="1286548"/>
                <a:chOff x="5967567" y="3738760"/>
                <a:chExt cx="3225547" cy="1286548"/>
              </a:xfrm>
            </p:grpSpPr>
            <p:sp>
              <p:nvSpPr>
                <p:cNvPr id="246" name="TextBox 245"/>
                <p:cNvSpPr txBox="1"/>
                <p:nvPr/>
              </p:nvSpPr>
              <p:spPr>
                <a:xfrm flipH="1">
                  <a:off x="6669996" y="3738760"/>
                  <a:ext cx="481141" cy="1615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377"/>
                  <a:r>
                    <a:rPr lang="en-GB" sz="800" dirty="0">
                      <a:solidFill>
                        <a:prstClr val="black"/>
                      </a:solidFill>
                      <a:latin typeface="Calibri" panose="020F0502020204030204"/>
                    </a:rPr>
                    <a:t>LHC tunnel</a:t>
                  </a: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8774168" y="4659982"/>
                  <a:ext cx="374999" cy="365326"/>
                </a:xfrm>
                <a:prstGeom prst="rect">
                  <a:avLst/>
                </a:prstGeom>
                <a:solidFill>
                  <a:srgbClr val="F0008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85" name="Rounded Rectangle 284"/>
                <p:cNvSpPr/>
                <p:nvPr/>
              </p:nvSpPr>
              <p:spPr>
                <a:xfrm>
                  <a:off x="6724644" y="4399680"/>
                  <a:ext cx="1341422" cy="340160"/>
                </a:xfrm>
                <a:prstGeom prst="roundRect">
                  <a:avLst/>
                </a:prstGeom>
                <a:solidFill>
                  <a:srgbClr val="FFC000"/>
                </a:solidFill>
                <a:ln w="63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5971021" y="4030133"/>
                  <a:ext cx="761219" cy="551898"/>
                </a:xfrm>
                <a:custGeom>
                  <a:avLst/>
                  <a:gdLst>
                    <a:gd name="connsiteX0" fmla="*/ 2606 w 761219"/>
                    <a:gd name="connsiteY0" fmla="*/ 0 h 551898"/>
                    <a:gd name="connsiteX1" fmla="*/ 2606 w 761219"/>
                    <a:gd name="connsiteY1" fmla="*/ 189654 h 551898"/>
                    <a:gd name="connsiteX2" fmla="*/ 29699 w 761219"/>
                    <a:gd name="connsiteY2" fmla="*/ 298027 h 551898"/>
                    <a:gd name="connsiteX3" fmla="*/ 110979 w 761219"/>
                    <a:gd name="connsiteY3" fmla="*/ 406400 h 551898"/>
                    <a:gd name="connsiteX4" fmla="*/ 259992 w 761219"/>
                    <a:gd name="connsiteY4" fmla="*/ 514774 h 551898"/>
                    <a:gd name="connsiteX5" fmla="*/ 449646 w 761219"/>
                    <a:gd name="connsiteY5" fmla="*/ 548640 h 551898"/>
                    <a:gd name="connsiteX6" fmla="*/ 761219 w 761219"/>
                    <a:gd name="connsiteY6" fmla="*/ 548640 h 55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1219" h="551898">
                      <a:moveTo>
                        <a:pt x="2606" y="0"/>
                      </a:moveTo>
                      <a:cubicBezTo>
                        <a:pt x="348" y="69991"/>
                        <a:pt x="-1909" y="139983"/>
                        <a:pt x="2606" y="189654"/>
                      </a:cubicBezTo>
                      <a:cubicBezTo>
                        <a:pt x="7121" y="239325"/>
                        <a:pt x="11637" y="261903"/>
                        <a:pt x="29699" y="298027"/>
                      </a:cubicBezTo>
                      <a:cubicBezTo>
                        <a:pt x="47761" y="334151"/>
                        <a:pt x="72597" y="370276"/>
                        <a:pt x="110979" y="406400"/>
                      </a:cubicBezTo>
                      <a:cubicBezTo>
                        <a:pt x="149361" y="442525"/>
                        <a:pt x="203548" y="491067"/>
                        <a:pt x="259992" y="514774"/>
                      </a:cubicBezTo>
                      <a:cubicBezTo>
                        <a:pt x="316436" y="538481"/>
                        <a:pt x="366108" y="542996"/>
                        <a:pt x="449646" y="548640"/>
                      </a:cubicBezTo>
                      <a:cubicBezTo>
                        <a:pt x="533184" y="554284"/>
                        <a:pt x="647201" y="551462"/>
                        <a:pt x="761219" y="548640"/>
                      </a:cubicBezTo>
                    </a:path>
                  </a:pathLst>
                </a:custGeom>
                <a:noFill/>
                <a:ln w="114300">
                  <a:solidFill>
                    <a:srgbClr val="FF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grpSp>
              <p:nvGrpSpPr>
                <p:cNvPr id="38" name="Group 37"/>
                <p:cNvGrpSpPr/>
                <p:nvPr/>
              </p:nvGrpSpPr>
              <p:grpSpPr>
                <a:xfrm>
                  <a:off x="8887844" y="4453800"/>
                  <a:ext cx="183359" cy="214320"/>
                  <a:chOff x="8893697" y="4453974"/>
                  <a:chExt cx="182142" cy="212898"/>
                </a:xfrm>
              </p:grpSpPr>
              <p:sp>
                <p:nvSpPr>
                  <p:cNvPr id="286" name="Rectangle 285"/>
                  <p:cNvSpPr/>
                  <p:nvPr/>
                </p:nvSpPr>
                <p:spPr>
                  <a:xfrm>
                    <a:off x="8893697" y="4550466"/>
                    <a:ext cx="182142" cy="116406"/>
                  </a:xfrm>
                  <a:prstGeom prst="rect">
                    <a:avLst/>
                  </a:prstGeom>
                  <a:solidFill>
                    <a:srgbClr val="F0008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37" name="Oval 36"/>
                  <p:cNvSpPr/>
                  <p:nvPr/>
                </p:nvSpPr>
                <p:spPr>
                  <a:xfrm>
                    <a:off x="8893697" y="4453974"/>
                    <a:ext cx="182142" cy="182142"/>
                  </a:xfrm>
                  <a:prstGeom prst="ellipse">
                    <a:avLst/>
                  </a:prstGeom>
                  <a:solidFill>
                    <a:srgbClr val="F0008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sp>
              <p:nvSpPr>
                <p:cNvPr id="39" name="Freeform 38"/>
                <p:cNvSpPr/>
                <p:nvPr/>
              </p:nvSpPr>
              <p:spPr>
                <a:xfrm>
                  <a:off x="8065294" y="4591050"/>
                  <a:ext cx="771525" cy="185738"/>
                </a:xfrm>
                <a:custGeom>
                  <a:avLst/>
                  <a:gdLst>
                    <a:gd name="connsiteX0" fmla="*/ 733425 w 771525"/>
                    <a:gd name="connsiteY0" fmla="*/ 185738 h 185738"/>
                    <a:gd name="connsiteX1" fmla="*/ 609600 w 771525"/>
                    <a:gd name="connsiteY1" fmla="*/ 126206 h 185738"/>
                    <a:gd name="connsiteX2" fmla="*/ 0 w 771525"/>
                    <a:gd name="connsiteY2" fmla="*/ 126206 h 185738"/>
                    <a:gd name="connsiteX3" fmla="*/ 0 w 771525"/>
                    <a:gd name="connsiteY3" fmla="*/ 0 h 185738"/>
                    <a:gd name="connsiteX4" fmla="*/ 616744 w 771525"/>
                    <a:gd name="connsiteY4" fmla="*/ 0 h 185738"/>
                    <a:gd name="connsiteX5" fmla="*/ 771525 w 771525"/>
                    <a:gd name="connsiteY5" fmla="*/ 71438 h 185738"/>
                    <a:gd name="connsiteX6" fmla="*/ 733425 w 771525"/>
                    <a:gd name="connsiteY6" fmla="*/ 185738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1525" h="185738">
                      <a:moveTo>
                        <a:pt x="733425" y="185738"/>
                      </a:moveTo>
                      <a:lnTo>
                        <a:pt x="609600" y="126206"/>
                      </a:lnTo>
                      <a:lnTo>
                        <a:pt x="0" y="126206"/>
                      </a:lnTo>
                      <a:lnTo>
                        <a:pt x="0" y="0"/>
                      </a:lnTo>
                      <a:lnTo>
                        <a:pt x="616744" y="0"/>
                      </a:lnTo>
                      <a:lnTo>
                        <a:pt x="771525" y="71438"/>
                      </a:lnTo>
                      <a:lnTo>
                        <a:pt x="733425" y="185738"/>
                      </a:lnTo>
                      <a:close/>
                    </a:path>
                  </a:pathLst>
                </a:custGeom>
                <a:solidFill>
                  <a:srgbClr val="F0008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88" name="Freeform 287"/>
                <p:cNvSpPr/>
                <p:nvPr/>
              </p:nvSpPr>
              <p:spPr>
                <a:xfrm>
                  <a:off x="5971021" y="4028071"/>
                  <a:ext cx="761219" cy="551898"/>
                </a:xfrm>
                <a:custGeom>
                  <a:avLst/>
                  <a:gdLst>
                    <a:gd name="connsiteX0" fmla="*/ 2606 w 761219"/>
                    <a:gd name="connsiteY0" fmla="*/ 0 h 551898"/>
                    <a:gd name="connsiteX1" fmla="*/ 2606 w 761219"/>
                    <a:gd name="connsiteY1" fmla="*/ 189654 h 551898"/>
                    <a:gd name="connsiteX2" fmla="*/ 29699 w 761219"/>
                    <a:gd name="connsiteY2" fmla="*/ 298027 h 551898"/>
                    <a:gd name="connsiteX3" fmla="*/ 110979 w 761219"/>
                    <a:gd name="connsiteY3" fmla="*/ 406400 h 551898"/>
                    <a:gd name="connsiteX4" fmla="*/ 259992 w 761219"/>
                    <a:gd name="connsiteY4" fmla="*/ 514774 h 551898"/>
                    <a:gd name="connsiteX5" fmla="*/ 449646 w 761219"/>
                    <a:gd name="connsiteY5" fmla="*/ 548640 h 551898"/>
                    <a:gd name="connsiteX6" fmla="*/ 761219 w 761219"/>
                    <a:gd name="connsiteY6" fmla="*/ 548640 h 55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1219" h="551898">
                      <a:moveTo>
                        <a:pt x="2606" y="0"/>
                      </a:moveTo>
                      <a:cubicBezTo>
                        <a:pt x="348" y="69991"/>
                        <a:pt x="-1909" y="139983"/>
                        <a:pt x="2606" y="189654"/>
                      </a:cubicBezTo>
                      <a:cubicBezTo>
                        <a:pt x="7121" y="239325"/>
                        <a:pt x="11637" y="261903"/>
                        <a:pt x="29699" y="298027"/>
                      </a:cubicBezTo>
                      <a:cubicBezTo>
                        <a:pt x="47761" y="334151"/>
                        <a:pt x="72597" y="370276"/>
                        <a:pt x="110979" y="406400"/>
                      </a:cubicBezTo>
                      <a:cubicBezTo>
                        <a:pt x="149361" y="442525"/>
                        <a:pt x="203548" y="491067"/>
                        <a:pt x="259992" y="514774"/>
                      </a:cubicBezTo>
                      <a:cubicBezTo>
                        <a:pt x="316436" y="538481"/>
                        <a:pt x="366108" y="542996"/>
                        <a:pt x="449646" y="548640"/>
                      </a:cubicBezTo>
                      <a:cubicBezTo>
                        <a:pt x="533184" y="554284"/>
                        <a:pt x="647201" y="551462"/>
                        <a:pt x="761219" y="548640"/>
                      </a:cubicBezTo>
                    </a:path>
                  </a:pathLst>
                </a:custGeom>
                <a:noFill/>
                <a:ln w="57150">
                  <a:solidFill>
                    <a:schemeClr val="tx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87" name="Freeform 286"/>
                <p:cNvSpPr/>
                <p:nvPr/>
              </p:nvSpPr>
              <p:spPr>
                <a:xfrm>
                  <a:off x="5967567" y="4029102"/>
                  <a:ext cx="761219" cy="551898"/>
                </a:xfrm>
                <a:custGeom>
                  <a:avLst/>
                  <a:gdLst>
                    <a:gd name="connsiteX0" fmla="*/ 2606 w 761219"/>
                    <a:gd name="connsiteY0" fmla="*/ 0 h 551898"/>
                    <a:gd name="connsiteX1" fmla="*/ 2606 w 761219"/>
                    <a:gd name="connsiteY1" fmla="*/ 189654 h 551898"/>
                    <a:gd name="connsiteX2" fmla="*/ 29699 w 761219"/>
                    <a:gd name="connsiteY2" fmla="*/ 298027 h 551898"/>
                    <a:gd name="connsiteX3" fmla="*/ 110979 w 761219"/>
                    <a:gd name="connsiteY3" fmla="*/ 406400 h 551898"/>
                    <a:gd name="connsiteX4" fmla="*/ 259992 w 761219"/>
                    <a:gd name="connsiteY4" fmla="*/ 514774 h 551898"/>
                    <a:gd name="connsiteX5" fmla="*/ 449646 w 761219"/>
                    <a:gd name="connsiteY5" fmla="*/ 548640 h 551898"/>
                    <a:gd name="connsiteX6" fmla="*/ 761219 w 761219"/>
                    <a:gd name="connsiteY6" fmla="*/ 548640 h 551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1219" h="551898">
                      <a:moveTo>
                        <a:pt x="2606" y="0"/>
                      </a:moveTo>
                      <a:cubicBezTo>
                        <a:pt x="348" y="69991"/>
                        <a:pt x="-1909" y="139983"/>
                        <a:pt x="2606" y="189654"/>
                      </a:cubicBezTo>
                      <a:cubicBezTo>
                        <a:pt x="7121" y="239325"/>
                        <a:pt x="11637" y="261903"/>
                        <a:pt x="29699" y="298027"/>
                      </a:cubicBezTo>
                      <a:cubicBezTo>
                        <a:pt x="47761" y="334151"/>
                        <a:pt x="72597" y="370276"/>
                        <a:pt x="110979" y="406400"/>
                      </a:cubicBezTo>
                      <a:cubicBezTo>
                        <a:pt x="149361" y="442525"/>
                        <a:pt x="203548" y="491067"/>
                        <a:pt x="259992" y="514774"/>
                      </a:cubicBezTo>
                      <a:cubicBezTo>
                        <a:pt x="316436" y="538481"/>
                        <a:pt x="366108" y="542996"/>
                        <a:pt x="449646" y="548640"/>
                      </a:cubicBezTo>
                      <a:cubicBezTo>
                        <a:pt x="533184" y="554284"/>
                        <a:pt x="647201" y="551462"/>
                        <a:pt x="761219" y="54864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9080254" y="4728768"/>
                  <a:ext cx="68913" cy="24555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vert="vert270" wrap="none" rtlCol="0" anchor="ctr"/>
                <a:lstStyle/>
                <a:p>
                  <a:pPr algn="ctr"/>
                  <a:r>
                    <a:rPr lang="en-GB" sz="533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MBXF</a:t>
                  </a:r>
                  <a:endParaRPr lang="en-GB" sz="53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1" name="Freeform 40"/>
                <p:cNvSpPr/>
                <p:nvPr/>
              </p:nvSpPr>
              <p:spPr>
                <a:xfrm>
                  <a:off x="8062913" y="4648200"/>
                  <a:ext cx="1016793" cy="119063"/>
                </a:xfrm>
                <a:custGeom>
                  <a:avLst/>
                  <a:gdLst>
                    <a:gd name="connsiteX0" fmla="*/ 1016793 w 1016793"/>
                    <a:gd name="connsiteY0" fmla="*/ 119063 h 119063"/>
                    <a:gd name="connsiteX1" fmla="*/ 828675 w 1016793"/>
                    <a:gd name="connsiteY1" fmla="*/ 119063 h 119063"/>
                    <a:gd name="connsiteX2" fmla="*/ 614362 w 1016793"/>
                    <a:gd name="connsiteY2" fmla="*/ 0 h 119063"/>
                    <a:gd name="connsiteX3" fmla="*/ 0 w 1016793"/>
                    <a:gd name="connsiteY3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16793" h="119063">
                      <a:moveTo>
                        <a:pt x="1016793" y="119063"/>
                      </a:moveTo>
                      <a:lnTo>
                        <a:pt x="828675" y="119063"/>
                      </a:lnTo>
                      <a:lnTo>
                        <a:pt x="61436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6985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6810907" y="4515967"/>
                  <a:ext cx="1207500" cy="91331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89" name="Rectangle 288"/>
                <p:cNvSpPr/>
                <p:nvPr/>
              </p:nvSpPr>
              <p:spPr>
                <a:xfrm>
                  <a:off x="6810907" y="4607298"/>
                  <a:ext cx="1207500" cy="95019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47" name="Straight Connector 46"/>
                <p:cNvCxnSpPr/>
                <p:nvPr/>
              </p:nvCxnSpPr>
              <p:spPr>
                <a:xfrm flipH="1">
                  <a:off x="6728786" y="4577556"/>
                  <a:ext cx="216024" cy="94"/>
                </a:xfrm>
                <a:prstGeom prst="line">
                  <a:avLst/>
                </a:prstGeom>
                <a:ln w="5715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90" name="Group 289"/>
                <p:cNvGrpSpPr/>
                <p:nvPr/>
              </p:nvGrpSpPr>
              <p:grpSpPr>
                <a:xfrm>
                  <a:off x="7589757" y="4222452"/>
                  <a:ext cx="183359" cy="214320"/>
                  <a:chOff x="8893697" y="4453974"/>
                  <a:chExt cx="182142" cy="212898"/>
                </a:xfrm>
                <a:solidFill>
                  <a:srgbClr val="FFC000"/>
                </a:solidFill>
              </p:grpSpPr>
              <p:sp>
                <p:nvSpPr>
                  <p:cNvPr id="291" name="Rectangle 290"/>
                  <p:cNvSpPr/>
                  <p:nvPr/>
                </p:nvSpPr>
                <p:spPr>
                  <a:xfrm>
                    <a:off x="8893697" y="4550466"/>
                    <a:ext cx="182142" cy="116406"/>
                  </a:xfrm>
                  <a:prstGeom prst="rect">
                    <a:avLst/>
                  </a:prstGeom>
                  <a:grpFill/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292" name="Oval 291"/>
                  <p:cNvSpPr/>
                  <p:nvPr/>
                </p:nvSpPr>
                <p:spPr>
                  <a:xfrm>
                    <a:off x="8893697" y="4453974"/>
                    <a:ext cx="182142" cy="182142"/>
                  </a:xfrm>
                  <a:prstGeom prst="ellipse">
                    <a:avLst/>
                  </a:prstGeom>
                  <a:grpFill/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sp>
              <p:nvSpPr>
                <p:cNvPr id="50" name="Freeform 49"/>
                <p:cNvSpPr/>
                <p:nvPr/>
              </p:nvSpPr>
              <p:spPr>
                <a:xfrm>
                  <a:off x="7758113" y="4652963"/>
                  <a:ext cx="1262062" cy="114300"/>
                </a:xfrm>
                <a:custGeom>
                  <a:avLst/>
                  <a:gdLst>
                    <a:gd name="connsiteX0" fmla="*/ 1262062 w 1262062"/>
                    <a:gd name="connsiteY0" fmla="*/ 114300 h 114300"/>
                    <a:gd name="connsiteX1" fmla="*/ 1143000 w 1262062"/>
                    <a:gd name="connsiteY1" fmla="*/ 114300 h 114300"/>
                    <a:gd name="connsiteX2" fmla="*/ 923925 w 1262062"/>
                    <a:gd name="connsiteY2" fmla="*/ 0 h 114300"/>
                    <a:gd name="connsiteX3" fmla="*/ 0 w 1262062"/>
                    <a:gd name="connsiteY3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62062" h="114300">
                      <a:moveTo>
                        <a:pt x="1262062" y="114300"/>
                      </a:moveTo>
                      <a:lnTo>
                        <a:pt x="1143000" y="114300"/>
                      </a:lnTo>
                      <a:lnTo>
                        <a:pt x="923925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solidFill>
                    <a:srgbClr val="FFFF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52" name="Freeform 51"/>
                <p:cNvSpPr/>
                <p:nvPr/>
              </p:nvSpPr>
              <p:spPr>
                <a:xfrm>
                  <a:off x="6705600" y="4565617"/>
                  <a:ext cx="1052513" cy="95136"/>
                </a:xfrm>
                <a:custGeom>
                  <a:avLst/>
                  <a:gdLst>
                    <a:gd name="connsiteX0" fmla="*/ 1052513 w 1052513"/>
                    <a:gd name="connsiteY0" fmla="*/ 87346 h 95136"/>
                    <a:gd name="connsiteX1" fmla="*/ 862013 w 1052513"/>
                    <a:gd name="connsiteY1" fmla="*/ 87346 h 95136"/>
                    <a:gd name="connsiteX2" fmla="*/ 400050 w 1052513"/>
                    <a:gd name="connsiteY2" fmla="*/ 6383 h 95136"/>
                    <a:gd name="connsiteX3" fmla="*/ 0 w 1052513"/>
                    <a:gd name="connsiteY3" fmla="*/ 11146 h 951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52513" h="95136">
                      <a:moveTo>
                        <a:pt x="1052513" y="87346"/>
                      </a:moveTo>
                      <a:cubicBezTo>
                        <a:pt x="1011635" y="94093"/>
                        <a:pt x="970757" y="100840"/>
                        <a:pt x="862013" y="87346"/>
                      </a:cubicBezTo>
                      <a:cubicBezTo>
                        <a:pt x="753269" y="73852"/>
                        <a:pt x="543719" y="19083"/>
                        <a:pt x="400050" y="6383"/>
                      </a:cubicBezTo>
                      <a:cubicBezTo>
                        <a:pt x="256381" y="-6317"/>
                        <a:pt x="128190" y="2414"/>
                        <a:pt x="0" y="11146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8159153" y="4631044"/>
                  <a:ext cx="63246" cy="3311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93" name="Rectangle 292"/>
                <p:cNvSpPr/>
                <p:nvPr/>
              </p:nvSpPr>
              <p:spPr>
                <a:xfrm>
                  <a:off x="7888602" y="4631044"/>
                  <a:ext cx="63246" cy="3311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294" name="Rectangle 293"/>
                <p:cNvSpPr/>
                <p:nvPr/>
              </p:nvSpPr>
              <p:spPr>
                <a:xfrm>
                  <a:off x="7726490" y="4632402"/>
                  <a:ext cx="63246" cy="3311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7637978" y="4298446"/>
                  <a:ext cx="0" cy="247033"/>
                </a:xfrm>
                <a:prstGeom prst="line">
                  <a:avLst/>
                </a:prstGeom>
                <a:ln w="6350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5" name="Straight Connector 294"/>
                <p:cNvCxnSpPr/>
                <p:nvPr/>
              </p:nvCxnSpPr>
              <p:spPr>
                <a:xfrm>
                  <a:off x="7649352" y="4552252"/>
                  <a:ext cx="18992" cy="30960"/>
                </a:xfrm>
                <a:prstGeom prst="line">
                  <a:avLst/>
                </a:prstGeom>
                <a:ln w="6350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7" name="Straight Connector 296"/>
                <p:cNvCxnSpPr/>
                <p:nvPr/>
              </p:nvCxnSpPr>
              <p:spPr>
                <a:xfrm flipV="1">
                  <a:off x="7613005" y="4552252"/>
                  <a:ext cx="18992" cy="30960"/>
                </a:xfrm>
                <a:prstGeom prst="line">
                  <a:avLst/>
                </a:prstGeom>
                <a:ln w="6350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9" name="Straight Arrow Connector 298"/>
                <p:cNvCxnSpPr/>
                <p:nvPr/>
              </p:nvCxnSpPr>
              <p:spPr>
                <a:xfrm flipV="1">
                  <a:off x="7690569" y="4290283"/>
                  <a:ext cx="0" cy="255619"/>
                </a:xfrm>
                <a:prstGeom prst="straightConnector1">
                  <a:avLst/>
                </a:prstGeom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sm" len="med"/>
                  <a:tailEnd type="triangle" w="sm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2" name="Group 311"/>
                <p:cNvGrpSpPr/>
                <p:nvPr/>
              </p:nvGrpSpPr>
              <p:grpSpPr>
                <a:xfrm>
                  <a:off x="6911008" y="4636362"/>
                  <a:ext cx="142688" cy="45719"/>
                  <a:chOff x="7920225" y="3723877"/>
                  <a:chExt cx="119829" cy="131828"/>
                </a:xfrm>
              </p:grpSpPr>
              <p:sp>
                <p:nvSpPr>
                  <p:cNvPr id="304" name="Oval 303"/>
                  <p:cNvSpPr/>
                  <p:nvPr/>
                </p:nvSpPr>
                <p:spPr>
                  <a:xfrm>
                    <a:off x="7920225" y="3723878"/>
                    <a:ext cx="45719" cy="12999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305" name="Oval 304"/>
                  <p:cNvSpPr/>
                  <p:nvPr/>
                </p:nvSpPr>
                <p:spPr>
                  <a:xfrm>
                    <a:off x="7943084" y="3725714"/>
                    <a:ext cx="45719" cy="12999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306" name="Oval 305"/>
                  <p:cNvSpPr/>
                  <p:nvPr/>
                </p:nvSpPr>
                <p:spPr>
                  <a:xfrm>
                    <a:off x="7972688" y="3723877"/>
                    <a:ext cx="45719" cy="12999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309" name="Oval 308"/>
                  <p:cNvSpPr/>
                  <p:nvPr/>
                </p:nvSpPr>
                <p:spPr>
                  <a:xfrm>
                    <a:off x="7994335" y="3723878"/>
                    <a:ext cx="45719" cy="129991"/>
                  </a:xfrm>
                  <a:prstGeom prst="ellipse">
                    <a:avLst/>
                  </a:prstGeom>
                  <a:noFill/>
                  <a:ln w="9525">
                    <a:solidFill>
                      <a:schemeClr val="accent2">
                        <a:lumMod val="60000"/>
                        <a:lumOff val="4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sp>
              <p:nvSpPr>
                <p:cNvPr id="313" name="TextBox 312"/>
                <p:cNvSpPr txBox="1"/>
                <p:nvPr/>
              </p:nvSpPr>
              <p:spPr>
                <a:xfrm flipH="1">
                  <a:off x="8820417" y="4800307"/>
                  <a:ext cx="225061" cy="1615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377"/>
                  <a:r>
                    <a:rPr lang="en-GB" sz="800" b="1" dirty="0">
                      <a:solidFill>
                        <a:prstClr val="black"/>
                      </a:solidFill>
                      <a:latin typeface="Calibri" panose="020F0502020204030204"/>
                    </a:rPr>
                    <a:t>D1</a:t>
                  </a:r>
                  <a:endParaRPr lang="en-GB" sz="800" b="1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14" name="TextBox 313"/>
                <p:cNvSpPr txBox="1"/>
                <p:nvPr/>
              </p:nvSpPr>
              <p:spPr>
                <a:xfrm flipH="1">
                  <a:off x="6898013" y="4367586"/>
                  <a:ext cx="263533" cy="1615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377"/>
                  <a:r>
                    <a:rPr lang="en-GB" sz="800" b="1" dirty="0">
                      <a:solidFill>
                        <a:prstClr val="black"/>
                      </a:solidFill>
                      <a:latin typeface="Calibri" panose="020F0502020204030204"/>
                    </a:rPr>
                    <a:t>DFX</a:t>
                  </a:r>
                  <a:endParaRPr lang="en-GB" sz="800" b="1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15" name="TextBox 314"/>
                <p:cNvSpPr txBox="1"/>
                <p:nvPr/>
              </p:nvSpPr>
              <p:spPr>
                <a:xfrm flipH="1">
                  <a:off x="6275739" y="4380951"/>
                  <a:ext cx="305613" cy="1615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377"/>
                  <a:r>
                    <a:rPr lang="en-GB" sz="800" b="1" dirty="0" err="1">
                      <a:solidFill>
                        <a:prstClr val="black"/>
                      </a:solidFill>
                      <a:latin typeface="Calibri" panose="020F0502020204030204"/>
                    </a:rPr>
                    <a:t>DSHx</a:t>
                  </a:r>
                  <a:endParaRPr lang="en-GB" sz="800" b="1" dirty="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16" name="TextBox 315"/>
                <p:cNvSpPr txBox="1"/>
                <p:nvPr/>
              </p:nvSpPr>
              <p:spPr>
                <a:xfrm flipH="1">
                  <a:off x="5990386" y="4084472"/>
                  <a:ext cx="309219" cy="1615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377"/>
                  <a:r>
                    <a:rPr lang="en-GB" sz="800" dirty="0">
                      <a:solidFill>
                        <a:schemeClr val="accent5">
                          <a:lumMod val="75000"/>
                        </a:schemeClr>
                      </a:solidFill>
                      <a:latin typeface="Calibri" panose="020F0502020204030204"/>
                    </a:rPr>
                    <a:t>MgB</a:t>
                  </a:r>
                  <a:r>
                    <a:rPr lang="en-GB" sz="800" baseline="-25000" dirty="0">
                      <a:solidFill>
                        <a:schemeClr val="accent5">
                          <a:lumMod val="75000"/>
                        </a:schemeClr>
                      </a:solidFill>
                      <a:latin typeface="Calibri" panose="020F0502020204030204"/>
                    </a:rPr>
                    <a:t>2</a:t>
                  </a:r>
                  <a:endParaRPr lang="en-GB" sz="8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318" name="Straight Connector 317"/>
                <p:cNvCxnSpPr>
                  <a:endCxn id="288" idx="3"/>
                </p:cNvCxnSpPr>
                <p:nvPr/>
              </p:nvCxnSpPr>
              <p:spPr>
                <a:xfrm flipH="1">
                  <a:off x="6082000" y="4269138"/>
                  <a:ext cx="85951" cy="165333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9" name="TextBox 318"/>
                <p:cNvSpPr txBox="1"/>
                <p:nvPr/>
              </p:nvSpPr>
              <p:spPr>
                <a:xfrm flipH="1">
                  <a:off x="8491536" y="4295315"/>
                  <a:ext cx="283972" cy="1615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377"/>
                  <a:r>
                    <a:rPr lang="en-GB" sz="800" dirty="0" err="1">
                      <a:solidFill>
                        <a:schemeClr val="accent5">
                          <a:lumMod val="75000"/>
                        </a:schemeClr>
                      </a:solidFill>
                      <a:latin typeface="Calibri" panose="020F0502020204030204"/>
                    </a:rPr>
                    <a:t>NbTi</a:t>
                  </a:r>
                  <a:endParaRPr lang="en-GB" sz="8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320" name="Straight Connector 319"/>
                <p:cNvCxnSpPr>
                  <a:stCxn id="319" idx="2"/>
                  <a:endCxn id="41" idx="2"/>
                </p:cNvCxnSpPr>
                <p:nvPr/>
              </p:nvCxnSpPr>
              <p:spPr>
                <a:xfrm>
                  <a:off x="8656004" y="4479981"/>
                  <a:ext cx="21271" cy="168219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25" name="Group 324"/>
                <p:cNvGrpSpPr/>
                <p:nvPr/>
              </p:nvGrpSpPr>
              <p:grpSpPr>
                <a:xfrm>
                  <a:off x="8479275" y="4003945"/>
                  <a:ext cx="713839" cy="300227"/>
                  <a:chOff x="8107995" y="3698420"/>
                  <a:chExt cx="713839" cy="300227"/>
                </a:xfrm>
              </p:grpSpPr>
              <p:sp>
                <p:nvSpPr>
                  <p:cNvPr id="321" name="Rectangle 320"/>
                  <p:cNvSpPr/>
                  <p:nvPr/>
                </p:nvSpPr>
                <p:spPr>
                  <a:xfrm>
                    <a:off x="8107995" y="3757723"/>
                    <a:ext cx="102315" cy="45719"/>
                  </a:xfrm>
                  <a:prstGeom prst="rect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322" name="TextBox 321"/>
                  <p:cNvSpPr txBox="1"/>
                  <p:nvPr/>
                </p:nvSpPr>
                <p:spPr>
                  <a:xfrm flipH="1">
                    <a:off x="8159153" y="3698420"/>
                    <a:ext cx="662681" cy="30022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defTabSz="914377"/>
                    <a:r>
                      <a:rPr lang="en-GB" sz="667" dirty="0">
                        <a:solidFill>
                          <a:schemeClr val="tx2"/>
                        </a:solidFill>
                        <a:latin typeface="Calibri" panose="020F0502020204030204"/>
                      </a:rPr>
                      <a:t>Superfluid @ 1.9K</a:t>
                    </a:r>
                  </a:p>
                  <a:p>
                    <a:pPr defTabSz="914377"/>
                    <a:r>
                      <a:rPr lang="en-GB" sz="667" dirty="0">
                        <a:solidFill>
                          <a:schemeClr val="tx2"/>
                        </a:solidFill>
                        <a:latin typeface="Calibri" panose="020F0502020204030204"/>
                      </a:rPr>
                      <a:t>Liquid He @ 4.5 K</a:t>
                    </a:r>
                  </a:p>
                  <a:p>
                    <a:pPr defTabSz="914377"/>
                    <a:r>
                      <a:rPr lang="en-GB" sz="667" dirty="0">
                        <a:solidFill>
                          <a:schemeClr val="tx2"/>
                        </a:solidFill>
                        <a:latin typeface="Calibri" panose="020F0502020204030204"/>
                      </a:rPr>
                      <a:t>Gaseous He @ 4.5 K</a:t>
                    </a:r>
                    <a:endParaRPr lang="en-GB" sz="667" dirty="0">
                      <a:solidFill>
                        <a:schemeClr val="tx2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323" name="Rectangle 322"/>
                  <p:cNvSpPr/>
                  <p:nvPr/>
                </p:nvSpPr>
                <p:spPr>
                  <a:xfrm>
                    <a:off x="8107995" y="3835136"/>
                    <a:ext cx="102315" cy="45719"/>
                  </a:xfrm>
                  <a:prstGeom prst="rect">
                    <a:avLst/>
                  </a:prstGeom>
                  <a:solidFill>
                    <a:srgbClr val="0070C0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324" name="Rectangle 323"/>
                  <p:cNvSpPr/>
                  <p:nvPr/>
                </p:nvSpPr>
                <p:spPr>
                  <a:xfrm>
                    <a:off x="8107995" y="3911837"/>
                    <a:ext cx="102315" cy="45719"/>
                  </a:xfrm>
                  <a:prstGeom prst="rect">
                    <a:avLst/>
                  </a:prstGeom>
                  <a:solidFill>
                    <a:schemeClr val="bg2">
                      <a:lumMod val="20000"/>
                      <a:lumOff val="80000"/>
                    </a:schemeClr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sp>
              <p:nvSpPr>
                <p:cNvPr id="326" name="TextBox 325"/>
                <p:cNvSpPr txBox="1"/>
                <p:nvPr/>
              </p:nvSpPr>
              <p:spPr>
                <a:xfrm>
                  <a:off x="8820417" y="4433667"/>
                  <a:ext cx="312596" cy="1958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ArchUp">
                    <a:avLst>
                      <a:gd name="adj" fmla="val 11971209"/>
                    </a:avLst>
                  </a:prstTxWarp>
                  <a:spAutoFit/>
                </a:bodyPr>
                <a:lstStyle/>
                <a:p>
                  <a:pPr algn="ctr" defTabSz="914377"/>
                  <a:r>
                    <a:rPr lang="en-GB" sz="533" dirty="0">
                      <a:solidFill>
                        <a:schemeClr val="accent1">
                          <a:lumMod val="50000"/>
                        </a:schemeClr>
                      </a:solidFill>
                      <a:latin typeface="Calibri" panose="020F0502020204030204"/>
                    </a:rPr>
                    <a:t>Jumper D1</a:t>
                  </a:r>
                  <a:endParaRPr lang="en-GB" sz="533" dirty="0">
                    <a:solidFill>
                      <a:schemeClr val="accent1">
                        <a:lumMod val="50000"/>
                      </a:schemeClr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27" name="TextBox 326"/>
                <p:cNvSpPr txBox="1"/>
                <p:nvPr/>
              </p:nvSpPr>
              <p:spPr>
                <a:xfrm>
                  <a:off x="7525138" y="4195667"/>
                  <a:ext cx="312596" cy="195861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ArchUp">
                    <a:avLst>
                      <a:gd name="adj" fmla="val 11971209"/>
                    </a:avLst>
                  </a:prstTxWarp>
                  <a:spAutoFit/>
                </a:bodyPr>
                <a:lstStyle/>
                <a:p>
                  <a:pPr algn="ctr" defTabSz="914377"/>
                  <a:r>
                    <a:rPr lang="en-GB" sz="533" dirty="0">
                      <a:solidFill>
                        <a:schemeClr val="accent1">
                          <a:lumMod val="50000"/>
                        </a:schemeClr>
                      </a:solidFill>
                      <a:latin typeface="Calibri" panose="020F0502020204030204"/>
                    </a:rPr>
                    <a:t>Jumper DFX</a:t>
                  </a:r>
                  <a:endParaRPr lang="en-GB" sz="533" dirty="0">
                    <a:solidFill>
                      <a:schemeClr val="accent1">
                        <a:lumMod val="50000"/>
                      </a:schemeClr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331" name="TextBox 330"/>
                <p:cNvSpPr txBox="1"/>
                <p:nvPr/>
              </p:nvSpPr>
              <p:spPr>
                <a:xfrm flipH="1">
                  <a:off x="8070147" y="4312019"/>
                  <a:ext cx="321241" cy="16158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defTabSz="914377"/>
                  <a:r>
                    <a:rPr lang="en-GB" sz="800" dirty="0">
                      <a:solidFill>
                        <a:schemeClr val="accent5">
                          <a:lumMod val="75000"/>
                        </a:schemeClr>
                      </a:solidFill>
                      <a:latin typeface="Calibri" panose="020F0502020204030204"/>
                    </a:rPr>
                    <a:t>Splice</a:t>
                  </a:r>
                  <a:endParaRPr lang="en-GB" sz="800" dirty="0">
                    <a:solidFill>
                      <a:schemeClr val="accent5">
                        <a:lumMod val="75000"/>
                      </a:schemeClr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332" name="Straight Connector 331"/>
                <p:cNvCxnSpPr>
                  <a:stCxn id="331" idx="2"/>
                  <a:endCxn id="53" idx="0"/>
                </p:cNvCxnSpPr>
                <p:nvPr/>
              </p:nvCxnSpPr>
              <p:spPr>
                <a:xfrm flipH="1">
                  <a:off x="8190776" y="4496685"/>
                  <a:ext cx="62274" cy="134359"/>
                </a:xfrm>
                <a:prstGeom prst="line">
                  <a:avLst/>
                </a:prstGeom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0" name="Freeform 399"/>
                <p:cNvSpPr/>
                <p:nvPr/>
              </p:nvSpPr>
              <p:spPr>
                <a:xfrm>
                  <a:off x="7748588" y="4348163"/>
                  <a:ext cx="1133475" cy="347662"/>
                </a:xfrm>
                <a:custGeom>
                  <a:avLst/>
                  <a:gdLst>
                    <a:gd name="connsiteX0" fmla="*/ 1133475 w 1133475"/>
                    <a:gd name="connsiteY0" fmla="*/ 347662 h 347662"/>
                    <a:gd name="connsiteX1" fmla="*/ 933450 w 1133475"/>
                    <a:gd name="connsiteY1" fmla="*/ 254793 h 347662"/>
                    <a:gd name="connsiteX2" fmla="*/ 295275 w 1133475"/>
                    <a:gd name="connsiteY2" fmla="*/ 254793 h 347662"/>
                    <a:gd name="connsiteX3" fmla="*/ 295275 w 1133475"/>
                    <a:gd name="connsiteY3" fmla="*/ 147637 h 347662"/>
                    <a:gd name="connsiteX4" fmla="*/ 273843 w 1133475"/>
                    <a:gd name="connsiteY4" fmla="*/ 147637 h 347662"/>
                    <a:gd name="connsiteX5" fmla="*/ 4762 w 1133475"/>
                    <a:gd name="connsiteY5" fmla="*/ 147637 h 347662"/>
                    <a:gd name="connsiteX6" fmla="*/ 0 w 1133475"/>
                    <a:gd name="connsiteY6" fmla="*/ 116681 h 347662"/>
                    <a:gd name="connsiteX7" fmla="*/ 0 w 1133475"/>
                    <a:gd name="connsiteY7" fmla="*/ 0 h 347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33475" h="347662">
                      <a:moveTo>
                        <a:pt x="1133475" y="347662"/>
                      </a:moveTo>
                      <a:lnTo>
                        <a:pt x="933450" y="254793"/>
                      </a:lnTo>
                      <a:lnTo>
                        <a:pt x="295275" y="254793"/>
                      </a:lnTo>
                      <a:lnTo>
                        <a:pt x="295275" y="147637"/>
                      </a:lnTo>
                      <a:lnTo>
                        <a:pt x="273843" y="147637"/>
                      </a:lnTo>
                      <a:lnTo>
                        <a:pt x="4762" y="147637"/>
                      </a:lnTo>
                      <a:cubicBezTo>
                        <a:pt x="2220" y="119676"/>
                        <a:pt x="6302" y="129285"/>
                        <a:pt x="0" y="116681"/>
                      </a:cubicBezTo>
                      <a:lnTo>
                        <a:pt x="0" y="0"/>
                      </a:lnTo>
                    </a:path>
                  </a:pathLst>
                </a:custGeom>
                <a:ln w="6350">
                  <a:solidFill>
                    <a:srgbClr val="00B050"/>
                  </a:solidFill>
                  <a:prstDash val="sysDot"/>
                  <a:tailEnd type="triangle" w="sm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4" name="Rectangle 43"/>
                <p:cNvSpPr/>
                <p:nvPr/>
              </p:nvSpPr>
              <p:spPr>
                <a:xfrm>
                  <a:off x="8018407" y="4579969"/>
                  <a:ext cx="54483" cy="144428"/>
                </a:xfrm>
                <a:prstGeom prst="rect">
                  <a:avLst/>
                </a:prstGeom>
                <a:solidFill>
                  <a:srgbClr val="FFFF00"/>
                </a:solidFill>
                <a:ln w="317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</p:grpSp>
          <p:grpSp>
            <p:nvGrpSpPr>
              <p:cNvPr id="463" name="Group 462"/>
              <p:cNvGrpSpPr/>
              <p:nvPr/>
            </p:nvGrpSpPr>
            <p:grpSpPr>
              <a:xfrm>
                <a:off x="6176920" y="80232"/>
                <a:ext cx="2005546" cy="1028807"/>
                <a:chOff x="5423379" y="107532"/>
                <a:chExt cx="1950931" cy="1000791"/>
              </a:xfrm>
            </p:grpSpPr>
            <p:cxnSp>
              <p:nvCxnSpPr>
                <p:cNvPr id="438" name="Straight Connector 437"/>
                <p:cNvCxnSpPr>
                  <a:endCxn id="455" idx="2"/>
                </p:cNvCxnSpPr>
                <p:nvPr/>
              </p:nvCxnSpPr>
              <p:spPr>
                <a:xfrm flipV="1">
                  <a:off x="6539311" y="1021932"/>
                  <a:ext cx="377797" cy="1885"/>
                </a:xfrm>
                <a:prstGeom prst="line">
                  <a:avLst/>
                </a:prstGeom>
                <a:noFill/>
                <a:ln w="114300">
                  <a:solidFill>
                    <a:srgbClr val="FF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01" name="Rectangle 400"/>
                <p:cNvSpPr/>
                <p:nvPr/>
              </p:nvSpPr>
              <p:spPr>
                <a:xfrm>
                  <a:off x="6045202" y="808073"/>
                  <a:ext cx="494306" cy="300250"/>
                </a:xfrm>
                <a:prstGeom prst="rect">
                  <a:avLst/>
                </a:prstGeom>
                <a:solidFill>
                  <a:srgbClr val="FFC000"/>
                </a:solidFill>
                <a:ln w="6350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417" name="Arc 416"/>
                <p:cNvSpPr/>
                <p:nvPr/>
              </p:nvSpPr>
              <p:spPr>
                <a:xfrm rot="5400000">
                  <a:off x="6341279" y="502079"/>
                  <a:ext cx="376751" cy="376751"/>
                </a:xfrm>
                <a:prstGeom prst="arc">
                  <a:avLst/>
                </a:prstGeom>
                <a:noFill/>
                <a:ln w="762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407" name="Straight Connector 406"/>
                <p:cNvCxnSpPr/>
                <p:nvPr/>
              </p:nvCxnSpPr>
              <p:spPr>
                <a:xfrm>
                  <a:off x="5427831" y="1023818"/>
                  <a:ext cx="624977" cy="0"/>
                </a:xfrm>
                <a:prstGeom prst="line">
                  <a:avLst/>
                </a:prstGeom>
                <a:noFill/>
                <a:ln w="114300">
                  <a:solidFill>
                    <a:srgbClr val="FF99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09" name="Straight Connector 408"/>
                <p:cNvCxnSpPr/>
                <p:nvPr/>
              </p:nvCxnSpPr>
              <p:spPr>
                <a:xfrm>
                  <a:off x="5423379" y="1023818"/>
                  <a:ext cx="1170622" cy="0"/>
                </a:xfrm>
                <a:prstGeom prst="line">
                  <a:avLst/>
                </a:pr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13" name="Rectangle 412"/>
                <p:cNvSpPr/>
                <p:nvPr/>
              </p:nvSpPr>
              <p:spPr>
                <a:xfrm>
                  <a:off x="6131069" y="874247"/>
                  <a:ext cx="312719" cy="180260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414" name="Straight Connector 413"/>
                <p:cNvCxnSpPr>
                  <a:endCxn id="418" idx="2"/>
                </p:cNvCxnSpPr>
                <p:nvPr/>
              </p:nvCxnSpPr>
              <p:spPr>
                <a:xfrm>
                  <a:off x="6131069" y="876509"/>
                  <a:ext cx="397601" cy="2321"/>
                </a:xfrm>
                <a:prstGeom prst="line">
                  <a:avLst/>
                </a:prstGeom>
                <a:noFill/>
                <a:ln w="381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18" name="Arc 417"/>
                <p:cNvSpPr/>
                <p:nvPr/>
              </p:nvSpPr>
              <p:spPr>
                <a:xfrm rot="5400000">
                  <a:off x="6340295" y="502079"/>
                  <a:ext cx="376751" cy="376751"/>
                </a:xfrm>
                <a:prstGeom prst="arc">
                  <a:avLst/>
                </a:prstGeom>
                <a:noFill/>
                <a:ln w="381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20" name="Rectangle 419"/>
                <p:cNvSpPr/>
                <p:nvPr/>
              </p:nvSpPr>
              <p:spPr>
                <a:xfrm>
                  <a:off x="6660232" y="491385"/>
                  <a:ext cx="117482" cy="206936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422" name="Straight Arrow Connector 421"/>
                <p:cNvCxnSpPr/>
                <p:nvPr/>
              </p:nvCxnSpPr>
              <p:spPr>
                <a:xfrm flipH="1" flipV="1">
                  <a:off x="6703094" y="244833"/>
                  <a:ext cx="2" cy="452328"/>
                </a:xfrm>
                <a:prstGeom prst="straightConnector1">
                  <a:avLst/>
                </a:prstGeom>
                <a:ln w="12700">
                  <a:solidFill>
                    <a:schemeClr val="bg2">
                      <a:lumMod val="20000"/>
                      <a:lumOff val="80000"/>
                    </a:schemeClr>
                  </a:solidFill>
                  <a:headEnd w="sm" len="med"/>
                  <a:tailEnd type="triangle" w="sm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31" name="Group 430"/>
                <p:cNvGrpSpPr/>
                <p:nvPr/>
              </p:nvGrpSpPr>
              <p:grpSpPr>
                <a:xfrm>
                  <a:off x="6676952" y="388044"/>
                  <a:ext cx="47692" cy="45719"/>
                  <a:chOff x="7156926" y="343515"/>
                  <a:chExt cx="85539" cy="153801"/>
                </a:xfrm>
              </p:grpSpPr>
              <p:sp>
                <p:nvSpPr>
                  <p:cNvPr id="429" name="Isosceles Triangle 428"/>
                  <p:cNvSpPr/>
                  <p:nvPr/>
                </p:nvSpPr>
                <p:spPr>
                  <a:xfrm>
                    <a:off x="7156926" y="419793"/>
                    <a:ext cx="85539" cy="77523"/>
                  </a:xfrm>
                  <a:prstGeom prst="triangl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175">
                    <a:solidFill>
                      <a:schemeClr val="bg2">
                        <a:lumMod val="7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430" name="Isosceles Triangle 429"/>
                  <p:cNvSpPr/>
                  <p:nvPr/>
                </p:nvSpPr>
                <p:spPr>
                  <a:xfrm rot="10800000">
                    <a:off x="7156926" y="343515"/>
                    <a:ext cx="85539" cy="77523"/>
                  </a:xfrm>
                  <a:prstGeom prst="triangl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175">
                    <a:solidFill>
                      <a:schemeClr val="bg2">
                        <a:lumMod val="7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cxnSp>
              <p:nvCxnSpPr>
                <p:cNvPr id="410" name="Straight Connector 409"/>
                <p:cNvCxnSpPr>
                  <a:endCxn id="433" idx="0"/>
                </p:cNvCxnSpPr>
                <p:nvPr/>
              </p:nvCxnSpPr>
              <p:spPr>
                <a:xfrm>
                  <a:off x="5423379" y="1023818"/>
                  <a:ext cx="703577" cy="121"/>
                </a:xfrm>
                <a:prstGeom prst="line">
                  <a:avLst/>
                </a:pr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33" name="Freeform 432"/>
                <p:cNvSpPr/>
                <p:nvPr/>
              </p:nvSpPr>
              <p:spPr>
                <a:xfrm>
                  <a:off x="6126956" y="876300"/>
                  <a:ext cx="416719" cy="147638"/>
                </a:xfrm>
                <a:custGeom>
                  <a:avLst/>
                  <a:gdLst>
                    <a:gd name="connsiteX0" fmla="*/ 0 w 416719"/>
                    <a:gd name="connsiteY0" fmla="*/ 147638 h 147638"/>
                    <a:gd name="connsiteX1" fmla="*/ 114300 w 416719"/>
                    <a:gd name="connsiteY1" fmla="*/ 119063 h 147638"/>
                    <a:gd name="connsiteX2" fmla="*/ 204788 w 416719"/>
                    <a:gd name="connsiteY2" fmla="*/ 21431 h 147638"/>
                    <a:gd name="connsiteX3" fmla="*/ 416719 w 416719"/>
                    <a:gd name="connsiteY3" fmla="*/ 0 h 147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6719" h="147638">
                      <a:moveTo>
                        <a:pt x="0" y="147638"/>
                      </a:moveTo>
                      <a:cubicBezTo>
                        <a:pt x="40084" y="143867"/>
                        <a:pt x="80169" y="140097"/>
                        <a:pt x="114300" y="119063"/>
                      </a:cubicBezTo>
                      <a:cubicBezTo>
                        <a:pt x="148431" y="98029"/>
                        <a:pt x="154385" y="41275"/>
                        <a:pt x="204788" y="21431"/>
                      </a:cubicBezTo>
                      <a:cubicBezTo>
                        <a:pt x="255191" y="1587"/>
                        <a:pt x="335955" y="793"/>
                        <a:pt x="416719" y="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34" name="Arc 433"/>
                <p:cNvSpPr/>
                <p:nvPr/>
              </p:nvSpPr>
              <p:spPr>
                <a:xfrm rot="5400000">
                  <a:off x="6340295" y="503532"/>
                  <a:ext cx="376751" cy="376751"/>
                </a:xfrm>
                <a:prstGeom prst="arc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37" name="Rectangle 436"/>
                <p:cNvSpPr/>
                <p:nvPr/>
              </p:nvSpPr>
              <p:spPr>
                <a:xfrm>
                  <a:off x="6483383" y="862398"/>
                  <a:ext cx="63246" cy="33114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55" name="Arc 454"/>
                <p:cNvSpPr/>
                <p:nvPr/>
              </p:nvSpPr>
              <p:spPr>
                <a:xfrm rot="5400000">
                  <a:off x="6459908" y="107532"/>
                  <a:ext cx="914400" cy="914400"/>
                </a:xfrm>
                <a:prstGeom prst="arc">
                  <a:avLst/>
                </a:prstGeom>
                <a:noFill/>
                <a:ln w="381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457" name="Straight Connector 456"/>
                <p:cNvCxnSpPr>
                  <a:stCxn id="455" idx="0"/>
                </p:cNvCxnSpPr>
                <p:nvPr/>
              </p:nvCxnSpPr>
              <p:spPr>
                <a:xfrm flipV="1">
                  <a:off x="7374309" y="290731"/>
                  <a:ext cx="1" cy="274001"/>
                </a:xfrm>
                <a:prstGeom prst="line">
                  <a:avLst/>
                </a:prstGeom>
                <a:noFill/>
                <a:ln w="38100">
                  <a:solidFill>
                    <a:schemeClr val="bg2">
                      <a:lumMod val="20000"/>
                      <a:lumOff val="80000"/>
                    </a:schemeClr>
                  </a:solidFill>
                  <a:tailEnd type="triangle" w="sm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60" name="Straight Connector 459"/>
                <p:cNvCxnSpPr>
                  <a:stCxn id="455" idx="2"/>
                </p:cNvCxnSpPr>
                <p:nvPr/>
              </p:nvCxnSpPr>
              <p:spPr>
                <a:xfrm flipH="1">
                  <a:off x="6581594" y="1021932"/>
                  <a:ext cx="335515" cy="0"/>
                </a:xfrm>
                <a:prstGeom prst="line">
                  <a:avLst/>
                </a:prstGeom>
                <a:noFill/>
                <a:ln w="381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506" name="Right Brace 505"/>
              <p:cNvSpPr/>
              <p:nvPr/>
            </p:nvSpPr>
            <p:spPr>
              <a:xfrm rot="4585502">
                <a:off x="5911705" y="3282342"/>
                <a:ext cx="114402" cy="516506"/>
              </a:xfrm>
              <a:prstGeom prst="rightBrace">
                <a:avLst/>
              </a:prstGeom>
              <a:ln w="635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cxnSp>
            <p:nvCxnSpPr>
              <p:cNvPr id="508" name="Straight Connector 507"/>
              <p:cNvCxnSpPr>
                <a:stCxn id="506" idx="1"/>
              </p:cNvCxnSpPr>
              <p:nvPr/>
            </p:nvCxnSpPr>
            <p:spPr>
              <a:xfrm>
                <a:off x="5982332" y="3596198"/>
                <a:ext cx="461456" cy="351118"/>
              </a:xfrm>
              <a:prstGeom prst="line">
                <a:avLst/>
              </a:prstGeom>
              <a:ln w="6350">
                <a:solidFill>
                  <a:schemeClr val="accent6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15" name="Group 514"/>
              <p:cNvGrpSpPr/>
              <p:nvPr/>
            </p:nvGrpSpPr>
            <p:grpSpPr>
              <a:xfrm rot="11204807">
                <a:off x="6484789" y="1241962"/>
                <a:ext cx="774758" cy="645263"/>
                <a:chOff x="5066644" y="401250"/>
                <a:chExt cx="562980" cy="645263"/>
              </a:xfrm>
            </p:grpSpPr>
            <p:sp>
              <p:nvSpPr>
                <p:cNvPr id="513" name="Right Brace 512"/>
                <p:cNvSpPr/>
                <p:nvPr/>
              </p:nvSpPr>
              <p:spPr>
                <a:xfrm rot="4585502">
                  <a:off x="5314170" y="200198"/>
                  <a:ext cx="114402" cy="516506"/>
                </a:xfrm>
                <a:prstGeom prst="rightBrace">
                  <a:avLst/>
                </a:prstGeom>
                <a:ln w="63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514" name="Straight Connector 513"/>
                <p:cNvCxnSpPr>
                  <a:stCxn id="513" idx="1"/>
                </p:cNvCxnSpPr>
                <p:nvPr/>
              </p:nvCxnSpPr>
              <p:spPr>
                <a:xfrm rot="10395193" flipV="1">
                  <a:off x="5066647" y="539565"/>
                  <a:ext cx="337286" cy="506948"/>
                </a:xfrm>
                <a:prstGeom prst="line">
                  <a:avLst/>
                </a:prstGeom>
                <a:ln w="6350">
                  <a:solidFill>
                    <a:schemeClr val="accent6">
                      <a:lumMod val="75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531" name="TextBox 530"/>
            <p:cNvSpPr txBox="1"/>
            <p:nvPr/>
          </p:nvSpPr>
          <p:spPr>
            <a:xfrm flipH="1">
              <a:off x="6737087" y="663202"/>
              <a:ext cx="304410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en-GB" sz="800" b="1" dirty="0" err="1">
                  <a:solidFill>
                    <a:prstClr val="black"/>
                  </a:solidFill>
                  <a:latin typeface="Calibri" panose="020F0502020204030204"/>
                </a:rPr>
                <a:t>DFHx</a:t>
              </a:r>
              <a:endParaRPr lang="en-GB" sz="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32" name="TextBox 531"/>
            <p:cNvSpPr txBox="1"/>
            <p:nvPr/>
          </p:nvSpPr>
          <p:spPr>
            <a:xfrm flipH="1">
              <a:off x="6134639" y="819716"/>
              <a:ext cx="305613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en-GB" sz="800" b="1" dirty="0" err="1">
                  <a:solidFill>
                    <a:prstClr val="black"/>
                  </a:solidFill>
                  <a:latin typeface="Calibri" panose="020F0502020204030204"/>
                </a:rPr>
                <a:t>DSHx</a:t>
              </a:r>
              <a:endParaRPr lang="en-GB" sz="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547" name="Picture 4" descr="http://player.slideplayer.fr/37/10691208/data/images/img5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25" y="3751932"/>
            <a:ext cx="3145563" cy="1775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68" name="Group 567"/>
          <p:cNvGrpSpPr/>
          <p:nvPr/>
        </p:nvGrpSpPr>
        <p:grpSpPr>
          <a:xfrm>
            <a:off x="2159369" y="106855"/>
            <a:ext cx="5660091" cy="6706059"/>
            <a:chOff x="1619526" y="80141"/>
            <a:chExt cx="4245068" cy="5029544"/>
          </a:xfrm>
        </p:grpSpPr>
        <p:sp>
          <p:nvSpPr>
            <p:cNvPr id="390" name="TextBox 389"/>
            <p:cNvSpPr txBox="1"/>
            <p:nvPr/>
          </p:nvSpPr>
          <p:spPr>
            <a:xfrm flipH="1">
              <a:off x="4604528" y="4759214"/>
              <a:ext cx="317636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en-GB" sz="800" dirty="0">
                  <a:solidFill>
                    <a:prstClr val="black"/>
                  </a:solidFill>
                  <a:latin typeface="Calibri" panose="020F0502020204030204"/>
                </a:rPr>
                <a:t>Beam</a:t>
              </a:r>
              <a:endParaRPr lang="en-GB" sz="8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grpSp>
          <p:nvGrpSpPr>
            <p:cNvPr id="520" name="Group 519"/>
            <p:cNvGrpSpPr/>
            <p:nvPr/>
          </p:nvGrpSpPr>
          <p:grpSpPr>
            <a:xfrm>
              <a:off x="4024552" y="80141"/>
              <a:ext cx="1755615" cy="1024936"/>
              <a:chOff x="3943146" y="850182"/>
              <a:chExt cx="1755615" cy="1024936"/>
            </a:xfrm>
          </p:grpSpPr>
          <p:grpSp>
            <p:nvGrpSpPr>
              <p:cNvPr id="500" name="Group 499"/>
              <p:cNvGrpSpPr/>
              <p:nvPr/>
            </p:nvGrpSpPr>
            <p:grpSpPr>
              <a:xfrm>
                <a:off x="3943146" y="850182"/>
                <a:ext cx="1755615" cy="1024936"/>
                <a:chOff x="3943146" y="850182"/>
                <a:chExt cx="1755615" cy="1024936"/>
              </a:xfrm>
            </p:grpSpPr>
            <p:sp>
              <p:nvSpPr>
                <p:cNvPr id="465" name="Rectangle 464"/>
                <p:cNvSpPr/>
                <p:nvPr/>
              </p:nvSpPr>
              <p:spPr>
                <a:xfrm flipH="1">
                  <a:off x="4548145" y="1564085"/>
                  <a:ext cx="508144" cy="311033"/>
                </a:xfrm>
                <a:prstGeom prst="rect">
                  <a:avLst/>
                </a:prstGeom>
                <a:solidFill>
                  <a:srgbClr val="E8C7F5"/>
                </a:solidFill>
                <a:ln w="3175">
                  <a:solidFill>
                    <a:srgbClr val="7030A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466" name="Arc 465"/>
                <p:cNvSpPr/>
                <p:nvPr/>
              </p:nvSpPr>
              <p:spPr>
                <a:xfrm rot="16200000" flipH="1">
                  <a:off x="4364625" y="1249525"/>
                  <a:ext cx="387298" cy="387298"/>
                </a:xfrm>
                <a:prstGeom prst="arc">
                  <a:avLst/>
                </a:prstGeom>
                <a:noFill/>
                <a:ln w="76200">
                  <a:solidFill>
                    <a:srgbClr val="A365D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67" name="Rectangle 466"/>
                <p:cNvSpPr/>
                <p:nvPr/>
              </p:nvSpPr>
              <p:spPr>
                <a:xfrm flipH="1">
                  <a:off x="4646545" y="1632111"/>
                  <a:ext cx="321473" cy="185306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468" name="Straight Connector 467"/>
                <p:cNvCxnSpPr>
                  <a:endCxn id="469" idx="2"/>
                </p:cNvCxnSpPr>
                <p:nvPr/>
              </p:nvCxnSpPr>
              <p:spPr>
                <a:xfrm flipH="1">
                  <a:off x="4551488" y="1636335"/>
                  <a:ext cx="408731" cy="2386"/>
                </a:xfrm>
                <a:prstGeom prst="line">
                  <a:avLst/>
                </a:prstGeom>
                <a:noFill/>
                <a:ln w="381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69" name="Arc 468"/>
                <p:cNvSpPr/>
                <p:nvPr/>
              </p:nvSpPr>
              <p:spPr>
                <a:xfrm rot="16200000" flipH="1">
                  <a:off x="4357839" y="1251423"/>
                  <a:ext cx="387298" cy="387298"/>
                </a:xfrm>
                <a:prstGeom prst="arc">
                  <a:avLst/>
                </a:prstGeom>
                <a:noFill/>
                <a:ln w="381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70" name="Rectangle 469"/>
                <p:cNvSpPr/>
                <p:nvPr/>
              </p:nvSpPr>
              <p:spPr>
                <a:xfrm flipH="1">
                  <a:off x="4303271" y="1238532"/>
                  <a:ext cx="120771" cy="212729"/>
                </a:xfrm>
                <a:prstGeom prst="rect">
                  <a:avLst/>
                </a:pr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471" name="Straight Arrow Connector 470"/>
                <p:cNvCxnSpPr/>
                <p:nvPr/>
              </p:nvCxnSpPr>
              <p:spPr>
                <a:xfrm flipV="1">
                  <a:off x="4379978" y="985077"/>
                  <a:ext cx="2" cy="464991"/>
                </a:xfrm>
                <a:prstGeom prst="straightConnector1">
                  <a:avLst/>
                </a:prstGeom>
                <a:ln w="12700">
                  <a:solidFill>
                    <a:schemeClr val="bg2">
                      <a:lumMod val="20000"/>
                      <a:lumOff val="80000"/>
                    </a:schemeClr>
                  </a:solidFill>
                  <a:headEnd w="sm" len="med"/>
                  <a:tailEnd type="triangle" w="sm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72" name="Group 471"/>
                <p:cNvGrpSpPr/>
                <p:nvPr/>
              </p:nvGrpSpPr>
              <p:grpSpPr>
                <a:xfrm flipH="1">
                  <a:off x="4357826" y="1132298"/>
                  <a:ext cx="49027" cy="46999"/>
                  <a:chOff x="7156926" y="343515"/>
                  <a:chExt cx="85539" cy="153801"/>
                </a:xfrm>
              </p:grpSpPr>
              <p:sp>
                <p:nvSpPr>
                  <p:cNvPr id="496" name="Isosceles Triangle 495"/>
                  <p:cNvSpPr/>
                  <p:nvPr/>
                </p:nvSpPr>
                <p:spPr>
                  <a:xfrm>
                    <a:off x="7156926" y="419793"/>
                    <a:ext cx="85539" cy="77523"/>
                  </a:xfrm>
                  <a:prstGeom prst="triangl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175">
                    <a:solidFill>
                      <a:schemeClr val="bg2">
                        <a:lumMod val="7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  <p:sp>
                <p:nvSpPr>
                  <p:cNvPr id="497" name="Isosceles Triangle 496"/>
                  <p:cNvSpPr/>
                  <p:nvPr/>
                </p:nvSpPr>
                <p:spPr>
                  <a:xfrm rot="10800000">
                    <a:off x="7156926" y="343515"/>
                    <a:ext cx="85539" cy="77523"/>
                  </a:xfrm>
                  <a:prstGeom prst="triangl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175">
                    <a:solidFill>
                      <a:schemeClr val="bg2">
                        <a:lumMod val="75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2400"/>
                  </a:p>
                </p:txBody>
              </p:sp>
            </p:grpSp>
            <p:sp>
              <p:nvSpPr>
                <p:cNvPr id="473" name="Arc 472"/>
                <p:cNvSpPr/>
                <p:nvPr/>
              </p:nvSpPr>
              <p:spPr>
                <a:xfrm rot="16200000" flipH="1">
                  <a:off x="4355976" y="1251019"/>
                  <a:ext cx="387298" cy="387298"/>
                </a:xfrm>
                <a:prstGeom prst="arc">
                  <a:avLst/>
                </a:prstGeom>
                <a:noFill/>
                <a:ln w="12700">
                  <a:solidFill>
                    <a:schemeClr val="accent2">
                      <a:lumMod val="60000"/>
                      <a:lumOff val="40000"/>
                    </a:schemeClr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474" name="Straight Connector 473"/>
                <p:cNvCxnSpPr/>
                <p:nvPr/>
              </p:nvCxnSpPr>
              <p:spPr>
                <a:xfrm flipH="1">
                  <a:off x="5056289" y="1792119"/>
                  <a:ext cx="642472" cy="0"/>
                </a:xfrm>
                <a:prstGeom prst="line">
                  <a:avLst/>
                </a:prstGeom>
                <a:noFill/>
                <a:ln w="114300">
                  <a:solidFill>
                    <a:srgbClr val="A365D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78" name="Straight Connector 477"/>
                <p:cNvCxnSpPr/>
                <p:nvPr/>
              </p:nvCxnSpPr>
              <p:spPr>
                <a:xfrm flipH="1">
                  <a:off x="4650987" y="1790180"/>
                  <a:ext cx="1047774" cy="0"/>
                </a:xfrm>
                <a:prstGeom prst="line">
                  <a:avLst/>
                </a:prstGeom>
                <a:noFill/>
                <a:ln w="635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85" name="Straight Connector 484"/>
                <p:cNvCxnSpPr/>
                <p:nvPr/>
              </p:nvCxnSpPr>
              <p:spPr>
                <a:xfrm flipH="1">
                  <a:off x="4914866" y="1792119"/>
                  <a:ext cx="783895" cy="0"/>
                </a:xfrm>
                <a:prstGeom prst="line">
                  <a:avLst/>
                </a:pr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489" name="Freeform 488"/>
                <p:cNvSpPr/>
                <p:nvPr/>
              </p:nvSpPr>
              <p:spPr>
                <a:xfrm flipH="1">
                  <a:off x="4543861" y="1634222"/>
                  <a:ext cx="428385" cy="151771"/>
                </a:xfrm>
                <a:custGeom>
                  <a:avLst/>
                  <a:gdLst>
                    <a:gd name="connsiteX0" fmla="*/ 0 w 416719"/>
                    <a:gd name="connsiteY0" fmla="*/ 147638 h 147638"/>
                    <a:gd name="connsiteX1" fmla="*/ 114300 w 416719"/>
                    <a:gd name="connsiteY1" fmla="*/ 119063 h 147638"/>
                    <a:gd name="connsiteX2" fmla="*/ 204788 w 416719"/>
                    <a:gd name="connsiteY2" fmla="*/ 21431 h 147638"/>
                    <a:gd name="connsiteX3" fmla="*/ 416719 w 416719"/>
                    <a:gd name="connsiteY3" fmla="*/ 0 h 147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6719" h="147638">
                      <a:moveTo>
                        <a:pt x="0" y="147638"/>
                      </a:moveTo>
                      <a:cubicBezTo>
                        <a:pt x="40084" y="143867"/>
                        <a:pt x="80169" y="140097"/>
                        <a:pt x="114300" y="119063"/>
                      </a:cubicBezTo>
                      <a:cubicBezTo>
                        <a:pt x="148431" y="98029"/>
                        <a:pt x="154385" y="41275"/>
                        <a:pt x="204788" y="21431"/>
                      </a:cubicBezTo>
                      <a:cubicBezTo>
                        <a:pt x="255191" y="1587"/>
                        <a:pt x="335955" y="793"/>
                        <a:pt x="416719" y="0"/>
                      </a:cubicBezTo>
                    </a:path>
                  </a:pathLst>
                </a:custGeom>
                <a:noFill/>
                <a:ln w="12700">
                  <a:solidFill>
                    <a:srgbClr val="006600"/>
                  </a:solidFill>
                  <a:prstDash val="sysDot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90" name="Rectangle 489"/>
                <p:cNvSpPr/>
                <p:nvPr/>
              </p:nvSpPr>
              <p:spPr>
                <a:xfrm flipH="1">
                  <a:off x="4540825" y="1619931"/>
                  <a:ext cx="65016" cy="34041"/>
                </a:xfrm>
                <a:prstGeom prst="rect">
                  <a:avLst/>
                </a:prstGeom>
                <a:solidFill>
                  <a:srgbClr val="C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491" name="Arc 490"/>
                <p:cNvSpPr/>
                <p:nvPr/>
              </p:nvSpPr>
              <p:spPr>
                <a:xfrm rot="16200000" flipH="1">
                  <a:off x="3943147" y="850182"/>
                  <a:ext cx="939998" cy="939998"/>
                </a:xfrm>
                <a:prstGeom prst="arc">
                  <a:avLst/>
                </a:prstGeom>
                <a:noFill/>
                <a:ln w="381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492" name="Straight Connector 491"/>
                <p:cNvCxnSpPr>
                  <a:stCxn id="491" idx="0"/>
                </p:cNvCxnSpPr>
                <p:nvPr/>
              </p:nvCxnSpPr>
              <p:spPr>
                <a:xfrm flipH="1" flipV="1">
                  <a:off x="3943146" y="1038510"/>
                  <a:ext cx="1" cy="281671"/>
                </a:xfrm>
                <a:prstGeom prst="line">
                  <a:avLst/>
                </a:prstGeom>
                <a:noFill/>
                <a:ln w="38100">
                  <a:solidFill>
                    <a:schemeClr val="bg2">
                      <a:lumMod val="20000"/>
                      <a:lumOff val="80000"/>
                    </a:schemeClr>
                  </a:solidFill>
                  <a:tailEnd type="triangle" w="sm" len="me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493" name="Straight Connector 492"/>
                <p:cNvCxnSpPr>
                  <a:stCxn id="491" idx="2"/>
                </p:cNvCxnSpPr>
                <p:nvPr/>
              </p:nvCxnSpPr>
              <p:spPr>
                <a:xfrm>
                  <a:off x="4413146" y="1790180"/>
                  <a:ext cx="344907" cy="0"/>
                </a:xfrm>
                <a:prstGeom prst="line">
                  <a:avLst/>
                </a:prstGeom>
                <a:noFill/>
                <a:ln w="38100">
                  <a:solidFill>
                    <a:schemeClr val="bg2">
                      <a:lumMod val="20000"/>
                      <a:lumOff val="8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503" name="TextBox 502"/>
              <p:cNvSpPr txBox="1"/>
              <p:nvPr/>
            </p:nvSpPr>
            <p:spPr>
              <a:xfrm>
                <a:off x="4365798" y="1215470"/>
                <a:ext cx="427040" cy="223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667" dirty="0">
                    <a:solidFill>
                      <a:schemeClr val="accent6">
                        <a:lumMod val="75000"/>
                      </a:schemeClr>
                    </a:solidFill>
                  </a:rPr>
                  <a:t>2 x 13 kA</a:t>
                </a:r>
              </a:p>
              <a:p>
                <a:r>
                  <a:rPr lang="en-GB" sz="667" dirty="0">
                    <a:solidFill>
                      <a:schemeClr val="accent6">
                        <a:lumMod val="75000"/>
                      </a:schemeClr>
                    </a:solidFill>
                  </a:rPr>
                  <a:t>8</a:t>
                </a:r>
                <a:r>
                  <a:rPr lang="en-GB" sz="667" dirty="0">
                    <a:solidFill>
                      <a:schemeClr val="accent6">
                        <a:lumMod val="75000"/>
                      </a:schemeClr>
                    </a:solidFill>
                  </a:rPr>
                  <a:t> x 0.6 kA</a:t>
                </a:r>
              </a:p>
            </p:txBody>
          </p:sp>
        </p:grpSp>
        <p:sp>
          <p:nvSpPr>
            <p:cNvPr id="510" name="Right Brace 509"/>
            <p:cNvSpPr/>
            <p:nvPr/>
          </p:nvSpPr>
          <p:spPr>
            <a:xfrm rot="4585502">
              <a:off x="4978462" y="3408677"/>
              <a:ext cx="114402" cy="516506"/>
            </a:xfrm>
            <a:prstGeom prst="rightBrace">
              <a:avLst/>
            </a:prstGeom>
            <a:ln w="6350">
              <a:solidFill>
                <a:srgbClr val="A365D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cxnSp>
          <p:nvCxnSpPr>
            <p:cNvPr id="511" name="Straight Connector 510"/>
            <p:cNvCxnSpPr>
              <a:stCxn id="510" idx="1"/>
            </p:cNvCxnSpPr>
            <p:nvPr/>
          </p:nvCxnSpPr>
          <p:spPr>
            <a:xfrm flipH="1">
              <a:off x="4365799" y="3722533"/>
              <a:ext cx="683290" cy="535949"/>
            </a:xfrm>
            <a:prstGeom prst="line">
              <a:avLst/>
            </a:prstGeom>
            <a:ln w="6350">
              <a:solidFill>
                <a:srgbClr val="A365D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7" name="Group 516"/>
            <p:cNvGrpSpPr/>
            <p:nvPr/>
          </p:nvGrpSpPr>
          <p:grpSpPr>
            <a:xfrm rot="11204807">
              <a:off x="4391189" y="1204132"/>
              <a:ext cx="526373" cy="975789"/>
              <a:chOff x="4974748" y="401250"/>
              <a:chExt cx="654876" cy="975789"/>
            </a:xfrm>
          </p:grpSpPr>
          <p:sp>
            <p:nvSpPr>
              <p:cNvPr id="518" name="Right Brace 517"/>
              <p:cNvSpPr/>
              <p:nvPr/>
            </p:nvSpPr>
            <p:spPr>
              <a:xfrm rot="4585502">
                <a:off x="5314170" y="200198"/>
                <a:ext cx="114402" cy="516506"/>
              </a:xfrm>
              <a:prstGeom prst="rightBrace">
                <a:avLst/>
              </a:prstGeom>
              <a:ln w="6350">
                <a:solidFill>
                  <a:srgbClr val="A365D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cxnSp>
            <p:nvCxnSpPr>
              <p:cNvPr id="519" name="Straight Connector 518"/>
              <p:cNvCxnSpPr>
                <a:stCxn id="518" idx="1"/>
              </p:cNvCxnSpPr>
              <p:nvPr/>
            </p:nvCxnSpPr>
            <p:spPr>
              <a:xfrm rot="10395193" flipV="1">
                <a:off x="4974750" y="533636"/>
                <a:ext cx="476612" cy="843403"/>
              </a:xfrm>
              <a:prstGeom prst="line">
                <a:avLst/>
              </a:prstGeom>
              <a:ln w="6350">
                <a:solidFill>
                  <a:srgbClr val="A365D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0" name="Group 529"/>
            <p:cNvGrpSpPr/>
            <p:nvPr/>
          </p:nvGrpSpPr>
          <p:grpSpPr>
            <a:xfrm>
              <a:off x="1619526" y="4026090"/>
              <a:ext cx="4245068" cy="1083595"/>
              <a:chOff x="1619526" y="4026090"/>
              <a:chExt cx="4245068" cy="1083595"/>
            </a:xfrm>
          </p:grpSpPr>
          <p:sp>
            <p:nvSpPr>
              <p:cNvPr id="357" name="TextBox 356"/>
              <p:cNvSpPr txBox="1"/>
              <p:nvPr/>
            </p:nvSpPr>
            <p:spPr>
              <a:xfrm>
                <a:off x="2866815" y="4180880"/>
                <a:ext cx="312596" cy="19586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1971209"/>
                  </a:avLst>
                </a:prstTxWarp>
                <a:spAutoFit/>
              </a:bodyPr>
              <a:lstStyle/>
              <a:p>
                <a:pPr algn="ctr" defTabSz="914377"/>
                <a:r>
                  <a:rPr lang="en-GB" sz="533" dirty="0">
                    <a:solidFill>
                      <a:schemeClr val="accent1">
                        <a:lumMod val="50000"/>
                      </a:schemeClr>
                    </a:solidFill>
                    <a:latin typeface="Calibri" panose="020F0502020204030204"/>
                  </a:rPr>
                  <a:t>Jumper DFM</a:t>
                </a:r>
                <a:endParaRPr lang="en-GB" sz="533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353" name="Group 352"/>
              <p:cNvGrpSpPr/>
              <p:nvPr/>
            </p:nvGrpSpPr>
            <p:grpSpPr>
              <a:xfrm>
                <a:off x="1653020" y="4531597"/>
                <a:ext cx="1118780" cy="442729"/>
                <a:chOff x="1653020" y="4531597"/>
                <a:chExt cx="1118780" cy="442729"/>
              </a:xfrm>
              <a:effectLst/>
            </p:grpSpPr>
            <p:sp>
              <p:nvSpPr>
                <p:cNvPr id="350" name="Arc 349"/>
                <p:cNvSpPr/>
                <p:nvPr/>
              </p:nvSpPr>
              <p:spPr>
                <a:xfrm rot="16200000">
                  <a:off x="1888855" y="4295762"/>
                  <a:ext cx="442729" cy="914400"/>
                </a:xfrm>
                <a:prstGeom prst="arc">
                  <a:avLst>
                    <a:gd name="adj1" fmla="val 11579661"/>
                    <a:gd name="adj2" fmla="val 0"/>
                  </a:avLst>
                </a:prstGeom>
                <a:ln w="1016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352" name="Straight Connector 351"/>
                <p:cNvCxnSpPr>
                  <a:stCxn id="343" idx="1"/>
                </p:cNvCxnSpPr>
                <p:nvPr/>
              </p:nvCxnSpPr>
              <p:spPr>
                <a:xfrm flipV="1">
                  <a:off x="2097969" y="4531597"/>
                  <a:ext cx="673831" cy="1"/>
                </a:xfrm>
                <a:prstGeom prst="line">
                  <a:avLst/>
                </a:prstGeom>
                <a:ln w="101600"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2" name="Group 361"/>
              <p:cNvGrpSpPr/>
              <p:nvPr/>
            </p:nvGrpSpPr>
            <p:grpSpPr>
              <a:xfrm>
                <a:off x="1658002" y="4532522"/>
                <a:ext cx="1118780" cy="442729"/>
                <a:chOff x="1653020" y="4531597"/>
                <a:chExt cx="1118780" cy="442729"/>
              </a:xfrm>
              <a:effectLst/>
            </p:grpSpPr>
            <p:sp>
              <p:nvSpPr>
                <p:cNvPr id="363" name="Arc 362"/>
                <p:cNvSpPr/>
                <p:nvPr/>
              </p:nvSpPr>
              <p:spPr>
                <a:xfrm rot="16200000">
                  <a:off x="1888855" y="4295762"/>
                  <a:ext cx="442729" cy="914400"/>
                </a:xfrm>
                <a:prstGeom prst="arc">
                  <a:avLst>
                    <a:gd name="adj1" fmla="val 11579661"/>
                    <a:gd name="adj2" fmla="val 0"/>
                  </a:avLst>
                </a:prstGeom>
                <a:ln w="508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364" name="Straight Connector 363"/>
                <p:cNvCxnSpPr/>
                <p:nvPr/>
              </p:nvCxnSpPr>
              <p:spPr>
                <a:xfrm flipV="1">
                  <a:off x="2097969" y="4531597"/>
                  <a:ext cx="673831" cy="1"/>
                </a:xfrm>
                <a:prstGeom prst="line">
                  <a:avLst/>
                </a:prstGeom>
                <a:ln w="50800">
                  <a:solidFill>
                    <a:schemeClr val="tx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6" name="Rectangle 335"/>
              <p:cNvSpPr/>
              <p:nvPr/>
            </p:nvSpPr>
            <p:spPr>
              <a:xfrm>
                <a:off x="2051720" y="4659982"/>
                <a:ext cx="1529462" cy="365326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41" name="TextBox 340"/>
              <p:cNvSpPr txBox="1"/>
              <p:nvPr/>
            </p:nvSpPr>
            <p:spPr>
              <a:xfrm flipH="1">
                <a:off x="1994322" y="4629235"/>
                <a:ext cx="225061" cy="1615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GB" sz="800" b="1" dirty="0">
                    <a:solidFill>
                      <a:prstClr val="black"/>
                    </a:solidFill>
                    <a:latin typeface="Calibri" panose="020F0502020204030204"/>
                  </a:rPr>
                  <a:t>D2</a:t>
                </a:r>
                <a:endParaRPr lang="en-GB" sz="800" b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343" name="TextBox 342"/>
              <p:cNvSpPr txBox="1"/>
              <p:nvPr/>
            </p:nvSpPr>
            <p:spPr>
              <a:xfrm>
                <a:off x="2097969" y="4433667"/>
                <a:ext cx="312596" cy="19586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1971209"/>
                  </a:avLst>
                </a:prstTxWarp>
                <a:spAutoFit/>
              </a:bodyPr>
              <a:lstStyle/>
              <a:p>
                <a:pPr algn="ctr" defTabSz="914377"/>
                <a:r>
                  <a:rPr lang="en-GB" sz="533" dirty="0">
                    <a:solidFill>
                      <a:schemeClr val="accent1">
                        <a:lumMod val="50000"/>
                      </a:schemeClr>
                    </a:solidFill>
                    <a:latin typeface="Calibri" panose="020F0502020204030204"/>
                  </a:rPr>
                  <a:t>Jumper D2</a:t>
                </a:r>
                <a:endParaRPr lang="en-GB" sz="533" dirty="0">
                  <a:solidFill>
                    <a:schemeClr val="accent1">
                      <a:lumMod val="50000"/>
                    </a:schemeClr>
                  </a:solidFill>
                  <a:latin typeface="Calibri" panose="020F0502020204030204"/>
                </a:endParaRPr>
              </a:p>
            </p:txBody>
          </p:sp>
          <p:sp>
            <p:nvSpPr>
              <p:cNvPr id="348" name="Freeform 347"/>
              <p:cNvSpPr/>
              <p:nvPr/>
            </p:nvSpPr>
            <p:spPr>
              <a:xfrm>
                <a:off x="3316406" y="4026090"/>
                <a:ext cx="2543373" cy="481789"/>
              </a:xfrm>
              <a:custGeom>
                <a:avLst/>
                <a:gdLst>
                  <a:gd name="connsiteX0" fmla="*/ 0 w 2561012"/>
                  <a:gd name="connsiteY0" fmla="*/ 388961 h 481789"/>
                  <a:gd name="connsiteX1" fmla="*/ 498143 w 2561012"/>
                  <a:gd name="connsiteY1" fmla="*/ 354841 h 481789"/>
                  <a:gd name="connsiteX2" fmla="*/ 1037230 w 2561012"/>
                  <a:gd name="connsiteY2" fmla="*/ 470847 h 481789"/>
                  <a:gd name="connsiteX3" fmla="*/ 1665027 w 2561012"/>
                  <a:gd name="connsiteY3" fmla="*/ 313898 h 481789"/>
                  <a:gd name="connsiteX4" fmla="*/ 2354239 w 2561012"/>
                  <a:gd name="connsiteY4" fmla="*/ 470847 h 481789"/>
                  <a:gd name="connsiteX5" fmla="*/ 2531660 w 2561012"/>
                  <a:gd name="connsiteY5" fmla="*/ 416256 h 481789"/>
                  <a:gd name="connsiteX6" fmla="*/ 2558955 w 2561012"/>
                  <a:gd name="connsiteY6" fmla="*/ 0 h 481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61012" h="481789">
                    <a:moveTo>
                      <a:pt x="0" y="388961"/>
                    </a:moveTo>
                    <a:cubicBezTo>
                      <a:pt x="162635" y="365077"/>
                      <a:pt x="325271" y="341193"/>
                      <a:pt x="498143" y="354841"/>
                    </a:cubicBezTo>
                    <a:cubicBezTo>
                      <a:pt x="671015" y="368489"/>
                      <a:pt x="842749" y="477671"/>
                      <a:pt x="1037230" y="470847"/>
                    </a:cubicBezTo>
                    <a:cubicBezTo>
                      <a:pt x="1231711" y="464023"/>
                      <a:pt x="1445526" y="313898"/>
                      <a:pt x="1665027" y="313898"/>
                    </a:cubicBezTo>
                    <a:cubicBezTo>
                      <a:pt x="1884528" y="313898"/>
                      <a:pt x="2209800" y="453787"/>
                      <a:pt x="2354239" y="470847"/>
                    </a:cubicBezTo>
                    <a:cubicBezTo>
                      <a:pt x="2498678" y="487907"/>
                      <a:pt x="2497541" y="494731"/>
                      <a:pt x="2531660" y="416256"/>
                    </a:cubicBezTo>
                    <a:cubicBezTo>
                      <a:pt x="2565779" y="337781"/>
                      <a:pt x="2562367" y="168890"/>
                      <a:pt x="2558955" y="0"/>
                    </a:cubicBezTo>
                  </a:path>
                </a:pathLst>
              </a:custGeom>
              <a:noFill/>
              <a:ln w="101600">
                <a:solidFill>
                  <a:srgbClr val="A365D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65" name="Rectangle 364"/>
              <p:cNvSpPr/>
              <p:nvPr/>
            </p:nvSpPr>
            <p:spPr>
              <a:xfrm>
                <a:off x="2331727" y="4710113"/>
                <a:ext cx="1179086" cy="291672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40" name="Rectangle 339"/>
              <p:cNvSpPr/>
              <p:nvPr/>
            </p:nvSpPr>
            <p:spPr>
              <a:xfrm>
                <a:off x="2384181" y="4728768"/>
                <a:ext cx="68913" cy="24555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GB" sz="53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MBCRD</a:t>
                </a:r>
                <a:endParaRPr lang="en-GB" sz="533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45" name="Rectangle 344"/>
              <p:cNvSpPr/>
              <p:nvPr/>
            </p:nvSpPr>
            <p:spPr>
              <a:xfrm>
                <a:off x="2454930" y="4728768"/>
                <a:ext cx="1036950" cy="245559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vert270" wrap="none" rtlCol="0" anchor="ctr"/>
              <a:lstStyle/>
              <a:p>
                <a:pPr algn="ctr"/>
                <a:r>
                  <a:rPr lang="en-GB" sz="533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MBRD</a:t>
                </a:r>
                <a:endParaRPr lang="en-GB" sz="533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367" name="Straight Connector 366"/>
              <p:cNvCxnSpPr/>
              <p:nvPr/>
            </p:nvCxnSpPr>
            <p:spPr>
              <a:xfrm>
                <a:off x="2053506" y="4974327"/>
                <a:ext cx="292312" cy="1370"/>
              </a:xfrm>
              <a:prstGeom prst="line">
                <a:avLst/>
              </a:prstGeom>
              <a:ln w="50800">
                <a:solidFill>
                  <a:schemeClr val="tx2">
                    <a:lumMod val="60000"/>
                    <a:lumOff val="4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Connector 368"/>
              <p:cNvCxnSpPr/>
              <p:nvPr/>
            </p:nvCxnSpPr>
            <p:spPr>
              <a:xfrm flipH="1" flipV="1">
                <a:off x="2052989" y="4977398"/>
                <a:ext cx="292312" cy="1370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70" name="Arc 369"/>
              <p:cNvSpPr/>
              <p:nvPr/>
            </p:nvSpPr>
            <p:spPr>
              <a:xfrm rot="16200000">
                <a:off x="1884785" y="4295761"/>
                <a:ext cx="442729" cy="914400"/>
              </a:xfrm>
              <a:prstGeom prst="arc">
                <a:avLst>
                  <a:gd name="adj1" fmla="val 11579661"/>
                  <a:gd name="adj2" fmla="val 0"/>
                </a:avLst>
              </a:prstGeom>
              <a:ln w="9525">
                <a:solidFill>
                  <a:srgbClr val="FFFF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46" name="Rounded Rectangle 345"/>
              <p:cNvSpPr/>
              <p:nvPr/>
            </p:nvSpPr>
            <p:spPr>
              <a:xfrm>
                <a:off x="2623041" y="4342593"/>
                <a:ext cx="690240" cy="261381"/>
              </a:xfrm>
              <a:prstGeom prst="roundRect">
                <a:avLst/>
              </a:prstGeom>
              <a:solidFill>
                <a:srgbClr val="E8C7F5"/>
              </a:solidFill>
              <a:ln w="3175">
                <a:solidFill>
                  <a:srgbClr val="7030A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800"/>
              </a:p>
            </p:txBody>
          </p:sp>
          <p:grpSp>
            <p:nvGrpSpPr>
              <p:cNvPr id="354" name="Group 353"/>
              <p:cNvGrpSpPr/>
              <p:nvPr/>
            </p:nvGrpSpPr>
            <p:grpSpPr>
              <a:xfrm>
                <a:off x="2934242" y="4201013"/>
                <a:ext cx="183359" cy="214320"/>
                <a:chOff x="8893697" y="4453974"/>
                <a:chExt cx="182142" cy="212898"/>
              </a:xfrm>
              <a:solidFill>
                <a:srgbClr val="00B0F0"/>
              </a:solidFill>
            </p:grpSpPr>
            <p:sp>
              <p:nvSpPr>
                <p:cNvPr id="355" name="Rectangle 354"/>
                <p:cNvSpPr/>
                <p:nvPr/>
              </p:nvSpPr>
              <p:spPr>
                <a:xfrm>
                  <a:off x="8893697" y="4550466"/>
                  <a:ext cx="182142" cy="116406"/>
                </a:xfrm>
                <a:prstGeom prst="rect">
                  <a:avLst/>
                </a:prstGeom>
                <a:solidFill>
                  <a:srgbClr val="E8C7F5"/>
                </a:solidFill>
                <a:ln w="3175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356" name="Oval 355"/>
                <p:cNvSpPr/>
                <p:nvPr/>
              </p:nvSpPr>
              <p:spPr>
                <a:xfrm>
                  <a:off x="8893697" y="4453974"/>
                  <a:ext cx="182142" cy="182142"/>
                </a:xfrm>
                <a:prstGeom prst="ellipse">
                  <a:avLst/>
                </a:prstGeom>
                <a:solidFill>
                  <a:srgbClr val="E8C7F5"/>
                </a:solidFill>
                <a:ln w="3175"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</p:grpSp>
          <p:grpSp>
            <p:nvGrpSpPr>
              <p:cNvPr id="375" name="Group 374"/>
              <p:cNvGrpSpPr/>
              <p:nvPr/>
            </p:nvGrpSpPr>
            <p:grpSpPr>
              <a:xfrm>
                <a:off x="2623040" y="4394366"/>
                <a:ext cx="645395" cy="186350"/>
                <a:chOff x="2571895" y="4394366"/>
                <a:chExt cx="1308432" cy="186350"/>
              </a:xfrm>
            </p:grpSpPr>
            <p:sp>
              <p:nvSpPr>
                <p:cNvPr id="373" name="Rectangle 372"/>
                <p:cNvSpPr/>
                <p:nvPr/>
              </p:nvSpPr>
              <p:spPr>
                <a:xfrm>
                  <a:off x="2672826" y="4394366"/>
                  <a:ext cx="1207501" cy="91331"/>
                </a:xfrm>
                <a:prstGeom prst="rect">
                  <a:avLst/>
                </a:prstGeom>
                <a:solidFill>
                  <a:schemeClr val="bg2">
                    <a:lumMod val="20000"/>
                    <a:lumOff val="8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374" name="Rectangle 373"/>
                <p:cNvSpPr/>
                <p:nvPr/>
              </p:nvSpPr>
              <p:spPr>
                <a:xfrm>
                  <a:off x="2571895" y="4485697"/>
                  <a:ext cx="1308431" cy="95019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</p:grpSp>
          <p:cxnSp>
            <p:nvCxnSpPr>
              <p:cNvPr id="371" name="Straight Connector 370"/>
              <p:cNvCxnSpPr/>
              <p:nvPr/>
            </p:nvCxnSpPr>
            <p:spPr>
              <a:xfrm flipH="1">
                <a:off x="2097970" y="4531519"/>
                <a:ext cx="819061" cy="1003"/>
              </a:xfrm>
              <a:prstGeom prst="line">
                <a:avLst/>
              </a:prstGeom>
              <a:noFill/>
              <a:ln w="9525">
                <a:solidFill>
                  <a:srgbClr val="FFFF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78" name="Rectangle 377"/>
              <p:cNvSpPr/>
              <p:nvPr/>
            </p:nvSpPr>
            <p:spPr>
              <a:xfrm>
                <a:off x="2483161" y="4515965"/>
                <a:ext cx="63246" cy="33114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80" name="Rectangle 379"/>
              <p:cNvSpPr/>
              <p:nvPr/>
            </p:nvSpPr>
            <p:spPr>
              <a:xfrm>
                <a:off x="2025948" y="4964035"/>
                <a:ext cx="63246" cy="33114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81" name="Rectangle 380"/>
              <p:cNvSpPr/>
              <p:nvPr/>
            </p:nvSpPr>
            <p:spPr>
              <a:xfrm>
                <a:off x="2704241" y="4515965"/>
                <a:ext cx="63246" cy="33114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82" name="Freeform 381"/>
              <p:cNvSpPr/>
              <p:nvPr/>
            </p:nvSpPr>
            <p:spPr>
              <a:xfrm>
                <a:off x="3319494" y="4027681"/>
                <a:ext cx="2543373" cy="481789"/>
              </a:xfrm>
              <a:custGeom>
                <a:avLst/>
                <a:gdLst>
                  <a:gd name="connsiteX0" fmla="*/ 0 w 2561012"/>
                  <a:gd name="connsiteY0" fmla="*/ 388961 h 481789"/>
                  <a:gd name="connsiteX1" fmla="*/ 498143 w 2561012"/>
                  <a:gd name="connsiteY1" fmla="*/ 354841 h 481789"/>
                  <a:gd name="connsiteX2" fmla="*/ 1037230 w 2561012"/>
                  <a:gd name="connsiteY2" fmla="*/ 470847 h 481789"/>
                  <a:gd name="connsiteX3" fmla="*/ 1665027 w 2561012"/>
                  <a:gd name="connsiteY3" fmla="*/ 313898 h 481789"/>
                  <a:gd name="connsiteX4" fmla="*/ 2354239 w 2561012"/>
                  <a:gd name="connsiteY4" fmla="*/ 470847 h 481789"/>
                  <a:gd name="connsiteX5" fmla="*/ 2531660 w 2561012"/>
                  <a:gd name="connsiteY5" fmla="*/ 416256 h 481789"/>
                  <a:gd name="connsiteX6" fmla="*/ 2558955 w 2561012"/>
                  <a:gd name="connsiteY6" fmla="*/ 0 h 481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61012" h="481789">
                    <a:moveTo>
                      <a:pt x="0" y="388961"/>
                    </a:moveTo>
                    <a:cubicBezTo>
                      <a:pt x="162635" y="365077"/>
                      <a:pt x="325271" y="341193"/>
                      <a:pt x="498143" y="354841"/>
                    </a:cubicBezTo>
                    <a:cubicBezTo>
                      <a:pt x="671015" y="368489"/>
                      <a:pt x="842749" y="477671"/>
                      <a:pt x="1037230" y="470847"/>
                    </a:cubicBezTo>
                    <a:cubicBezTo>
                      <a:pt x="1231711" y="464023"/>
                      <a:pt x="1445526" y="313898"/>
                      <a:pt x="1665027" y="313898"/>
                    </a:cubicBezTo>
                    <a:cubicBezTo>
                      <a:pt x="1884528" y="313898"/>
                      <a:pt x="2209800" y="453787"/>
                      <a:pt x="2354239" y="470847"/>
                    </a:cubicBezTo>
                    <a:cubicBezTo>
                      <a:pt x="2498678" y="487907"/>
                      <a:pt x="2497541" y="494731"/>
                      <a:pt x="2531660" y="416256"/>
                    </a:cubicBezTo>
                    <a:cubicBezTo>
                      <a:pt x="2565779" y="337781"/>
                      <a:pt x="2562367" y="168890"/>
                      <a:pt x="2558955" y="0"/>
                    </a:cubicBezTo>
                  </a:path>
                </a:pathLst>
              </a:custGeom>
              <a:noFill/>
              <a:ln w="50800">
                <a:solidFill>
                  <a:schemeClr val="bg2">
                    <a:lumMod val="20000"/>
                    <a:lumOff val="8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83" name="Freeform 382"/>
              <p:cNvSpPr/>
              <p:nvPr/>
            </p:nvSpPr>
            <p:spPr>
              <a:xfrm>
                <a:off x="3321221" y="4030823"/>
                <a:ext cx="2543373" cy="481789"/>
              </a:xfrm>
              <a:custGeom>
                <a:avLst/>
                <a:gdLst>
                  <a:gd name="connsiteX0" fmla="*/ 0 w 2561012"/>
                  <a:gd name="connsiteY0" fmla="*/ 388961 h 481789"/>
                  <a:gd name="connsiteX1" fmla="*/ 498143 w 2561012"/>
                  <a:gd name="connsiteY1" fmla="*/ 354841 h 481789"/>
                  <a:gd name="connsiteX2" fmla="*/ 1037230 w 2561012"/>
                  <a:gd name="connsiteY2" fmla="*/ 470847 h 481789"/>
                  <a:gd name="connsiteX3" fmla="*/ 1665027 w 2561012"/>
                  <a:gd name="connsiteY3" fmla="*/ 313898 h 481789"/>
                  <a:gd name="connsiteX4" fmla="*/ 2354239 w 2561012"/>
                  <a:gd name="connsiteY4" fmla="*/ 470847 h 481789"/>
                  <a:gd name="connsiteX5" fmla="*/ 2531660 w 2561012"/>
                  <a:gd name="connsiteY5" fmla="*/ 416256 h 481789"/>
                  <a:gd name="connsiteX6" fmla="*/ 2558955 w 2561012"/>
                  <a:gd name="connsiteY6" fmla="*/ 0 h 481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61012" h="481789">
                    <a:moveTo>
                      <a:pt x="0" y="388961"/>
                    </a:moveTo>
                    <a:cubicBezTo>
                      <a:pt x="162635" y="365077"/>
                      <a:pt x="325271" y="341193"/>
                      <a:pt x="498143" y="354841"/>
                    </a:cubicBezTo>
                    <a:cubicBezTo>
                      <a:pt x="671015" y="368489"/>
                      <a:pt x="842749" y="477671"/>
                      <a:pt x="1037230" y="470847"/>
                    </a:cubicBezTo>
                    <a:cubicBezTo>
                      <a:pt x="1231711" y="464023"/>
                      <a:pt x="1445526" y="313898"/>
                      <a:pt x="1665027" y="313898"/>
                    </a:cubicBezTo>
                    <a:cubicBezTo>
                      <a:pt x="1884528" y="313898"/>
                      <a:pt x="2209800" y="453787"/>
                      <a:pt x="2354239" y="470847"/>
                    </a:cubicBezTo>
                    <a:cubicBezTo>
                      <a:pt x="2498678" y="487907"/>
                      <a:pt x="2497541" y="494731"/>
                      <a:pt x="2531660" y="416256"/>
                    </a:cubicBezTo>
                    <a:cubicBezTo>
                      <a:pt x="2565779" y="337781"/>
                      <a:pt x="2562367" y="168890"/>
                      <a:pt x="2558955" y="0"/>
                    </a:cubicBezTo>
                  </a:path>
                </a:pathLst>
              </a:cu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84" name="Rectangle 383"/>
              <p:cNvSpPr/>
              <p:nvPr/>
            </p:nvSpPr>
            <p:spPr>
              <a:xfrm>
                <a:off x="3263911" y="4391985"/>
                <a:ext cx="61472" cy="6181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88" name="Rectangle 387"/>
              <p:cNvSpPr/>
              <p:nvPr/>
            </p:nvSpPr>
            <p:spPr>
              <a:xfrm>
                <a:off x="2854512" y="4515965"/>
                <a:ext cx="63246" cy="33114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89" name="Freeform 388"/>
              <p:cNvSpPr/>
              <p:nvPr/>
            </p:nvSpPr>
            <p:spPr>
              <a:xfrm>
                <a:off x="2912269" y="4419600"/>
                <a:ext cx="414337" cy="117282"/>
              </a:xfrm>
              <a:custGeom>
                <a:avLst/>
                <a:gdLst>
                  <a:gd name="connsiteX0" fmla="*/ 414337 w 414337"/>
                  <a:gd name="connsiteY0" fmla="*/ 0 h 117282"/>
                  <a:gd name="connsiteX1" fmla="*/ 300037 w 414337"/>
                  <a:gd name="connsiteY1" fmla="*/ 30956 h 117282"/>
                  <a:gd name="connsiteX2" fmla="*/ 161925 w 414337"/>
                  <a:gd name="connsiteY2" fmla="*/ 107156 h 117282"/>
                  <a:gd name="connsiteX3" fmla="*/ 0 w 414337"/>
                  <a:gd name="connsiteY3" fmla="*/ 114300 h 117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4337" h="117282">
                    <a:moveTo>
                      <a:pt x="414337" y="0"/>
                    </a:moveTo>
                    <a:cubicBezTo>
                      <a:pt x="378221" y="6548"/>
                      <a:pt x="342106" y="13097"/>
                      <a:pt x="300037" y="30956"/>
                    </a:cubicBezTo>
                    <a:cubicBezTo>
                      <a:pt x="257968" y="48815"/>
                      <a:pt x="211931" y="93265"/>
                      <a:pt x="161925" y="107156"/>
                    </a:cubicBezTo>
                    <a:cubicBezTo>
                      <a:pt x="111919" y="121047"/>
                      <a:pt x="55959" y="117673"/>
                      <a:pt x="0" y="114300"/>
                    </a:cubicBezTo>
                  </a:path>
                </a:pathLst>
              </a:custGeom>
              <a:noFill/>
              <a:ln w="12700">
                <a:solidFill>
                  <a:srgbClr val="006600"/>
                </a:solidFill>
                <a:prstDash val="sysDot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grpSp>
            <p:nvGrpSpPr>
              <p:cNvPr id="358" name="Group 357"/>
              <p:cNvGrpSpPr/>
              <p:nvPr/>
            </p:nvGrpSpPr>
            <p:grpSpPr>
              <a:xfrm rot="12166365" flipH="1">
                <a:off x="5261797" y="4116686"/>
                <a:ext cx="293458" cy="992999"/>
                <a:chOff x="7568130" y="-190500"/>
                <a:chExt cx="1642545" cy="901956"/>
              </a:xfrm>
            </p:grpSpPr>
            <p:sp>
              <p:nvSpPr>
                <p:cNvPr id="359" name="Freeform 358"/>
                <p:cNvSpPr/>
                <p:nvPr/>
              </p:nvSpPr>
              <p:spPr>
                <a:xfrm>
                  <a:off x="7591425" y="-190500"/>
                  <a:ext cx="1619250" cy="876300"/>
                </a:xfrm>
                <a:custGeom>
                  <a:avLst/>
                  <a:gdLst>
                    <a:gd name="connsiteX0" fmla="*/ 1619250 w 1619250"/>
                    <a:gd name="connsiteY0" fmla="*/ 0 h 876300"/>
                    <a:gd name="connsiteX1" fmla="*/ 876300 w 1619250"/>
                    <a:gd name="connsiteY1" fmla="*/ 0 h 876300"/>
                    <a:gd name="connsiteX2" fmla="*/ 0 w 1619250"/>
                    <a:gd name="connsiteY2" fmla="*/ 876300 h 876300"/>
                    <a:gd name="connsiteX3" fmla="*/ 733425 w 1619250"/>
                    <a:gd name="connsiteY3" fmla="*/ 876300 h 876300"/>
                    <a:gd name="connsiteX4" fmla="*/ 1619250 w 1619250"/>
                    <a:gd name="connsiteY4" fmla="*/ 0 h 876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19250" h="876300">
                      <a:moveTo>
                        <a:pt x="1619250" y="0"/>
                      </a:moveTo>
                      <a:lnTo>
                        <a:pt x="876300" y="0"/>
                      </a:lnTo>
                      <a:lnTo>
                        <a:pt x="0" y="876300"/>
                      </a:lnTo>
                      <a:lnTo>
                        <a:pt x="733425" y="876300"/>
                      </a:lnTo>
                      <a:lnTo>
                        <a:pt x="161925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914377"/>
                  <a:endParaRPr lang="en-GB" sz="140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360" name="Straight Connector 359"/>
                <p:cNvCxnSpPr/>
                <p:nvPr/>
              </p:nvCxnSpPr>
              <p:spPr>
                <a:xfrm flipH="1">
                  <a:off x="7568130" y="-159564"/>
                  <a:ext cx="871020" cy="871020"/>
                </a:xfrm>
                <a:prstGeom prst="line">
                  <a:avLst/>
                </a:prstGeom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Straight Connector 360"/>
                <p:cNvCxnSpPr/>
                <p:nvPr/>
              </p:nvCxnSpPr>
              <p:spPr>
                <a:xfrm flipH="1">
                  <a:off x="8311080" y="-159564"/>
                  <a:ext cx="871020" cy="871020"/>
                </a:xfrm>
                <a:prstGeom prst="line">
                  <a:avLst/>
                </a:prstGeom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1" name="Group 390"/>
              <p:cNvGrpSpPr/>
              <p:nvPr/>
            </p:nvGrpSpPr>
            <p:grpSpPr>
              <a:xfrm>
                <a:off x="1619526" y="4498076"/>
                <a:ext cx="1039869" cy="512074"/>
                <a:chOff x="1653020" y="4531597"/>
                <a:chExt cx="1118780" cy="442729"/>
              </a:xfrm>
              <a:effectLst/>
            </p:grpSpPr>
            <p:sp>
              <p:nvSpPr>
                <p:cNvPr id="392" name="Arc 391"/>
                <p:cNvSpPr/>
                <p:nvPr/>
              </p:nvSpPr>
              <p:spPr>
                <a:xfrm rot="16200000">
                  <a:off x="1888855" y="4295762"/>
                  <a:ext cx="442729" cy="914400"/>
                </a:xfrm>
                <a:prstGeom prst="arc">
                  <a:avLst>
                    <a:gd name="adj1" fmla="val 11579661"/>
                    <a:gd name="adj2" fmla="val 0"/>
                  </a:avLst>
                </a:prstGeom>
                <a:ln w="6350">
                  <a:solidFill>
                    <a:srgbClr val="00B050"/>
                  </a:solidFill>
                  <a:prstDash val="sysDot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cxnSp>
              <p:nvCxnSpPr>
                <p:cNvPr id="393" name="Straight Connector 392"/>
                <p:cNvCxnSpPr/>
                <p:nvPr/>
              </p:nvCxnSpPr>
              <p:spPr>
                <a:xfrm flipV="1">
                  <a:off x="2097969" y="4531597"/>
                  <a:ext cx="673831" cy="1"/>
                </a:xfrm>
                <a:prstGeom prst="line">
                  <a:avLst/>
                </a:prstGeom>
                <a:ln w="6350">
                  <a:solidFill>
                    <a:srgbClr val="00B050"/>
                  </a:solidFill>
                  <a:prstDash val="sysDot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4" name="Freeform 393"/>
              <p:cNvSpPr/>
              <p:nvPr/>
            </p:nvSpPr>
            <p:spPr>
              <a:xfrm>
                <a:off x="2643188" y="4271963"/>
                <a:ext cx="335756" cy="207168"/>
              </a:xfrm>
              <a:custGeom>
                <a:avLst/>
                <a:gdLst>
                  <a:gd name="connsiteX0" fmla="*/ 0 w 335756"/>
                  <a:gd name="connsiteY0" fmla="*/ 207168 h 207168"/>
                  <a:gd name="connsiteX1" fmla="*/ 0 w 335756"/>
                  <a:gd name="connsiteY1" fmla="*/ 107156 h 207168"/>
                  <a:gd name="connsiteX2" fmla="*/ 26193 w 335756"/>
                  <a:gd name="connsiteY2" fmla="*/ 107156 h 207168"/>
                  <a:gd name="connsiteX3" fmla="*/ 335756 w 335756"/>
                  <a:gd name="connsiteY3" fmla="*/ 107156 h 207168"/>
                  <a:gd name="connsiteX4" fmla="*/ 335756 w 335756"/>
                  <a:gd name="connsiteY4" fmla="*/ 85725 h 207168"/>
                  <a:gd name="connsiteX5" fmla="*/ 335756 w 335756"/>
                  <a:gd name="connsiteY5" fmla="*/ 0 h 207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5756" h="207168">
                    <a:moveTo>
                      <a:pt x="0" y="207168"/>
                    </a:moveTo>
                    <a:lnTo>
                      <a:pt x="0" y="107156"/>
                    </a:lnTo>
                    <a:lnTo>
                      <a:pt x="26193" y="107156"/>
                    </a:lnTo>
                    <a:lnTo>
                      <a:pt x="335756" y="107156"/>
                    </a:lnTo>
                    <a:lnTo>
                      <a:pt x="335756" y="85725"/>
                    </a:lnTo>
                    <a:lnTo>
                      <a:pt x="335756" y="0"/>
                    </a:lnTo>
                  </a:path>
                </a:pathLst>
              </a:custGeom>
              <a:ln w="6350">
                <a:solidFill>
                  <a:srgbClr val="00B050"/>
                </a:solidFill>
                <a:prstDash val="sysDot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376" name="Rectangle 375"/>
              <p:cNvSpPr/>
              <p:nvPr/>
            </p:nvSpPr>
            <p:spPr>
              <a:xfrm>
                <a:off x="2600044" y="4479981"/>
                <a:ext cx="48168" cy="103231"/>
              </a:xfrm>
              <a:prstGeom prst="rect">
                <a:avLst/>
              </a:prstGeom>
              <a:solidFill>
                <a:srgbClr val="FFFF00"/>
              </a:solidFill>
              <a:ln w="3175">
                <a:solidFill>
                  <a:schemeClr val="tx1">
                    <a:lumMod val="75000"/>
                    <a:lumOff val="2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grpSp>
            <p:nvGrpSpPr>
              <p:cNvPr id="399" name="Group 398"/>
              <p:cNvGrpSpPr/>
              <p:nvPr/>
            </p:nvGrpSpPr>
            <p:grpSpPr>
              <a:xfrm>
                <a:off x="3002932" y="4257210"/>
                <a:ext cx="75546" cy="201029"/>
                <a:chOff x="7765405" y="4449033"/>
                <a:chExt cx="113485" cy="286579"/>
              </a:xfrm>
            </p:grpSpPr>
            <p:cxnSp>
              <p:nvCxnSpPr>
                <p:cNvPr id="395" name="Straight Connector 394"/>
                <p:cNvCxnSpPr/>
                <p:nvPr/>
              </p:nvCxnSpPr>
              <p:spPr>
                <a:xfrm>
                  <a:off x="7790378" y="4450846"/>
                  <a:ext cx="0" cy="247033"/>
                </a:xfrm>
                <a:prstGeom prst="line">
                  <a:avLst/>
                </a:prstGeom>
                <a:ln w="6350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Straight Connector 395"/>
                <p:cNvCxnSpPr/>
                <p:nvPr/>
              </p:nvCxnSpPr>
              <p:spPr>
                <a:xfrm>
                  <a:off x="7801752" y="4704652"/>
                  <a:ext cx="18992" cy="30960"/>
                </a:xfrm>
                <a:prstGeom prst="line">
                  <a:avLst/>
                </a:prstGeom>
                <a:ln w="6350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7" name="Straight Connector 396"/>
                <p:cNvCxnSpPr/>
                <p:nvPr/>
              </p:nvCxnSpPr>
              <p:spPr>
                <a:xfrm flipV="1">
                  <a:off x="7765405" y="4704652"/>
                  <a:ext cx="18992" cy="30960"/>
                </a:xfrm>
                <a:prstGeom prst="line">
                  <a:avLst/>
                </a:prstGeom>
                <a:ln w="6350">
                  <a:solidFill>
                    <a:schemeClr val="tx2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Straight Arrow Connector 397"/>
                <p:cNvCxnSpPr/>
                <p:nvPr/>
              </p:nvCxnSpPr>
              <p:spPr>
                <a:xfrm flipV="1">
                  <a:off x="7878890" y="4449033"/>
                  <a:ext cx="0" cy="255619"/>
                </a:xfrm>
                <a:prstGeom prst="straightConnector1">
                  <a:avLst/>
                </a:prstGeom>
                <a:ln w="9525">
                  <a:solidFill>
                    <a:schemeClr val="accent1">
                      <a:lumMod val="60000"/>
                      <a:lumOff val="40000"/>
                    </a:schemeClr>
                  </a:solidFill>
                  <a:headEnd type="none" w="sm" len="med"/>
                  <a:tailEnd type="triangle" w="sm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7" name="Group 336"/>
              <p:cNvGrpSpPr/>
              <p:nvPr/>
            </p:nvGrpSpPr>
            <p:grpSpPr>
              <a:xfrm>
                <a:off x="2165396" y="4453800"/>
                <a:ext cx="183359" cy="214320"/>
                <a:chOff x="8893697" y="4453974"/>
                <a:chExt cx="182142" cy="212898"/>
              </a:xfrm>
              <a:solidFill>
                <a:srgbClr val="92D050"/>
              </a:solidFill>
            </p:grpSpPr>
            <p:sp>
              <p:nvSpPr>
                <p:cNvPr id="338" name="Rectangle 337"/>
                <p:cNvSpPr/>
                <p:nvPr/>
              </p:nvSpPr>
              <p:spPr>
                <a:xfrm>
                  <a:off x="8893697" y="4550466"/>
                  <a:ext cx="182142" cy="116406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339" name="Oval 338"/>
                <p:cNvSpPr/>
                <p:nvPr/>
              </p:nvSpPr>
              <p:spPr>
                <a:xfrm>
                  <a:off x="8893697" y="4453974"/>
                  <a:ext cx="182142" cy="182142"/>
                </a:xfrm>
                <a:prstGeom prst="ellipse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</p:grpSp>
          <p:sp>
            <p:nvSpPr>
              <p:cNvPr id="523" name="TextBox 522"/>
              <p:cNvSpPr txBox="1"/>
              <p:nvPr/>
            </p:nvSpPr>
            <p:spPr>
              <a:xfrm flipH="1">
                <a:off x="4852173" y="4138771"/>
                <a:ext cx="333264" cy="1615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GB" sz="800" b="1" dirty="0" err="1">
                    <a:solidFill>
                      <a:prstClr val="black"/>
                    </a:solidFill>
                    <a:latin typeface="Calibri" panose="020F0502020204030204"/>
                  </a:rPr>
                  <a:t>DSHm</a:t>
                </a:r>
                <a:endParaRPr lang="en-GB" sz="800" b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524" name="TextBox 523"/>
              <p:cNvSpPr txBox="1"/>
              <p:nvPr/>
            </p:nvSpPr>
            <p:spPr>
              <a:xfrm flipH="1">
                <a:off x="2578419" y="4186380"/>
                <a:ext cx="288781" cy="1615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GB" sz="800" b="1" dirty="0">
                    <a:solidFill>
                      <a:prstClr val="black"/>
                    </a:solidFill>
                    <a:latin typeface="Calibri" panose="020F0502020204030204"/>
                  </a:rPr>
                  <a:t>DFM</a:t>
                </a:r>
                <a:endParaRPr lang="en-GB" sz="800" b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525" name="Group 524"/>
              <p:cNvGrpSpPr/>
              <p:nvPr/>
            </p:nvGrpSpPr>
            <p:grpSpPr>
              <a:xfrm>
                <a:off x="3117743" y="4522619"/>
                <a:ext cx="142688" cy="45719"/>
                <a:chOff x="7920225" y="3723877"/>
                <a:chExt cx="119829" cy="131828"/>
              </a:xfrm>
            </p:grpSpPr>
            <p:sp>
              <p:nvSpPr>
                <p:cNvPr id="526" name="Oval 525"/>
                <p:cNvSpPr/>
                <p:nvPr/>
              </p:nvSpPr>
              <p:spPr>
                <a:xfrm>
                  <a:off x="7920225" y="3723878"/>
                  <a:ext cx="45719" cy="129991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527" name="Oval 526"/>
                <p:cNvSpPr/>
                <p:nvPr/>
              </p:nvSpPr>
              <p:spPr>
                <a:xfrm>
                  <a:off x="7943084" y="3725714"/>
                  <a:ext cx="45719" cy="129991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528" name="Oval 527"/>
                <p:cNvSpPr/>
                <p:nvPr/>
              </p:nvSpPr>
              <p:spPr>
                <a:xfrm>
                  <a:off x="7972688" y="3723877"/>
                  <a:ext cx="45719" cy="129991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  <p:sp>
              <p:nvSpPr>
                <p:cNvPr id="529" name="Oval 528"/>
                <p:cNvSpPr/>
                <p:nvPr/>
              </p:nvSpPr>
              <p:spPr>
                <a:xfrm>
                  <a:off x="7994335" y="3723878"/>
                  <a:ext cx="45719" cy="129991"/>
                </a:xfrm>
                <a:prstGeom prst="ellipse">
                  <a:avLst/>
                </a:prstGeom>
                <a:noFill/>
                <a:ln w="9525"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2400"/>
                </a:p>
              </p:txBody>
            </p:sp>
          </p:grpSp>
        </p:grpSp>
        <p:sp>
          <p:nvSpPr>
            <p:cNvPr id="534" name="TextBox 533"/>
            <p:cNvSpPr txBox="1"/>
            <p:nvPr/>
          </p:nvSpPr>
          <p:spPr>
            <a:xfrm flipH="1">
              <a:off x="4787636" y="658232"/>
              <a:ext cx="332063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en-GB" sz="800" b="1" dirty="0" err="1">
                  <a:solidFill>
                    <a:prstClr val="black"/>
                  </a:solidFill>
                  <a:latin typeface="Calibri" panose="020F0502020204030204"/>
                </a:rPr>
                <a:t>DFHm</a:t>
              </a:r>
              <a:endParaRPr lang="en-GB" sz="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35" name="TextBox 534"/>
            <p:cNvSpPr txBox="1"/>
            <p:nvPr/>
          </p:nvSpPr>
          <p:spPr>
            <a:xfrm flipH="1">
              <a:off x="5501387" y="806645"/>
              <a:ext cx="333264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en-GB" sz="800" b="1" dirty="0" err="1">
                  <a:solidFill>
                    <a:prstClr val="black"/>
                  </a:solidFill>
                  <a:latin typeface="Calibri" panose="020F0502020204030204"/>
                </a:rPr>
                <a:t>DSHm</a:t>
              </a:r>
              <a:endParaRPr lang="en-GB" sz="8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36" name="TextBox 535"/>
            <p:cNvSpPr txBox="1"/>
            <p:nvPr/>
          </p:nvSpPr>
          <p:spPr>
            <a:xfrm flipH="1">
              <a:off x="4081863" y="667967"/>
              <a:ext cx="258724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en-GB" sz="800" dirty="0">
                  <a:solidFill>
                    <a:schemeClr val="accent5">
                      <a:lumMod val="75000"/>
                    </a:schemeClr>
                  </a:solidFill>
                  <a:latin typeface="Calibri" panose="020F0502020204030204"/>
                </a:rPr>
                <a:t>HTS</a:t>
              </a:r>
              <a:endParaRPr lang="en-GB" sz="800" dirty="0">
                <a:solidFill>
                  <a:schemeClr val="accent5">
                    <a:lumMod val="75000"/>
                  </a:schemeClr>
                </a:solidFill>
                <a:latin typeface="Calibri" panose="020F0502020204030204"/>
              </a:endParaRPr>
            </a:p>
          </p:txBody>
        </p:sp>
        <p:cxnSp>
          <p:nvCxnSpPr>
            <p:cNvPr id="537" name="Straight Connector 536"/>
            <p:cNvCxnSpPr/>
            <p:nvPr/>
          </p:nvCxnSpPr>
          <p:spPr>
            <a:xfrm>
              <a:off x="4319588" y="776288"/>
              <a:ext cx="161484" cy="22765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2" name="TextBox 541"/>
            <p:cNvSpPr txBox="1"/>
            <p:nvPr/>
          </p:nvSpPr>
          <p:spPr>
            <a:xfrm flipH="1">
              <a:off x="4528472" y="1066433"/>
              <a:ext cx="309219" cy="1615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en-GB" sz="800" dirty="0">
                  <a:solidFill>
                    <a:schemeClr val="accent5">
                      <a:lumMod val="75000"/>
                    </a:schemeClr>
                  </a:solidFill>
                  <a:latin typeface="Calibri" panose="020F0502020204030204"/>
                </a:rPr>
                <a:t>MgB</a:t>
              </a:r>
              <a:r>
                <a:rPr lang="en-GB" sz="800" baseline="-25000" dirty="0">
                  <a:solidFill>
                    <a:schemeClr val="accent5">
                      <a:lumMod val="75000"/>
                    </a:schemeClr>
                  </a:solidFill>
                  <a:latin typeface="Calibri" panose="020F0502020204030204"/>
                </a:rPr>
                <a:t>2</a:t>
              </a:r>
              <a:endParaRPr lang="en-GB" sz="800" dirty="0">
                <a:solidFill>
                  <a:schemeClr val="accent5">
                    <a:lumMod val="75000"/>
                  </a:schemeClr>
                </a:solidFill>
                <a:latin typeface="Calibri" panose="020F0502020204030204"/>
              </a:endParaRPr>
            </a:p>
          </p:txBody>
        </p:sp>
        <p:cxnSp>
          <p:nvCxnSpPr>
            <p:cNvPr id="543" name="Straight Connector 542"/>
            <p:cNvCxnSpPr>
              <a:endCxn id="489" idx="1"/>
            </p:cNvCxnSpPr>
            <p:nvPr/>
          </p:nvCxnSpPr>
          <p:spPr>
            <a:xfrm flipV="1">
              <a:off x="4769644" y="986577"/>
              <a:ext cx="166508" cy="146898"/>
            </a:xfrm>
            <a:prstGeom prst="line">
              <a:avLst/>
            </a:prstGeom>
            <a:ln w="3175">
              <a:solidFill>
                <a:schemeClr val="tx1">
                  <a:lumMod val="50000"/>
                  <a:lumOff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Oval 3"/>
          <p:cNvSpPr/>
          <p:nvPr/>
        </p:nvSpPr>
        <p:spPr>
          <a:xfrm>
            <a:off x="8235895" y="2112968"/>
            <a:ext cx="2018199" cy="1145462"/>
          </a:xfrm>
          <a:prstGeom prst="ellipse">
            <a:avLst/>
          </a:prstGeom>
          <a:noFill/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45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1" y="-12283"/>
            <a:ext cx="10560000" cy="471234"/>
          </a:xfrm>
        </p:spPr>
        <p:txBody>
          <a:bodyPr/>
          <a:lstStyle/>
          <a:p>
            <a:r>
              <a:rPr lang="en-GB" dirty="0" smtClean="0"/>
              <a:t>Specifications &amp; design guidelines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458950"/>
            <a:ext cx="8267701" cy="3988943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Design objective:</a:t>
            </a:r>
          </a:p>
          <a:p>
            <a:pPr lvl="1"/>
            <a:r>
              <a:rPr lang="en-GB" dirty="0" smtClean="0"/>
              <a:t>Ensure critical requirements</a:t>
            </a:r>
          </a:p>
          <a:p>
            <a:pPr lvl="1"/>
            <a:r>
              <a:rPr lang="en-GB" dirty="0" smtClean="0"/>
              <a:t>Find a compromise between non critical requirements</a:t>
            </a:r>
          </a:p>
          <a:p>
            <a:r>
              <a:rPr lang="en-GB" dirty="0" smtClean="0"/>
              <a:t>Study:</a:t>
            </a:r>
          </a:p>
          <a:p>
            <a:pPr lvl="1"/>
            <a:r>
              <a:rPr lang="en-GB" dirty="0" smtClean="0"/>
              <a:t>2 </a:t>
            </a:r>
            <a:r>
              <a:rPr lang="en-GB" dirty="0" err="1" smtClean="0"/>
              <a:t>DFHx</a:t>
            </a:r>
            <a:r>
              <a:rPr lang="en-GB" dirty="0" smtClean="0"/>
              <a:t> Units solution</a:t>
            </a:r>
          </a:p>
          <a:p>
            <a:pPr lvl="1"/>
            <a:r>
              <a:rPr lang="en-GB" dirty="0"/>
              <a:t>Boundary conditions:</a:t>
            </a:r>
          </a:p>
          <a:p>
            <a:pPr lvl="2"/>
            <a:r>
              <a:rPr lang="en-GB" dirty="0"/>
              <a:t>Power racks accessible from transport side</a:t>
            </a:r>
          </a:p>
          <a:p>
            <a:pPr lvl="2"/>
            <a:r>
              <a:rPr lang="en-GB" dirty="0"/>
              <a:t>Access to ESS, Crowbar racks from footbridge</a:t>
            </a:r>
          </a:p>
          <a:p>
            <a:pPr lvl="2"/>
            <a:r>
              <a:rPr lang="en-GB" dirty="0"/>
              <a:t>CL racks layout:</a:t>
            </a:r>
          </a:p>
          <a:p>
            <a:pPr lvl="3"/>
            <a:r>
              <a:rPr lang="en-GB" dirty="0"/>
              <a:t>1 for 2x18kA / 1 for 4x2kA type</a:t>
            </a:r>
          </a:p>
          <a:p>
            <a:pPr lvl="2"/>
            <a:r>
              <a:rPr lang="en-GB" dirty="0"/>
              <a:t>Integration : civil engineering</a:t>
            </a:r>
          </a:p>
          <a:p>
            <a:pPr lvl="1"/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3" name="TextBox 22"/>
          <p:cNvSpPr txBox="1"/>
          <p:nvPr/>
        </p:nvSpPr>
        <p:spPr>
          <a:xfrm>
            <a:off x="9915852" y="128601"/>
            <a:ext cx="2078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Work in progress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729326" y="4562711"/>
            <a:ext cx="6333074" cy="1793640"/>
            <a:chOff x="-1" y="3393280"/>
            <a:chExt cx="12605463" cy="3570092"/>
          </a:xfrm>
        </p:grpSpPr>
        <p:sp>
          <p:nvSpPr>
            <p:cNvPr id="12" name="Rectangle 11"/>
            <p:cNvSpPr/>
            <p:nvPr/>
          </p:nvSpPr>
          <p:spPr>
            <a:xfrm>
              <a:off x="0" y="3393280"/>
              <a:ext cx="12192000" cy="34837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l="254" b="18070"/>
            <a:stretch/>
          </p:blipFill>
          <p:spPr>
            <a:xfrm>
              <a:off x="2357" y="3393281"/>
              <a:ext cx="12189643" cy="1407319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b="12250"/>
            <a:stretch/>
          </p:blipFill>
          <p:spPr>
            <a:xfrm>
              <a:off x="25401" y="5155343"/>
              <a:ext cx="11968067" cy="1499457"/>
            </a:xfrm>
            <a:prstGeom prst="rect">
              <a:avLst/>
            </a:prstGeom>
          </p:spPr>
        </p:pic>
        <p:cxnSp>
          <p:nvCxnSpPr>
            <p:cNvPr id="26" name="Straight Connector 25"/>
            <p:cNvCxnSpPr/>
            <p:nvPr/>
          </p:nvCxnSpPr>
          <p:spPr>
            <a:xfrm flipH="1" flipV="1">
              <a:off x="-1" y="5651890"/>
              <a:ext cx="6197601" cy="12321"/>
            </a:xfrm>
            <a:prstGeom prst="line">
              <a:avLst/>
            </a:prstGeom>
            <a:ln w="79375">
              <a:solidFill>
                <a:srgbClr val="FFC000">
                  <a:alpha val="50196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6197600" y="3733042"/>
              <a:ext cx="1282700" cy="28015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smtClean="0">
                  <a:solidFill>
                    <a:srgbClr val="0070C0"/>
                  </a:solidFill>
                </a:rPr>
                <a:t>DFHx2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197600" y="5514253"/>
              <a:ext cx="1282700" cy="28015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smtClean="0">
                  <a:solidFill>
                    <a:srgbClr val="0070C0"/>
                  </a:solidFill>
                </a:rPr>
                <a:t>DFHx2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25" name="Straight Connector 24"/>
            <p:cNvCxnSpPr>
              <a:stCxn id="13" idx="1"/>
            </p:cNvCxnSpPr>
            <p:nvPr/>
          </p:nvCxnSpPr>
          <p:spPr>
            <a:xfrm flipH="1" flipV="1">
              <a:off x="-1" y="3860800"/>
              <a:ext cx="6197601" cy="12321"/>
            </a:xfrm>
            <a:prstGeom prst="line">
              <a:avLst/>
            </a:prstGeom>
            <a:ln w="79375">
              <a:solidFill>
                <a:srgbClr val="FFC000">
                  <a:alpha val="50196"/>
                </a:srgb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63501" y="3720342"/>
              <a:ext cx="1282700" cy="28015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smtClean="0">
                  <a:solidFill>
                    <a:srgbClr val="0070C0"/>
                  </a:solidFill>
                </a:rPr>
                <a:t>DFHx1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3501" y="5501553"/>
              <a:ext cx="1282700" cy="280158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b="1" dirty="0" smtClean="0">
                  <a:solidFill>
                    <a:srgbClr val="0070C0"/>
                  </a:solidFill>
                </a:rPr>
                <a:t>DFHx1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0" y="4616542"/>
              <a:ext cx="12192000" cy="432873"/>
            </a:xfrm>
            <a:prstGeom prst="rect">
              <a:avLst/>
            </a:prstGeom>
            <a:solidFill>
              <a:srgbClr val="FEEAD8">
                <a:alpha val="2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rgbClr val="0070C0"/>
                  </a:solidFill>
                </a:rPr>
                <a:t>Transport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6425127"/>
              <a:ext cx="12192000" cy="432873"/>
            </a:xfrm>
            <a:prstGeom prst="rect">
              <a:avLst/>
            </a:prstGeom>
            <a:solidFill>
              <a:srgbClr val="FEEAD8">
                <a:alpha val="2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800" dirty="0" smtClean="0">
                  <a:solidFill>
                    <a:srgbClr val="0070C0"/>
                  </a:solidFill>
                </a:rPr>
                <a:t>Transport</a:t>
              </a:r>
              <a:endParaRPr lang="en-GB" sz="800" dirty="0">
                <a:solidFill>
                  <a:srgbClr val="0070C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38950" y="4167231"/>
              <a:ext cx="913018" cy="334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err="1" smtClean="0"/>
                <a:t>OptionA</a:t>
              </a:r>
              <a:endParaRPr lang="en-GB" sz="8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838950" y="5956665"/>
              <a:ext cx="913018" cy="334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err="1" smtClean="0"/>
                <a:t>OptionB</a:t>
              </a:r>
              <a:endParaRPr lang="en-GB" sz="8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765006" y="4597550"/>
              <a:ext cx="1840456" cy="334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Courtesy S. Yammine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765006" y="6629195"/>
              <a:ext cx="1840456" cy="3341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smtClean="0">
                  <a:solidFill>
                    <a:srgbClr val="0070C0"/>
                  </a:solidFill>
                </a:rPr>
                <a:t>Courtesy S. Yammine</a:t>
              </a:r>
              <a:endParaRPr lang="en-GB" sz="800" i="1" dirty="0">
                <a:solidFill>
                  <a:srgbClr val="0070C0"/>
                </a:solidFill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91826" y="6024877"/>
              <a:ext cx="1990614" cy="907048"/>
              <a:chOff x="4457700" y="-1183500"/>
              <a:chExt cx="1990614" cy="907048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4457700" y="-1116148"/>
                <a:ext cx="330200" cy="552727"/>
                <a:chOff x="4457700" y="-1116148"/>
                <a:chExt cx="330200" cy="1399026"/>
              </a:xfrm>
            </p:grpSpPr>
            <p:sp>
              <p:nvSpPr>
                <p:cNvPr id="27" name="Rectangle 26"/>
                <p:cNvSpPr/>
                <p:nvPr/>
              </p:nvSpPr>
              <p:spPr>
                <a:xfrm rot="10800000">
                  <a:off x="4457700" y="-1116148"/>
                  <a:ext cx="330200" cy="2921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2">
                        <a:lumMod val="5000"/>
                        <a:lumOff val="95000"/>
                      </a:schemeClr>
                    </a:gs>
                    <a:gs pos="74000">
                      <a:schemeClr val="accent2">
                        <a:lumMod val="45000"/>
                        <a:lumOff val="55000"/>
                      </a:schemeClr>
                    </a:gs>
                    <a:gs pos="83000">
                      <a:schemeClr val="accent2">
                        <a:lumMod val="45000"/>
                        <a:lumOff val="55000"/>
                      </a:schemeClr>
                    </a:gs>
                    <a:gs pos="100000">
                      <a:schemeClr val="accent2">
                        <a:lumMod val="30000"/>
                        <a:lumOff val="7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accent2">
                      <a:lumMod val="40000"/>
                      <a:lumOff val="6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 rot="10800000">
                  <a:off x="4457700" y="-735689"/>
                  <a:ext cx="330200" cy="2921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 rot="10800000">
                  <a:off x="4457700" y="-379938"/>
                  <a:ext cx="330200" cy="2921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92D050"/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 rot="10800000">
                  <a:off x="4457700" y="-9222"/>
                  <a:ext cx="330200" cy="29210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accent6">
                        <a:lumMod val="20000"/>
                        <a:lumOff val="80000"/>
                      </a:schemeClr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00"/>
                </a:p>
              </p:txBody>
            </p:sp>
          </p:grpSp>
          <p:sp>
            <p:nvSpPr>
              <p:cNvPr id="32" name="TextBox 31"/>
              <p:cNvSpPr txBox="1"/>
              <p:nvPr/>
            </p:nvSpPr>
            <p:spPr>
              <a:xfrm>
                <a:off x="4776934" y="-1183500"/>
                <a:ext cx="1671380" cy="9070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dirty="0" smtClean="0">
                    <a:solidFill>
                      <a:schemeClr val="bg2">
                        <a:lumMod val="75000"/>
                      </a:schemeClr>
                    </a:solidFill>
                  </a:rPr>
                  <a:t>Current leads racks</a:t>
                </a:r>
              </a:p>
              <a:p>
                <a:r>
                  <a:rPr lang="en-GB" sz="800" dirty="0" err="1" smtClean="0">
                    <a:solidFill>
                      <a:schemeClr val="bg2">
                        <a:lumMod val="75000"/>
                      </a:schemeClr>
                    </a:solidFill>
                  </a:rPr>
                  <a:t>Discon</a:t>
                </a:r>
                <a:r>
                  <a:rPr lang="en-GB" sz="800" dirty="0" smtClean="0">
                    <a:solidFill>
                      <a:schemeClr val="bg2">
                        <a:lumMod val="75000"/>
                      </a:schemeClr>
                    </a:solidFill>
                  </a:rPr>
                  <a:t>. Box</a:t>
                </a:r>
              </a:p>
              <a:p>
                <a:r>
                  <a:rPr lang="en-GB" sz="800" dirty="0" smtClean="0">
                    <a:solidFill>
                      <a:schemeClr val="bg2">
                        <a:lumMod val="75000"/>
                      </a:schemeClr>
                    </a:solidFill>
                  </a:rPr>
                  <a:t>PC racks</a:t>
                </a:r>
              </a:p>
              <a:p>
                <a:r>
                  <a:rPr lang="en-GB" sz="800" dirty="0" smtClean="0">
                    <a:solidFill>
                      <a:schemeClr val="bg2">
                        <a:lumMod val="75000"/>
                      </a:schemeClr>
                    </a:solidFill>
                  </a:rPr>
                  <a:t>Service racks</a:t>
                </a:r>
                <a:endParaRPr lang="en-GB" sz="800" dirty="0">
                  <a:solidFill>
                    <a:schemeClr val="bg2">
                      <a:lumMod val="75000"/>
                    </a:schemeClr>
                  </a:solidFill>
                </a:endParaRPr>
              </a:p>
            </p:txBody>
          </p: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59" y="4741189"/>
            <a:ext cx="5265691" cy="161516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69" r="18422"/>
          <a:stretch/>
        </p:blipFill>
        <p:spPr>
          <a:xfrm>
            <a:off x="8356755" y="723401"/>
            <a:ext cx="3598924" cy="33518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cxnSp>
        <p:nvCxnSpPr>
          <p:cNvPr id="9" name="Straight Connector 8"/>
          <p:cNvCxnSpPr/>
          <p:nvPr/>
        </p:nvCxnSpPr>
        <p:spPr>
          <a:xfrm flipH="1">
            <a:off x="4888175" y="5035496"/>
            <a:ext cx="155927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37868" y="5968233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Courtesy </a:t>
            </a:r>
            <a:r>
              <a:rPr lang="en-GB" sz="800" i="1" dirty="0" err="1" smtClean="0">
                <a:solidFill>
                  <a:srgbClr val="0070C0"/>
                </a:solidFill>
              </a:rPr>
              <a:t>S.Maridor</a:t>
            </a:r>
            <a:endParaRPr lang="en-GB" sz="800" i="1" dirty="0">
              <a:solidFill>
                <a:srgbClr val="0070C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783547" y="3773248"/>
            <a:ext cx="10711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smtClean="0">
                <a:solidFill>
                  <a:srgbClr val="0070C0"/>
                </a:solidFill>
              </a:rPr>
              <a:t>Courtesy </a:t>
            </a:r>
            <a:r>
              <a:rPr lang="en-GB" sz="800" i="1" dirty="0" err="1" smtClean="0">
                <a:solidFill>
                  <a:srgbClr val="0070C0"/>
                </a:solidFill>
              </a:rPr>
              <a:t>S.Maridor</a:t>
            </a:r>
            <a:endParaRPr lang="en-GB" sz="8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23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3393280"/>
            <a:ext cx="12192000" cy="348371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1" y="-12283"/>
            <a:ext cx="10560000" cy="471234"/>
          </a:xfrm>
        </p:spPr>
        <p:txBody>
          <a:bodyPr/>
          <a:lstStyle/>
          <a:p>
            <a:r>
              <a:rPr lang="en-GB" dirty="0" smtClean="0"/>
              <a:t>Specifications &amp; design guidelines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254" b="18070"/>
          <a:stretch/>
        </p:blipFill>
        <p:spPr>
          <a:xfrm>
            <a:off x="2357" y="3393281"/>
            <a:ext cx="12189643" cy="14073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b="12250"/>
          <a:stretch/>
        </p:blipFill>
        <p:spPr>
          <a:xfrm>
            <a:off x="25401" y="5155343"/>
            <a:ext cx="11968067" cy="1499457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 flipH="1" flipV="1">
            <a:off x="-1" y="5651890"/>
            <a:ext cx="6197601" cy="12321"/>
          </a:xfrm>
          <a:prstGeom prst="line">
            <a:avLst/>
          </a:prstGeom>
          <a:ln w="79375">
            <a:solidFill>
              <a:srgbClr val="FFC00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197600" y="3733042"/>
            <a:ext cx="1282700" cy="28015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DFHx2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97600" y="5514253"/>
            <a:ext cx="1282700" cy="28015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DFHx2</a:t>
            </a:r>
            <a:endParaRPr lang="en-GB" sz="1400" b="1" dirty="0">
              <a:solidFill>
                <a:srgbClr val="0070C0"/>
              </a:solidFill>
            </a:endParaRPr>
          </a:p>
        </p:txBody>
      </p:sp>
      <p:cxnSp>
        <p:nvCxnSpPr>
          <p:cNvPr id="25" name="Straight Connector 24"/>
          <p:cNvCxnSpPr>
            <a:stCxn id="13" idx="1"/>
          </p:cNvCxnSpPr>
          <p:nvPr/>
        </p:nvCxnSpPr>
        <p:spPr>
          <a:xfrm flipH="1" flipV="1">
            <a:off x="-1" y="3860800"/>
            <a:ext cx="6197601" cy="12321"/>
          </a:xfrm>
          <a:prstGeom prst="line">
            <a:avLst/>
          </a:prstGeom>
          <a:ln w="79375">
            <a:solidFill>
              <a:srgbClr val="FFC000">
                <a:alpha val="50196"/>
              </a:srgb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3501" y="3720342"/>
            <a:ext cx="1282700" cy="28015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DFHx1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501" y="5501553"/>
            <a:ext cx="1282700" cy="28015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rgbClr val="0070C0"/>
                </a:solidFill>
              </a:rPr>
              <a:t>DFHx1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4616542"/>
            <a:ext cx="12192000" cy="432873"/>
          </a:xfrm>
          <a:prstGeom prst="rect">
            <a:avLst/>
          </a:prstGeom>
          <a:solidFill>
            <a:srgbClr val="FEEAD8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0070C0"/>
                </a:solidFill>
              </a:rPr>
              <a:t>Transport</a:t>
            </a:r>
            <a:endParaRPr lang="en-GB" sz="1000" dirty="0">
              <a:solidFill>
                <a:srgbClr val="0070C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6425127"/>
            <a:ext cx="12192000" cy="432873"/>
          </a:xfrm>
          <a:prstGeom prst="rect">
            <a:avLst/>
          </a:prstGeom>
          <a:solidFill>
            <a:srgbClr val="FEEAD8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0070C0"/>
                </a:solidFill>
              </a:rPr>
              <a:t>Transport</a:t>
            </a:r>
            <a:endParaRPr lang="en-GB" sz="1000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38950" y="4167231"/>
            <a:ext cx="793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/>
              <a:t>OptionA</a:t>
            </a:r>
            <a:endParaRPr lang="en-GB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838950" y="5956665"/>
            <a:ext cx="793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 smtClean="0"/>
              <a:t>OptionB</a:t>
            </a:r>
            <a:endParaRPr lang="en-GB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0765006" y="4597551"/>
            <a:ext cx="1426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70C0"/>
                </a:solidFill>
              </a:rPr>
              <a:t>Courtesy S. Yammine</a:t>
            </a:r>
            <a:endParaRPr lang="en-GB" sz="1000" i="1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65006" y="6629196"/>
            <a:ext cx="1426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rgbClr val="0070C0"/>
                </a:solidFill>
              </a:rPr>
              <a:t>Courtesy S. Yammine</a:t>
            </a:r>
            <a:endParaRPr lang="en-GB" sz="1000" i="1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915852" y="128601"/>
            <a:ext cx="2078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Work in progress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1826" y="6024877"/>
            <a:ext cx="1611575" cy="707886"/>
            <a:chOff x="4457700" y="-1183500"/>
            <a:chExt cx="1611575" cy="707886"/>
          </a:xfrm>
        </p:grpSpPr>
        <p:grpSp>
          <p:nvGrpSpPr>
            <p:cNvPr id="31" name="Group 30"/>
            <p:cNvGrpSpPr/>
            <p:nvPr/>
          </p:nvGrpSpPr>
          <p:grpSpPr>
            <a:xfrm>
              <a:off x="4457700" y="-1116148"/>
              <a:ext cx="330200" cy="552727"/>
              <a:chOff x="4457700" y="-1116148"/>
              <a:chExt cx="330200" cy="1399026"/>
            </a:xfrm>
          </p:grpSpPr>
          <p:sp>
            <p:nvSpPr>
              <p:cNvPr id="27" name="Rectangle 26"/>
              <p:cNvSpPr/>
              <p:nvPr/>
            </p:nvSpPr>
            <p:spPr>
              <a:xfrm rot="10800000">
                <a:off x="4457700" y="-1116148"/>
                <a:ext cx="330200" cy="2921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74000">
                    <a:schemeClr val="accent2">
                      <a:lumMod val="45000"/>
                      <a:lumOff val="55000"/>
                    </a:schemeClr>
                  </a:gs>
                  <a:gs pos="83000">
                    <a:schemeClr val="accent2">
                      <a:lumMod val="45000"/>
                      <a:lumOff val="55000"/>
                    </a:schemeClr>
                  </a:gs>
                  <a:gs pos="100000">
                    <a:schemeClr val="accent2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>
                <a:solidFill>
                  <a:schemeClr val="accent2">
                    <a:lumMod val="40000"/>
                    <a:lumOff val="6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10800000">
                <a:off x="4457700" y="-735689"/>
                <a:ext cx="330200" cy="2921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9" name="Rectangle 28"/>
              <p:cNvSpPr/>
              <p:nvPr/>
            </p:nvSpPr>
            <p:spPr>
              <a:xfrm rot="10800000">
                <a:off x="4457700" y="-379938"/>
                <a:ext cx="330200" cy="29210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92D050"/>
                  </a:gs>
                </a:gsLst>
                <a:lin ang="54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Rectangle 29"/>
              <p:cNvSpPr/>
              <p:nvPr/>
            </p:nvSpPr>
            <p:spPr>
              <a:xfrm rot="10800000">
                <a:off x="4457700" y="-9222"/>
                <a:ext cx="330200" cy="2921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4776934" y="-1183500"/>
              <a:ext cx="129234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>
                  <a:solidFill>
                    <a:schemeClr val="bg2">
                      <a:lumMod val="75000"/>
                    </a:schemeClr>
                  </a:solidFill>
                </a:rPr>
                <a:t>Current leads racks</a:t>
              </a:r>
            </a:p>
            <a:p>
              <a:r>
                <a:rPr lang="en-GB" sz="1000" dirty="0" err="1" smtClean="0">
                  <a:solidFill>
                    <a:schemeClr val="bg2">
                      <a:lumMod val="75000"/>
                    </a:schemeClr>
                  </a:solidFill>
                </a:rPr>
                <a:t>Discon</a:t>
              </a:r>
              <a:r>
                <a:rPr lang="en-GB" sz="1000" dirty="0" smtClean="0">
                  <a:solidFill>
                    <a:schemeClr val="bg2">
                      <a:lumMod val="75000"/>
                    </a:schemeClr>
                  </a:solidFill>
                </a:rPr>
                <a:t>. Box</a:t>
              </a:r>
            </a:p>
            <a:p>
              <a:r>
                <a:rPr lang="en-GB" sz="1000" dirty="0" smtClean="0">
                  <a:solidFill>
                    <a:schemeClr val="bg2">
                      <a:lumMod val="75000"/>
                    </a:schemeClr>
                  </a:solidFill>
                </a:rPr>
                <a:t>PC racks</a:t>
              </a:r>
            </a:p>
            <a:p>
              <a:r>
                <a:rPr lang="en-GB" sz="1000" dirty="0" smtClean="0">
                  <a:solidFill>
                    <a:schemeClr val="bg2">
                      <a:lumMod val="75000"/>
                    </a:schemeClr>
                  </a:solidFill>
                </a:rPr>
                <a:t>Service racks</a:t>
              </a:r>
              <a:endParaRPr lang="en-GB" sz="10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257873"/>
              </p:ext>
            </p:extLst>
          </p:nvPr>
        </p:nvGraphicFramePr>
        <p:xfrm>
          <a:off x="1" y="514540"/>
          <a:ext cx="12192000" cy="2820440"/>
        </p:xfrm>
        <a:graphic>
          <a:graphicData uri="http://schemas.openxmlformats.org/drawingml/2006/table">
            <a:tbl>
              <a:tblPr firstRow="1" firstCol="1" bandRow="1"/>
              <a:tblGrid>
                <a:gridCol w="2887066">
                  <a:extLst>
                    <a:ext uri="{9D8B030D-6E8A-4147-A177-3AD203B41FA5}">
                      <a16:colId xmlns:a16="http://schemas.microsoft.com/office/drawing/2014/main" val="3866675119"/>
                    </a:ext>
                  </a:extLst>
                </a:gridCol>
                <a:gridCol w="4489095">
                  <a:extLst>
                    <a:ext uri="{9D8B030D-6E8A-4147-A177-3AD203B41FA5}">
                      <a16:colId xmlns:a16="http://schemas.microsoft.com/office/drawing/2014/main" val="244399423"/>
                    </a:ext>
                  </a:extLst>
                </a:gridCol>
                <a:gridCol w="4815839">
                  <a:extLst>
                    <a:ext uri="{9D8B030D-6E8A-4147-A177-3AD203B41FA5}">
                      <a16:colId xmlns:a16="http://schemas.microsoft.com/office/drawing/2014/main" val="2270618018"/>
                    </a:ext>
                  </a:extLst>
                </a:gridCol>
              </a:tblGrid>
              <a:tr h="2014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Option 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Option B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870779"/>
                  </a:ext>
                </a:extLst>
              </a:tr>
              <a:tr h="2014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 recuperation</a:t>
                      </a: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Recuperate all magnet energy for 18 kA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Partial dissipation in warm cables (longer cables)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4544624"/>
                  </a:ext>
                </a:extLst>
              </a:tr>
              <a:tr h="4029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Warm connections</a:t>
                      </a: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Length minimised (bus-bars or WCCs)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of WCCs (even though significantly reduced with baseline)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4703528"/>
                  </a:ext>
                </a:extLst>
              </a:tr>
              <a:tr h="4029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HTS cable length</a:t>
                      </a: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Several lengths from 6 to 14 m. Needs further development to reach 14 m.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One length of ≈ 6 m.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618683"/>
                  </a:ext>
                </a:extLst>
              </a:tr>
              <a:tr h="4029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Services integration </a:t>
                      </a:r>
                      <a:r>
                        <a:rPr lang="en-GB" sz="1200" i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GB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HTS flexibles, water&amp; power lines)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Crossing at ground level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Nested integration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Independent routing and access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213833"/>
                  </a:ext>
                </a:extLst>
              </a:tr>
              <a:tr h="2014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Installation</a:t>
                      </a: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Mixed sequence CL-PC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Independent CL-PC assembly </a:t>
                      </a:r>
                      <a:r>
                        <a:rPr lang="en-GB" sz="1200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sequcence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013968"/>
                  </a:ext>
                </a:extLst>
              </a:tr>
              <a:tr h="4029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Access for maintenance on current leads</a:t>
                      </a: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Difficult access with lifting tool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Difficult replacement operation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Access from transport side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Flexible extraction through transport paths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6176739"/>
                  </a:ext>
                </a:extLst>
              </a:tr>
              <a:tr h="6043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 assembly spares:</a:t>
                      </a: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 types: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GB" sz="12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x 18 kA [6m ; 10m]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GB" sz="1200" i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x 2 kA [6m,10m,12m,14m]</a:t>
                      </a:r>
                      <a:endParaRPr lang="en-GB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types: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GB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x 18kA, about 6m long HTS cable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2950" lvl="1" indent="-28575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GB" sz="1200" i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x 2kA, about 6m long HTS cable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4" marR="67064" marT="0" marB="0">
                    <a:lnL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0672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607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473</Words>
  <Application>Microsoft Office PowerPoint</Application>
  <PresentationFormat>Widescreen</PresentationFormat>
  <Paragraphs>144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Courier New</vt:lpstr>
      <vt:lpstr>Symbol</vt:lpstr>
      <vt:lpstr>Times New Roman</vt:lpstr>
      <vt:lpstr>Wingdings</vt:lpstr>
      <vt:lpstr>Thème Office</vt:lpstr>
      <vt:lpstr>Layout of DFH and current leads: status of on-going optimization studies: Work in progress</vt:lpstr>
      <vt:lpstr>Context</vt:lpstr>
      <vt:lpstr>Specifications &amp; design guidelines</vt:lpstr>
      <vt:lpstr>Specifications &amp; design guidelines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Conceptual Specifications for DFHx and DFHm boxes</dc:title>
  <dc:creator>Yann Leclercq</dc:creator>
  <cp:lastModifiedBy>Yann Leclercq</cp:lastModifiedBy>
  <cp:revision>30</cp:revision>
  <dcterms:created xsi:type="dcterms:W3CDTF">2018-11-05T15:38:46Z</dcterms:created>
  <dcterms:modified xsi:type="dcterms:W3CDTF">2018-11-12T09:50:23Z</dcterms:modified>
</cp:coreProperties>
</file>