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1" r:id="rId4"/>
    <p:sldId id="268" r:id="rId5"/>
    <p:sldId id="275" r:id="rId6"/>
    <p:sldId id="259" r:id="rId7"/>
    <p:sldId id="260" r:id="rId8"/>
    <p:sldId id="265" r:id="rId9"/>
    <p:sldId id="266" r:id="rId10"/>
    <p:sldId id="263" r:id="rId11"/>
    <p:sldId id="276" r:id="rId12"/>
    <p:sldId id="258" r:id="rId13"/>
    <p:sldId id="277" r:id="rId14"/>
    <p:sldId id="270" r:id="rId15"/>
    <p:sldId id="274" r:id="rId16"/>
    <p:sldId id="278" r:id="rId17"/>
    <p:sldId id="272" r:id="rId18"/>
    <p:sldId id="273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7"/>
    <p:restoredTop sz="94668"/>
  </p:normalViewPr>
  <p:slideViewPr>
    <p:cSldViewPr snapToGrid="0" snapToObjects="1">
      <p:cViewPr>
        <p:scale>
          <a:sx n="88" d="100"/>
          <a:sy n="88" d="100"/>
        </p:scale>
        <p:origin x="7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AAC62E-3F91-8A42-991C-DB0004506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E86CF8F-DECD-5A45-8178-60816FD98A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673B70-236A-9445-916B-117BDAE64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BAC4647-9E80-D146-8C05-222997C9B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053CC1-366E-F049-A832-ECCFBCBF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5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448766-7B9C-6644-A131-237ADD960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E16F41-5F52-3B40-8D58-B41A7218DF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3B384C-D780-954B-A4F4-59427E51D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6C65B6-FE38-C346-91BB-F1DE31619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4E45B7-8DAB-C345-B5DF-378352035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13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E7E28D4-A2FB-FE42-B509-FC0B29A11C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1CD2FA-51A6-D44A-AF72-B77E45E54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A22280-D902-F349-92BA-E16289CBB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35B8BD-F79F-A740-BEC4-CAF3C337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B9A145-D970-DA49-A696-DC48C946D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2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74EB7A-1BFE-6B46-9CB7-5F131064C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700745-5F6E-7D4F-B01E-098B49F43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57F17E-9447-FA4E-A71E-E89F6EE37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EAC076-9EC4-F940-8B44-9507632C2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FACE8F-DDCB-DF47-AAD9-FB8606693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95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6F4EB-EF8B-ED4A-BBEE-CE3484BB1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FB77CE-AB80-5B43-98DD-8FFF564BD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392937-96D2-E845-A709-3B7DB7B0D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AF9249-D801-E342-A147-E8DCF694C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0F069F-9A2A-C947-BEE4-9F8F7633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73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530727-D1E4-DC43-9915-AA1DF7216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CD13B7-5763-8142-9FB3-A6ED4B07E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03C6C8C-4AD4-6041-AE9E-155312C64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BD69613-00C8-A249-A9CE-D93DDB95F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D4C6A3-E5DD-514E-9A0C-E1C7B8233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5E5BB7F-13F0-7044-AF01-8664DC97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3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F2BF0F-E32D-F149-9217-12F3EC99A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628EE0A-C177-CD47-AF09-0BC5AD909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E210A08-1AC7-8D46-B23D-4B4F4FB6E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FF53579-E510-E844-810C-B98BFFCACA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C9E8E16-34C1-2A4C-9858-993450F4E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D13E569-2D2D-DC44-8482-2EAEC2D52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3E927A0-FA49-B448-8008-CFDF03591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C08F6AE-60BC-7046-919E-BEB53FEF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46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7365BA-7626-894A-BD74-B07E6439D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0AC129D-D33A-154A-BB58-E00B93226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640E2A7-53B9-C047-84DE-8E786D769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5279B4-8CC4-4A43-87B8-97A7D5CF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684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302D592-58DF-7F4F-A5B6-BB29A3E2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096A4AF-C91A-5947-A82D-BF13EA32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D9ED37-963A-FE4E-B54A-6517E927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91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8FC463-3FE5-BA42-B5A2-F10D80E9E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EF3F95-848C-154E-B666-EAB4435A3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0A3491-910D-F34E-8FE1-63ADCEA62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D5FB8B-D8F9-FC44-A707-50BC1A2B3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EFF2DE1-362B-FE48-9A9D-01BD84F4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8D8629-1BA0-DA44-ABA2-D2B4B752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921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529A34-F608-C04B-B223-4E93CF4E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A07CFC3-8CA7-1044-9A2B-9CA453856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2E43A8A-F15E-CB41-96B1-A9B8E24C9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6431DB6-2476-284D-A786-1B73051E3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BF5900-5EE1-644D-80E0-7092AACFE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E95FF3-366F-E54D-8E73-9088E805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48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DD923EA-7E59-6A40-85DF-A02FFB7B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DB89DE4-B258-8E4C-A62E-D43DC2358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08BF7C-864C-5A49-AA36-E04DAD319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04E0-5481-D04B-B8B8-500E92997636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7D9807-72EF-9B40-9F9A-63BC1955BF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FC067D-5F64-CA4A-8A21-F49E6323B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DEE7C-1C2C-F943-BF83-1313C887E74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7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99453A-3DA1-2C4F-85AE-154E415C9E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/>
              <a:t>Outcome</a:t>
            </a:r>
            <a:r>
              <a:rPr lang="it-IT" b="1" dirty="0"/>
              <a:t> of the </a:t>
            </a:r>
            <a:r>
              <a:rPr lang="it-IT" b="1" dirty="0" err="1"/>
              <a:t>bench</a:t>
            </a:r>
            <a:r>
              <a:rPr lang="it-IT" b="1" dirty="0"/>
              <a:t> </a:t>
            </a:r>
            <a:r>
              <a:rPr lang="it-IT" b="1" dirty="0" err="1"/>
              <a:t>impedance</a:t>
            </a:r>
            <a:r>
              <a:rPr lang="it-IT" b="1" dirty="0"/>
              <a:t> </a:t>
            </a:r>
            <a:r>
              <a:rPr lang="it-IT" b="1" dirty="0" err="1"/>
              <a:t>measurements</a:t>
            </a:r>
            <a:r>
              <a:rPr lang="it-IT" b="1" dirty="0"/>
              <a:t> on the LHC CFC </a:t>
            </a:r>
            <a:r>
              <a:rPr lang="it-IT" b="1" dirty="0" err="1"/>
              <a:t>collimator</a:t>
            </a:r>
            <a:endParaRPr lang="en-GB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07E7F6-238F-2F43-A0FF-ACCF61E879A2}"/>
              </a:ext>
            </a:extLst>
          </p:cNvPr>
          <p:cNvSpPr txBox="1"/>
          <p:nvPr/>
        </p:nvSpPr>
        <p:spPr>
          <a:xfrm>
            <a:off x="4415187" y="3990109"/>
            <a:ext cx="33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F. Giordano, N. </a:t>
            </a:r>
            <a:r>
              <a:rPr lang="en-GB" dirty="0" err="1"/>
              <a:t>Biancacci</a:t>
            </a:r>
            <a:r>
              <a:rPr lang="en-GB" dirty="0"/>
              <a:t>, L. </a:t>
            </a:r>
            <a:r>
              <a:rPr lang="en-GB" dirty="0" err="1"/>
              <a:t>Teofili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72E1C2D-34EA-A94D-B6FD-7E4703664C95}"/>
              </a:ext>
            </a:extLst>
          </p:cNvPr>
          <p:cNvSpPr txBox="1"/>
          <p:nvPr/>
        </p:nvSpPr>
        <p:spPr>
          <a:xfrm>
            <a:off x="1977212" y="5376794"/>
            <a:ext cx="823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Many thanks to:  P. </a:t>
            </a:r>
            <a:r>
              <a:rPr lang="en-GB" dirty="0" err="1"/>
              <a:t>Arpaia</a:t>
            </a:r>
            <a:r>
              <a:rPr lang="en-GB" dirty="0"/>
              <a:t>, S. </a:t>
            </a:r>
            <a:r>
              <a:rPr lang="en-GB" dirty="0" err="1"/>
              <a:t>Antipov</a:t>
            </a:r>
            <a:r>
              <a:rPr lang="en-GB" dirty="0"/>
              <a:t>, I. Lamas Garcia, B. </a:t>
            </a:r>
            <a:r>
              <a:rPr lang="en-GB" dirty="0" err="1"/>
              <a:t>Salvant</a:t>
            </a:r>
            <a:r>
              <a:rPr lang="en-GB" dirty="0"/>
              <a:t> and TE-VSC </a:t>
            </a:r>
            <a:r>
              <a:rPr lang="en-GB" dirty="0" err="1"/>
              <a:t>collegues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088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760D7369-7AAE-2644-BCDE-E6D24F40B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Comparison with IW2D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C417829-E12B-7640-9D40-AFEAD0EDF168}"/>
                  </a:ext>
                </a:extLst>
              </p:cNvPr>
              <p:cNvSpPr txBox="1"/>
              <p:nvPr/>
            </p:nvSpPr>
            <p:spPr>
              <a:xfrm>
                <a:off x="838200" y="1828800"/>
                <a:ext cx="4412673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Considering only the non corrupted measured values and comparing with IW2D the square root fit of the measurements gives:</a:t>
                </a:r>
              </a:p>
              <a:p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=(5.21±0.52)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﻿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it-IT" sz="2400" b="0" i="0" smtClean="0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GB" sz="2400" dirty="0"/>
                  <a:t>In agreement with 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=5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﻿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it-IT" sz="2400">
                        <a:latin typeface="Cambria Math" panose="02040503050406030204" pitchFamily="18" charset="0"/>
                      </a:rPr>
                      <m:t>Ω</m:t>
                    </m:r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400" dirty="0"/>
                  <a:t> of the impedance model.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C417829-E12B-7640-9D40-AFEAD0EDF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8800"/>
                <a:ext cx="4412673" cy="4154984"/>
              </a:xfrm>
              <a:prstGeom prst="rect">
                <a:avLst/>
              </a:prstGeom>
              <a:blipFill>
                <a:blip r:embed="rId2"/>
                <a:stretch>
                  <a:fillRect l="-2011" t="-1223" r="-2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80E585ED-4E86-9F43-9332-7186A68D8E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06" y="1225372"/>
            <a:ext cx="7660785" cy="482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553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10896600" cy="1325563"/>
          </a:xfrm>
        </p:spPr>
        <p:txBody>
          <a:bodyPr/>
          <a:lstStyle/>
          <a:p>
            <a:r>
              <a:rPr lang="en-US" dirty="0"/>
              <a:t>Eddy current measurement on naked CFC jaw: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734" y="1388885"/>
            <a:ext cx="3582331" cy="4779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13933" y="3293886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side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718733" y="3601663"/>
            <a:ext cx="838200" cy="4542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37933" y="2836686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top</a:t>
            </a:r>
          </a:p>
        </p:txBody>
      </p:sp>
      <p:cxnSp>
        <p:nvCxnSpPr>
          <p:cNvPr id="11" name="Straight Connector 10"/>
          <p:cNvCxnSpPr>
            <a:stCxn id="10" idx="2"/>
          </p:cNvCxnSpPr>
          <p:nvPr/>
        </p:nvCxnSpPr>
        <p:spPr>
          <a:xfrm>
            <a:off x="3242733" y="3144463"/>
            <a:ext cx="76200" cy="5304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2333" y="5503686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front</a:t>
            </a:r>
          </a:p>
        </p:txBody>
      </p:sp>
      <p:cxnSp>
        <p:nvCxnSpPr>
          <p:cNvPr id="14" name="Straight Connector 13"/>
          <p:cNvCxnSpPr>
            <a:endCxn id="13" idx="0"/>
          </p:cNvCxnSpPr>
          <p:nvPr/>
        </p:nvCxnSpPr>
        <p:spPr>
          <a:xfrm>
            <a:off x="3128899" y="4894085"/>
            <a:ext cx="1028235" cy="60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299882" y="367012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534074" y="403302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095096" y="486027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60" y="1153287"/>
            <a:ext cx="4572000" cy="1905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60" y="2979110"/>
            <a:ext cx="4572000" cy="1905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60" y="4800973"/>
            <a:ext cx="4572000" cy="1905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672EADA-402A-714B-9111-0460DBF73C49}"/>
              </a:ext>
            </a:extLst>
          </p:cNvPr>
          <p:cNvSpPr txBox="1"/>
          <p:nvPr/>
        </p:nvSpPr>
        <p:spPr>
          <a:xfrm>
            <a:off x="9840686" y="6233869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N. </a:t>
            </a:r>
            <a:r>
              <a:rPr lang="en-GB" dirty="0" err="1"/>
              <a:t>Biancacci</a:t>
            </a:r>
            <a:endParaRPr lang="en-GB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79A6932-8F88-A348-A449-95E7349C0A0F}"/>
              </a:ext>
            </a:extLst>
          </p:cNvPr>
          <p:cNvSpPr txBox="1"/>
          <p:nvPr/>
        </p:nvSpPr>
        <p:spPr>
          <a:xfrm>
            <a:off x="120914" y="6229730"/>
            <a:ext cx="746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resistivity of the CFC has been measured on the top, front and side of a </a:t>
            </a:r>
            <a:r>
              <a:rPr lang="en-GB"/>
              <a:t>naked jaw.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237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1" y="1472481"/>
            <a:ext cx="3582331" cy="4779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1400" y="3377482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side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346200" y="3685259"/>
            <a:ext cx="838200" cy="4542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65400" y="2920282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top</a:t>
            </a:r>
          </a:p>
        </p:txBody>
      </p:sp>
      <p:cxnSp>
        <p:nvCxnSpPr>
          <p:cNvPr id="11" name="Straight Connector 10"/>
          <p:cNvCxnSpPr>
            <a:stCxn id="10" idx="2"/>
          </p:cNvCxnSpPr>
          <p:nvPr/>
        </p:nvCxnSpPr>
        <p:spPr>
          <a:xfrm>
            <a:off x="2870200" y="3228059"/>
            <a:ext cx="76200" cy="5304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79800" y="5587282"/>
            <a:ext cx="60960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front</a:t>
            </a:r>
          </a:p>
        </p:txBody>
      </p:sp>
      <p:cxnSp>
        <p:nvCxnSpPr>
          <p:cNvPr id="14" name="Straight Connector 13"/>
          <p:cNvCxnSpPr>
            <a:endCxn id="13" idx="0"/>
          </p:cNvCxnSpPr>
          <p:nvPr/>
        </p:nvCxnSpPr>
        <p:spPr>
          <a:xfrm>
            <a:off x="2756366" y="4977681"/>
            <a:ext cx="1028235" cy="60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927349" y="375372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161541" y="411662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722563" y="494387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000" y="1287771"/>
            <a:ext cx="5090172" cy="381762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6D20C49-C75F-5048-AB73-B0543AB08B17}"/>
              </a:ext>
            </a:extLst>
          </p:cNvPr>
          <p:cNvSpPr txBox="1"/>
          <p:nvPr/>
        </p:nvSpPr>
        <p:spPr>
          <a:xfrm>
            <a:off x="9231086" y="6168571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N. </a:t>
            </a:r>
            <a:r>
              <a:rPr lang="en-GB" dirty="0" err="1"/>
              <a:t>Biancacci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FB722CBD-D564-0341-A49F-27CBF1EB16BC}"/>
                  </a:ext>
                </a:extLst>
              </p:cNvPr>
              <p:cNvSpPr txBox="1"/>
              <p:nvPr/>
            </p:nvSpPr>
            <p:spPr>
              <a:xfrm>
                <a:off x="5242730" y="5147733"/>
                <a:ext cx="684106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resistivity along the top side is around 4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 in a reasonably good agreement with the resonant wire method and the impedance model.</a:t>
                </a:r>
              </a:p>
            </p:txBody>
          </p:sp>
        </mc:Choice>
        <mc:Fallback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FB722CBD-D564-0341-A49F-27CBF1EB16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730" y="5147733"/>
                <a:ext cx="6841066" cy="646331"/>
              </a:xfrm>
              <a:prstGeom prst="rect">
                <a:avLst/>
              </a:prstGeom>
              <a:blipFill>
                <a:blip r:embed="rId4"/>
                <a:stretch>
                  <a:fillRect l="-742" t="-1923" r="-1299" b="-13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1">
            <a:extLst>
              <a:ext uri="{FF2B5EF4-FFF2-40B4-BE49-F238E27FC236}">
                <a16:creationId xmlns:a16="http://schemas.microsoft.com/office/drawing/2014/main" id="{C7A34413-58D5-3249-B428-1ECC9D743030}"/>
              </a:ext>
            </a:extLst>
          </p:cNvPr>
          <p:cNvSpPr txBox="1">
            <a:spLocks/>
          </p:cNvSpPr>
          <p:nvPr/>
        </p:nvSpPr>
        <p:spPr>
          <a:xfrm>
            <a:off x="532934" y="89812"/>
            <a:ext cx="10896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Eddy current measurement on naked CFC jaw:</a:t>
            </a:r>
          </a:p>
        </p:txBody>
      </p:sp>
    </p:spTree>
    <p:extLst>
      <p:ext uri="{BB962C8B-B14F-4D97-AF65-F5344CB8AC3E}">
        <p14:creationId xmlns:p14="http://schemas.microsoft.com/office/powerpoint/2010/main" val="2497145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F3FC21-2F9E-A545-A5F8-456DC04BA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18" y="207818"/>
            <a:ext cx="12060382" cy="1325563"/>
          </a:xfrm>
        </p:spPr>
        <p:txBody>
          <a:bodyPr>
            <a:normAutofit/>
          </a:bodyPr>
          <a:lstStyle/>
          <a:p>
            <a:r>
              <a:rPr lang="en-GB" sz="3600" dirty="0"/>
              <a:t>Can we apply the same method to measure the </a:t>
            </a:r>
            <a:r>
              <a:rPr lang="en-GB" sz="3600" dirty="0" err="1"/>
              <a:t>MoMoGr</a:t>
            </a:r>
            <a:r>
              <a:rPr lang="en-GB" sz="3600" dirty="0"/>
              <a:t>?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9A46D09-6419-5A47-B475-DD5B7DF9C4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0450" y="1734552"/>
            <a:ext cx="7190509" cy="376311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5460DD7E-FD06-A941-BA44-DE3FEBF94C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7714" y="1776392"/>
            <a:ext cx="7030611" cy="367943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218BA81-D86E-0346-ACD9-0D24D11B642F}"/>
              </a:ext>
            </a:extLst>
          </p:cNvPr>
          <p:cNvSpPr txBox="1"/>
          <p:nvPr/>
        </p:nvSpPr>
        <p:spPr>
          <a:xfrm>
            <a:off x="498764" y="5902036"/>
            <a:ext cx="1112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Depending on the resistivity of the Mo on </a:t>
            </a:r>
            <a:r>
              <a:rPr lang="en-GB" dirty="0" err="1"/>
              <a:t>MoGr</a:t>
            </a:r>
            <a:r>
              <a:rPr lang="en-GB" dirty="0"/>
              <a:t> the method has to be applied within the accuracy limit.</a:t>
            </a:r>
          </a:p>
        </p:txBody>
      </p:sp>
      <p:sp>
        <p:nvSpPr>
          <p:cNvPr id="14" name="Freccia bidirezionale verticale 13">
            <a:extLst>
              <a:ext uri="{FF2B5EF4-FFF2-40B4-BE49-F238E27FC236}">
                <a16:creationId xmlns:a16="http://schemas.microsoft.com/office/drawing/2014/main" id="{717B442E-D7BB-2F47-8BE6-48A2DF30040B}"/>
              </a:ext>
            </a:extLst>
          </p:cNvPr>
          <p:cNvSpPr/>
          <p:nvPr/>
        </p:nvSpPr>
        <p:spPr>
          <a:xfrm>
            <a:off x="4835337" y="2517275"/>
            <a:ext cx="143436" cy="256682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ccia bidirezionale verticale 14">
            <a:extLst>
              <a:ext uri="{FF2B5EF4-FFF2-40B4-BE49-F238E27FC236}">
                <a16:creationId xmlns:a16="http://schemas.microsoft.com/office/drawing/2014/main" id="{0264F88F-BBD0-9347-B3BE-C32A8932582C}"/>
              </a:ext>
            </a:extLst>
          </p:cNvPr>
          <p:cNvSpPr/>
          <p:nvPr/>
        </p:nvSpPr>
        <p:spPr>
          <a:xfrm>
            <a:off x="5669852" y="2773957"/>
            <a:ext cx="143436" cy="256682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2D499DB-F061-2546-A290-506CC5D63498}"/>
              </a:ext>
            </a:extLst>
          </p:cNvPr>
          <p:cNvSpPr txBox="1"/>
          <p:nvPr/>
        </p:nvSpPr>
        <p:spPr>
          <a:xfrm>
            <a:off x="696686" y="1734552"/>
            <a:ext cx="4138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Log scale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20374D2-4472-5043-A01D-1D65CC5771BC}"/>
              </a:ext>
            </a:extLst>
          </p:cNvPr>
          <p:cNvSpPr txBox="1"/>
          <p:nvPr/>
        </p:nvSpPr>
        <p:spPr>
          <a:xfrm>
            <a:off x="6554850" y="1734551"/>
            <a:ext cx="4138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Linear scale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97251FA8-B7CF-1144-9213-DA9EB02A6B5E}"/>
                  </a:ext>
                </a:extLst>
              </p:cNvPr>
              <p:cNvSpPr/>
              <p:nvPr/>
            </p:nvSpPr>
            <p:spPr>
              <a:xfrm>
                <a:off x="498764" y="5466808"/>
                <a:ext cx="26552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=(5.21±0.52)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﻿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it-IT">
                          <a:latin typeface="Cambria Math" panose="02040503050406030204" pitchFamily="18" charset="0"/>
                        </a:rPr>
                        <m:t>Ω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97251FA8-B7CF-1144-9213-DA9EB02A6B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64" y="5466808"/>
                <a:ext cx="2655278" cy="369332"/>
              </a:xfrm>
              <a:prstGeom prst="rect">
                <a:avLst/>
              </a:prstGeom>
              <a:blipFill>
                <a:blip r:embed="rId4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3524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F45584-376A-844E-9B3E-9B7B9942F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CC0101-AFF7-274E-B156-7888A772B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1AA9F3D-60F1-6847-8667-1FC89E4EB7CF}"/>
              </a:ext>
            </a:extLst>
          </p:cNvPr>
          <p:cNvSpPr txBox="1"/>
          <p:nvPr/>
        </p:nvSpPr>
        <p:spPr>
          <a:xfrm>
            <a:off x="838199" y="1825625"/>
            <a:ext cx="110199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Both the resonant wire method and the eddy current one show that the </a:t>
            </a:r>
            <a:r>
              <a:rPr lang="en-GB" sz="3200" dirty="0">
                <a:solidFill>
                  <a:srgbClr val="FF0000"/>
                </a:solidFill>
              </a:rPr>
              <a:t>CFC installed in the TCS is cut in the proper direction.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The Mo on </a:t>
            </a:r>
            <a:r>
              <a:rPr lang="en-GB" sz="3200" dirty="0" err="1"/>
              <a:t>MoGr</a:t>
            </a:r>
            <a:r>
              <a:rPr lang="en-GB" sz="3200" dirty="0"/>
              <a:t> has a factor 10 of improvement </a:t>
            </a:r>
            <a:r>
              <a:rPr lang="en-GB" sz="3200" dirty="0" err="1"/>
              <a:t>w.r.t</a:t>
            </a:r>
            <a:r>
              <a:rPr lang="en-GB" sz="3200" dirty="0"/>
              <a:t>. the CFC.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In order to get a good measurement of the Mo on </a:t>
            </a:r>
            <a:r>
              <a:rPr lang="en-GB" sz="3200" dirty="0" err="1"/>
              <a:t>MoGr</a:t>
            </a:r>
            <a:r>
              <a:rPr lang="en-GB" sz="3200" dirty="0"/>
              <a:t> resistivity the resonant method can be applied within the accuracy limit.</a:t>
            </a:r>
          </a:p>
        </p:txBody>
      </p:sp>
    </p:spTree>
    <p:extLst>
      <p:ext uri="{BB962C8B-B14F-4D97-AF65-F5344CB8AC3E}">
        <p14:creationId xmlns:p14="http://schemas.microsoft.com/office/powerpoint/2010/main" val="2837163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D200A5-36F1-6C4D-A11A-C5FA057C5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218" y="2448502"/>
            <a:ext cx="7012132" cy="1325563"/>
          </a:xfrm>
        </p:spPr>
        <p:txBody>
          <a:bodyPr/>
          <a:lstStyle/>
          <a:p>
            <a:r>
              <a:rPr lang="en-GB" dirty="0"/>
              <a:t>Thank you for the attention!</a:t>
            </a:r>
          </a:p>
        </p:txBody>
      </p:sp>
    </p:spTree>
    <p:extLst>
      <p:ext uri="{BB962C8B-B14F-4D97-AF65-F5344CB8AC3E}">
        <p14:creationId xmlns:p14="http://schemas.microsoft.com/office/powerpoint/2010/main" val="3193698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D200A5-36F1-6C4D-A11A-C5FA057C5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218" y="2448502"/>
            <a:ext cx="7012132" cy="1325563"/>
          </a:xfrm>
        </p:spPr>
        <p:txBody>
          <a:bodyPr/>
          <a:lstStyle/>
          <a:p>
            <a:r>
              <a:rPr lang="en-GB" dirty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113288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26D22B-51F5-0B4A-B5AE-E19CBFF27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 on </a:t>
            </a:r>
            <a:r>
              <a:rPr lang="en-GB" dirty="0" err="1"/>
              <a:t>MoGr</a:t>
            </a: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10D9FB0-1129-7543-8582-6FE05D2EA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544" y="1246908"/>
            <a:ext cx="6567055" cy="492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05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79AB90-825E-D74D-9268-22930C920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Q_no_wire</a:t>
            </a:r>
            <a:r>
              <a:rPr lang="en-GB" dirty="0"/>
              <a:t> vs </a:t>
            </a:r>
            <a:r>
              <a:rPr lang="en-GB" dirty="0" err="1"/>
              <a:t>Q_wire</a:t>
            </a: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3EA5F0-E8F7-9342-81EB-A38246716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9" y="1499335"/>
            <a:ext cx="9630641" cy="501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5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14820B-2C4C-1946-8BDE-B80620449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678188-79C8-B943-ABE9-9EDFCF8FC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Brief introduction with results</a:t>
            </a:r>
          </a:p>
          <a:p>
            <a:r>
              <a:rPr lang="en-GB" dirty="0"/>
              <a:t>Measurement setup</a:t>
            </a:r>
          </a:p>
          <a:p>
            <a:r>
              <a:rPr lang="en-GB" dirty="0"/>
              <a:t>Data post-processing</a:t>
            </a:r>
          </a:p>
          <a:p>
            <a:r>
              <a:rPr lang="en-GB" dirty="0"/>
              <a:t>Comparison with IW2D</a:t>
            </a:r>
          </a:p>
          <a:p>
            <a:r>
              <a:rPr lang="en-GB" dirty="0"/>
              <a:t>Quick look at Mo on </a:t>
            </a:r>
            <a:r>
              <a:rPr lang="en-GB" dirty="0" err="1"/>
              <a:t>MoGr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042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F87F58-CFCF-DD4A-8F73-14D5E4B5C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have we measured it?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62A014A-193E-9C4B-A5F9-B00369C502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The CFC is a very anisotropic material [1], some doubt was raised whether it has been cut in the proper direction. </a:t>
                </a:r>
              </a:p>
              <a:p>
                <a:pPr marL="0" indent="0">
                  <a:buNone/>
                </a:pPr>
                <a:r>
                  <a:rPr lang="en-GB" dirty="0"/>
                  <a:t>The measurements were needed to verify that the resistivity along the direction of the beam of the CFC in the LHC collimator is as expected (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﻿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it-IT">
                        <a:latin typeface="Cambria Math" panose="02040503050406030204" pitchFamily="18" charset="0"/>
                      </a:rPr>
                      <m:t>Ω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).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Our measurements show that </a:t>
                </a:r>
                <a:r>
                  <a:rPr lang="en-GB" dirty="0">
                    <a:solidFill>
                      <a:srgbClr val="FF0000"/>
                    </a:solidFill>
                  </a:rPr>
                  <a:t>it is cut in the proper direction.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62A014A-193E-9C4B-A5F9-B00369C502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32" r="-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>
            <a:extLst>
              <a:ext uri="{FF2B5EF4-FFF2-40B4-BE49-F238E27FC236}">
                <a16:creationId xmlns:a16="http://schemas.microsoft.com/office/drawing/2014/main" id="{84131FA8-A4F3-B444-89CD-7247A74FDA30}"/>
              </a:ext>
            </a:extLst>
          </p:cNvPr>
          <p:cNvSpPr/>
          <p:nvPr/>
        </p:nvSpPr>
        <p:spPr>
          <a:xfrm>
            <a:off x="838200" y="5295582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[1]:</a:t>
            </a:r>
            <a:r>
              <a:rPr lang="en-GB" dirty="0" err="1"/>
              <a:t>MoGr</a:t>
            </a:r>
            <a:r>
              <a:rPr lang="en-GB" dirty="0"/>
              <a:t> and CFC: influence of the orientation on the electrical conductivity. </a:t>
            </a:r>
            <a:r>
              <a:rPr lang="en-US" dirty="0"/>
              <a:t>F. </a:t>
            </a:r>
            <a:r>
              <a:rPr lang="en-US" dirty="0" err="1"/>
              <a:t>Carra</a:t>
            </a:r>
            <a:r>
              <a:rPr lang="en-US" dirty="0"/>
              <a:t>, A. Bertarelli, J. Guardia</a:t>
            </a:r>
          </a:p>
          <a:p>
            <a:r>
              <a:rPr lang="it-IT" dirty="0"/>
              <a:t>125th </a:t>
            </a:r>
            <a:r>
              <a:rPr lang="it-IT" dirty="0" err="1"/>
              <a:t>HiLumi</a:t>
            </a:r>
            <a:r>
              <a:rPr lang="it-IT" dirty="0"/>
              <a:t> WP2 Meeting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632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421A009A-9361-0048-993E-0B1CF64C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73" y="7219"/>
            <a:ext cx="10515600" cy="1325563"/>
          </a:xfrm>
        </p:spPr>
        <p:txBody>
          <a:bodyPr/>
          <a:lstStyle/>
          <a:p>
            <a:r>
              <a:rPr lang="en-GB" dirty="0"/>
              <a:t>Measurement setup: Resonant method [2]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4734BE-9B9A-6843-A667-A1CDF6D68115}"/>
              </a:ext>
            </a:extLst>
          </p:cNvPr>
          <p:cNvSpPr txBox="1"/>
          <p:nvPr/>
        </p:nvSpPr>
        <p:spPr>
          <a:xfrm>
            <a:off x="564573" y="1523999"/>
            <a:ext cx="60267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/>
              <a:t>A wire has been installed inside a spare TCS. It has been welded on one side and linked to a weight (4kg) on the other side  in order to minimize the sag of the wire.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Two capacitors have been added at the extremity of the wire to create a resonant structure.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A VNA has been used to measure the S11, S12 and S22 inside the TCS.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</p:txBody>
      </p:sp>
      <p:sp>
        <p:nvSpPr>
          <p:cNvPr id="2" name="Freccia destra 1">
            <a:extLst>
              <a:ext uri="{FF2B5EF4-FFF2-40B4-BE49-F238E27FC236}">
                <a16:creationId xmlns:a16="http://schemas.microsoft.com/office/drawing/2014/main" id="{B29C76A2-6FA6-2B4E-88E4-85E8D8B10F6D}"/>
              </a:ext>
            </a:extLst>
          </p:cNvPr>
          <p:cNvSpPr/>
          <p:nvPr/>
        </p:nvSpPr>
        <p:spPr>
          <a:xfrm>
            <a:off x="6591300" y="1690688"/>
            <a:ext cx="135255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DC71B0D-4F50-CD46-815C-3FD90E2CF7CA}"/>
              </a:ext>
            </a:extLst>
          </p:cNvPr>
          <p:cNvSpPr txBox="1"/>
          <p:nvPr/>
        </p:nvSpPr>
        <p:spPr>
          <a:xfrm>
            <a:off x="8296275" y="1352550"/>
            <a:ext cx="376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98E0825-6686-2545-B35E-E7929F4D5257}"/>
              </a:ext>
            </a:extLst>
          </p:cNvPr>
          <p:cNvSpPr txBox="1"/>
          <p:nvPr/>
        </p:nvSpPr>
        <p:spPr>
          <a:xfrm>
            <a:off x="8115300" y="1027906"/>
            <a:ext cx="394335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The wire has been cleaned with ethanol and handled with gloves in order to not</a:t>
            </a:r>
          </a:p>
          <a:p>
            <a:r>
              <a:rPr lang="en-GB" sz="2000" dirty="0"/>
              <a:t>contaminate the collimator.</a:t>
            </a:r>
          </a:p>
          <a:p>
            <a:r>
              <a:rPr lang="en-GB" sz="2000" dirty="0"/>
              <a:t>Slow and careful installation without touching the jaw of the TCS.</a:t>
            </a:r>
          </a:p>
        </p:txBody>
      </p:sp>
      <p:sp>
        <p:nvSpPr>
          <p:cNvPr id="11" name="Freccia destra 10">
            <a:extLst>
              <a:ext uri="{FF2B5EF4-FFF2-40B4-BE49-F238E27FC236}">
                <a16:creationId xmlns:a16="http://schemas.microsoft.com/office/drawing/2014/main" id="{D9997CF5-6ACD-3D47-BCAE-4259B2680383}"/>
              </a:ext>
            </a:extLst>
          </p:cNvPr>
          <p:cNvSpPr/>
          <p:nvPr/>
        </p:nvSpPr>
        <p:spPr>
          <a:xfrm>
            <a:off x="6591300" y="3817788"/>
            <a:ext cx="1352550" cy="6589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433EFDF-DEC9-7C40-BB6B-3E9BEA1EEB1B}"/>
              </a:ext>
            </a:extLst>
          </p:cNvPr>
          <p:cNvSpPr txBox="1"/>
          <p:nvPr/>
        </p:nvSpPr>
        <p:spPr>
          <a:xfrm>
            <a:off x="8115300" y="3485549"/>
            <a:ext cx="394335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The value of the capacity has been empirically chosen in order to better observe the resonance in the structure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C13FEB-1926-F04B-9A49-99E6411A73E0}"/>
              </a:ext>
            </a:extLst>
          </p:cNvPr>
          <p:cNvSpPr txBox="1"/>
          <p:nvPr/>
        </p:nvSpPr>
        <p:spPr>
          <a:xfrm>
            <a:off x="7384775" y="7172848"/>
            <a:ext cx="18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Check </a:t>
            </a:r>
            <a:r>
              <a:rPr lang="en-GB" dirty="0" err="1"/>
              <a:t>wich</a:t>
            </a:r>
            <a:r>
              <a:rPr lang="en-GB" dirty="0"/>
              <a:t> TCS is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50E3AFB-5DDD-3B4F-B895-CD880EF55EBD}"/>
              </a:ext>
            </a:extLst>
          </p:cNvPr>
          <p:cNvSpPr/>
          <p:nvPr/>
        </p:nvSpPr>
        <p:spPr>
          <a:xfrm>
            <a:off x="592283" y="5950560"/>
            <a:ext cx="113087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[2]:</a:t>
            </a:r>
            <a:r>
              <a:rPr lang="it-IT" sz="1600" dirty="0" err="1"/>
              <a:t>Longitudinal</a:t>
            </a:r>
            <a:r>
              <a:rPr lang="it-IT" sz="1600" dirty="0"/>
              <a:t> and </a:t>
            </a:r>
            <a:r>
              <a:rPr lang="it-IT" sz="1600" dirty="0" err="1"/>
              <a:t>Transverse</a:t>
            </a:r>
            <a:r>
              <a:rPr lang="it-IT" sz="1600" dirty="0"/>
              <a:t> </a:t>
            </a:r>
            <a:r>
              <a:rPr lang="it-IT" sz="1600" dirty="0" err="1"/>
              <a:t>Wire</a:t>
            </a:r>
            <a:r>
              <a:rPr lang="it-IT" sz="1600" dirty="0"/>
              <a:t> </a:t>
            </a:r>
            <a:r>
              <a:rPr lang="it-IT" sz="1600" dirty="0" err="1"/>
              <a:t>Measurements</a:t>
            </a:r>
            <a:r>
              <a:rPr lang="it-IT" sz="1600" dirty="0"/>
              <a:t> for the Evaluation of </a:t>
            </a:r>
            <a:r>
              <a:rPr lang="it-IT" sz="1600" dirty="0" err="1"/>
              <a:t>Impedance</a:t>
            </a:r>
            <a:r>
              <a:rPr lang="it-IT" sz="1600" dirty="0"/>
              <a:t> </a:t>
            </a:r>
            <a:r>
              <a:rPr lang="it-IT" sz="1600" dirty="0" err="1"/>
              <a:t>Reduction</a:t>
            </a:r>
            <a:r>
              <a:rPr lang="it-IT" sz="1600" dirty="0"/>
              <a:t> </a:t>
            </a:r>
            <a:r>
              <a:rPr lang="it-IT" sz="1600" dirty="0" err="1"/>
              <a:t>Measures</a:t>
            </a:r>
            <a:r>
              <a:rPr lang="it-IT" sz="1600" dirty="0"/>
              <a:t> on the MKE </a:t>
            </a:r>
            <a:r>
              <a:rPr lang="it-IT" sz="1600" dirty="0" err="1"/>
              <a:t>Extraction</a:t>
            </a:r>
            <a:r>
              <a:rPr lang="it-IT" sz="1600" dirty="0"/>
              <a:t> Kickers. T. </a:t>
            </a:r>
            <a:r>
              <a:rPr lang="it-IT" sz="1600" dirty="0" err="1"/>
              <a:t>Kroyer</a:t>
            </a:r>
            <a:r>
              <a:rPr lang="it-IT" sz="1600" dirty="0"/>
              <a:t>, </a:t>
            </a:r>
            <a:r>
              <a:rPr lang="it-IT" sz="1600" dirty="0" err="1"/>
              <a:t>F</a:t>
            </a:r>
            <a:r>
              <a:rPr lang="it-IT" sz="1600" dirty="0"/>
              <a:t>. </a:t>
            </a:r>
            <a:r>
              <a:rPr lang="it-IT" sz="1600" dirty="0" err="1"/>
              <a:t>Caspers</a:t>
            </a:r>
            <a:r>
              <a:rPr lang="it-IT" sz="1600" dirty="0"/>
              <a:t>, E. </a:t>
            </a:r>
            <a:r>
              <a:rPr lang="it-IT" sz="1600" dirty="0" err="1"/>
              <a:t>Gaxiola</a:t>
            </a:r>
            <a:r>
              <a:rPr lang="it-I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913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83D1DF-AD80-0C46-9CA9-2CB1E2F5E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setup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B71D01B-0428-0B49-B622-4619DF6AE06B}"/>
              </a:ext>
            </a:extLst>
          </p:cNvPr>
          <p:cNvSpPr/>
          <p:nvPr/>
        </p:nvSpPr>
        <p:spPr>
          <a:xfrm>
            <a:off x="2695309" y="3110596"/>
            <a:ext cx="4073237" cy="1080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TCS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CFEEA8AE-3A8B-6847-B999-5DAE3E21DB69}"/>
              </a:ext>
            </a:extLst>
          </p:cNvPr>
          <p:cNvCxnSpPr>
            <a:cxnSpLocks/>
          </p:cNvCxnSpPr>
          <p:nvPr/>
        </p:nvCxnSpPr>
        <p:spPr>
          <a:xfrm>
            <a:off x="2154982" y="3650923"/>
            <a:ext cx="52093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183B0985-8C0F-384F-91DA-C33711F119F1}"/>
              </a:ext>
            </a:extLst>
          </p:cNvPr>
          <p:cNvSpPr/>
          <p:nvPr/>
        </p:nvSpPr>
        <p:spPr>
          <a:xfrm>
            <a:off x="1218194" y="3441803"/>
            <a:ext cx="106456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Capacitor</a:t>
            </a:r>
            <a:endParaRPr lang="en-GB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71029FC-A000-C14F-849F-8B26807E3603}"/>
              </a:ext>
            </a:extLst>
          </p:cNvPr>
          <p:cNvSpPr/>
          <p:nvPr/>
        </p:nvSpPr>
        <p:spPr>
          <a:xfrm>
            <a:off x="7277700" y="3375564"/>
            <a:ext cx="100731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Capacitor</a:t>
            </a:r>
            <a:endParaRPr lang="en-GB" dirty="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EF8E437C-8397-0646-977C-4440CFDAA086}"/>
              </a:ext>
            </a:extLst>
          </p:cNvPr>
          <p:cNvCxnSpPr>
            <a:cxnSpLocks/>
          </p:cNvCxnSpPr>
          <p:nvPr/>
        </p:nvCxnSpPr>
        <p:spPr>
          <a:xfrm>
            <a:off x="1613713" y="3899003"/>
            <a:ext cx="28651" cy="2410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8D54E519-8F0A-B047-A682-A0048DA58F79}"/>
              </a:ext>
            </a:extLst>
          </p:cNvPr>
          <p:cNvCxnSpPr>
            <a:cxnSpLocks/>
          </p:cNvCxnSpPr>
          <p:nvPr/>
        </p:nvCxnSpPr>
        <p:spPr>
          <a:xfrm>
            <a:off x="7790318" y="3604164"/>
            <a:ext cx="0" cy="2705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3632F6E9-C9CD-EE4B-9435-99990F90F7F0}"/>
              </a:ext>
            </a:extLst>
          </p:cNvPr>
          <p:cNvCxnSpPr>
            <a:cxnSpLocks/>
          </p:cNvCxnSpPr>
          <p:nvPr/>
        </p:nvCxnSpPr>
        <p:spPr>
          <a:xfrm flipH="1">
            <a:off x="1642364" y="6309264"/>
            <a:ext cx="18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314CF615-1EDD-7147-A5BA-084BC99AA426}"/>
              </a:ext>
            </a:extLst>
          </p:cNvPr>
          <p:cNvCxnSpPr>
            <a:cxnSpLocks/>
          </p:cNvCxnSpPr>
          <p:nvPr/>
        </p:nvCxnSpPr>
        <p:spPr>
          <a:xfrm flipH="1">
            <a:off x="5904368" y="6271164"/>
            <a:ext cx="18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9DA71F7B-F82C-424E-8665-2A8F5F6D2872}"/>
              </a:ext>
            </a:extLst>
          </p:cNvPr>
          <p:cNvSpPr/>
          <p:nvPr/>
        </p:nvSpPr>
        <p:spPr>
          <a:xfrm>
            <a:off x="3528314" y="5730837"/>
            <a:ext cx="2376053" cy="1080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dirty="0"/>
              <a:t>VNA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EE7EBA1E-7FB3-2946-BF1E-D8D78DD85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367" y="286219"/>
            <a:ext cx="3703494" cy="2629635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DF166F15-DDC3-824A-BBED-EAFCB3D98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0138" y="773688"/>
            <a:ext cx="2442197" cy="4608799"/>
          </a:xfrm>
          <a:prstGeom prst="rect">
            <a:avLst/>
          </a:prstGeom>
        </p:spPr>
      </p:pic>
      <p:sp>
        <p:nvSpPr>
          <p:cNvPr id="23" name="Freccia giù 22">
            <a:extLst>
              <a:ext uri="{FF2B5EF4-FFF2-40B4-BE49-F238E27FC236}">
                <a16:creationId xmlns:a16="http://schemas.microsoft.com/office/drawing/2014/main" id="{F38B9176-27AA-6F44-8DAE-792DF4323B44}"/>
              </a:ext>
            </a:extLst>
          </p:cNvPr>
          <p:cNvSpPr/>
          <p:nvPr/>
        </p:nvSpPr>
        <p:spPr>
          <a:xfrm rot="14045613">
            <a:off x="9400563" y="4547342"/>
            <a:ext cx="539147" cy="1309254"/>
          </a:xfrm>
          <a:prstGeom prst="downArrow">
            <a:avLst>
              <a:gd name="adj1" fmla="val 454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5E4B0EF-4109-C245-B269-3CFCFF9D9D8D}"/>
              </a:ext>
            </a:extLst>
          </p:cNvPr>
          <p:cNvSpPr txBox="1"/>
          <p:nvPr/>
        </p:nvSpPr>
        <p:spPr>
          <a:xfrm>
            <a:off x="8007927" y="5931473"/>
            <a:ext cx="130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4kg weight</a:t>
            </a: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55D3459A-F326-9D4A-804A-3E70DD2099F4}"/>
              </a:ext>
            </a:extLst>
          </p:cNvPr>
          <p:cNvSpPr/>
          <p:nvPr/>
        </p:nvSpPr>
        <p:spPr>
          <a:xfrm>
            <a:off x="10198509" y="3834243"/>
            <a:ext cx="1385454" cy="12053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Connettore 1 25">
            <a:extLst>
              <a:ext uri="{FF2B5EF4-FFF2-40B4-BE49-F238E27FC236}">
                <a16:creationId xmlns:a16="http://schemas.microsoft.com/office/drawing/2014/main" id="{A289DD26-D993-FB49-965E-98029BEC6E23}"/>
              </a:ext>
            </a:extLst>
          </p:cNvPr>
          <p:cNvCxnSpPr>
            <a:cxnSpLocks/>
          </p:cNvCxnSpPr>
          <p:nvPr/>
        </p:nvCxnSpPr>
        <p:spPr>
          <a:xfrm>
            <a:off x="1023323" y="3650923"/>
            <a:ext cx="1948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CB4A33B5-6B19-BB43-B90C-320A86F45CC1}"/>
              </a:ext>
            </a:extLst>
          </p:cNvPr>
          <p:cNvCxnSpPr>
            <a:cxnSpLocks/>
          </p:cNvCxnSpPr>
          <p:nvPr/>
        </p:nvCxnSpPr>
        <p:spPr>
          <a:xfrm>
            <a:off x="1023323" y="3650923"/>
            <a:ext cx="0" cy="1352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ttangolo 32">
            <a:extLst>
              <a:ext uri="{FF2B5EF4-FFF2-40B4-BE49-F238E27FC236}">
                <a16:creationId xmlns:a16="http://schemas.microsoft.com/office/drawing/2014/main" id="{E0CA356B-1B5F-7E40-B7C1-E6D8787BE96A}"/>
              </a:ext>
            </a:extLst>
          </p:cNvPr>
          <p:cNvSpPr/>
          <p:nvPr/>
        </p:nvSpPr>
        <p:spPr>
          <a:xfrm>
            <a:off x="841930" y="5003472"/>
            <a:ext cx="528372" cy="5818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4kg</a:t>
            </a:r>
          </a:p>
        </p:txBody>
      </p:sp>
    </p:spTree>
    <p:extLst>
      <p:ext uri="{BB962C8B-B14F-4D97-AF65-F5344CB8AC3E}">
        <p14:creationId xmlns:p14="http://schemas.microsoft.com/office/powerpoint/2010/main" val="387991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2A58F76-ED0C-EA44-9ACB-80C1506C7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990" y="1123950"/>
            <a:ext cx="7193009" cy="5394756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4EC45E93-EF5E-9D44-95EA-72C3B1D41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0"/>
            <a:ext cx="10515600" cy="1325563"/>
          </a:xfrm>
        </p:spPr>
        <p:txBody>
          <a:bodyPr/>
          <a:lstStyle/>
          <a:p>
            <a:r>
              <a:rPr lang="en-GB" dirty="0"/>
              <a:t>Measurement setup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8F0DF5D-AF0B-714C-BB08-2E63892902D3}"/>
              </a:ext>
            </a:extLst>
          </p:cNvPr>
          <p:cNvSpPr txBox="1"/>
          <p:nvPr/>
        </p:nvSpPr>
        <p:spPr>
          <a:xfrm>
            <a:off x="342900" y="3036498"/>
            <a:ext cx="3790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jaws of the collimator have been moved with micrometric precision by a remote controller</a:t>
            </a:r>
          </a:p>
        </p:txBody>
      </p:sp>
    </p:spTree>
    <p:extLst>
      <p:ext uri="{BB962C8B-B14F-4D97-AF65-F5344CB8AC3E}">
        <p14:creationId xmlns:p14="http://schemas.microsoft.com/office/powerpoint/2010/main" val="3820209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BC37C0-2402-6143-ADFD-8BB89EF5D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Measured data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20F766A-C25E-5D4F-947B-022DB3FFBE3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8238" y="949801"/>
            <a:ext cx="9296400" cy="48652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A7F8075-8C82-7A4E-ABA8-FB989122FD86}"/>
                  </a:ext>
                </a:extLst>
              </p:cNvPr>
              <p:cNvSpPr txBox="1"/>
              <p:nvPr/>
            </p:nvSpPr>
            <p:spPr>
              <a:xfrm>
                <a:off x="461097" y="1690688"/>
                <a:ext cx="3484245" cy="2521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Given L the length of the structure a resonance occurs each time we have a wavelength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2000" dirty="0"/>
                  <a:t> such that :</a:t>
                </a:r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  <a:p>
                <a:r>
                  <a:rPr lang="en-GB" sz="2000" dirty="0"/>
                  <a:t>With n integer.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DA7F8075-8C82-7A4E-ABA8-FB989122F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97" y="1690688"/>
                <a:ext cx="3484245" cy="2521459"/>
              </a:xfrm>
              <a:prstGeom prst="rect">
                <a:avLst/>
              </a:prstGeom>
              <a:blipFill>
                <a:blip r:embed="rId3"/>
                <a:stretch>
                  <a:fillRect l="-1818" t="-1000"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963DE050-D0C8-044F-9D02-E9F9DCA4095A}"/>
              </a:ext>
            </a:extLst>
          </p:cNvPr>
          <p:cNvSpPr txBox="1"/>
          <p:nvPr/>
        </p:nvSpPr>
        <p:spPr>
          <a:xfrm>
            <a:off x="461097" y="4891379"/>
            <a:ext cx="3691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Q factor of each resonance peak has been computed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FDE6A47-44F3-8A48-B2F8-76D20D1F24EB}"/>
              </a:ext>
            </a:extLst>
          </p:cNvPr>
          <p:cNvSpPr txBox="1"/>
          <p:nvPr/>
        </p:nvSpPr>
        <p:spPr>
          <a:xfrm>
            <a:off x="5571067" y="843240"/>
            <a:ext cx="475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Span from 0 to 1.8GHz with a step of 180 MHz</a:t>
            </a:r>
          </a:p>
        </p:txBody>
      </p:sp>
    </p:spTree>
    <p:extLst>
      <p:ext uri="{BB962C8B-B14F-4D97-AF65-F5344CB8AC3E}">
        <p14:creationId xmlns:p14="http://schemas.microsoft.com/office/powerpoint/2010/main" val="1817287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9FB240-F2BF-474F-A76F-E13BA962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70" y="208888"/>
            <a:ext cx="10515600" cy="1325563"/>
          </a:xfrm>
        </p:spPr>
        <p:txBody>
          <a:bodyPr/>
          <a:lstStyle/>
          <a:p>
            <a:r>
              <a:rPr lang="en-GB" dirty="0"/>
              <a:t>Data post-processing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F8A5CB6-AD6C-C14E-AE25-1B29BD3B2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780" y="255202"/>
            <a:ext cx="6149242" cy="325456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BB6AE6E-6BA4-7249-854B-C0A4CD553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64" y="3509762"/>
            <a:ext cx="5876192" cy="3202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C54F37D-A244-5B44-B272-FA0B03654F36}"/>
                  </a:ext>
                </a:extLst>
              </p:cNvPr>
              <p:cNvSpPr txBox="1"/>
              <p:nvPr/>
            </p:nvSpPr>
            <p:spPr>
              <a:xfrm>
                <a:off x="360045" y="1180508"/>
                <a:ext cx="6496832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Given the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/>
                  <a:t> at each resonance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has been computed from: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5C54F37D-A244-5B44-B272-FA0B03654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5" y="1180508"/>
                <a:ext cx="6496832" cy="669992"/>
              </a:xfrm>
              <a:prstGeom prst="rect">
                <a:avLst/>
              </a:prstGeom>
              <a:blipFill>
                <a:blip r:embed="rId4"/>
                <a:stretch>
                  <a:fillRect l="-585" t="-370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3C486167-5C05-1747-BB37-12758E91884C}"/>
              </a:ext>
            </a:extLst>
          </p:cNvPr>
          <p:cNvSpPr txBox="1"/>
          <p:nvPr/>
        </p:nvSpPr>
        <p:spPr>
          <a:xfrm>
            <a:off x="360045" y="6319889"/>
            <a:ext cx="6828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[2]:</a:t>
            </a:r>
            <a:r>
              <a:rPr lang="it-IT" sz="1200" dirty="0" err="1"/>
              <a:t>Longitudinal</a:t>
            </a:r>
            <a:r>
              <a:rPr lang="it-IT" sz="1200" dirty="0"/>
              <a:t> and </a:t>
            </a:r>
            <a:r>
              <a:rPr lang="it-IT" sz="1200" dirty="0" err="1"/>
              <a:t>Transverse</a:t>
            </a:r>
            <a:r>
              <a:rPr lang="it-IT" sz="1200" dirty="0"/>
              <a:t> </a:t>
            </a:r>
            <a:r>
              <a:rPr lang="it-IT" sz="1200" dirty="0" err="1"/>
              <a:t>Wire</a:t>
            </a:r>
            <a:r>
              <a:rPr lang="it-IT" sz="1200" dirty="0"/>
              <a:t> </a:t>
            </a:r>
            <a:r>
              <a:rPr lang="it-IT" sz="1200" dirty="0" err="1"/>
              <a:t>Measurements</a:t>
            </a:r>
            <a:r>
              <a:rPr lang="it-IT" sz="1200" dirty="0"/>
              <a:t> for the Evaluation of </a:t>
            </a:r>
            <a:r>
              <a:rPr lang="it-IT" sz="1200" dirty="0" err="1"/>
              <a:t>Impedance</a:t>
            </a:r>
            <a:r>
              <a:rPr lang="it-IT" sz="1200" dirty="0"/>
              <a:t> </a:t>
            </a:r>
            <a:r>
              <a:rPr lang="it-IT" sz="1200" dirty="0" err="1"/>
              <a:t>Reduction</a:t>
            </a:r>
            <a:r>
              <a:rPr lang="it-IT" sz="1200" dirty="0"/>
              <a:t> </a:t>
            </a:r>
            <a:r>
              <a:rPr lang="it-IT" sz="1200" dirty="0" err="1"/>
              <a:t>Measures</a:t>
            </a:r>
            <a:r>
              <a:rPr lang="it-IT" sz="1200" dirty="0"/>
              <a:t> on the MKE </a:t>
            </a:r>
            <a:r>
              <a:rPr lang="it-IT" sz="1200" dirty="0" err="1"/>
              <a:t>Extraction</a:t>
            </a:r>
            <a:r>
              <a:rPr lang="it-IT" sz="1200" dirty="0"/>
              <a:t> Kickers. T. </a:t>
            </a:r>
            <a:r>
              <a:rPr lang="it-IT" sz="1200" dirty="0" err="1"/>
              <a:t>Kroyer</a:t>
            </a:r>
            <a:r>
              <a:rPr lang="it-IT" sz="1200" dirty="0"/>
              <a:t>, </a:t>
            </a:r>
            <a:r>
              <a:rPr lang="it-IT" sz="1200" dirty="0" err="1"/>
              <a:t>F</a:t>
            </a:r>
            <a:r>
              <a:rPr lang="it-IT" sz="1200" dirty="0"/>
              <a:t>. </a:t>
            </a:r>
            <a:r>
              <a:rPr lang="it-IT" sz="1200" dirty="0" err="1"/>
              <a:t>Caspers</a:t>
            </a:r>
            <a:r>
              <a:rPr lang="it-IT" sz="1200" dirty="0"/>
              <a:t>, E. </a:t>
            </a:r>
            <a:r>
              <a:rPr lang="it-IT" sz="1200" dirty="0" err="1"/>
              <a:t>Gaxiola</a:t>
            </a:r>
            <a:r>
              <a:rPr lang="it-IT" sz="12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5943452-3447-694D-AE30-EC93CEB036CC}"/>
                  </a:ext>
                </a:extLst>
              </p:cNvPr>
              <p:cNvSpPr txBox="1"/>
              <p:nvPr/>
            </p:nvSpPr>
            <p:spPr>
              <a:xfrm>
                <a:off x="360045" y="2396507"/>
                <a:ext cx="6439193" cy="3987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With: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rad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(1+</m:t>
                          </m:r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That can be derived from the log formula at the resonance positions [2] from: </a:t>
                </a:r>
                <a:endParaRPr lang="it-IT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]=−2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⁡|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and: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=60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1.27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Only for flat beam chamber.</a:t>
                </a:r>
              </a:p>
              <a:p>
                <a:endParaRPr lang="en-GB" dirty="0"/>
              </a:p>
              <a:p>
                <a:r>
                  <a:rPr lang="en-GB" dirty="0"/>
                  <a:t>Due to the presence of resonant mode of the structure itself some values were corrupted.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5943452-3447-694D-AE30-EC93CEB03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5" y="2396507"/>
                <a:ext cx="6439193" cy="3987374"/>
              </a:xfrm>
              <a:prstGeom prst="rect">
                <a:avLst/>
              </a:prstGeom>
              <a:blipFill>
                <a:blip r:embed="rId5"/>
                <a:stretch>
                  <a:fillRect l="-591" t="-635" r="-197" b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ABBCE75A-4165-0842-8ED7-5BAB18E48CE6}"/>
                  </a:ext>
                </a:extLst>
              </p:cNvPr>
              <p:cNvSpPr/>
              <p:nvPr/>
            </p:nvSpPr>
            <p:spPr>
              <a:xfrm>
                <a:off x="2180421" y="1968108"/>
                <a:ext cx="333368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000" i="1" smtClean="0">
                        <a:latin typeface="Cambria Math" panose="02040503050406030204" pitchFamily="18" charset="0"/>
                      </a:rPr>
                      <m:t>𝑅𝑒</m:t>
                    </m:r>
                    <m:d>
                      <m:dPr>
                        <m:begChr m:val="["/>
                        <m:endChr m:val="]"/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it-IT" sz="2000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it-IT" sz="2000" i="1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ABBCE75A-4165-0842-8ED7-5BAB18E48C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0421" y="1968108"/>
                <a:ext cx="3333687" cy="400110"/>
              </a:xfrm>
              <a:prstGeom prst="rect">
                <a:avLst/>
              </a:prstGeom>
              <a:blipFill>
                <a:blip r:embed="rId6"/>
                <a:stretch>
                  <a:fillRect b="-156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601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0CBE2B-B0A9-0B46-AEDB-666A7C9B0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post-processing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DF2DDEBA-BAF9-4843-8340-A3F56FDB93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9302"/>
          <a:stretch/>
        </p:blipFill>
        <p:spPr>
          <a:xfrm>
            <a:off x="0" y="3162300"/>
            <a:ext cx="6016345" cy="2514600"/>
          </a:xfr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39B2379-584C-5845-98CC-1098C94E1ACE}"/>
              </a:ext>
            </a:extLst>
          </p:cNvPr>
          <p:cNvSpPr txBox="1"/>
          <p:nvPr/>
        </p:nvSpPr>
        <p:spPr>
          <a:xfrm>
            <a:off x="838200" y="2608302"/>
            <a:ext cx="3676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Good scaling: 1/gap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6C8AE1E-B24D-4648-9BB0-3B5F58710B5D}"/>
              </a:ext>
            </a:extLst>
          </p:cNvPr>
          <p:cNvSpPr txBox="1"/>
          <p:nvPr/>
        </p:nvSpPr>
        <p:spPr>
          <a:xfrm>
            <a:off x="6711670" y="2612047"/>
            <a:ext cx="3676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Bad scaling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E270D97-7EB9-D944-83E6-E7FABFE40E40}"/>
              </a:ext>
            </a:extLst>
          </p:cNvPr>
          <p:cNvSpPr txBox="1"/>
          <p:nvPr/>
        </p:nvSpPr>
        <p:spPr>
          <a:xfrm>
            <a:off x="838200" y="1471150"/>
            <a:ext cx="11300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check which value were good and which not the scaling of the impedance with the gap has been analysed: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56B6981-F476-D346-95BC-E785D8737DF8}"/>
              </a:ext>
            </a:extLst>
          </p:cNvPr>
          <p:cNvSpPr txBox="1"/>
          <p:nvPr/>
        </p:nvSpPr>
        <p:spPr>
          <a:xfrm>
            <a:off x="2244445" y="5676900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Half gap [mm]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0BDAD8B-110E-BD4A-8EFB-02BDBC8BA8B1}"/>
              </a:ext>
            </a:extLst>
          </p:cNvPr>
          <p:cNvSpPr txBox="1"/>
          <p:nvPr/>
        </p:nvSpPr>
        <p:spPr>
          <a:xfrm>
            <a:off x="8111845" y="5665232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Half gap [mm]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8BED3EE-6D88-5547-B6EC-B95C1E13F8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492"/>
          <a:stretch/>
        </p:blipFill>
        <p:spPr>
          <a:xfrm>
            <a:off x="6115051" y="3162300"/>
            <a:ext cx="60007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877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6687</TotalTime>
  <Words>800</Words>
  <Application>Microsoft Macintosh PowerPoint</Application>
  <PresentationFormat>Widescreen</PresentationFormat>
  <Paragraphs>95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Tema di Office</vt:lpstr>
      <vt:lpstr>Outcome of the bench impedance measurements on the LHC CFC collimator</vt:lpstr>
      <vt:lpstr>Outline</vt:lpstr>
      <vt:lpstr>Why have we measured it?</vt:lpstr>
      <vt:lpstr>Measurement setup: Resonant method [2]</vt:lpstr>
      <vt:lpstr>Measurement setup</vt:lpstr>
      <vt:lpstr>Measurement setup</vt:lpstr>
      <vt:lpstr>Measured data</vt:lpstr>
      <vt:lpstr>Data post-processing</vt:lpstr>
      <vt:lpstr>Data post-processing</vt:lpstr>
      <vt:lpstr>Comparison with IW2D </vt:lpstr>
      <vt:lpstr>Eddy current measurement on naked CFC jaw:</vt:lpstr>
      <vt:lpstr>Presentazione standard di PowerPoint</vt:lpstr>
      <vt:lpstr>Can we apply the same method to measure the MoMoGr?</vt:lpstr>
      <vt:lpstr>Conclusions</vt:lpstr>
      <vt:lpstr>Thank you for the attention!</vt:lpstr>
      <vt:lpstr>Back up slides</vt:lpstr>
      <vt:lpstr>Mo on MoGr</vt:lpstr>
      <vt:lpstr>Q_no_wire vs Q_wire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GIORDANO</dc:creator>
  <cp:lastModifiedBy>FRANCESCO GIORDANO</cp:lastModifiedBy>
  <cp:revision>93</cp:revision>
  <dcterms:created xsi:type="dcterms:W3CDTF">2018-10-09T13:20:28Z</dcterms:created>
  <dcterms:modified xsi:type="dcterms:W3CDTF">2018-11-27T09:11:06Z</dcterms:modified>
</cp:coreProperties>
</file>