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83" r:id="rId6"/>
    <p:sldId id="259" r:id="rId7"/>
    <p:sldId id="274" r:id="rId8"/>
    <p:sldId id="262" r:id="rId9"/>
    <p:sldId id="265" r:id="rId10"/>
    <p:sldId id="264" r:id="rId11"/>
    <p:sldId id="266" r:id="rId12"/>
    <p:sldId id="269" r:id="rId13"/>
    <p:sldId id="293" r:id="rId14"/>
    <p:sldId id="291" r:id="rId15"/>
    <p:sldId id="288" r:id="rId16"/>
    <p:sldId id="289" r:id="rId17"/>
    <p:sldId id="270" r:id="rId18"/>
    <p:sldId id="271" r:id="rId19"/>
    <p:sldId id="278" r:id="rId20"/>
    <p:sldId id="284" r:id="rId21"/>
    <p:sldId id="285" r:id="rId22"/>
    <p:sldId id="286" r:id="rId23"/>
    <p:sldId id="281" r:id="rId24"/>
    <p:sldId id="282" r:id="rId25"/>
    <p:sldId id="279" r:id="rId26"/>
    <p:sldId id="292" r:id="rId27"/>
    <p:sldId id="290" r:id="rId28"/>
    <p:sldId id="276" r:id="rId29"/>
    <p:sldId id="277" r:id="rId30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anuela Carideo" initials="EC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91361"/>
  </p:normalViewPr>
  <p:slideViewPr>
    <p:cSldViewPr snapToGrid="0" snapToObjects="1">
      <p:cViewPr>
        <p:scale>
          <a:sx n="85" d="100"/>
          <a:sy n="85" d="100"/>
        </p:scale>
        <p:origin x="488" y="552"/>
      </p:cViewPr>
      <p:guideLst/>
    </p:cSldViewPr>
  </p:slideViewPr>
  <p:notesTextViewPr>
    <p:cViewPr>
      <p:scale>
        <a:sx n="35" d="100"/>
        <a:sy n="3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B5A5E-46C9-7547-A504-2B2FAFE92207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C122AC-BFFC-8F41-9C87-8282306E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46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B517C-D47C-6543-8299-7FDECF96A25A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0672C-FAE5-F04D-955E-5F57E7FA31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31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9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05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20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07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18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80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9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0672C-FAE5-F04D-955E-5F57E7FA31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8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3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3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Line 3"/>
          <p:cNvSpPr/>
          <p:nvPr/>
        </p:nvSpPr>
        <p:spPr>
          <a:xfrm>
            <a:off x="1193400" y="1737720"/>
            <a:ext cx="9966960" cy="36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7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8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59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6" Type="http://schemas.openxmlformats.org/officeDocument/2006/relationships/image" Target="../media/image16.jp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4" Type="http://schemas.openxmlformats.org/officeDocument/2006/relationships/image" Target="../media/image22.jpg"/><Relationship Id="rId5" Type="http://schemas.openxmlformats.org/officeDocument/2006/relationships/image" Target="../media/image23.jpg"/><Relationship Id="rId6" Type="http://schemas.openxmlformats.org/officeDocument/2006/relationships/image" Target="../media/image24.jpg"/><Relationship Id="rId7" Type="http://schemas.openxmlformats.org/officeDocument/2006/relationships/image" Target="../media/image25.jpg"/><Relationship Id="rId8" Type="http://schemas.openxmlformats.org/officeDocument/2006/relationships/image" Target="../media/image26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3"/>
          <p:cNvPicPr/>
          <p:nvPr/>
        </p:nvPicPr>
        <p:blipFill>
          <a:blip r:embed="rId3"/>
          <a:stretch/>
        </p:blipFill>
        <p:spPr>
          <a:xfrm>
            <a:off x="656640" y="750600"/>
            <a:ext cx="1445400" cy="1442880"/>
          </a:xfrm>
          <a:prstGeom prst="rect">
            <a:avLst/>
          </a:prstGeom>
          <a:ln>
            <a:noFill/>
          </a:ln>
        </p:spPr>
      </p:pic>
      <p:pic>
        <p:nvPicPr>
          <p:cNvPr id="126" name="Picture 2"/>
          <p:cNvPicPr/>
          <p:nvPr/>
        </p:nvPicPr>
        <p:blipFill>
          <a:blip r:embed="rId4"/>
          <a:srcRect l="11221"/>
          <a:stretch/>
        </p:blipFill>
        <p:spPr>
          <a:xfrm>
            <a:off x="10077840" y="543960"/>
            <a:ext cx="1442520" cy="21067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961901" y="3497220"/>
            <a:ext cx="11124912" cy="11203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dirty="0">
                <a:latin typeface="Calibri Light" charset="0"/>
                <a:ea typeface="Calibri Light" charset="0"/>
                <a:cs typeface="Calibri Light" charset="0"/>
              </a:rPr>
              <a:t>Effect of the actual taper</a:t>
            </a:r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 </a:t>
            </a:r>
            <a:r>
              <a:rPr lang="en-US" sz="3600" dirty="0">
                <a:latin typeface="Calibri Light" charset="0"/>
                <a:ea typeface="Calibri Light" charset="0"/>
                <a:cs typeface="Calibri Light" charset="0"/>
              </a:rPr>
              <a:t>geometry on the </a:t>
            </a:r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collimator </a:t>
            </a:r>
            <a:r>
              <a:rPr lang="en-US" sz="3600" dirty="0">
                <a:latin typeface="Calibri Light" charset="0"/>
                <a:ea typeface="Calibri Light" charset="0"/>
                <a:cs typeface="Calibri Light" charset="0"/>
              </a:rPr>
              <a:t>impedance </a:t>
            </a:r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and </a:t>
            </a:r>
            <a:r>
              <a:rPr lang="en-US" sz="3600" dirty="0" err="1" smtClean="0">
                <a:latin typeface="Calibri Light" charset="0"/>
                <a:ea typeface="Calibri Light" charset="0"/>
                <a:cs typeface="Calibri Light" charset="0"/>
              </a:rPr>
              <a:t>octupole</a:t>
            </a:r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 thresholds of </a:t>
            </a:r>
            <a:r>
              <a:rPr lang="en-US" sz="3600" dirty="0">
                <a:latin typeface="Calibri Light" charset="0"/>
                <a:ea typeface="Calibri Light" charset="0"/>
                <a:cs typeface="Calibri Light" charset="0"/>
              </a:rPr>
              <a:t>LHC and </a:t>
            </a:r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HL-LHC</a:t>
            </a:r>
            <a:endParaRPr lang="en-US" sz="3600" strike="noStrike" spc="-1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28" name="CustomShape 4"/>
          <p:cNvSpPr/>
          <p:nvPr/>
        </p:nvSpPr>
        <p:spPr>
          <a:xfrm>
            <a:off x="7215391" y="4985100"/>
            <a:ext cx="4622040" cy="63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E. Carideo, S.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 Light"/>
                <a:ea typeface="Calibri Light"/>
              </a:rPr>
              <a:t>Antipov</a:t>
            </a:r>
            <a:r>
              <a:rPr lang="en-US" sz="18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, N. </a:t>
            </a:r>
            <a:r>
              <a:rPr lang="en-US" sz="1800" b="0" strike="noStrike" spc="-1" dirty="0" err="1" smtClean="0">
                <a:solidFill>
                  <a:srgbClr val="000000"/>
                </a:solidFill>
                <a:latin typeface="Calibri Light"/>
                <a:ea typeface="Calibri Light"/>
              </a:rPr>
              <a:t>Biancacci</a:t>
            </a:r>
            <a:r>
              <a:rPr lang="en-US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, </a:t>
            </a:r>
            <a:r>
              <a:rPr lang="en-US" sz="18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B</a:t>
            </a:r>
            <a:r>
              <a:rPr lang="en-US" sz="18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 Light"/>
                <a:ea typeface="Calibri Light"/>
              </a:rPr>
              <a:t>Salvant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29" name="Line 5"/>
          <p:cNvSpPr/>
          <p:nvPr/>
        </p:nvSpPr>
        <p:spPr>
          <a:xfrm>
            <a:off x="1371600" y="4389120"/>
            <a:ext cx="9601200" cy="360"/>
          </a:xfrm>
          <a:prstGeom prst="line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61458" y="3811624"/>
            <a:ext cx="41625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For </a:t>
            </a:r>
            <a:r>
              <a:rPr lang="en-US" sz="2000" smtClean="0">
                <a:latin typeface="Calibri Light" charset="0"/>
                <a:ea typeface="Calibri Light" charset="0"/>
                <a:cs typeface="Calibri Light" charset="0"/>
              </a:rPr>
              <a:t>the green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line I have multiplied TCSG.IR7 by 1.7 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75500" y="616584"/>
            <a:ext cx="440381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Calibri Light"/>
                <a:ea typeface="Calibri Light"/>
              </a:rPr>
              <a:t>Impedance Model:  Geometrical impedance of </a:t>
            </a:r>
            <a:r>
              <a:rPr lang="en-US" sz="2400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HL-LHC with old taper (TCSP)</a:t>
            </a:r>
            <a:endParaRPr lang="en-US" sz="2400" spc="-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114299"/>
            <a:ext cx="6832600" cy="61473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5" y="1262182"/>
            <a:ext cx="8952296" cy="10303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5" y="2292545"/>
            <a:ext cx="8952296" cy="70565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5" y="2967965"/>
            <a:ext cx="8952296" cy="158405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6" b="2"/>
          <a:stretch/>
        </p:blipFill>
        <p:spPr>
          <a:xfrm>
            <a:off x="182617" y="4519058"/>
            <a:ext cx="8917204" cy="1991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2" y="4701349"/>
            <a:ext cx="8882109" cy="417000"/>
          </a:xfrm>
          <a:prstGeom prst="rect">
            <a:avLst/>
          </a:prstGeom>
        </p:spPr>
      </p:pic>
      <p:sp>
        <p:nvSpPr>
          <p:cNvPr id="1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10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2"/>
          <p:cNvSpPr/>
          <p:nvPr/>
        </p:nvSpPr>
        <p:spPr>
          <a:xfrm>
            <a:off x="3543258" y="691920"/>
            <a:ext cx="5143320" cy="113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3200" strike="noStrike" spc="-1" dirty="0">
                <a:solidFill>
                  <a:srgbClr val="000000"/>
                </a:solidFill>
                <a:latin typeface="Calibri Light" charset="0"/>
                <a:ea typeface="Calibri Light" charset="0"/>
                <a:cs typeface="Calibri Light" charset="0"/>
              </a:rPr>
              <a:t>Results of Impedance </a:t>
            </a:r>
            <a:r>
              <a:rPr lang="en-US" sz="3200" strike="noStrike" spc="-1" dirty="0" smtClean="0">
                <a:solidFill>
                  <a:srgbClr val="000000"/>
                </a:solidFill>
                <a:latin typeface="Calibri Light" charset="0"/>
                <a:ea typeface="Calibri Light" charset="0"/>
                <a:cs typeface="Calibri Light" charset="0"/>
              </a:rPr>
              <a:t>model</a:t>
            </a:r>
            <a:endParaRPr lang="en-US" sz="3200" strike="noStrike" spc="-1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573840" y="1830240"/>
            <a:ext cx="10971360" cy="397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  <a:spcBef>
                <a:spcPts val="1001"/>
              </a:spcBef>
            </a:pPr>
            <a:endParaRPr lang="en-US" sz="2800" b="0" strike="noStrike" spc="-1" dirty="0">
              <a:latin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194432"/>
              </p:ext>
            </p:extLst>
          </p:nvPr>
        </p:nvGraphicFramePr>
        <p:xfrm>
          <a:off x="1043280" y="2255400"/>
          <a:ext cx="10143276" cy="3400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367"/>
                <a:gridCol w="2370327"/>
                <a:gridCol w="2447619"/>
                <a:gridCol w="3007963"/>
              </a:tblGrid>
              <a:tr h="384316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Model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LHC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HL-LHC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HL-LHC with</a:t>
                      </a:r>
                      <a:r>
                        <a:rPr lang="en-US" b="0" i="0" baseline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 old taper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663341"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Total: x(y)</a:t>
                      </a:r>
                      <a:endParaRPr lang="en-US" sz="20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29.97(24.80)</a:t>
                      </a:r>
                      <a:r>
                        <a:rPr lang="en-US" b="0" i="0" baseline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 </a:t>
                      </a:r>
                      <a:r>
                        <a:rPr lang="en-US" b="0" i="0" baseline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baseline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16.41(14.38)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16.41(14.38)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</a:p>
                    <a:p>
                      <a:pPr algn="ctr"/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4763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Geometrical impedance of flat taper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4.94(3.33)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5.45(3.45)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5.45(3.45)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</a:p>
                    <a:p>
                      <a:pPr algn="ctr"/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476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Geometrical impedance of actual geometry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5.31(3.57)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5.36(3.05)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6.77(4.61) </a:t>
                      </a:r>
                      <a:r>
                        <a:rPr lang="en-US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MOhm</a:t>
                      </a:r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/m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i="0" dirty="0" smtClean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4316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Change</a:t>
                      </a:r>
                      <a:r>
                        <a:rPr lang="en-US" b="0" i="0" baseline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 of impedance</a:t>
                      </a:r>
                      <a:endParaRPr lang="en-US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solidFill>
                            <a:srgbClr val="FF0000"/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+1.23%(+0.97%)</a:t>
                      </a:r>
                      <a:endParaRPr lang="en-US" sz="2400" b="0" i="0" dirty="0">
                        <a:solidFill>
                          <a:srgbClr val="FF0000"/>
                        </a:solidFill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-0.55%(-2.78%)</a:t>
                      </a:r>
                      <a:endParaRPr lang="en-US" sz="2400" b="0" i="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solidFill>
                            <a:srgbClr val="FF0000"/>
                          </a:solidFill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+8.04%(8.07%)</a:t>
                      </a:r>
                      <a:endParaRPr lang="en-US" sz="2400" b="0" i="0" dirty="0">
                        <a:solidFill>
                          <a:srgbClr val="FF0000"/>
                        </a:solidFill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76" y="1881176"/>
            <a:ext cx="6339663" cy="424716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63519" y="579886"/>
            <a:ext cx="11234056" cy="1144800"/>
          </a:xfrm>
        </p:spPr>
        <p:txBody>
          <a:bodyPr/>
          <a:lstStyle/>
          <a:p>
            <a:r>
              <a:rPr lang="en-US" sz="3200" dirty="0" err="1" smtClean="0">
                <a:latin typeface="Calibri Light" charset="0"/>
                <a:ea typeface="Calibri Light" charset="0"/>
                <a:cs typeface="Calibri Light" charset="0"/>
              </a:rPr>
              <a:t>Octupole</a:t>
            </a:r>
            <a:r>
              <a:rPr lang="en-US" sz="3200" dirty="0" smtClean="0">
                <a:latin typeface="Calibri Light" charset="0"/>
                <a:ea typeface="Calibri Light" charset="0"/>
                <a:cs typeface="Calibri Light" charset="0"/>
              </a:rPr>
              <a:t> current approximately scales with imaginary impedance </a:t>
            </a:r>
            <a:endParaRPr lang="en-US" sz="32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34996" y="2428567"/>
            <a:ext cx="50399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W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e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are looking at the most critical case - 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the BCMS beam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470353"/>
              </p:ext>
            </p:extLst>
          </p:nvPr>
        </p:nvGraphicFramePr>
        <p:xfrm>
          <a:off x="6634996" y="3820886"/>
          <a:ext cx="5262579" cy="975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88307"/>
                <a:gridCol w="2146615"/>
                <a:gridCol w="1927657"/>
              </a:tblGrid>
              <a:tr h="38168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Current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Horizontal (A)</a:t>
                      </a:r>
                      <a:endParaRPr lang="en-US" sz="20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Vertical (A)</a:t>
                      </a:r>
                      <a:endParaRPr lang="en-US" sz="20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  <a:tr h="477102"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I</a:t>
                      </a:r>
                      <a:r>
                        <a:rPr lang="en-US" sz="3200" b="0" i="0" baseline="-2500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oct</a:t>
                      </a:r>
                      <a:endParaRPr lang="en-US" sz="32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300 </a:t>
                      </a:r>
                      <a:endParaRPr lang="en-US" sz="32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260</a:t>
                      </a:r>
                      <a:endParaRPr lang="en-US" sz="32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03761" y="215337"/>
            <a:ext cx="4196443" cy="1832786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HL-LHC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86" y="215337"/>
            <a:ext cx="7077528" cy="6141013"/>
          </a:xfrm>
          <a:prstGeom prst="rect">
            <a:avLst/>
          </a:prstGeom>
        </p:spPr>
      </p:pic>
      <p:sp>
        <p:nvSpPr>
          <p:cNvPr id="6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13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675210" y="2584490"/>
                <a:ext cx="4024994" cy="1895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Calibri Light" charset="0"/>
                    <a:ea typeface="Calibri Light" charset="0"/>
                    <a:cs typeface="Calibri Light" charset="0"/>
                  </a:rPr>
                  <a:t>The contribution of each collimator:</a:t>
                </a:r>
              </a:p>
              <a:p>
                <a:endParaRPr lang="en-US" sz="2400" dirty="0" smtClean="0">
                  <a:latin typeface="Calibri Light" charset="0"/>
                  <a:ea typeface="Calibri Light" charset="0"/>
                  <a:cs typeface="Calibri Light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𝐼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𝑜𝑐𝑡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(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𝑖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)</m:t>
                        </m:r>
                      </m:sub>
                    </m:sSub>
                    <m:r>
                      <a:rPr lang="it-IT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charset="0"/>
                        <a:ea typeface="Calibri Light" charset="0"/>
                        <a:cs typeface="Calibri Light" charset="0"/>
                      </a:rPr>
                      <m:t>=</m:t>
                    </m:r>
                    <m:d>
                      <m:dPr>
                        <m:ctrlP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mr-IN" sz="28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charset="0"/>
                                <a:ea typeface="Calibri Light" charset="0"/>
                                <a:cs typeface="Calibri Light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𝑍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it-IT" sz="28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charset="0"/>
                                        <a:ea typeface="Calibri Light" charset="0"/>
                                        <a:cs typeface="Calibri Light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8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charset="0"/>
                                        <a:ea typeface="Calibri Light" charset="0"/>
                                        <a:cs typeface="Calibri Light" charset="0"/>
                                      </a:rPr>
                                      <m:t>𝑖</m:t>
                                    </m:r>
                                  </m:e>
                                </m:d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𝑡𝑜𝑡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it-IT" sz="2800" b="0" dirty="0" smtClean="0">
                    <a:solidFill>
                      <a:schemeClr val="accent4">
                        <a:lumMod val="75000"/>
                      </a:schemeClr>
                    </a:solidFill>
                    <a:latin typeface="Calibri Light" charset="0"/>
                    <a:ea typeface="Calibri Light" charset="0"/>
                    <a:cs typeface="Calibri Light" charset="0"/>
                  </a:rPr>
                  <a:t>*</a:t>
                </a:r>
                <a:r>
                  <a:rPr lang="en-US" sz="2800" dirty="0">
                    <a:solidFill>
                      <a:schemeClr val="accent4">
                        <a:lumMod val="75000"/>
                      </a:schemeClr>
                    </a:solidFill>
                    <a:ea typeface="Calibri Light" charset="0"/>
                    <a:cs typeface="Calibri Light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𝐼</m:t>
                        </m:r>
                      </m:e>
                      <m:sub>
                        <m:r>
                          <a:rPr lang="it-IT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𝑜𝑐𝑡</m:t>
                        </m:r>
                      </m:sub>
                    </m:sSub>
                  </m:oMath>
                </a14:m>
                <a:endParaRPr lang="it-IT" sz="2800" b="0" dirty="0" smtClean="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5210" y="2584490"/>
                <a:ext cx="4024994" cy="1895199"/>
              </a:xfrm>
              <a:prstGeom prst="rect">
                <a:avLst/>
              </a:prstGeom>
              <a:blipFill rotWithShape="0">
                <a:blip r:embed="rId3"/>
                <a:stretch>
                  <a:fillRect l="-2273" t="-2572" b="-9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Oval 1"/>
          <p:cNvSpPr/>
          <p:nvPr/>
        </p:nvSpPr>
        <p:spPr>
          <a:xfrm>
            <a:off x="151493" y="4751614"/>
            <a:ext cx="3690257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690257" y="4735285"/>
            <a:ext cx="3347357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690257" y="1446610"/>
            <a:ext cx="3184072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79739" y="2414531"/>
            <a:ext cx="2563461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2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60128" y="698142"/>
            <a:ext cx="4483434" cy="1212301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HL-LHC baseline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1" y="225471"/>
            <a:ext cx="7184572" cy="594673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8986" y="4604657"/>
            <a:ext cx="3853543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71900" y="4604657"/>
            <a:ext cx="3624943" cy="636815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771900" y="1387930"/>
            <a:ext cx="3396344" cy="708728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12271" y="2465614"/>
            <a:ext cx="2504621" cy="40821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347167" y="587829"/>
            <a:ext cx="4844833" cy="1404257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 HL-LHC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25" y="123372"/>
            <a:ext cx="7037517" cy="61141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26281" y="2219380"/>
            <a:ext cx="34866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HL-LHC actual </a:t>
            </a:r>
            <a:r>
              <a:rPr lang="en-US" sz="2400" smtClean="0">
                <a:latin typeface="Calibri Light" charset="0"/>
                <a:ea typeface="Calibri Light" charset="0"/>
                <a:cs typeface="Calibri Light" charset="0"/>
              </a:rPr>
              <a:t>geometry:</a:t>
            </a:r>
            <a:endParaRPr lang="en-US" sz="2400" dirty="0" smtClean="0">
              <a:latin typeface="Calibri Light" charset="0"/>
              <a:ea typeface="Calibri Light" charset="0"/>
              <a:cs typeface="Calibri Light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367722"/>
              </p:ext>
            </p:extLst>
          </p:nvPr>
        </p:nvGraphicFramePr>
        <p:xfrm>
          <a:off x="7192342" y="2768566"/>
          <a:ext cx="4914900" cy="822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53195"/>
                <a:gridCol w="1902275"/>
                <a:gridCol w="1959430"/>
              </a:tblGrid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Current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Horizontal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Vertical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I</a:t>
                      </a:r>
                      <a:r>
                        <a:rPr lang="en-US" sz="2400" b="0" i="0" baseline="-2500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oct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300*(-0.55%) 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260*(-2.78%) 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3657600" y="3591526"/>
            <a:ext cx="2645229" cy="134748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4825" y="3591526"/>
            <a:ext cx="2931275" cy="134748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19707" y="5419844"/>
            <a:ext cx="1739289" cy="250229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579496" y="288464"/>
            <a:ext cx="1637964" cy="716472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79496" y="2055460"/>
            <a:ext cx="1745539" cy="432907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579496" y="5419845"/>
            <a:ext cx="1400718" cy="213084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-45362" y="365974"/>
            <a:ext cx="2069426" cy="720442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8986" y="2055460"/>
            <a:ext cx="3037114" cy="84979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7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3"/>
          <p:cNvSpPr/>
          <p:nvPr/>
        </p:nvSpPr>
        <p:spPr>
          <a:xfrm>
            <a:off x="9813240" y="6094800"/>
            <a:ext cx="131040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6EC39CEF-0DD0-445B-B38D-B6F27C429E0E}" type="slidenum">
              <a:rPr lang="en-US" sz="1050" b="0" strike="noStrike" spc="-1">
                <a:solidFill>
                  <a:srgbClr val="FFFFFF"/>
                </a:solidFill>
                <a:latin typeface="Calibri"/>
                <a:ea typeface="DejaVu Sans"/>
              </a:rPr>
              <a:t>16</a:t>
            </a:fld>
            <a:endParaRPr lang="en-US" sz="1050" b="0" strike="noStrike" spc="-1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1010160" y="6094800"/>
            <a:ext cx="247032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900" b="0" strike="noStrike" spc="-1">
                <a:solidFill>
                  <a:srgbClr val="FFFFFF"/>
                </a:solidFill>
                <a:latin typeface="Calibri"/>
                <a:ea typeface="DejaVu Sans"/>
              </a:rPr>
              <a:t>19/10/18</a:t>
            </a:r>
            <a:endParaRPr lang="en-US" sz="900" b="0" strike="noStrike" spc="-1">
              <a:latin typeface="Arial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64987" y="4412500"/>
            <a:ext cx="10972440" cy="1144800"/>
          </a:xfrm>
        </p:spPr>
        <p:txBody>
          <a:bodyPr/>
          <a:lstStyle/>
          <a:p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Future work</a:t>
            </a:r>
            <a:endParaRPr lang="en-US" sz="3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/>
          </p:nvPr>
        </p:nvSpPr>
        <p:spPr>
          <a:xfrm>
            <a:off x="764987" y="2040038"/>
            <a:ext cx="10762984" cy="2707256"/>
          </a:xfrm>
        </p:spPr>
        <p:txBody>
          <a:bodyPr>
            <a:noAutofit/>
          </a:bodyPr>
          <a:lstStyle/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 Study of the impact of </a:t>
            </a:r>
            <a:r>
              <a:rPr lang="en-US" sz="1600" spc="-1" dirty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taper geometry on our impedance </a:t>
            </a: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budget </a:t>
            </a:r>
            <a:endParaRPr lang="en-US" sz="1600" spc="-1" dirty="0">
              <a:latin typeface="Calibri Light" charset="0"/>
              <a:ea typeface="Calibri Light" charset="0"/>
              <a:cs typeface="Calibri Light" charset="0"/>
            </a:endParaRPr>
          </a:p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600" spc="-1" dirty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 The </a:t>
            </a: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CST results </a:t>
            </a:r>
            <a:r>
              <a:rPr lang="en-US" sz="1600" spc="-1" dirty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are in good agreement with the flat taper model for </a:t>
            </a: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every type of taper (TCS </a:t>
            </a:r>
            <a:r>
              <a:rPr lang="en-US" sz="1600" spc="-1" dirty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,</a:t>
            </a: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TCSP,TCSPM)</a:t>
            </a:r>
            <a:endParaRPr lang="en-US" sz="1600" spc="-1" dirty="0">
              <a:latin typeface="Calibri Light" charset="0"/>
              <a:ea typeface="Calibri Light" charset="0"/>
              <a:cs typeface="Calibri Light" charset="0"/>
            </a:endParaRPr>
          </a:p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 Estimate </a:t>
            </a:r>
            <a:r>
              <a:rPr lang="en-US" sz="1600" spc="-1" dirty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the impact of the actual geometric impedance on the overall impedance model </a:t>
            </a:r>
            <a:r>
              <a:rPr lang="en-US" sz="16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of LHC and HL- LHC</a:t>
            </a:r>
            <a:r>
              <a:rPr lang="en-US" sz="1600" spc="-1" dirty="0" smtClean="0">
                <a:latin typeface="Calibri Light" charset="0"/>
                <a:ea typeface="Calibri Light" charset="0"/>
                <a:cs typeface="Calibri Light" charset="0"/>
              </a:rPr>
              <a:t>    </a:t>
            </a:r>
          </a:p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600" spc="-1" dirty="0">
                <a:latin typeface="Calibri Light" charset="0"/>
                <a:ea typeface="Calibri Light" charset="0"/>
                <a:cs typeface="Calibri Light" charset="0"/>
              </a:rPr>
              <a:t> </a:t>
            </a:r>
            <a:r>
              <a:rPr lang="en-US" sz="1600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For LHC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we have an increase of </a:t>
            </a:r>
            <a:r>
              <a:rPr lang="en-US" sz="2000" dirty="0" smtClean="0">
                <a:solidFill>
                  <a:srgbClr val="FF0000"/>
                </a:solidFill>
                <a:latin typeface="Calibri Light" charset="0"/>
                <a:ea typeface="Calibri Light" charset="0"/>
                <a:cs typeface="Calibri Light" charset="0"/>
              </a:rPr>
              <a:t>1.23%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and for Hl-LHC a decrease of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0.55%</a:t>
            </a:r>
          </a:p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 Estimate the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octupole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 current contribution for each collimator.</a:t>
            </a:r>
          </a:p>
          <a:p>
            <a:pPr marL="548640" lvl="1" indent="-89640">
              <a:lnSpc>
                <a:spcPct val="120000"/>
              </a:lnSpc>
              <a:spcBef>
                <a:spcPts val="1199"/>
              </a:spcBef>
              <a:spcAft>
                <a:spcPts val="201"/>
              </a:spcAft>
              <a:buClr>
                <a:srgbClr val="6F6F74"/>
              </a:buClr>
              <a:buFont typeface="Courier New"/>
              <a:buChar char="o"/>
            </a:pPr>
            <a:endParaRPr lang="en-US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1233055" y="5191979"/>
            <a:ext cx="10504372" cy="1164371"/>
          </a:xfrm>
        </p:spPr>
        <p:txBody>
          <a:bodyPr>
            <a:normAutofit/>
          </a:bodyPr>
          <a:lstStyle/>
          <a:p>
            <a:pPr lvl="8">
              <a:buFont typeface="Courier New" charset="0"/>
              <a:buChar char="o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Implement the impedance model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233055" y="5337941"/>
            <a:ext cx="9890585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itle 8"/>
          <p:cNvSpPr txBox="1">
            <a:spLocks/>
          </p:cNvSpPr>
          <p:nvPr/>
        </p:nvSpPr>
        <p:spPr>
          <a:xfrm>
            <a:off x="764987" y="819685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Calibri Light" charset="0"/>
                <a:ea typeface="Calibri Light" charset="0"/>
                <a:cs typeface="Calibri Light" charset="0"/>
              </a:rPr>
              <a:t>Conclusion</a:t>
            </a:r>
            <a:endParaRPr lang="en-US" sz="3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16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1097280" y="286560"/>
            <a:ext cx="10056600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algn="ctr">
              <a:lnSpc>
                <a:spcPct val="85000"/>
              </a:lnSpc>
            </a:pPr>
            <a:r>
              <a:rPr lang="en-US" sz="5400" spc="-38" dirty="0">
                <a:solidFill>
                  <a:schemeClr val="accent4">
                    <a:lumMod val="75000"/>
                  </a:schemeClr>
                </a:solidFill>
                <a:latin typeface="Calibri Light"/>
              </a:rPr>
              <a:t>Thank for your attention!</a:t>
            </a:r>
            <a:endParaRPr lang="en-US" sz="5400" spc="-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9099" y="338913"/>
            <a:ext cx="7728377" cy="1914429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Back-up slides 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0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57" y="540153"/>
            <a:ext cx="10972440" cy="11448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Light" charset="0"/>
                <a:ea typeface="Calibri Light" charset="0"/>
                <a:cs typeface="Calibri Light" charset="0"/>
              </a:rPr>
              <a:t>CST software: </a:t>
            </a:r>
            <a:r>
              <a:rPr lang="en-GB" sz="4000" dirty="0" smtClean="0">
                <a:latin typeface="Calibri Light" charset="0"/>
                <a:ea typeface="Calibri Light" charset="0"/>
                <a:cs typeface="Calibri Light" charset="0"/>
              </a:rPr>
              <a:t>The TCS model </a:t>
            </a:r>
            <a:endParaRPr lang="en-GB" sz="4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1" t="9049" r="12587" b="6105"/>
          <a:stretch/>
        </p:blipFill>
        <p:spPr>
          <a:xfrm>
            <a:off x="5265683" y="1848558"/>
            <a:ext cx="5117857" cy="18878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1" t="40671" r="484" b="18838"/>
          <a:stretch/>
        </p:blipFill>
        <p:spPr>
          <a:xfrm>
            <a:off x="7712538" y="3320568"/>
            <a:ext cx="3499945" cy="741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0" t="25351" r="13106" b="1684"/>
          <a:stretch/>
        </p:blipFill>
        <p:spPr>
          <a:xfrm>
            <a:off x="687687" y="4244974"/>
            <a:ext cx="4116731" cy="15142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25" t="8032" r="12043" b="4767"/>
          <a:stretch/>
        </p:blipFill>
        <p:spPr>
          <a:xfrm>
            <a:off x="7235914" y="4340399"/>
            <a:ext cx="4097149" cy="1497363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912834" y="1872410"/>
            <a:ext cx="41799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Simulation procedure:</a:t>
            </a:r>
          </a:p>
          <a:p>
            <a:endParaRPr lang="it-IT" sz="1600" dirty="0" smtClean="0">
              <a:latin typeface="Calibri Light" charset="0"/>
              <a:ea typeface="Calibri Light" charset="0"/>
              <a:cs typeface="Calibri Light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Start from the collimator model of TCS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Extrapolate the taper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Clean the model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Add all parts of the model, suc as the jaws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Add the beam 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Start to run the simulation </a:t>
            </a:r>
            <a:endParaRPr lang="it-IT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93408" y="1848558"/>
            <a:ext cx="1553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On the left a 3-D model of a TCS collimator in CST.  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The taper model has been shown below.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91466" y="4244974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GB" sz="1600" dirty="0">
                <a:latin typeface="Calibri Light" charset="0"/>
                <a:ea typeface="Calibri Light" charset="0"/>
                <a:cs typeface="Calibri Light" charset="0"/>
              </a:rPr>
              <a:t>the left and on the </a:t>
            </a:r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right, the TCS vacuum model and its jaws have been shown, respectively</a:t>
            </a:r>
            <a:r>
              <a:rPr lang="en-GB" sz="1600" dirty="0" smtClean="0">
                <a:latin typeface="+mj-lt"/>
              </a:rPr>
              <a:t>.</a:t>
            </a:r>
            <a:endParaRPr lang="en-GB" sz="1600" dirty="0">
              <a:latin typeface="+mj-lt"/>
            </a:endParaRPr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39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665017" y="286560"/>
            <a:ext cx="11111347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r>
              <a:rPr lang="en-GB" sz="3200" dirty="0" smtClean="0">
                <a:latin typeface="Calibri Light" charset="0"/>
                <a:ea typeface="Calibri Light" charset="0"/>
                <a:cs typeface="Calibri Light" charset="0"/>
              </a:rPr>
              <a:t>Estimate </a:t>
            </a:r>
            <a:r>
              <a:rPr lang="en-GB" sz="3200" dirty="0">
                <a:latin typeface="Calibri Light" charset="0"/>
                <a:ea typeface="Calibri Light" charset="0"/>
                <a:cs typeface="Calibri Light" charset="0"/>
              </a:rPr>
              <a:t>the impact of the actual geometric impedance </a:t>
            </a:r>
            <a:r>
              <a:rPr lang="en-GB" sz="3200" dirty="0" smtClean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GB" sz="3200" dirty="0">
                <a:latin typeface="Calibri Light" charset="0"/>
                <a:ea typeface="Calibri Light" charset="0"/>
                <a:cs typeface="Calibri Light" charset="0"/>
              </a:rPr>
              <a:t>the overall impedance </a:t>
            </a:r>
            <a:r>
              <a:rPr lang="en-GB" sz="3200" dirty="0" smtClean="0">
                <a:latin typeface="Calibri Light" charset="0"/>
                <a:ea typeface="Calibri Light" charset="0"/>
                <a:cs typeface="Calibri Light" charset="0"/>
              </a:rPr>
              <a:t>model and </a:t>
            </a:r>
            <a:r>
              <a:rPr lang="en-GB" sz="3200" dirty="0" err="1" smtClean="0">
                <a:latin typeface="Calibri Light" charset="0"/>
                <a:ea typeface="Calibri Light" charset="0"/>
                <a:cs typeface="Calibri Light" charset="0"/>
              </a:rPr>
              <a:t>octupole</a:t>
            </a:r>
            <a:r>
              <a:rPr lang="en-GB" sz="3200" dirty="0" smtClean="0">
                <a:latin typeface="Calibri Light" charset="0"/>
                <a:ea typeface="Calibri Light" charset="0"/>
                <a:cs typeface="Calibri Light" charset="0"/>
              </a:rPr>
              <a:t> current </a:t>
            </a:r>
            <a:r>
              <a:rPr lang="en-GB" sz="3200" dirty="0">
                <a:latin typeface="Calibri Light" charset="0"/>
                <a:ea typeface="Calibri Light" charset="0"/>
                <a:cs typeface="Calibri Light" charset="0"/>
              </a:rPr>
              <a:t>of LHC and HL-LHC </a:t>
            </a:r>
          </a:p>
        </p:txBody>
      </p:sp>
      <p:sp>
        <p:nvSpPr>
          <p:cNvPr id="131" name="CustomShape 2"/>
          <p:cNvSpPr/>
          <p:nvPr/>
        </p:nvSpPr>
        <p:spPr>
          <a:xfrm>
            <a:off x="1015637" y="2807911"/>
            <a:ext cx="10056600" cy="340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>
            <a:normAutofit/>
          </a:bodyPr>
          <a:lstStyle/>
          <a:p>
            <a:pPr marL="384120" lvl="1" indent="-181080">
              <a:lnSpc>
                <a:spcPct val="120000"/>
              </a:lnSpc>
              <a:spcBef>
                <a:spcPts val="201"/>
              </a:spcBef>
              <a:spcAft>
                <a:spcPts val="400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800" b="0" strike="noStrike" spc="-1" dirty="0" smtClean="0">
                <a:solidFill>
                  <a:srgbClr val="404040"/>
                </a:solidFill>
                <a:latin typeface="Calibri"/>
                <a:ea typeface="Calibri"/>
              </a:rPr>
              <a:t>Compare the Theory with the </a:t>
            </a:r>
            <a:r>
              <a:rPr lang="en-US" sz="1800" b="0" strike="noStrike" spc="-1" dirty="0">
                <a:solidFill>
                  <a:srgbClr val="404040"/>
                </a:solidFill>
                <a:latin typeface="Calibri"/>
                <a:ea typeface="Calibri"/>
              </a:rPr>
              <a:t>results of the CST </a:t>
            </a:r>
            <a:r>
              <a:rPr lang="en-US" sz="1800" b="0" strike="noStrike" spc="-1" dirty="0" smtClean="0">
                <a:solidFill>
                  <a:srgbClr val="404040"/>
                </a:solidFill>
                <a:latin typeface="Calibri"/>
                <a:ea typeface="Calibri"/>
              </a:rPr>
              <a:t>simulation</a:t>
            </a:r>
          </a:p>
          <a:p>
            <a:pPr marL="384120" lvl="1" indent="-181080">
              <a:lnSpc>
                <a:spcPct val="120000"/>
              </a:lnSpc>
              <a:spcBef>
                <a:spcPts val="201"/>
              </a:spcBef>
              <a:spcAft>
                <a:spcPts val="400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800" b="0" strike="noStrike" spc="-1" dirty="0" smtClean="0">
                <a:solidFill>
                  <a:srgbClr val="404040"/>
                </a:solidFill>
                <a:latin typeface="Calibri"/>
                <a:ea typeface="Calibri"/>
              </a:rPr>
              <a:t>Impedance </a:t>
            </a:r>
            <a:r>
              <a:rPr lang="en-US" sz="1800" b="0" strike="noStrike" spc="-1" dirty="0">
                <a:solidFill>
                  <a:srgbClr val="404040"/>
                </a:solidFill>
                <a:latin typeface="Calibri"/>
                <a:ea typeface="Calibri"/>
              </a:rPr>
              <a:t>model : LHC and HL-LHC </a:t>
            </a:r>
            <a:endParaRPr lang="en-US" sz="1800" b="0" strike="noStrike" spc="-1" dirty="0">
              <a:latin typeface="Arial"/>
            </a:endParaRPr>
          </a:p>
          <a:p>
            <a:pPr marL="384120" lvl="1" indent="-181080">
              <a:lnSpc>
                <a:spcPct val="120000"/>
              </a:lnSpc>
              <a:spcBef>
                <a:spcPts val="201"/>
              </a:spcBef>
              <a:spcAft>
                <a:spcPts val="400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800" b="0" strike="noStrike" spc="-1" dirty="0">
                <a:solidFill>
                  <a:srgbClr val="404040"/>
                </a:solidFill>
                <a:latin typeface="Calibri"/>
                <a:ea typeface="Calibri"/>
              </a:rPr>
              <a:t>Results of comparing geometrical impedance with total impedance for LHC and </a:t>
            </a:r>
            <a:r>
              <a:rPr lang="en-US" sz="1800" b="0" strike="noStrike" spc="-1" dirty="0" smtClean="0">
                <a:solidFill>
                  <a:srgbClr val="404040"/>
                </a:solidFill>
                <a:latin typeface="Calibri"/>
                <a:ea typeface="Calibri"/>
              </a:rPr>
              <a:t>HL-LHC</a:t>
            </a:r>
          </a:p>
          <a:p>
            <a:pPr marL="384120" lvl="1" indent="-181080">
              <a:lnSpc>
                <a:spcPct val="120000"/>
              </a:lnSpc>
              <a:spcBef>
                <a:spcPts val="201"/>
              </a:spcBef>
              <a:spcAft>
                <a:spcPts val="400"/>
              </a:spcAft>
              <a:buClr>
                <a:srgbClr val="6F6F74"/>
              </a:buClr>
              <a:buFont typeface="Courier New"/>
              <a:buChar char="o"/>
            </a:pPr>
            <a:r>
              <a:rPr lang="en-US" spc="-1" dirty="0" err="1" smtClean="0">
                <a:solidFill>
                  <a:srgbClr val="404040"/>
                </a:solidFill>
                <a:latin typeface="Calibri"/>
                <a:ea typeface="Calibri"/>
              </a:rPr>
              <a:t>Octupole</a:t>
            </a:r>
            <a:r>
              <a:rPr lang="en-US" spc="-1" dirty="0" smtClean="0">
                <a:solidFill>
                  <a:srgbClr val="404040"/>
                </a:solidFill>
                <a:latin typeface="Calibri"/>
                <a:ea typeface="Calibri"/>
              </a:rPr>
              <a:t> current contribution of all collimators </a:t>
            </a:r>
            <a:endParaRPr lang="en-US" sz="1800" b="0" strike="noStrike" spc="-1" dirty="0">
              <a:latin typeface="Arial"/>
            </a:endParaRPr>
          </a:p>
          <a:p>
            <a:pPr marL="384120" lvl="1" indent="-181080">
              <a:lnSpc>
                <a:spcPct val="120000"/>
              </a:lnSpc>
              <a:spcBef>
                <a:spcPts val="201"/>
              </a:spcBef>
              <a:spcAft>
                <a:spcPts val="400"/>
              </a:spcAft>
              <a:buClr>
                <a:srgbClr val="6F6F74"/>
              </a:buClr>
              <a:buFont typeface="Courier New"/>
              <a:buChar char="o"/>
            </a:pPr>
            <a:r>
              <a:rPr lang="en-US" sz="1800" b="0" strike="noStrike" spc="-1" dirty="0">
                <a:solidFill>
                  <a:srgbClr val="404040"/>
                </a:solidFill>
                <a:latin typeface="Calibri"/>
                <a:ea typeface="Calibri"/>
              </a:rPr>
              <a:t>Conclusion and Future work</a:t>
            </a:r>
            <a:endParaRPr lang="en-US" sz="18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</a:pPr>
            <a:endParaRPr lang="en-US" sz="1800" b="0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5017" y="2109807"/>
            <a:ext cx="1925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Outline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982" y="586614"/>
            <a:ext cx="10972440" cy="11448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alibri Light" charset="0"/>
                <a:ea typeface="Calibri Light" charset="0"/>
                <a:cs typeface="Calibri Light" charset="0"/>
              </a:rPr>
              <a:t>CST software: The TCSP model </a:t>
            </a:r>
            <a:endParaRPr lang="en-GB" sz="4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" t="5175" r="794" b="3054"/>
          <a:stretch/>
        </p:blipFill>
        <p:spPr>
          <a:xfrm>
            <a:off x="4175553" y="1919827"/>
            <a:ext cx="5204930" cy="20975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7" t="6261" r="12766" b="12226"/>
          <a:stretch/>
        </p:blipFill>
        <p:spPr>
          <a:xfrm>
            <a:off x="7520152" y="2822161"/>
            <a:ext cx="2486590" cy="15575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6857" r="8254" b="3316"/>
          <a:stretch/>
        </p:blipFill>
        <p:spPr>
          <a:xfrm>
            <a:off x="5509982" y="4698409"/>
            <a:ext cx="3831188" cy="12219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4" t="7326" r="9007" b="7019"/>
          <a:stretch/>
        </p:blipFill>
        <p:spPr>
          <a:xfrm>
            <a:off x="315315" y="4698409"/>
            <a:ext cx="3364595" cy="11772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9" t="21514" r="23807" b="12298"/>
          <a:stretch/>
        </p:blipFill>
        <p:spPr>
          <a:xfrm>
            <a:off x="9530016" y="4321625"/>
            <a:ext cx="2052908" cy="11044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693913" y="5506363"/>
            <a:ext cx="239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Zoom-in of the CST simplified model of the taper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3873" y="4459923"/>
            <a:ext cx="17561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GB" sz="1600" dirty="0">
                <a:latin typeface="Calibri Light" charset="0"/>
                <a:ea typeface="Calibri Light" charset="0"/>
                <a:cs typeface="Calibri Light" charset="0"/>
              </a:rPr>
              <a:t>the </a:t>
            </a:r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right </a:t>
            </a:r>
            <a:r>
              <a:rPr lang="en-GB" sz="1600" dirty="0">
                <a:latin typeface="Calibri Light" charset="0"/>
                <a:ea typeface="Calibri Light" charset="0"/>
                <a:cs typeface="Calibri Light" charset="0"/>
              </a:rPr>
              <a:t>and on the </a:t>
            </a:r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left, the TCS vacuum model and its jaws have been shown, respectively.</a:t>
            </a:r>
            <a:endParaRPr lang="en-GB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9" name="CasellaDiTesto 2"/>
          <p:cNvSpPr txBox="1"/>
          <p:nvPr/>
        </p:nvSpPr>
        <p:spPr>
          <a:xfrm>
            <a:off x="937982" y="2213642"/>
            <a:ext cx="29877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For the TCSP model the simulation procedure is similar to the one for the TCS.</a:t>
            </a:r>
          </a:p>
          <a:p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However, in this case we had to </a:t>
            </a:r>
            <a:r>
              <a:rPr lang="it-IT" sz="1600" dirty="0">
                <a:latin typeface="Calibri Light" charset="0"/>
                <a:ea typeface="Calibri Light" charset="0"/>
                <a:cs typeface="Calibri Light" charset="0"/>
              </a:rPr>
              <a:t>face the time-demanding </a:t>
            </a: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procedure of removing several minor details. </a:t>
            </a:r>
            <a:endParaRPr lang="it-IT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30284" y="1827899"/>
            <a:ext cx="2019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On the left a </a:t>
            </a:r>
            <a:r>
              <a:rPr lang="en-GB" sz="1400" dirty="0">
                <a:latin typeface="Calibri Light" charset="0"/>
                <a:ea typeface="Calibri Light" charset="0"/>
                <a:cs typeface="Calibri Light" charset="0"/>
              </a:rPr>
              <a:t>3-D model </a:t>
            </a:r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of a TCSP collimator in CST.</a:t>
            </a:r>
          </a:p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Below its taper model 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9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094" y="459152"/>
            <a:ext cx="10972440" cy="1144800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Light" charset="0"/>
                <a:ea typeface="Calibri Light" charset="0"/>
                <a:cs typeface="Calibri Light" charset="0"/>
              </a:rPr>
              <a:t>CST software: </a:t>
            </a:r>
            <a:r>
              <a:rPr lang="en-GB" sz="4000" dirty="0" smtClean="0">
                <a:latin typeface="Calibri Light" charset="0"/>
                <a:ea typeface="Calibri Light" charset="0"/>
                <a:cs typeface="Calibri Light" charset="0"/>
              </a:rPr>
              <a:t>The TCSPM model </a:t>
            </a:r>
            <a:endParaRPr lang="en-GB" sz="4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5" t="5231" r="17962" b="15256"/>
          <a:stretch/>
        </p:blipFill>
        <p:spPr>
          <a:xfrm>
            <a:off x="6839524" y="4467521"/>
            <a:ext cx="4081297" cy="1476079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 r="22918" b="9640"/>
          <a:stretch/>
        </p:blipFill>
        <p:spPr>
          <a:xfrm>
            <a:off x="8416816" y="2946041"/>
            <a:ext cx="2738864" cy="12971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8" t="17491" r="22171" b="12831"/>
          <a:stretch/>
        </p:blipFill>
        <p:spPr>
          <a:xfrm>
            <a:off x="403363" y="4467521"/>
            <a:ext cx="4144989" cy="1368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5" t="7053" r="24786" b="16994"/>
          <a:stretch/>
        </p:blipFill>
        <p:spPr>
          <a:xfrm>
            <a:off x="2504330" y="1979259"/>
            <a:ext cx="4267376" cy="18642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1" t="14755" r="19395" b="14301"/>
          <a:stretch/>
        </p:blipFill>
        <p:spPr>
          <a:xfrm>
            <a:off x="5152516" y="3061163"/>
            <a:ext cx="2607036" cy="12789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815883" y="4420730"/>
            <a:ext cx="17561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GB" sz="1600" dirty="0">
                <a:latin typeface="Calibri Light" charset="0"/>
                <a:ea typeface="Calibri Light" charset="0"/>
                <a:cs typeface="Calibri Light" charset="0"/>
              </a:rPr>
              <a:t>the </a:t>
            </a:r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right </a:t>
            </a:r>
            <a:r>
              <a:rPr lang="en-GB" sz="1600" dirty="0">
                <a:latin typeface="Calibri Light" charset="0"/>
                <a:ea typeface="Calibri Light" charset="0"/>
                <a:cs typeface="Calibri Light" charset="0"/>
              </a:rPr>
              <a:t>and on the </a:t>
            </a:r>
            <a:r>
              <a:rPr lang="en-GB" sz="1600" dirty="0" smtClean="0">
                <a:latin typeface="Calibri Light" charset="0"/>
                <a:ea typeface="Calibri Light" charset="0"/>
                <a:cs typeface="Calibri Light" charset="0"/>
              </a:rPr>
              <a:t>left, the TCS vacuum model and its jaws have been shown, respectively.</a:t>
            </a:r>
            <a:endParaRPr lang="en-GB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8" name="CasellaDiTesto 2"/>
          <p:cNvSpPr txBox="1"/>
          <p:nvPr/>
        </p:nvSpPr>
        <p:spPr>
          <a:xfrm>
            <a:off x="480881" y="2030111"/>
            <a:ext cx="20004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Same procedure as for the TCSP.</a:t>
            </a:r>
          </a:p>
          <a:p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Moreover, the </a:t>
            </a:r>
            <a:r>
              <a:rPr lang="it-IT" sz="1600" dirty="0">
                <a:latin typeface="Calibri Light" charset="0"/>
                <a:ea typeface="Calibri Light" charset="0"/>
                <a:cs typeface="Calibri Light" charset="0"/>
              </a:rPr>
              <a:t>taper holes have </a:t>
            </a: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been cleaned </a:t>
            </a:r>
            <a:r>
              <a:rPr lang="it-IT" sz="1600" dirty="0">
                <a:latin typeface="Calibri Light" charset="0"/>
                <a:ea typeface="Calibri Light" charset="0"/>
                <a:cs typeface="Calibri Light" charset="0"/>
              </a:rPr>
              <a:t>and filled  </a:t>
            </a:r>
            <a:r>
              <a:rPr lang="it-IT" sz="1600" dirty="0" smtClean="0">
                <a:latin typeface="Calibri Light" charset="0"/>
                <a:ea typeface="Calibri Light" charset="0"/>
                <a:cs typeface="Calibri Light" charset="0"/>
              </a:rPr>
              <a:t>and a simplified </a:t>
            </a:r>
            <a:r>
              <a:rPr lang="it-IT" sz="1600" dirty="0">
                <a:latin typeface="Calibri Light" charset="0"/>
                <a:ea typeface="Calibri Light" charset="0"/>
                <a:cs typeface="Calibri Light" charset="0"/>
              </a:rPr>
              <a:t>model has been created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9524" y="2018627"/>
            <a:ext cx="21190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On the left a </a:t>
            </a:r>
            <a:r>
              <a:rPr lang="en-GB" sz="1400" dirty="0">
                <a:latin typeface="Calibri Light" charset="0"/>
                <a:ea typeface="Calibri Light" charset="0"/>
                <a:cs typeface="Calibri Light" charset="0"/>
              </a:rPr>
              <a:t>3-D model </a:t>
            </a:r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of a TCSPM collimator in CST.</a:t>
            </a:r>
          </a:p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Below a model of its taper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53929" y="2098176"/>
            <a:ext cx="17017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 Light" charset="0"/>
                <a:ea typeface="Calibri Light" charset="0"/>
                <a:cs typeface="Calibri Light" charset="0"/>
              </a:rPr>
              <a:t>Below a zoom-in of the simplified taper model in CST. </a:t>
            </a:r>
            <a:endParaRPr lang="en-GB" sz="1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02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1189080" y="503280"/>
            <a:ext cx="10056600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Compare the results of CST and flat Theory</a:t>
            </a:r>
            <a:endParaRPr lang="en-US" sz="3600" b="0" strike="noStrike" spc="-1" dirty="0">
              <a:latin typeface="Arial"/>
            </a:endParaRPr>
          </a:p>
        </p:txBody>
      </p:sp>
      <p:pic>
        <p:nvPicPr>
          <p:cNvPr id="145" name="Picture 196"/>
          <p:cNvPicPr/>
          <p:nvPr/>
        </p:nvPicPr>
        <p:blipFill>
          <a:blip r:embed="rId3"/>
          <a:stretch/>
        </p:blipFill>
        <p:spPr>
          <a:xfrm>
            <a:off x="563026" y="1952280"/>
            <a:ext cx="6515206" cy="4032884"/>
          </a:xfrm>
          <a:prstGeom prst="rect">
            <a:avLst/>
          </a:prstGeom>
          <a:ln>
            <a:noFill/>
          </a:ln>
        </p:spPr>
      </p:pic>
      <p:sp>
        <p:nvSpPr>
          <p:cNvPr id="147" name="CustomShape 3"/>
          <p:cNvSpPr/>
          <p:nvPr/>
        </p:nvSpPr>
        <p:spPr>
          <a:xfrm>
            <a:off x="7318770" y="2195417"/>
            <a:ext cx="4701945" cy="252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There is a good agreement for theory with the TCSP and TCS but there is a factor of two for the TCSPM.</a:t>
            </a:r>
            <a:endParaRPr lang="en-US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This discrepancy could be due to internal noise of CST software. 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2839690" y="4302000"/>
            <a:ext cx="402120" cy="67680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5"/>
          <p:cNvSpPr/>
          <p:nvPr/>
        </p:nvSpPr>
        <p:spPr>
          <a:xfrm>
            <a:off x="1285920" y="-2214720"/>
            <a:ext cx="18360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AutoShape 2" descr="creenshot from 2018-11-01 17-02-50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318770" y="5124525"/>
            <a:ext cx="4449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https://</a:t>
            </a:r>
            <a:r>
              <a:rPr lang="en-US" sz="16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indico.cern.ch</a:t>
            </a:r>
            <a:r>
              <a:rPr lang="en-US" sz="1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/event/721640/contributions/2966582/attachments/1636803/2611823/</a:t>
            </a:r>
            <a:r>
              <a:rPr lang="en-US" sz="16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Presentation_EMANUELA_CARIDEO_.pdf</a:t>
            </a:r>
            <a:endParaRPr lang="en-US" sz="16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7411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157" y="652174"/>
            <a:ext cx="10972440" cy="1144800"/>
          </a:xfrm>
        </p:spPr>
        <p:txBody>
          <a:bodyPr/>
          <a:lstStyle/>
          <a:p>
            <a:r>
              <a:rPr lang="en-US" sz="3200" spc="-38" dirty="0">
                <a:solidFill>
                  <a:srgbClr val="404040"/>
                </a:solidFill>
                <a:latin typeface="Calibri Light"/>
                <a:ea typeface="Calibri Light"/>
              </a:rPr>
              <a:t>Modify the model in CST software to reduce the noise </a:t>
            </a:r>
            <a:endParaRPr lang="en-US" sz="3200" dirty="0"/>
          </a:p>
        </p:txBody>
      </p:sp>
      <p:pic>
        <p:nvPicPr>
          <p:cNvPr id="3" name="Picture 201"/>
          <p:cNvPicPr/>
          <p:nvPr/>
        </p:nvPicPr>
        <p:blipFill>
          <a:blip r:embed="rId3"/>
          <a:srcRect l="2657" t="9179" r="3021" b="-335"/>
          <a:stretch/>
        </p:blipFill>
        <p:spPr>
          <a:xfrm rot="21542400">
            <a:off x="528409" y="2601655"/>
            <a:ext cx="5684275" cy="1672183"/>
          </a:xfrm>
          <a:prstGeom prst="rect">
            <a:avLst/>
          </a:prstGeom>
          <a:ln>
            <a:noFill/>
          </a:ln>
        </p:spPr>
      </p:pic>
      <p:pic>
        <p:nvPicPr>
          <p:cNvPr id="4" name="Picture 11"/>
          <p:cNvPicPr/>
          <p:nvPr/>
        </p:nvPicPr>
        <p:blipFill>
          <a:blip r:embed="rId4"/>
          <a:srcRect l="499" t="3863" r="1161" b="5270"/>
          <a:stretch/>
        </p:blipFill>
        <p:spPr>
          <a:xfrm>
            <a:off x="6493007" y="3454068"/>
            <a:ext cx="5310720" cy="1488240"/>
          </a:xfrm>
          <a:prstGeom prst="rect">
            <a:avLst/>
          </a:prstGeom>
          <a:ln>
            <a:noFill/>
          </a:ln>
        </p:spPr>
      </p:pic>
      <p:sp>
        <p:nvSpPr>
          <p:cNvPr id="5" name="CustomShape 6"/>
          <p:cNvSpPr/>
          <p:nvPr/>
        </p:nvSpPr>
        <p:spPr>
          <a:xfrm>
            <a:off x="375597" y="2159593"/>
            <a:ext cx="6117410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Case 1 </a:t>
            </a:r>
            <a:r>
              <a:rPr lang="en-US" sz="20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: </a:t>
            </a:r>
            <a:r>
              <a:rPr lang="en-US" sz="2000" b="0" strike="noStrike" spc="-1" smtClean="0">
                <a:solidFill>
                  <a:srgbClr val="000000"/>
                </a:solidFill>
                <a:latin typeface="Calibri Light"/>
                <a:ea typeface="Calibri Light"/>
              </a:rPr>
              <a:t>Extrude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the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vacuum </a:t>
            </a:r>
            <a:r>
              <a:rPr lang="en-US" sz="2000" b="0" strike="noStrike" spc="-1" smtClean="0">
                <a:solidFill>
                  <a:srgbClr val="000000"/>
                </a:solidFill>
                <a:latin typeface="Calibri Light"/>
                <a:ea typeface="Calibri Light"/>
              </a:rPr>
              <a:t>and reduce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the frequency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6" name="CustomShape 7"/>
          <p:cNvSpPr/>
          <p:nvPr/>
        </p:nvSpPr>
        <p:spPr>
          <a:xfrm>
            <a:off x="6750911" y="2966700"/>
            <a:ext cx="579420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Case 2: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Cut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the first angle </a:t>
            </a:r>
            <a:r>
              <a:rPr lang="en-US" sz="20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and </a:t>
            </a:r>
            <a:r>
              <a:rPr lang="en-US" sz="2000" b="0" strike="noStrike" spc="-1" smtClean="0">
                <a:solidFill>
                  <a:srgbClr val="000000"/>
                </a:solidFill>
                <a:latin typeface="Calibri Light"/>
                <a:ea typeface="Calibri Light"/>
              </a:rPr>
              <a:t>create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flat taper 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7" name="CustomShape 8"/>
          <p:cNvSpPr/>
          <p:nvPr/>
        </p:nvSpPr>
        <p:spPr>
          <a:xfrm>
            <a:off x="514799" y="5379086"/>
            <a:ext cx="8172001" cy="3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Case 3 </a:t>
            </a:r>
            <a:r>
              <a:rPr lang="en-US" sz="2000" b="0" strike="noStrike" spc="-1">
                <a:solidFill>
                  <a:srgbClr val="000000"/>
                </a:solidFill>
                <a:latin typeface="Calibri Light"/>
                <a:ea typeface="Calibri Light"/>
              </a:rPr>
              <a:t>: </a:t>
            </a:r>
            <a:r>
              <a:rPr lang="en-US" sz="2000" b="0" strike="noStrike" spc="-1" smtClean="0">
                <a:solidFill>
                  <a:srgbClr val="000000"/>
                </a:solidFill>
                <a:latin typeface="Calibri Light"/>
                <a:ea typeface="Calibri Light"/>
              </a:rPr>
              <a:t>Reduce the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range of 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frequency from </a:t>
            </a:r>
            <a:r>
              <a:rPr lang="en-US" sz="2000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[0.5-3.5] GHz to [0.5-1.7] GHz</a:t>
            </a:r>
            <a:endParaRPr lang="en-US" sz="2000" b="0" strike="noStrike" spc="-1" dirty="0">
              <a:latin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14" y="460133"/>
            <a:ext cx="5198248" cy="29065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169" y="637407"/>
            <a:ext cx="5399655" cy="27699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14" y="3366706"/>
            <a:ext cx="5173007" cy="2956004"/>
          </a:xfrm>
          <a:prstGeom prst="rect">
            <a:avLst/>
          </a:prstGeom>
        </p:spPr>
      </p:pic>
      <p:sp>
        <p:nvSpPr>
          <p:cNvPr id="13" name="CustomShape 5"/>
          <p:cNvSpPr/>
          <p:nvPr/>
        </p:nvSpPr>
        <p:spPr>
          <a:xfrm>
            <a:off x="2469677" y="2180256"/>
            <a:ext cx="365040" cy="493920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TextBox 13"/>
          <p:cNvSpPr txBox="1"/>
          <p:nvPr/>
        </p:nvSpPr>
        <p:spPr>
          <a:xfrm>
            <a:off x="6081168" y="3407365"/>
            <a:ext cx="5755304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spc="-38" dirty="0" smtClean="0">
                <a:solidFill>
                  <a:srgbClr val="7030A0"/>
                </a:solidFill>
                <a:latin typeface="Calibri Light" charset="0"/>
                <a:ea typeface="Calibri Light" charset="0"/>
                <a:cs typeface="Calibri Light" charset="0"/>
              </a:rPr>
              <a:t>The </a:t>
            </a:r>
            <a:r>
              <a:rPr lang="en-US" sz="2800" spc="-38" dirty="0">
                <a:solidFill>
                  <a:srgbClr val="7030A0"/>
                </a:solidFill>
                <a:latin typeface="Calibri Light" charset="0"/>
                <a:ea typeface="Calibri Light" charset="0"/>
                <a:cs typeface="Calibri Light" charset="0"/>
              </a:rPr>
              <a:t>best reduction of the distance between TCSPM CST and flat taper theory is in the </a:t>
            </a:r>
            <a:r>
              <a:rPr lang="en-US" sz="2800" spc="-38" dirty="0" smtClean="0">
                <a:solidFill>
                  <a:srgbClr val="7030A0"/>
                </a:solidFill>
                <a:latin typeface="Calibri Light" charset="0"/>
                <a:ea typeface="Calibri Light" charset="0"/>
                <a:cs typeface="Calibri Light" charset="0"/>
              </a:rPr>
              <a:t>Case 1</a:t>
            </a:r>
            <a:endParaRPr lang="en-US" sz="2800" dirty="0" smtClean="0"/>
          </a:p>
          <a:p>
            <a:endParaRPr lang="en-US" sz="2400" spc="-1" dirty="0">
              <a:solidFill>
                <a:srgbClr val="7030A0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6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372" y="1848402"/>
            <a:ext cx="7936528" cy="45079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47529" y="731457"/>
            <a:ext cx="10115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Average of CST results for TCSPM: with 100 mm of vacuum and 200 mm of vacuum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7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58017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Octupole thresholds for different coating scenarios 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82662914"/>
              </p:ext>
            </p:extLst>
          </p:nvPr>
        </p:nvGraphicFramePr>
        <p:xfrm>
          <a:off x="919347" y="931725"/>
          <a:ext cx="10236332" cy="5334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82737"/>
                <a:gridCol w="1223318"/>
                <a:gridCol w="1706055"/>
                <a:gridCol w="2011566"/>
                <a:gridCol w="2080627"/>
                <a:gridCol w="2732029"/>
              </a:tblGrid>
              <a:tr h="307211">
                <a:tc gridSpan="3">
                  <a:txBody>
                    <a:bodyPr/>
                    <a:lstStyle/>
                    <a:p>
                      <a:r>
                        <a:rPr lang="en-US" sz="1600" dirty="0" smtClean="0"/>
                        <a:t>Coating</a:t>
                      </a:r>
                      <a:r>
                        <a:rPr lang="en-US" sz="1600" baseline="0" dirty="0" smtClean="0"/>
                        <a:t> / Op. Scenario</a:t>
                      </a:r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Ultimate</a:t>
                      </a:r>
                    </a:p>
                    <a:p>
                      <a:r>
                        <a:rPr lang="en-US" sz="1600" dirty="0" smtClean="0"/>
                        <a:t>Hor (Vert)</a:t>
                      </a:r>
                      <a:endParaRPr lang="en-US" sz="1600" dirty="0"/>
                    </a:p>
                  </a:txBody>
                  <a:tcPr marL="87464" marR="87464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BCMS</a:t>
                      </a:r>
                    </a:p>
                    <a:p>
                      <a:r>
                        <a:rPr lang="en-US" sz="1600" baseline="0" dirty="0" smtClean="0"/>
                        <a:t>Hor (Vert)</a:t>
                      </a:r>
                      <a:endParaRPr lang="en-US" sz="1600" dirty="0"/>
                    </a:p>
                  </a:txBody>
                  <a:tcPr marL="87464" marR="87464"/>
                </a:tc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Comment</a:t>
                      </a:r>
                      <a:endParaRPr lang="en-US" sz="1600" dirty="0"/>
                    </a:p>
                  </a:txBody>
                  <a:tcPr marL="87464" marR="87464"/>
                </a:tc>
              </a:tr>
              <a:tr h="530637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Secondaries IR-7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Primaries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87464" marR="8746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337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385 A (320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470 A (400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“As is”</a:t>
                      </a:r>
                      <a:endParaRPr lang="en-US" sz="1400" dirty="0"/>
                    </a:p>
                  </a:txBody>
                  <a:tcPr marL="87464" marR="87464"/>
                </a:tc>
              </a:tr>
              <a:tr h="474781">
                <a:tc gridSpan="2">
                  <a:txBody>
                    <a:bodyPr/>
                    <a:lstStyle/>
                    <a:p>
                      <a:r>
                        <a:rPr lang="en-US" sz="1600" baseline="0" dirty="0" smtClean="0"/>
                        <a:t>Mo+MoGr</a:t>
                      </a:r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265 A (230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330 A (280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Base</a:t>
                      </a:r>
                      <a:r>
                        <a:rPr lang="en-US" sz="1400" baseline="0" dirty="0" smtClean="0"/>
                        <a:t>d on expected bulk conductivity of Mo</a:t>
                      </a:r>
                      <a:endParaRPr lang="en-US" sz="1400" dirty="0"/>
                    </a:p>
                  </a:txBody>
                  <a:tcPr marL="87464" marR="87464"/>
                </a:tc>
              </a:tr>
              <a:tr h="530637">
                <a:tc gridSpan="2">
                  <a:txBody>
                    <a:bodyPr/>
                    <a:lstStyle/>
                    <a:p>
                      <a:r>
                        <a:rPr lang="en-US" sz="1600" baseline="0" dirty="0" smtClean="0"/>
                        <a:t>Mo+MoGr (Meas.)</a:t>
                      </a:r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285 A (240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355 A (295 A)</a:t>
                      </a:r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possible case</a:t>
                      </a:r>
                      <a:r>
                        <a:rPr lang="en-US" sz="1400" baseline="0" dirty="0" smtClean="0"/>
                        <a:t> for Mo coating</a:t>
                      </a:r>
                      <a:endParaRPr lang="en-US" sz="1400" dirty="0"/>
                    </a:p>
                  </a:txBody>
                  <a:tcPr marL="87464" marR="87464"/>
                </a:tc>
              </a:tr>
              <a:tr h="53063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Mo+MoGr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r>
                        <a:rPr lang="en-US" sz="1600" baseline="0" dirty="0" smtClean="0"/>
                        <a:t> in MoGr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2 in 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240 A (210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300 A (260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Upgrading the 2 TCPs, that are approved at the moment</a:t>
                      </a:r>
                      <a:endParaRPr lang="en-US" sz="1400" dirty="0"/>
                    </a:p>
                  </a:txBody>
                  <a:tcPr marL="87464" marR="87464"/>
                </a:tc>
              </a:tr>
              <a:tr h="307211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Mo+MoGr</a:t>
                      </a:r>
                      <a:endParaRPr lang="en-US" sz="1600" dirty="0"/>
                    </a:p>
                  </a:txBody>
                  <a:tcPr marL="87464" marR="87464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MoGr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230 A (195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280 A (245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87464" marR="87464"/>
                </a:tc>
              </a:tr>
              <a:tr h="474781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Partial coating</a:t>
                      </a:r>
                      <a:r>
                        <a:rPr lang="en-US" sz="1600" baseline="0" dirty="0" smtClean="0"/>
                        <a:t> of IR-7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87464" marR="45720" vert="vert270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Option 1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320 A (275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395 A (340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Picking the highest contributors in both planes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7464" marR="87464"/>
                </a:tc>
              </a:tr>
              <a:tr h="4747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Option 2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315 A (295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390 A (365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Avoiding the most exposed to steady losses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7464" marR="87464"/>
                </a:tc>
              </a:tr>
              <a:tr h="4747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Option 3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350 A </a:t>
                      </a:r>
                      <a:r>
                        <a:rPr lang="en-US" sz="1600" dirty="0" smtClean="0"/>
                        <a:t>(280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435 A (350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Avoiding hor. and vert. for protection reasons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7464" marR="87464"/>
                </a:tc>
              </a:tr>
              <a:tr h="47478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Option 4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CFC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320 A (275 A)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400 A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(340</a:t>
                      </a:r>
                      <a:r>
                        <a:rPr lang="en-US" sz="1600" baseline="0" dirty="0" smtClean="0"/>
                        <a:t> A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87464" marR="87464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Optimizing protection at the top energy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7464" marR="87464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7147842" y="6399439"/>
            <a:ext cx="4822804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S. </a:t>
            </a:r>
            <a:r>
              <a:rPr lang="en-US" dirty="0" err="1" smtClean="0">
                <a:solidFill>
                  <a:schemeClr val="bg1"/>
                </a:solidFill>
              </a:rPr>
              <a:t>Antipov</a:t>
            </a:r>
            <a:r>
              <a:rPr lang="en-US" dirty="0" smtClean="0">
                <a:solidFill>
                  <a:schemeClr val="bg1"/>
                </a:solidFill>
              </a:rPr>
              <a:t>, 7th HL-LHC Collaboration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45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2785" y="718457"/>
            <a:ext cx="4468585" cy="1110343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LHC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85" y="244929"/>
            <a:ext cx="7151915" cy="61114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805053" y="3776477"/>
                <a:ext cx="4024994" cy="18951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Calibri Light" charset="0"/>
                    <a:ea typeface="Calibri Light" charset="0"/>
                    <a:cs typeface="Calibri Light" charset="0"/>
                  </a:rPr>
                  <a:t>The contribution of each collimator:</a:t>
                </a:r>
              </a:p>
              <a:p>
                <a:endParaRPr lang="en-US" sz="2400" dirty="0" smtClean="0">
                  <a:latin typeface="Calibri Light" charset="0"/>
                  <a:ea typeface="Calibri Light" charset="0"/>
                  <a:cs typeface="Calibri Light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𝐼</m:t>
                        </m:r>
                      </m:e>
                      <m:sub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𝑜𝑐𝑡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(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𝑖</m:t>
                        </m:r>
                        <m: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)</m:t>
                        </m:r>
                      </m:sub>
                    </m:sSub>
                    <m:r>
                      <a:rPr lang="it-IT" sz="28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 charset="0"/>
                        <a:ea typeface="Calibri Light" charset="0"/>
                        <a:cs typeface="Calibri Light" charset="0"/>
                      </a:rPr>
                      <m:t>=</m:t>
                    </m:r>
                    <m:d>
                      <m:dPr>
                        <m:ctrlPr>
                          <a:rPr lang="it-IT" sz="28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mr-IN" sz="28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charset="0"/>
                                <a:ea typeface="Calibri Light" charset="0"/>
                                <a:cs typeface="Calibri Light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𝑍</m:t>
                                </m:r>
                              </m:e>
                              <m:sub>
                                <m:d>
                                  <m:dPr>
                                    <m:ctrlPr>
                                      <a:rPr lang="it-IT" sz="28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charset="0"/>
                                        <a:ea typeface="Calibri Light" charset="0"/>
                                        <a:cs typeface="Calibri Light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800" b="0" i="1" smtClean="0">
                                        <a:solidFill>
                                          <a:schemeClr val="accent4">
                                            <a:lumMod val="75000"/>
                                          </a:schemeClr>
                                        </a:solidFill>
                                        <a:latin typeface="Cambria Math" charset="0"/>
                                        <a:ea typeface="Calibri Light" charset="0"/>
                                        <a:cs typeface="Calibri Light" charset="0"/>
                                      </a:rPr>
                                      <m:t>𝑖</m:t>
                                    </m:r>
                                  </m:e>
                                </m:d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</m:ctrlPr>
                              </m:sSubPr>
                              <m:e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it-IT" sz="28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charset="0"/>
                                    <a:ea typeface="Calibri Light" charset="0"/>
                                    <a:cs typeface="Calibri Light" charset="0"/>
                                  </a:rPr>
                                  <m:t>𝑡𝑜𝑡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it-IT" sz="2800" b="0" dirty="0" smtClean="0">
                    <a:solidFill>
                      <a:schemeClr val="accent4">
                        <a:lumMod val="75000"/>
                      </a:schemeClr>
                    </a:solidFill>
                    <a:latin typeface="Calibri Light" charset="0"/>
                    <a:ea typeface="Calibri Light" charset="0"/>
                    <a:cs typeface="Calibri Light" charset="0"/>
                  </a:rPr>
                  <a:t>*</a:t>
                </a:r>
                <a:r>
                  <a:rPr lang="en-US" sz="2800" dirty="0">
                    <a:solidFill>
                      <a:schemeClr val="accent4">
                        <a:lumMod val="75000"/>
                      </a:schemeClr>
                    </a:solidFill>
                    <a:ea typeface="Calibri Light" charset="0"/>
                    <a:cs typeface="Calibri Light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</m:ctrlPr>
                      </m:sSubPr>
                      <m:e>
                        <m:r>
                          <a:rPr lang="it-IT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𝐼</m:t>
                        </m:r>
                      </m:e>
                      <m:sub>
                        <m:r>
                          <a:rPr lang="it-IT" sz="28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charset="0"/>
                            <a:ea typeface="Calibri Light" charset="0"/>
                            <a:cs typeface="Calibri Light" charset="0"/>
                          </a:rPr>
                          <m:t>𝑜𝑐𝑡</m:t>
                        </m:r>
                      </m:sub>
                    </m:sSub>
                  </m:oMath>
                </a14:m>
                <a:endParaRPr lang="it-IT" sz="2800" b="0" dirty="0" smtClean="0">
                  <a:latin typeface="Calibri Light" charset="0"/>
                  <a:ea typeface="Calibri Light" charset="0"/>
                  <a:cs typeface="Calibri Light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5053" y="3776477"/>
                <a:ext cx="4024994" cy="1895199"/>
              </a:xfrm>
              <a:prstGeom prst="rect">
                <a:avLst/>
              </a:prstGeom>
              <a:blipFill rotWithShape="0">
                <a:blip r:embed="rId3"/>
                <a:stretch>
                  <a:fillRect l="-2269" t="-2581" b="-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446927"/>
              </p:ext>
            </p:extLst>
          </p:nvPr>
        </p:nvGraphicFramePr>
        <p:xfrm>
          <a:off x="7543797" y="2594288"/>
          <a:ext cx="4483436" cy="822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12374"/>
                <a:gridCol w="1828801"/>
                <a:gridCol w="1642261"/>
              </a:tblGrid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Current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Horizontal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Vertical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I</a:t>
                      </a:r>
                      <a:r>
                        <a:rPr lang="en-US" sz="2400" b="0" i="0" baseline="-2500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oct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470 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400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59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43798" y="352435"/>
            <a:ext cx="4483435" cy="1639652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LHC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(“</a:t>
            </a:r>
            <a:r>
              <a:rPr lang="en-US" sz="2000" i="1" dirty="0" smtClean="0">
                <a:latin typeface="Calibri Light" charset="0"/>
                <a:ea typeface="Calibri Light" charset="0"/>
                <a:cs typeface="Calibri Light" charset="0"/>
              </a:rPr>
              <a:t>CFC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” material)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11" y="250426"/>
            <a:ext cx="6988631" cy="595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44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494814" y="502199"/>
            <a:ext cx="4222176" cy="1212301"/>
          </a:xfrm>
        </p:spPr>
        <p:txBody>
          <a:bodyPr/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Impact 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on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O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ctupole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Current for the LHC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40880" y="2159471"/>
            <a:ext cx="2922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LHC actual geometry: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913" y="187662"/>
            <a:ext cx="6955973" cy="606815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406859"/>
              </p:ext>
            </p:extLst>
          </p:nvPr>
        </p:nvGraphicFramePr>
        <p:xfrm>
          <a:off x="7249886" y="2735436"/>
          <a:ext cx="4914900" cy="822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53195"/>
                <a:gridCol w="1902275"/>
                <a:gridCol w="1959430"/>
              </a:tblGrid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Current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Horizontal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Vertical (A)</a:t>
                      </a:r>
                      <a:endParaRPr lang="en-US" sz="18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  <a:tr h="306130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I</a:t>
                      </a:r>
                      <a:r>
                        <a:rPr lang="en-US" sz="2400" b="0" i="0" baseline="-25000" dirty="0" err="1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oct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470</a:t>
                      </a:r>
                      <a:r>
                        <a:rPr lang="en-US" sz="240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*(+1.23%) 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i="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400</a:t>
                      </a:r>
                      <a:r>
                        <a:rPr lang="en-US" sz="2400" dirty="0" smtClean="0">
                          <a:latin typeface="Calibri Light" charset="0"/>
                          <a:ea typeface="Calibri Light" charset="0"/>
                          <a:cs typeface="Calibri Light" charset="0"/>
                        </a:rPr>
                        <a:t>*(+0.97%)</a:t>
                      </a:r>
                      <a:endParaRPr lang="en-US" sz="2400" b="0" i="0" dirty="0">
                        <a:latin typeface="Calibri Light" charset="0"/>
                        <a:ea typeface="Calibri Light" charset="0"/>
                        <a:cs typeface="Calibri Light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08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916501" y="315453"/>
            <a:ext cx="10056600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>
              <a:lnSpc>
                <a:spcPct val="85000"/>
              </a:lnSpc>
            </a:pPr>
            <a:r>
              <a:rPr lang="en-US" sz="3600" b="0" strike="noStrike" spc="-38" dirty="0" smtClean="0">
                <a:solidFill>
                  <a:srgbClr val="404040"/>
                </a:solidFill>
                <a:latin typeface="Calibri Light"/>
                <a:ea typeface="Calibri Light"/>
              </a:rPr>
              <a:t>Three taper geometries in </a:t>
            </a:r>
            <a:r>
              <a:rPr lang="en-US" sz="3600" b="0" strike="noStrike" spc="-38" dirty="0">
                <a:solidFill>
                  <a:srgbClr val="404040"/>
                </a:solidFill>
                <a:latin typeface="Calibri Light"/>
                <a:ea typeface="Calibri Light"/>
              </a:rPr>
              <a:t>LHC and HL-LHC</a:t>
            </a:r>
            <a:r>
              <a:rPr lang="en-US" sz="4000" b="0" strike="noStrike" spc="-38" dirty="0">
                <a:solidFill>
                  <a:srgbClr val="404040"/>
                </a:solidFill>
                <a:latin typeface="Calibri Light"/>
                <a:ea typeface="Calibri Light"/>
              </a:rPr>
              <a:t> </a:t>
            </a:r>
            <a:endParaRPr lang="en-US" sz="4000" b="0" strike="noStrike" spc="-1" dirty="0">
              <a:latin typeface="Arial"/>
            </a:endParaRPr>
          </a:p>
        </p:txBody>
      </p:sp>
      <p:graphicFrame>
        <p:nvGraphicFramePr>
          <p:cNvPr id="135" name="Table 2"/>
          <p:cNvGraphicFramePr/>
          <p:nvPr>
            <p:extLst>
              <p:ext uri="{D42A27DB-BD31-4B8C-83A1-F6EECF244321}">
                <p14:modId xmlns:p14="http://schemas.microsoft.com/office/powerpoint/2010/main" val="1169923050"/>
              </p:ext>
            </p:extLst>
          </p:nvPr>
        </p:nvGraphicFramePr>
        <p:xfrm>
          <a:off x="1916501" y="1975593"/>
          <a:ext cx="8127720" cy="1463040"/>
        </p:xfrm>
        <a:graphic>
          <a:graphicData uri="http://schemas.openxmlformats.org/drawingml/2006/table">
            <a:tbl>
              <a:tblPr/>
              <a:tblGrid>
                <a:gridCol w="2709000"/>
                <a:gridCol w="2709000"/>
                <a:gridCol w="2709720"/>
              </a:tblGrid>
              <a:tr h="35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 Light"/>
                          <a:ea typeface="DejaVu Sans"/>
                        </a:rPr>
                        <a:t>Name</a:t>
                      </a:r>
                      <a:endParaRPr lang="en-US" sz="1800" b="0" strike="noStrike" spc="-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 Light"/>
                          <a:ea typeface="DejaVu Sans"/>
                        </a:rPr>
                        <a:t>Angle [degree]</a:t>
                      </a:r>
                      <a:endParaRPr lang="en-US" sz="1800" b="0" strike="noStrike" spc="-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libri Light"/>
                          <a:ea typeface="DejaVu Sans"/>
                        </a:rPr>
                        <a:t>Length[mm]</a:t>
                      </a:r>
                      <a:endParaRPr lang="en-US" sz="1800" b="0" strike="noStrike" spc="-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TCS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11,6°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97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TCSP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16,0°  16,5°</a:t>
                      </a:r>
                      <a:endParaRPr lang="en-US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37   27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71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TCSPM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16,5°   5°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Calibri Light"/>
                          <a:ea typeface="DejaVu Sans"/>
                        </a:rPr>
                        <a:t>36   80 </a:t>
                      </a:r>
                      <a:endParaRPr lang="en-US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36" name="Picture 6"/>
          <p:cNvPicPr/>
          <p:nvPr/>
        </p:nvPicPr>
        <p:blipFill>
          <a:blip r:embed="rId2"/>
          <a:srcRect r="-7259" b="10787"/>
          <a:stretch/>
        </p:blipFill>
        <p:spPr>
          <a:xfrm>
            <a:off x="4941000" y="3461400"/>
            <a:ext cx="2509200" cy="2249280"/>
          </a:xfrm>
          <a:prstGeom prst="rect">
            <a:avLst/>
          </a:prstGeom>
          <a:ln>
            <a:noFill/>
          </a:ln>
        </p:spPr>
      </p:pic>
      <p:pic>
        <p:nvPicPr>
          <p:cNvPr id="137" name="Picture 7"/>
          <p:cNvPicPr/>
          <p:nvPr/>
        </p:nvPicPr>
        <p:blipFill>
          <a:blip r:embed="rId3"/>
          <a:srcRect l="25909" t="17532" r="6967" b="14014"/>
          <a:stretch/>
        </p:blipFill>
        <p:spPr>
          <a:xfrm>
            <a:off x="8125200" y="3739320"/>
            <a:ext cx="2439720" cy="2063160"/>
          </a:xfrm>
          <a:prstGeom prst="rect">
            <a:avLst/>
          </a:prstGeom>
          <a:ln>
            <a:noFill/>
          </a:ln>
        </p:spPr>
      </p:pic>
      <p:sp>
        <p:nvSpPr>
          <p:cNvPr id="138" name="CustomShape 3"/>
          <p:cNvSpPr/>
          <p:nvPr/>
        </p:nvSpPr>
        <p:spPr>
          <a:xfrm>
            <a:off x="5029200" y="5610600"/>
            <a:ext cx="1095480" cy="39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TCSP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39" name="CustomShape 4"/>
          <p:cNvSpPr/>
          <p:nvPr/>
        </p:nvSpPr>
        <p:spPr>
          <a:xfrm>
            <a:off x="8362800" y="5610600"/>
            <a:ext cx="1031760" cy="39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  <a:ea typeface="DejaVu Sans"/>
              </a:rPr>
              <a:t>TCSPM</a:t>
            </a:r>
            <a:endParaRPr lang="en-US" sz="2000" b="0" strike="noStrike" spc="-1">
              <a:latin typeface="Arial"/>
            </a:endParaRPr>
          </a:p>
        </p:txBody>
      </p:sp>
      <p:sp>
        <p:nvSpPr>
          <p:cNvPr id="140" name="CustomShape 5"/>
          <p:cNvSpPr/>
          <p:nvPr/>
        </p:nvSpPr>
        <p:spPr>
          <a:xfrm>
            <a:off x="2480400" y="5587560"/>
            <a:ext cx="609480" cy="363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  <a:ea typeface="DejaVu Sans"/>
              </a:rPr>
              <a:t>TCS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141" name="Picture 12"/>
          <p:cNvPicPr/>
          <p:nvPr/>
        </p:nvPicPr>
        <p:blipFill>
          <a:blip r:embed="rId4"/>
          <a:srcRect l="6236" t="11477" r="4085" b="13077"/>
          <a:stretch/>
        </p:blipFill>
        <p:spPr>
          <a:xfrm>
            <a:off x="2205720" y="3670560"/>
            <a:ext cx="2505960" cy="1932120"/>
          </a:xfrm>
          <a:prstGeom prst="rect">
            <a:avLst/>
          </a:prstGeom>
          <a:ln>
            <a:noFill/>
          </a:ln>
        </p:spPr>
      </p:pic>
      <p:sp>
        <p:nvSpPr>
          <p:cNvPr id="12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3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1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4799" y="751644"/>
            <a:ext cx="4126522" cy="961811"/>
          </a:xfrm>
        </p:spPr>
        <p:txBody>
          <a:bodyPr/>
          <a:lstStyle/>
          <a:p>
            <a:r>
              <a:rPr lang="en-US" sz="3200" dirty="0" smtClean="0">
                <a:latin typeface="Calibri Light" charset="0"/>
                <a:ea typeface="Calibri Light" charset="0"/>
                <a:cs typeface="Calibri Light" charset="0"/>
              </a:rPr>
              <a:t>Model of CST software </a:t>
            </a:r>
            <a:endParaRPr lang="en-US" sz="32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785" t="5965" r="6322" b="10415"/>
          <a:stretch/>
        </p:blipFill>
        <p:spPr>
          <a:xfrm>
            <a:off x="865414" y="1996177"/>
            <a:ext cx="5330292" cy="19800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0" t="25351" r="13106" b="1684"/>
          <a:stretch/>
        </p:blipFill>
        <p:spPr>
          <a:xfrm>
            <a:off x="6399813" y="1996177"/>
            <a:ext cx="5302459" cy="19922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6857" r="8254" b="3316"/>
          <a:stretch/>
        </p:blipFill>
        <p:spPr>
          <a:xfrm>
            <a:off x="865414" y="4225803"/>
            <a:ext cx="5337469" cy="19494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5" t="5231" r="17962" b="15256"/>
          <a:stretch/>
        </p:blipFill>
        <p:spPr>
          <a:xfrm>
            <a:off x="6399813" y="4212487"/>
            <a:ext cx="5302459" cy="1919817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0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6601" y="2018179"/>
            <a:ext cx="18065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Flat Model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99813" y="1980433"/>
            <a:ext cx="1420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TCS Model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5414" y="4275442"/>
            <a:ext cx="1549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TCSP Model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99813" y="4247914"/>
            <a:ext cx="1708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TCSPM Model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73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917871" y="412854"/>
            <a:ext cx="11274129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latin typeface="Calibri Light" charset="0"/>
                <a:ea typeface="Calibri Light" charset="0"/>
                <a:cs typeface="Calibri Light" charset="0"/>
              </a:rPr>
              <a:t>These </a:t>
            </a:r>
            <a:r>
              <a:rPr lang="en-US" sz="2800" spc="-1" dirty="0">
                <a:latin typeface="Calibri Light" charset="0"/>
                <a:ea typeface="Calibri Light" charset="0"/>
                <a:cs typeface="Calibri Light" charset="0"/>
              </a:rPr>
              <a:t>are </a:t>
            </a:r>
            <a:r>
              <a:rPr lang="en-US" sz="2800" spc="-1" dirty="0" smtClean="0">
                <a:latin typeface="Calibri Light" charset="0"/>
                <a:ea typeface="Calibri Light" charset="0"/>
                <a:cs typeface="Calibri Light" charset="0"/>
              </a:rPr>
              <a:t>all frequencies for </a:t>
            </a:r>
            <a:r>
              <a:rPr lang="en-US" sz="2800" spc="-1" dirty="0">
                <a:latin typeface="Calibri Light" charset="0"/>
                <a:ea typeface="Calibri Light" charset="0"/>
                <a:cs typeface="Calibri Light" charset="0"/>
              </a:rPr>
              <a:t>the transition angles by taper. </a:t>
            </a:r>
            <a:endParaRPr lang="en-US" sz="2800" spc="-1" dirty="0" smtClean="0">
              <a:latin typeface="Calibri Light" charset="0"/>
              <a:ea typeface="Calibri Light" charset="0"/>
              <a:cs typeface="Calibri Light" charset="0"/>
            </a:endParaRPr>
          </a:p>
          <a:p>
            <a:pPr>
              <a:lnSpc>
                <a:spcPct val="100000"/>
              </a:lnSpc>
            </a:pPr>
            <a:r>
              <a:rPr lang="en-US" sz="2800" spc="-1" dirty="0" smtClean="0">
                <a:latin typeface="Calibri Light" charset="0"/>
                <a:ea typeface="Calibri Light" charset="0"/>
                <a:cs typeface="Calibri Light" charset="0"/>
              </a:rPr>
              <a:t>For </a:t>
            </a:r>
            <a:r>
              <a:rPr lang="en-US" sz="2800" strike="noStrike" spc="-1" dirty="0" smtClean="0">
                <a:latin typeface="Calibri Light" charset="0"/>
                <a:ea typeface="Calibri Light" charset="0"/>
                <a:cs typeface="Calibri Light" charset="0"/>
              </a:rPr>
              <a:t>all geometry the impedance is flat with the frequency, as expected. </a:t>
            </a:r>
          </a:p>
        </p:txBody>
      </p:sp>
      <p:sp>
        <p:nvSpPr>
          <p:cNvPr id="149" name="CustomShape 5"/>
          <p:cNvSpPr/>
          <p:nvPr/>
        </p:nvSpPr>
        <p:spPr>
          <a:xfrm>
            <a:off x="1285920" y="-2214720"/>
            <a:ext cx="183600" cy="368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AutoShape 2" descr="creenshot from 2018-11-01 17-02-50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68" y="2018804"/>
            <a:ext cx="11185071" cy="36959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68" y="2043799"/>
            <a:ext cx="11288152" cy="36709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03447" y="5527735"/>
            <a:ext cx="1688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4">
                    <a:lumMod val="7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Zoom-in</a:t>
            </a:r>
            <a:endParaRPr lang="en-US" sz="1600" dirty="0">
              <a:solidFill>
                <a:schemeClr val="accent4">
                  <a:lumMod val="75000"/>
                </a:schemeClr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5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8771" y="652174"/>
            <a:ext cx="10486158" cy="114479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T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he flat taper theory</a:t>
            </a:r>
            <a:r>
              <a:rPr lang="en-US" sz="2800" spc="-1" dirty="0" smtClean="0">
                <a:solidFill>
                  <a:srgbClr val="404040"/>
                </a:solidFill>
                <a:latin typeface="Calibri Light" charset="0"/>
                <a:ea typeface="Calibri Light" charset="0"/>
                <a:cs typeface="Calibri Light" charset="0"/>
              </a:rPr>
              <a:t> agrees with 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the CST simulation </a:t>
            </a:r>
            <a:endParaRPr lang="en-US" sz="2800" spc="-1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11492" y="2258828"/>
            <a:ext cx="28634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alibri Light" charset="0"/>
                <a:ea typeface="Calibri Light" charset="0"/>
                <a:cs typeface="Calibri Light" charset="0"/>
              </a:rPr>
              <a:t>The transverse impedance has been </a:t>
            </a:r>
            <a:r>
              <a:rPr lang="en-GB" dirty="0" smtClean="0">
                <a:latin typeface="Calibri Light" charset="0"/>
                <a:ea typeface="Calibri Light" charset="0"/>
                <a:cs typeface="Calibri Light" charset="0"/>
              </a:rPr>
              <a:t>plotted at the </a:t>
            </a:r>
            <a:r>
              <a:rPr lang="en-GB" dirty="0">
                <a:latin typeface="Calibri Light" charset="0"/>
                <a:ea typeface="Calibri Light" charset="0"/>
                <a:cs typeface="Calibri Light" charset="0"/>
              </a:rPr>
              <a:t>full gap of the collimator </a:t>
            </a:r>
            <a:r>
              <a:rPr lang="en-GB" dirty="0" smtClean="0">
                <a:latin typeface="Calibri Light" charset="0"/>
                <a:ea typeface="Calibri Light" charset="0"/>
                <a:cs typeface="Calibri Light" charset="0"/>
              </a:rPr>
              <a:t>using a frequency average.</a:t>
            </a:r>
          </a:p>
          <a:p>
            <a:endParaRPr lang="en-US" dirty="0" smtClean="0">
              <a:latin typeface="Calibri Light" charset="0"/>
              <a:ea typeface="Calibri Light" charset="0"/>
              <a:cs typeface="Calibri Light" charset="0"/>
            </a:endParaRPr>
          </a:p>
          <a:p>
            <a:r>
              <a:rPr lang="en-US" dirty="0" smtClean="0">
                <a:latin typeface="Calibri Light" charset="0"/>
                <a:ea typeface="Calibri Light" charset="0"/>
                <a:cs typeface="Calibri Light" charset="0"/>
              </a:rPr>
              <a:t>The plot compared </a:t>
            </a:r>
            <a:r>
              <a:rPr lang="en-US" dirty="0">
                <a:latin typeface="Calibri Light" charset="0"/>
                <a:ea typeface="Calibri Light" charset="0"/>
                <a:cs typeface="Calibri Light" charset="0"/>
              </a:rPr>
              <a:t>the simulation results of three taper </a:t>
            </a:r>
            <a:r>
              <a:rPr lang="en-US" dirty="0" smtClean="0">
                <a:latin typeface="Calibri Light" charset="0"/>
                <a:ea typeface="Calibri Light" charset="0"/>
                <a:cs typeface="Calibri Light" charset="0"/>
              </a:rPr>
              <a:t>geometries (TCS, TCSP, TCSPM) with the flat taper theory.</a:t>
            </a:r>
            <a:endParaRPr lang="en-US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29" y="1967943"/>
            <a:ext cx="7380514" cy="421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8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1272212" y="339388"/>
            <a:ext cx="10056600" cy="144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2747344" y="2389211"/>
            <a:ext cx="195639" cy="4347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4"/>
          <p:cNvSpPr/>
          <p:nvPr/>
        </p:nvSpPr>
        <p:spPr>
          <a:xfrm>
            <a:off x="6683208" y="538828"/>
            <a:ext cx="5153044" cy="105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3200" b="0" strike="noStrike" spc="-1" dirty="0">
                <a:solidFill>
                  <a:srgbClr val="000000"/>
                </a:solidFill>
                <a:latin typeface="Calibri Light"/>
                <a:ea typeface="Calibri Light"/>
              </a:rPr>
              <a:t>Impedance Model: </a:t>
            </a:r>
            <a:r>
              <a:rPr lang="en-US" sz="3200" b="0" strike="noStrike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 Geometrical impedance of LHC 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72" name="Picture 171"/>
          <p:cNvPicPr/>
          <p:nvPr/>
        </p:nvPicPr>
        <p:blipFill>
          <a:blip r:embed="rId3"/>
          <a:stretch/>
        </p:blipFill>
        <p:spPr>
          <a:xfrm>
            <a:off x="530941" y="316617"/>
            <a:ext cx="5802403" cy="5818712"/>
          </a:xfrm>
          <a:prstGeom prst="rect">
            <a:avLst/>
          </a:prstGeom>
          <a:ln>
            <a:noFill/>
          </a:ln>
        </p:spPr>
      </p:pic>
      <p:sp>
        <p:nvSpPr>
          <p:cNvPr id="5" name="Right Brace 4"/>
          <p:cNvSpPr/>
          <p:nvPr/>
        </p:nvSpPr>
        <p:spPr>
          <a:xfrm>
            <a:off x="6112148" y="189617"/>
            <a:ext cx="815942" cy="5818712"/>
          </a:xfrm>
          <a:prstGeom prst="rightBrace">
            <a:avLst>
              <a:gd name="adj1" fmla="val 8333"/>
              <a:gd name="adj2" fmla="val 50257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54598" y="2810474"/>
            <a:ext cx="34486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TCSP, TCTP, TCTW, TCTV and TCTH: </a:t>
            </a:r>
            <a:r>
              <a:rPr lang="en-US" sz="2400" dirty="0" err="1" smtClean="0">
                <a:latin typeface="Calibri Light" charset="0"/>
                <a:ea typeface="Calibri Light" charset="0"/>
                <a:cs typeface="Calibri Light" charset="0"/>
              </a:rPr>
              <a:t>Zeff</a:t>
            </a:r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 * 1.7</a:t>
            </a:r>
            <a:endParaRPr lang="en-US" sz="2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95" y="1994812"/>
            <a:ext cx="8268662" cy="11638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93" y="3148008"/>
            <a:ext cx="8268678" cy="1563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93" y="3628597"/>
            <a:ext cx="8268664" cy="29531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432142" y="4674620"/>
            <a:ext cx="860505" cy="241146"/>
          </a:xfrm>
          <a:prstGeom prst="ellipse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361" r="-8"/>
          <a:stretch/>
        </p:blipFill>
        <p:spPr>
          <a:xfrm>
            <a:off x="197393" y="3907337"/>
            <a:ext cx="8268664" cy="465294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3"/>
          <a:srcRect t="32412" b="63305"/>
          <a:stretch/>
        </p:blipFill>
        <p:spPr>
          <a:xfrm>
            <a:off x="197393" y="3285679"/>
            <a:ext cx="8268664" cy="356993"/>
          </a:xfrm>
          <a:prstGeom prst="rect">
            <a:avLst/>
          </a:prstGeom>
          <a:ln>
            <a:noFill/>
          </a:ln>
        </p:spPr>
      </p:pic>
      <p:sp>
        <p:nvSpPr>
          <p:cNvPr id="18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7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67261" y="4867314"/>
            <a:ext cx="4534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We have LHC </a:t>
            </a:r>
            <a:r>
              <a:rPr lang="en-US" spc="-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collimators but with HL-LHC beam parameters and collimation </a:t>
            </a:r>
            <a:r>
              <a:rPr lang="en-US" spc="-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charset="0"/>
                <a:ea typeface="Calibri Light" charset="0"/>
                <a:cs typeface="Calibri Light" charset="0"/>
              </a:rPr>
              <a:t>settings.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2"/>
          <p:cNvPicPr/>
          <p:nvPr/>
        </p:nvPicPr>
        <p:blipFill>
          <a:blip r:embed="rId2"/>
          <a:srcRect l="47404" t="24412" b="886"/>
          <a:stretch/>
        </p:blipFill>
        <p:spPr>
          <a:xfrm rot="21598800">
            <a:off x="914760" y="1920960"/>
            <a:ext cx="4662720" cy="3974760"/>
          </a:xfrm>
          <a:prstGeom prst="rect">
            <a:avLst/>
          </a:prstGeom>
          <a:ln>
            <a:noFill/>
          </a:ln>
        </p:spPr>
      </p:pic>
      <p:sp>
        <p:nvSpPr>
          <p:cNvPr id="179" name="CustomShape 1"/>
          <p:cNvSpPr/>
          <p:nvPr/>
        </p:nvSpPr>
        <p:spPr>
          <a:xfrm rot="684600">
            <a:off x="2583964" y="3371201"/>
            <a:ext cx="2509920" cy="1290240"/>
          </a:xfrm>
          <a:prstGeom prst="ellipse">
            <a:avLst/>
          </a:prstGeom>
          <a:noFill/>
          <a:ln w="91440">
            <a:solidFill>
              <a:srgbClr val="5124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Line 2"/>
          <p:cNvSpPr/>
          <p:nvPr/>
        </p:nvSpPr>
        <p:spPr>
          <a:xfrm>
            <a:off x="5057353" y="4112091"/>
            <a:ext cx="867205" cy="0"/>
          </a:xfrm>
          <a:prstGeom prst="line">
            <a:avLst/>
          </a:prstGeom>
          <a:ln w="63500">
            <a:solidFill>
              <a:srgbClr val="51248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1" name="Picture 6"/>
          <p:cNvPicPr/>
          <p:nvPr/>
        </p:nvPicPr>
        <p:blipFill rotWithShape="1">
          <a:blip r:embed="rId3"/>
          <a:srcRect l="8696" b="12103"/>
          <a:stretch/>
        </p:blipFill>
        <p:spPr>
          <a:xfrm>
            <a:off x="6200900" y="2607969"/>
            <a:ext cx="1503437" cy="1607459"/>
          </a:xfrm>
          <a:prstGeom prst="rect">
            <a:avLst/>
          </a:prstGeom>
          <a:ln>
            <a:noFill/>
          </a:ln>
        </p:spPr>
      </p:pic>
      <p:sp>
        <p:nvSpPr>
          <p:cNvPr id="183" name="Line 3"/>
          <p:cNvSpPr/>
          <p:nvPr/>
        </p:nvSpPr>
        <p:spPr>
          <a:xfrm>
            <a:off x="8305964" y="3833440"/>
            <a:ext cx="0" cy="365760"/>
          </a:xfrm>
          <a:prstGeom prst="line">
            <a:avLst/>
          </a:prstGeom>
          <a:ln w="54720">
            <a:solidFill>
              <a:srgbClr val="491D7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Line 4"/>
          <p:cNvSpPr/>
          <p:nvPr/>
        </p:nvSpPr>
        <p:spPr>
          <a:xfrm>
            <a:off x="8123084" y="4016320"/>
            <a:ext cx="365760" cy="0"/>
          </a:xfrm>
          <a:prstGeom prst="line">
            <a:avLst/>
          </a:prstGeom>
          <a:ln w="54720">
            <a:solidFill>
              <a:srgbClr val="491D7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089" y="460678"/>
            <a:ext cx="10260440" cy="1144800"/>
          </a:xfrm>
        </p:spPr>
        <p:txBody>
          <a:bodyPr/>
          <a:lstStyle/>
          <a:p>
            <a:r>
              <a:rPr lang="en-US" sz="3200" dirty="0" smtClean="0">
                <a:latin typeface="Calibri Light" charset="0"/>
                <a:ea typeface="Calibri Light" charset="0"/>
                <a:cs typeface="Calibri Light" charset="0"/>
              </a:rPr>
              <a:t>TCP.C6R7 doesn’t change because the primary collimators have a transition in the jaw. It is the major contributor to the geometrical impedance.</a:t>
            </a:r>
            <a:endParaRPr lang="en-US" sz="32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93956" y="2494203"/>
            <a:ext cx="2258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Taper of TCPP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23084" y="5074374"/>
            <a:ext cx="1613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Jaw :10° 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2" t="25143" r="399" b="45116"/>
          <a:stretch/>
        </p:blipFill>
        <p:spPr>
          <a:xfrm>
            <a:off x="6853065" y="4329194"/>
            <a:ext cx="4442464" cy="8239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47831" y="5074374"/>
            <a:ext cx="115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5mm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02523" y="3017423"/>
            <a:ext cx="4038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Ztaper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 = 35,4 </a:t>
            </a:r>
            <a:r>
              <a:rPr lang="en-US" sz="2800" dirty="0" err="1" smtClean="0">
                <a:latin typeface="Calibri Light" charset="0"/>
                <a:ea typeface="Calibri Light" charset="0"/>
                <a:cs typeface="Calibri Light" charset="0"/>
              </a:rPr>
              <a:t>KOhm</a:t>
            </a:r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/m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62198" y="5622972"/>
            <a:ext cx="3380028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Zjaw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 = 121,9 </a:t>
            </a:r>
            <a:r>
              <a:rPr lang="en-US" sz="2800" dirty="0" err="1">
                <a:latin typeface="Calibri Light" charset="0"/>
                <a:ea typeface="Calibri Light" charset="0"/>
                <a:cs typeface="Calibri Light" charset="0"/>
              </a:rPr>
              <a:t>KOhm</a:t>
            </a:r>
            <a:r>
              <a:rPr lang="en-US" sz="2800" dirty="0">
                <a:latin typeface="Calibri Light" charset="0"/>
                <a:ea typeface="Calibri Light" charset="0"/>
                <a:cs typeface="Calibri Light" charset="0"/>
              </a:rPr>
              <a:t>/m</a:t>
            </a:r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2"/>
          <p:cNvSpPr/>
          <p:nvPr/>
        </p:nvSpPr>
        <p:spPr>
          <a:xfrm>
            <a:off x="7167717" y="638159"/>
            <a:ext cx="4187809" cy="836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90000"/>
              </a:lnSpc>
            </a:pPr>
            <a:r>
              <a:rPr lang="en-US" sz="3200" spc="-1" dirty="0" smtClean="0">
                <a:solidFill>
                  <a:srgbClr val="000000"/>
                </a:solidFill>
                <a:latin typeface="Calibri Light"/>
                <a:ea typeface="Calibri Light"/>
              </a:rPr>
              <a:t>Impedance </a:t>
            </a:r>
            <a:r>
              <a:rPr lang="en-US" sz="3200" spc="-1" dirty="0">
                <a:solidFill>
                  <a:srgbClr val="000000"/>
                </a:solidFill>
                <a:latin typeface="Calibri Light"/>
                <a:ea typeface="Calibri Light"/>
              </a:rPr>
              <a:t>Model:  Geometrical impedance of HL-LHC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77" name="Picture 176"/>
          <p:cNvPicPr/>
          <p:nvPr/>
        </p:nvPicPr>
        <p:blipFill>
          <a:blip r:embed="rId2"/>
          <a:stretch/>
        </p:blipFill>
        <p:spPr>
          <a:xfrm>
            <a:off x="545690" y="250722"/>
            <a:ext cx="5948152" cy="5952379"/>
          </a:xfrm>
          <a:prstGeom prst="rect">
            <a:avLst/>
          </a:prstGeom>
          <a:ln>
            <a:noFill/>
          </a:ln>
        </p:spPr>
      </p:pic>
      <p:sp>
        <p:nvSpPr>
          <p:cNvPr id="5" name="Right Brace 4"/>
          <p:cNvSpPr/>
          <p:nvPr/>
        </p:nvSpPr>
        <p:spPr>
          <a:xfrm>
            <a:off x="6493843" y="250721"/>
            <a:ext cx="673874" cy="5678131"/>
          </a:xfrm>
          <a:prstGeom prst="rightBrac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32597" y="2625726"/>
            <a:ext cx="4711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The changes for LHC actual geometry </a:t>
            </a:r>
          </a:p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                     +</a:t>
            </a:r>
          </a:p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TCSG.IP7 and TCP.D6R7: </a:t>
            </a:r>
            <a:r>
              <a:rPr lang="en-US" sz="2400" dirty="0" err="1" smtClean="0">
                <a:latin typeface="Calibri Light" charset="0"/>
                <a:ea typeface="Calibri Light" charset="0"/>
                <a:cs typeface="Calibri Light" charset="0"/>
              </a:rPr>
              <a:t>Zeff</a:t>
            </a:r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/1.36</a:t>
            </a:r>
            <a:endParaRPr lang="en-US" sz="2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8" y="1701904"/>
            <a:ext cx="7205809" cy="9238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8" y="2630746"/>
            <a:ext cx="7205809" cy="6134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7" y="3244163"/>
            <a:ext cx="7205809" cy="13968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6" y="4640982"/>
            <a:ext cx="7205809" cy="2364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6" y="4877480"/>
            <a:ext cx="7205809" cy="266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6" y="5143540"/>
            <a:ext cx="7205809" cy="399091"/>
          </a:xfrm>
          <a:prstGeom prst="rect">
            <a:avLst/>
          </a:prstGeom>
        </p:spPr>
      </p:pic>
      <p:sp>
        <p:nvSpPr>
          <p:cNvPr id="14" name="Date Placeholder 3"/>
          <p:cNvSpPr txBox="1">
            <a:spLocks/>
          </p:cNvSpPr>
          <p:nvPr/>
        </p:nvSpPr>
        <p:spPr>
          <a:xfrm>
            <a:off x="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>
                <a:solidFill>
                  <a:schemeClr val="bg1"/>
                </a:solidFill>
              </a:rPr>
              <a:t>27/11/18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15094</TotalTime>
  <Words>1352</Words>
  <Application>Microsoft Macintosh PowerPoint</Application>
  <PresentationFormat>Widescreen</PresentationFormat>
  <Paragraphs>266</Paragraphs>
  <Slides>28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Courier New</vt:lpstr>
      <vt:lpstr>DejaVu Sans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Model of CST software </vt:lpstr>
      <vt:lpstr>PowerPoint Presentation</vt:lpstr>
      <vt:lpstr>The flat taper theory agrees with the CST simulation </vt:lpstr>
      <vt:lpstr>PowerPoint Presentation</vt:lpstr>
      <vt:lpstr>TCP.C6R7 doesn’t change because the primary collimators have a transition in the jaw. It is the major contributor to the geometrical impedance.</vt:lpstr>
      <vt:lpstr>PowerPoint Presentation</vt:lpstr>
      <vt:lpstr>PowerPoint Presentation</vt:lpstr>
      <vt:lpstr>PowerPoint Presentation</vt:lpstr>
      <vt:lpstr>Octupole current approximately scales with imaginary impedance </vt:lpstr>
      <vt:lpstr>Impact on Octupole Current for the HL-LHC</vt:lpstr>
      <vt:lpstr>Impact on Octupole Current for the HL-LHC baseline</vt:lpstr>
      <vt:lpstr>Impact on Octupole Current for the  HL-LHC</vt:lpstr>
      <vt:lpstr>Future work</vt:lpstr>
      <vt:lpstr>PowerPoint Presentation</vt:lpstr>
      <vt:lpstr>Back-up slides </vt:lpstr>
      <vt:lpstr>CST software: The TCS model </vt:lpstr>
      <vt:lpstr>CST software: The TCSP model </vt:lpstr>
      <vt:lpstr>CST software: The TCSPM model </vt:lpstr>
      <vt:lpstr>PowerPoint Presentation</vt:lpstr>
      <vt:lpstr>Modify the model in CST software to reduce the noise </vt:lpstr>
      <vt:lpstr>PowerPoint Presentation</vt:lpstr>
      <vt:lpstr>Octupole thresholds for different coating scenarios </vt:lpstr>
      <vt:lpstr>Impact on Octupole Current for the LHC</vt:lpstr>
      <vt:lpstr>Impact on Octupole Current for the LHC (“CFC” material)</vt:lpstr>
      <vt:lpstr>Impact on Octupole Current for the LHC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Emanuela Carideo</dc:creator>
  <dc:description/>
  <cp:lastModifiedBy>Emanuela Carideo</cp:lastModifiedBy>
  <cp:revision>312</cp:revision>
  <cp:lastPrinted>2018-04-13T15:37:18Z</cp:lastPrinted>
  <dcterms:created xsi:type="dcterms:W3CDTF">2018-04-12T08:23:54Z</dcterms:created>
  <dcterms:modified xsi:type="dcterms:W3CDTF">2018-11-26T22:54:41Z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15.0037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