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87" r:id="rId6"/>
    <p:sldId id="288" r:id="rId7"/>
    <p:sldId id="289" r:id="rId8"/>
    <p:sldId id="291" r:id="rId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287"/>
            <p14:sldId id="288"/>
            <p14:sldId id="289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Objects="1" showGuides="1">
      <p:cViewPr varScale="1">
        <p:scale>
          <a:sx n="78" d="100"/>
          <a:sy n="78" d="100"/>
        </p:scale>
        <p:origin x="72" y="972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12/4/2018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12/4/2018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1600" y="2819400"/>
            <a:ext cx="7200000" cy="1800000"/>
          </a:xfrm>
        </p:spPr>
        <p:txBody>
          <a:bodyPr/>
          <a:lstStyle/>
          <a:p>
            <a:pPr algn="ctr"/>
            <a:r>
              <a:rPr lang="en-US" dirty="0" smtClean="0"/>
              <a:t>Crab layout options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R. Calaga, R. De Maria, P. Fessia, R. Tomas, 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WP2 meeting 2/12/2018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60489"/>
            <a:ext cx="7920000" cy="720000"/>
          </a:xfrm>
        </p:spPr>
        <p:txBody>
          <a:bodyPr/>
          <a:lstStyle/>
          <a:p>
            <a:r>
              <a:rPr lang="en-US" dirty="0" smtClean="0"/>
              <a:t>Crab Layout: distance options</a:t>
            </a:r>
            <a:endParaRPr lang="en-GB" dirty="0"/>
          </a:p>
        </p:txBody>
      </p:sp>
      <p:grpSp>
        <p:nvGrpSpPr>
          <p:cNvPr id="60" name="Group 59"/>
          <p:cNvGrpSpPr/>
          <p:nvPr/>
        </p:nvGrpSpPr>
        <p:grpSpPr>
          <a:xfrm>
            <a:off x="1608166" y="1493425"/>
            <a:ext cx="5595852" cy="344421"/>
            <a:chOff x="987574" y="5198425"/>
            <a:chExt cx="5595852" cy="344421"/>
          </a:xfrm>
        </p:grpSpPr>
        <p:cxnSp>
          <p:nvCxnSpPr>
            <p:cNvPr id="61" name="Straight Arrow Connector 60"/>
            <p:cNvCxnSpPr/>
            <p:nvPr/>
          </p:nvCxnSpPr>
          <p:spPr>
            <a:xfrm flipH="1" flipV="1">
              <a:off x="987574" y="5198425"/>
              <a:ext cx="2649444" cy="222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 flipV="1">
              <a:off x="3637019" y="5209530"/>
              <a:ext cx="425477" cy="333316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4062496" y="5542846"/>
              <a:ext cx="2520930" cy="0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1608166" y="1504530"/>
            <a:ext cx="5595852" cy="333316"/>
            <a:chOff x="987574" y="5209530"/>
            <a:chExt cx="5595852" cy="333316"/>
          </a:xfrm>
        </p:grpSpPr>
        <p:cxnSp>
          <p:nvCxnSpPr>
            <p:cNvPr id="65" name="Straight Arrow Connector 64"/>
            <p:cNvCxnSpPr/>
            <p:nvPr/>
          </p:nvCxnSpPr>
          <p:spPr>
            <a:xfrm flipV="1">
              <a:off x="4062496" y="5209530"/>
              <a:ext cx="2520930" cy="1333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3637018" y="5220633"/>
              <a:ext cx="433491" cy="322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 flipV="1">
              <a:off x="987574" y="5510264"/>
              <a:ext cx="2649444" cy="325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4960281" y="1324630"/>
            <a:ext cx="931087" cy="728663"/>
            <a:chOff x="4091364" y="5021403"/>
            <a:chExt cx="931087" cy="728663"/>
          </a:xfrm>
        </p:grpSpPr>
        <p:sp>
          <p:nvSpPr>
            <p:cNvPr id="69" name="Rectangle 68"/>
            <p:cNvSpPr/>
            <p:nvPr/>
          </p:nvSpPr>
          <p:spPr>
            <a:xfrm>
              <a:off x="4811728" y="5413312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4633202" y="5091099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633202" y="5413312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4330851" y="5091099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4152325" y="5091099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152325" y="5413312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091364" y="5021403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587388" y="5021403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oup 76"/>
          <p:cNvGrpSpPr/>
          <p:nvPr/>
        </p:nvGrpSpPr>
        <p:grpSpPr>
          <a:xfrm flipH="1">
            <a:off x="3128000" y="1316402"/>
            <a:ext cx="939944" cy="728664"/>
            <a:chOff x="2051720" y="5021402"/>
            <a:chExt cx="939944" cy="728664"/>
          </a:xfrm>
        </p:grpSpPr>
        <p:sp>
          <p:nvSpPr>
            <p:cNvPr id="78" name="Rectangle 77"/>
            <p:cNvSpPr/>
            <p:nvPr/>
          </p:nvSpPr>
          <p:spPr>
            <a:xfrm>
              <a:off x="2780941" y="5413312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602415" y="5091099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602415" y="5413312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300064" y="5091099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121538" y="5091099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2121538" y="5413312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2051720" y="5021402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2556601" y="5021403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6637826" y="1196752"/>
            <a:ext cx="570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B1(E)</a:t>
            </a:r>
            <a:endParaRPr lang="en-GB" sz="1400" dirty="0"/>
          </a:p>
        </p:txBody>
      </p:sp>
      <p:sp>
        <p:nvSpPr>
          <p:cNvPr id="87" name="TextBox 86"/>
          <p:cNvSpPr txBox="1"/>
          <p:nvPr/>
        </p:nvSpPr>
        <p:spPr>
          <a:xfrm>
            <a:off x="6637826" y="1598568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B2(I)</a:t>
            </a:r>
            <a:endParaRPr lang="en-GB" sz="1400" dirty="0"/>
          </a:p>
        </p:txBody>
      </p:sp>
      <p:sp>
        <p:nvSpPr>
          <p:cNvPr id="88" name="TextBox 87"/>
          <p:cNvSpPr txBox="1"/>
          <p:nvPr/>
        </p:nvSpPr>
        <p:spPr>
          <a:xfrm>
            <a:off x="1718097" y="1232210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B2(E)</a:t>
            </a:r>
            <a:endParaRPr lang="en-GB" sz="1400" dirty="0"/>
          </a:p>
        </p:txBody>
      </p:sp>
      <p:sp>
        <p:nvSpPr>
          <p:cNvPr id="89" name="TextBox 88"/>
          <p:cNvSpPr txBox="1"/>
          <p:nvPr/>
        </p:nvSpPr>
        <p:spPr>
          <a:xfrm>
            <a:off x="1660084" y="1817882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B1(I)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17736" y="1472489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Nominal</a:t>
            </a:r>
            <a:endParaRPr lang="en-GB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1697323" y="2861577"/>
            <a:ext cx="5595852" cy="344421"/>
            <a:chOff x="987574" y="5198425"/>
            <a:chExt cx="5595852" cy="344421"/>
          </a:xfrm>
        </p:grpSpPr>
        <p:cxnSp>
          <p:nvCxnSpPr>
            <p:cNvPr id="96" name="Straight Arrow Connector 95"/>
            <p:cNvCxnSpPr/>
            <p:nvPr/>
          </p:nvCxnSpPr>
          <p:spPr>
            <a:xfrm flipH="1" flipV="1">
              <a:off x="987574" y="5198425"/>
              <a:ext cx="2649444" cy="222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flipH="1" flipV="1">
              <a:off x="3637019" y="5209530"/>
              <a:ext cx="425477" cy="333316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 flipH="1">
              <a:off x="4062496" y="5542846"/>
              <a:ext cx="2520930" cy="0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1697323" y="2872682"/>
            <a:ext cx="5595852" cy="333316"/>
            <a:chOff x="987574" y="5209530"/>
            <a:chExt cx="5595852" cy="333316"/>
          </a:xfrm>
        </p:grpSpPr>
        <p:cxnSp>
          <p:nvCxnSpPr>
            <p:cNvPr id="93" name="Straight Arrow Connector 92"/>
            <p:cNvCxnSpPr/>
            <p:nvPr/>
          </p:nvCxnSpPr>
          <p:spPr>
            <a:xfrm flipV="1">
              <a:off x="4062496" y="5209530"/>
              <a:ext cx="2520930" cy="1333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3637018" y="5220633"/>
              <a:ext cx="433491" cy="322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 flipV="1">
              <a:off x="987574" y="5510264"/>
              <a:ext cx="2649444" cy="325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4958910" y="2716678"/>
            <a:ext cx="435063" cy="728663"/>
            <a:chOff x="5049438" y="2692782"/>
            <a:chExt cx="435063" cy="728663"/>
          </a:xfrm>
        </p:grpSpPr>
        <p:sp>
          <p:nvSpPr>
            <p:cNvPr id="58" name="Rectangle 57"/>
            <p:cNvSpPr/>
            <p:nvPr/>
          </p:nvSpPr>
          <p:spPr>
            <a:xfrm>
              <a:off x="5288925" y="2762478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110399" y="2762478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110399" y="3084691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049438" y="2692782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24331" y="2702585"/>
            <a:ext cx="435063" cy="728663"/>
            <a:chOff x="5545462" y="2692782"/>
            <a:chExt cx="435063" cy="728663"/>
          </a:xfrm>
        </p:grpSpPr>
        <p:sp>
          <p:nvSpPr>
            <p:cNvPr id="55" name="Rectangle 54"/>
            <p:cNvSpPr/>
            <p:nvPr/>
          </p:nvSpPr>
          <p:spPr>
            <a:xfrm>
              <a:off x="5769802" y="308469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591276" y="2762478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591276" y="308469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545462" y="2692782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632881" y="2699476"/>
            <a:ext cx="435063" cy="728663"/>
            <a:chOff x="3549584" y="2684554"/>
            <a:chExt cx="435063" cy="728663"/>
          </a:xfrm>
        </p:grpSpPr>
        <p:sp>
          <p:nvSpPr>
            <p:cNvPr id="50" name="Rectangle 49"/>
            <p:cNvSpPr/>
            <p:nvPr/>
          </p:nvSpPr>
          <p:spPr>
            <a:xfrm flipH="1">
              <a:off x="3618738" y="275425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51" name="Rectangle 50"/>
            <p:cNvSpPr/>
            <p:nvPr/>
          </p:nvSpPr>
          <p:spPr>
            <a:xfrm flipH="1">
              <a:off x="3797264" y="275425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52" name="Rectangle 51"/>
            <p:cNvSpPr/>
            <p:nvPr/>
          </p:nvSpPr>
          <p:spPr>
            <a:xfrm flipH="1">
              <a:off x="3618738" y="3076464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ectangle 52"/>
            <p:cNvSpPr/>
            <p:nvPr/>
          </p:nvSpPr>
          <p:spPr>
            <a:xfrm flipH="1">
              <a:off x="3549584" y="2684554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701729" y="2697770"/>
            <a:ext cx="435063" cy="728663"/>
            <a:chOff x="3044703" y="2684555"/>
            <a:chExt cx="435063" cy="728663"/>
          </a:xfrm>
        </p:grpSpPr>
        <p:sp>
          <p:nvSpPr>
            <p:cNvPr id="47" name="Rectangle 46"/>
            <p:cNvSpPr/>
            <p:nvPr/>
          </p:nvSpPr>
          <p:spPr>
            <a:xfrm flipH="1">
              <a:off x="3137861" y="3076464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48" name="Rectangle 47"/>
            <p:cNvSpPr/>
            <p:nvPr/>
          </p:nvSpPr>
          <p:spPr>
            <a:xfrm flipH="1">
              <a:off x="3137861" y="2754251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Rectangle 48"/>
            <p:cNvSpPr/>
            <p:nvPr/>
          </p:nvSpPr>
          <p:spPr>
            <a:xfrm flipH="1">
              <a:off x="3316387" y="3076464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54" name="Rectangle 53"/>
            <p:cNvSpPr/>
            <p:nvPr/>
          </p:nvSpPr>
          <p:spPr>
            <a:xfrm flipH="1">
              <a:off x="3044703" y="2684555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6726983" y="2564904"/>
            <a:ext cx="570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B1(E)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6726983" y="2966720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B2(I)</a:t>
            </a:r>
            <a:endParaRPr lang="en-GB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1807254" y="2600362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B2(E)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1749241" y="3186034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B1(I)</a:t>
            </a:r>
            <a:endParaRPr lang="en-GB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23361" y="286328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Shift 1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40207" y="2277051"/>
            <a:ext cx="830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 to 6 m</a:t>
            </a:r>
            <a:endParaRPr lang="en-GB" sz="1400" dirty="0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5924331" y="2620947"/>
            <a:ext cx="47375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1755879" y="4445175"/>
            <a:ext cx="5595852" cy="344421"/>
            <a:chOff x="987574" y="5198425"/>
            <a:chExt cx="5595852" cy="344421"/>
          </a:xfrm>
        </p:grpSpPr>
        <p:cxnSp>
          <p:nvCxnSpPr>
            <p:cNvPr id="139" name="Straight Arrow Connector 138"/>
            <p:cNvCxnSpPr/>
            <p:nvPr/>
          </p:nvCxnSpPr>
          <p:spPr>
            <a:xfrm flipH="1" flipV="1">
              <a:off x="987574" y="5198425"/>
              <a:ext cx="2649444" cy="222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 flipH="1" flipV="1">
              <a:off x="3637019" y="5209530"/>
              <a:ext cx="425477" cy="333316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1" name="Straight Arrow Connector 140"/>
            <p:cNvCxnSpPr/>
            <p:nvPr/>
          </p:nvCxnSpPr>
          <p:spPr>
            <a:xfrm flipH="1">
              <a:off x="4062496" y="5542846"/>
              <a:ext cx="2520930" cy="0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42" name="Group 141"/>
          <p:cNvGrpSpPr/>
          <p:nvPr/>
        </p:nvGrpSpPr>
        <p:grpSpPr>
          <a:xfrm>
            <a:off x="1755879" y="4456280"/>
            <a:ext cx="5595852" cy="333316"/>
            <a:chOff x="987574" y="5209530"/>
            <a:chExt cx="5595852" cy="333316"/>
          </a:xfrm>
        </p:grpSpPr>
        <p:cxnSp>
          <p:nvCxnSpPr>
            <p:cNvPr id="143" name="Straight Arrow Connector 142"/>
            <p:cNvCxnSpPr/>
            <p:nvPr/>
          </p:nvCxnSpPr>
          <p:spPr>
            <a:xfrm flipV="1">
              <a:off x="4062496" y="5209530"/>
              <a:ext cx="2520930" cy="1333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3637018" y="5220633"/>
              <a:ext cx="433491" cy="322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 flipV="1">
              <a:off x="987574" y="5510264"/>
              <a:ext cx="2649444" cy="325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/>
          <p:cNvGrpSpPr/>
          <p:nvPr/>
        </p:nvGrpSpPr>
        <p:grpSpPr>
          <a:xfrm>
            <a:off x="5454666" y="4293511"/>
            <a:ext cx="435063" cy="728663"/>
            <a:chOff x="5049438" y="2692782"/>
            <a:chExt cx="435063" cy="728663"/>
          </a:xfrm>
        </p:grpSpPr>
        <p:sp>
          <p:nvSpPr>
            <p:cNvPr id="147" name="Rectangle 146"/>
            <p:cNvSpPr/>
            <p:nvPr/>
          </p:nvSpPr>
          <p:spPr>
            <a:xfrm>
              <a:off x="5288925" y="2762478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110399" y="2762478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5110399" y="3084691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049438" y="2692782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5982887" y="4286183"/>
            <a:ext cx="435063" cy="728663"/>
            <a:chOff x="5545462" y="2692782"/>
            <a:chExt cx="435063" cy="728663"/>
          </a:xfrm>
        </p:grpSpPr>
        <p:sp>
          <p:nvSpPr>
            <p:cNvPr id="152" name="Rectangle 151"/>
            <p:cNvSpPr/>
            <p:nvPr/>
          </p:nvSpPr>
          <p:spPr>
            <a:xfrm>
              <a:off x="5769802" y="308469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5591276" y="2762478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5591276" y="308469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5545462" y="2692782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371668" y="4268152"/>
            <a:ext cx="435063" cy="728663"/>
            <a:chOff x="3549584" y="2684554"/>
            <a:chExt cx="435063" cy="728663"/>
          </a:xfrm>
        </p:grpSpPr>
        <p:sp>
          <p:nvSpPr>
            <p:cNvPr id="157" name="Rectangle 156"/>
            <p:cNvSpPr/>
            <p:nvPr/>
          </p:nvSpPr>
          <p:spPr>
            <a:xfrm flipH="1">
              <a:off x="3618738" y="275425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158" name="Rectangle 157"/>
            <p:cNvSpPr/>
            <p:nvPr/>
          </p:nvSpPr>
          <p:spPr>
            <a:xfrm flipH="1">
              <a:off x="3797264" y="275425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159" name="Rectangle 158"/>
            <p:cNvSpPr/>
            <p:nvPr/>
          </p:nvSpPr>
          <p:spPr>
            <a:xfrm flipH="1">
              <a:off x="3618738" y="3076464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0" name="Rectangle 159"/>
            <p:cNvSpPr/>
            <p:nvPr/>
          </p:nvSpPr>
          <p:spPr>
            <a:xfrm flipH="1">
              <a:off x="3549584" y="2684554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2860731" y="4258606"/>
            <a:ext cx="435063" cy="728663"/>
            <a:chOff x="3044703" y="2684555"/>
            <a:chExt cx="435063" cy="728663"/>
          </a:xfrm>
        </p:grpSpPr>
        <p:sp>
          <p:nvSpPr>
            <p:cNvPr id="162" name="Rectangle 161"/>
            <p:cNvSpPr/>
            <p:nvPr/>
          </p:nvSpPr>
          <p:spPr>
            <a:xfrm flipH="1">
              <a:off x="3137861" y="3076464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163" name="Rectangle 162"/>
            <p:cNvSpPr/>
            <p:nvPr/>
          </p:nvSpPr>
          <p:spPr>
            <a:xfrm flipH="1">
              <a:off x="3137861" y="2754251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4" name="Rectangle 163"/>
            <p:cNvSpPr/>
            <p:nvPr/>
          </p:nvSpPr>
          <p:spPr>
            <a:xfrm flipH="1">
              <a:off x="3316387" y="3076464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165" name="Rectangle 164"/>
            <p:cNvSpPr/>
            <p:nvPr/>
          </p:nvSpPr>
          <p:spPr>
            <a:xfrm flipH="1">
              <a:off x="3044703" y="2684555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6" name="TextBox 165"/>
          <p:cNvSpPr txBox="1"/>
          <p:nvPr/>
        </p:nvSpPr>
        <p:spPr>
          <a:xfrm>
            <a:off x="6785539" y="4148502"/>
            <a:ext cx="570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B1(E)</a:t>
            </a:r>
            <a:endParaRPr lang="en-GB" sz="14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785539" y="4550318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B2(I)</a:t>
            </a:r>
            <a:endParaRPr lang="en-GB" sz="1400" dirty="0"/>
          </a:p>
        </p:txBody>
      </p:sp>
      <p:sp>
        <p:nvSpPr>
          <p:cNvPr id="168" name="TextBox 167"/>
          <p:cNvSpPr txBox="1"/>
          <p:nvPr/>
        </p:nvSpPr>
        <p:spPr>
          <a:xfrm>
            <a:off x="1865810" y="4183960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B2(E)</a:t>
            </a:r>
            <a:endParaRPr lang="en-GB" sz="1400" dirty="0"/>
          </a:p>
        </p:txBody>
      </p:sp>
      <p:sp>
        <p:nvSpPr>
          <p:cNvPr id="169" name="TextBox 168"/>
          <p:cNvSpPr txBox="1"/>
          <p:nvPr/>
        </p:nvSpPr>
        <p:spPr>
          <a:xfrm>
            <a:off x="1807797" y="4769632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B1(I)</a:t>
            </a:r>
            <a:endParaRPr lang="en-GB" sz="1400" dirty="0"/>
          </a:p>
        </p:txBody>
      </p:sp>
      <p:sp>
        <p:nvSpPr>
          <p:cNvPr id="170" name="TextBox 169"/>
          <p:cNvSpPr txBox="1"/>
          <p:nvPr/>
        </p:nvSpPr>
        <p:spPr>
          <a:xfrm>
            <a:off x="413013" y="443252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Shift 2</a:t>
            </a:r>
            <a:endParaRPr lang="en-GB" dirty="0"/>
          </a:p>
        </p:txBody>
      </p:sp>
      <p:cxnSp>
        <p:nvCxnSpPr>
          <p:cNvPr id="213" name="Straight Arrow Connector 212"/>
          <p:cNvCxnSpPr/>
          <p:nvPr/>
        </p:nvCxnSpPr>
        <p:spPr>
          <a:xfrm flipH="1">
            <a:off x="2701730" y="2584551"/>
            <a:ext cx="446424" cy="2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/>
          <p:cNvCxnSpPr/>
          <p:nvPr/>
        </p:nvCxnSpPr>
        <p:spPr>
          <a:xfrm>
            <a:off x="5502119" y="4150836"/>
            <a:ext cx="8959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 flipH="1">
            <a:off x="2847826" y="4130984"/>
            <a:ext cx="95890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15616" y="5589240"/>
            <a:ext cx="6532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spare per plane =&gt; </a:t>
            </a:r>
            <a:r>
              <a:rPr lang="en-US" dirty="0" err="1" smtClean="0"/>
              <a:t>cryomodule</a:t>
            </a:r>
            <a:r>
              <a:rPr lang="en-US" dirty="0" smtClean="0"/>
              <a:t> needs to fit when rotated.</a:t>
            </a:r>
          </a:p>
          <a:p>
            <a:endParaRPr lang="en-GB" dirty="0"/>
          </a:p>
        </p:txBody>
      </p:sp>
      <p:sp>
        <p:nvSpPr>
          <p:cNvPr id="216" name="TextBox 215"/>
          <p:cNvSpPr txBox="1"/>
          <p:nvPr/>
        </p:nvSpPr>
        <p:spPr>
          <a:xfrm>
            <a:off x="5518363" y="3839495"/>
            <a:ext cx="830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 to 6 m</a:t>
            </a:r>
            <a:endParaRPr lang="en-GB" sz="1400" dirty="0"/>
          </a:p>
        </p:txBody>
      </p:sp>
      <p:sp>
        <p:nvSpPr>
          <p:cNvPr id="217" name="TextBox 216"/>
          <p:cNvSpPr txBox="1"/>
          <p:nvPr/>
        </p:nvSpPr>
        <p:spPr>
          <a:xfrm>
            <a:off x="2944909" y="3831788"/>
            <a:ext cx="1051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 to 6 m</a:t>
            </a:r>
            <a:endParaRPr lang="en-GB" sz="1400" dirty="0"/>
          </a:p>
        </p:txBody>
      </p:sp>
      <p:sp>
        <p:nvSpPr>
          <p:cNvPr id="218" name="TextBox 217"/>
          <p:cNvSpPr txBox="1"/>
          <p:nvPr/>
        </p:nvSpPr>
        <p:spPr>
          <a:xfrm>
            <a:off x="5731383" y="2337292"/>
            <a:ext cx="870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 to 6 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4016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2656"/>
            <a:ext cx="7920000" cy="720000"/>
          </a:xfrm>
        </p:spPr>
        <p:txBody>
          <a:bodyPr/>
          <a:lstStyle/>
          <a:p>
            <a:r>
              <a:rPr lang="en-US" dirty="0" smtClean="0"/>
              <a:t>Crab Layout: ordering option</a:t>
            </a:r>
            <a:endParaRPr lang="en-GB" dirty="0"/>
          </a:p>
        </p:txBody>
      </p:sp>
      <p:grpSp>
        <p:nvGrpSpPr>
          <p:cNvPr id="60" name="Group 59"/>
          <p:cNvGrpSpPr/>
          <p:nvPr/>
        </p:nvGrpSpPr>
        <p:grpSpPr>
          <a:xfrm>
            <a:off x="1608166" y="1493425"/>
            <a:ext cx="5595852" cy="344421"/>
            <a:chOff x="987574" y="5198425"/>
            <a:chExt cx="5595852" cy="344421"/>
          </a:xfrm>
        </p:grpSpPr>
        <p:cxnSp>
          <p:nvCxnSpPr>
            <p:cNvPr id="61" name="Straight Arrow Connector 60"/>
            <p:cNvCxnSpPr/>
            <p:nvPr/>
          </p:nvCxnSpPr>
          <p:spPr>
            <a:xfrm flipH="1" flipV="1">
              <a:off x="987574" y="5198425"/>
              <a:ext cx="2649444" cy="222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 flipV="1">
              <a:off x="3637019" y="5209530"/>
              <a:ext cx="425477" cy="333316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4062496" y="5542846"/>
              <a:ext cx="2520930" cy="0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1608166" y="1504530"/>
            <a:ext cx="5595852" cy="333316"/>
            <a:chOff x="987574" y="5209530"/>
            <a:chExt cx="5595852" cy="333316"/>
          </a:xfrm>
        </p:grpSpPr>
        <p:cxnSp>
          <p:nvCxnSpPr>
            <p:cNvPr id="65" name="Straight Arrow Connector 64"/>
            <p:cNvCxnSpPr/>
            <p:nvPr/>
          </p:nvCxnSpPr>
          <p:spPr>
            <a:xfrm flipV="1">
              <a:off x="4062496" y="5209530"/>
              <a:ext cx="2520930" cy="1333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3637018" y="5220633"/>
              <a:ext cx="433491" cy="322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 flipV="1">
              <a:off x="987574" y="5510264"/>
              <a:ext cx="2649444" cy="325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TextBox 85"/>
          <p:cNvSpPr txBox="1"/>
          <p:nvPr/>
        </p:nvSpPr>
        <p:spPr>
          <a:xfrm>
            <a:off x="6637826" y="1196752"/>
            <a:ext cx="570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B1(E)</a:t>
            </a:r>
            <a:endParaRPr lang="en-GB" sz="1400" dirty="0"/>
          </a:p>
        </p:txBody>
      </p:sp>
      <p:sp>
        <p:nvSpPr>
          <p:cNvPr id="87" name="TextBox 86"/>
          <p:cNvSpPr txBox="1"/>
          <p:nvPr/>
        </p:nvSpPr>
        <p:spPr>
          <a:xfrm>
            <a:off x="6637826" y="1598568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B2(I)</a:t>
            </a:r>
            <a:endParaRPr lang="en-GB" sz="1400" dirty="0"/>
          </a:p>
        </p:txBody>
      </p:sp>
      <p:sp>
        <p:nvSpPr>
          <p:cNvPr id="88" name="TextBox 87"/>
          <p:cNvSpPr txBox="1"/>
          <p:nvPr/>
        </p:nvSpPr>
        <p:spPr>
          <a:xfrm>
            <a:off x="1718097" y="1232210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B2(E)</a:t>
            </a:r>
            <a:endParaRPr lang="en-GB" sz="1400" dirty="0"/>
          </a:p>
        </p:txBody>
      </p:sp>
      <p:sp>
        <p:nvSpPr>
          <p:cNvPr id="89" name="TextBox 88"/>
          <p:cNvSpPr txBox="1"/>
          <p:nvPr/>
        </p:nvSpPr>
        <p:spPr>
          <a:xfrm>
            <a:off x="1660084" y="1817882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B1(I)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20888" y="1395318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B1B2-B1B2</a:t>
            </a:r>
          </a:p>
          <a:p>
            <a:r>
              <a:rPr lang="en-US" b="1" dirty="0" smtClean="0"/>
              <a:t>(nominal)</a:t>
            </a:r>
            <a:endParaRPr lang="en-GB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1697323" y="2861577"/>
            <a:ext cx="5595852" cy="344421"/>
            <a:chOff x="987574" y="5198425"/>
            <a:chExt cx="5595852" cy="344421"/>
          </a:xfrm>
        </p:grpSpPr>
        <p:cxnSp>
          <p:nvCxnSpPr>
            <p:cNvPr id="96" name="Straight Arrow Connector 95"/>
            <p:cNvCxnSpPr/>
            <p:nvPr/>
          </p:nvCxnSpPr>
          <p:spPr>
            <a:xfrm flipH="1" flipV="1">
              <a:off x="987574" y="5198425"/>
              <a:ext cx="2649444" cy="222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flipH="1" flipV="1">
              <a:off x="3637019" y="5209530"/>
              <a:ext cx="425477" cy="333316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 flipH="1">
              <a:off x="4062496" y="5542846"/>
              <a:ext cx="2520930" cy="0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1697323" y="2872682"/>
            <a:ext cx="5595852" cy="333316"/>
            <a:chOff x="987574" y="5209530"/>
            <a:chExt cx="5595852" cy="333316"/>
          </a:xfrm>
        </p:grpSpPr>
        <p:cxnSp>
          <p:nvCxnSpPr>
            <p:cNvPr id="93" name="Straight Arrow Connector 92"/>
            <p:cNvCxnSpPr/>
            <p:nvPr/>
          </p:nvCxnSpPr>
          <p:spPr>
            <a:xfrm flipV="1">
              <a:off x="4062496" y="5209530"/>
              <a:ext cx="2520930" cy="1333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3637018" y="5220633"/>
              <a:ext cx="433491" cy="322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 flipV="1">
              <a:off x="987574" y="5510264"/>
              <a:ext cx="2649444" cy="325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6726983" y="2564904"/>
            <a:ext cx="570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B1(E)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6726983" y="2966720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B2(I)</a:t>
            </a:r>
            <a:endParaRPr lang="en-GB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1807254" y="2600362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B2(E)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1749241" y="3186034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B1(I)</a:t>
            </a:r>
            <a:endParaRPr lang="en-GB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326820" y="285467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B1B2-B2B1 </a:t>
            </a:r>
            <a:endParaRPr lang="en-GB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1755879" y="4236926"/>
            <a:ext cx="5595852" cy="344421"/>
            <a:chOff x="987574" y="5198425"/>
            <a:chExt cx="5595852" cy="344421"/>
          </a:xfrm>
        </p:grpSpPr>
        <p:cxnSp>
          <p:nvCxnSpPr>
            <p:cNvPr id="139" name="Straight Arrow Connector 138"/>
            <p:cNvCxnSpPr/>
            <p:nvPr/>
          </p:nvCxnSpPr>
          <p:spPr>
            <a:xfrm flipH="1" flipV="1">
              <a:off x="987574" y="5198425"/>
              <a:ext cx="2649444" cy="222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 flipH="1" flipV="1">
              <a:off x="3637019" y="5209530"/>
              <a:ext cx="425477" cy="333316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1" name="Straight Arrow Connector 140"/>
            <p:cNvCxnSpPr/>
            <p:nvPr/>
          </p:nvCxnSpPr>
          <p:spPr>
            <a:xfrm flipH="1">
              <a:off x="4062496" y="5542846"/>
              <a:ext cx="2520930" cy="0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42" name="Group 141"/>
          <p:cNvGrpSpPr/>
          <p:nvPr/>
        </p:nvGrpSpPr>
        <p:grpSpPr>
          <a:xfrm>
            <a:off x="1755879" y="4248031"/>
            <a:ext cx="5595852" cy="333316"/>
            <a:chOff x="987574" y="5209530"/>
            <a:chExt cx="5595852" cy="333316"/>
          </a:xfrm>
        </p:grpSpPr>
        <p:cxnSp>
          <p:nvCxnSpPr>
            <p:cNvPr id="143" name="Straight Arrow Connector 142"/>
            <p:cNvCxnSpPr/>
            <p:nvPr/>
          </p:nvCxnSpPr>
          <p:spPr>
            <a:xfrm flipV="1">
              <a:off x="4062496" y="5209530"/>
              <a:ext cx="2520930" cy="1333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3637018" y="5220633"/>
              <a:ext cx="433491" cy="322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 flipV="1">
              <a:off x="987574" y="5510264"/>
              <a:ext cx="2649444" cy="325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6" name="TextBox 165"/>
          <p:cNvSpPr txBox="1"/>
          <p:nvPr/>
        </p:nvSpPr>
        <p:spPr>
          <a:xfrm>
            <a:off x="6785539" y="3940253"/>
            <a:ext cx="570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B1(E)</a:t>
            </a:r>
            <a:endParaRPr lang="en-GB" sz="14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785539" y="434206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B2(I)</a:t>
            </a:r>
            <a:endParaRPr lang="en-GB" sz="1400" dirty="0"/>
          </a:p>
        </p:txBody>
      </p:sp>
      <p:sp>
        <p:nvSpPr>
          <p:cNvPr id="168" name="TextBox 167"/>
          <p:cNvSpPr txBox="1"/>
          <p:nvPr/>
        </p:nvSpPr>
        <p:spPr>
          <a:xfrm>
            <a:off x="1865810" y="3975711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B2(E)</a:t>
            </a:r>
            <a:endParaRPr lang="en-GB" sz="1400" dirty="0"/>
          </a:p>
        </p:txBody>
      </p:sp>
      <p:sp>
        <p:nvSpPr>
          <p:cNvPr id="169" name="TextBox 168"/>
          <p:cNvSpPr txBox="1"/>
          <p:nvPr/>
        </p:nvSpPr>
        <p:spPr>
          <a:xfrm>
            <a:off x="1807797" y="4561383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B1(I)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1115616" y="5589240"/>
            <a:ext cx="6532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spare per plane =&gt; </a:t>
            </a:r>
            <a:r>
              <a:rPr lang="en-US" dirty="0" err="1" smtClean="0"/>
              <a:t>cryomodule</a:t>
            </a:r>
            <a:r>
              <a:rPr lang="en-US" dirty="0" smtClean="0"/>
              <a:t> needs to fit when rotated.</a:t>
            </a:r>
          </a:p>
          <a:p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231088" y="1320549"/>
            <a:ext cx="905924" cy="661246"/>
            <a:chOff x="3107841" y="1320549"/>
            <a:chExt cx="905924" cy="661246"/>
          </a:xfrm>
        </p:grpSpPr>
        <p:grpSp>
          <p:nvGrpSpPr>
            <p:cNvPr id="4" name="Group 3"/>
            <p:cNvGrpSpPr/>
            <p:nvPr/>
          </p:nvGrpSpPr>
          <p:grpSpPr>
            <a:xfrm>
              <a:off x="3107841" y="1320549"/>
              <a:ext cx="403651" cy="661246"/>
              <a:chOff x="3107841" y="1320549"/>
              <a:chExt cx="403651" cy="661246"/>
            </a:xfrm>
          </p:grpSpPr>
          <p:sp>
            <p:nvSpPr>
              <p:cNvPr id="47" name="Rectangle 46"/>
              <p:cNvSpPr/>
              <p:nvPr/>
            </p:nvSpPr>
            <p:spPr>
              <a:xfrm flipH="1">
                <a:off x="3161623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 flipH="1">
                <a:off x="3161621" y="1386186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 flipH="1">
                <a:off x="3340149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 flipH="1">
                <a:off x="3107841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3610114" y="1320549"/>
              <a:ext cx="403651" cy="661246"/>
              <a:chOff x="3610114" y="1320549"/>
              <a:chExt cx="403651" cy="661246"/>
            </a:xfrm>
          </p:grpSpPr>
          <p:sp>
            <p:nvSpPr>
              <p:cNvPr id="137" name="Rectangle 136"/>
              <p:cNvSpPr/>
              <p:nvPr/>
            </p:nvSpPr>
            <p:spPr>
              <a:xfrm flipH="1">
                <a:off x="3663896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74" name="Rectangle 173"/>
              <p:cNvSpPr/>
              <p:nvPr/>
            </p:nvSpPr>
            <p:spPr>
              <a:xfrm flipH="1">
                <a:off x="3842422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75" name="Rectangle 174"/>
              <p:cNvSpPr/>
              <p:nvPr/>
            </p:nvSpPr>
            <p:spPr>
              <a:xfrm flipH="1">
                <a:off x="3610114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Rectangle 176"/>
              <p:cNvSpPr/>
              <p:nvPr/>
            </p:nvSpPr>
            <p:spPr>
              <a:xfrm flipH="1">
                <a:off x="3654360" y="1704771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197" name="Group 196"/>
          <p:cNvGrpSpPr/>
          <p:nvPr/>
        </p:nvGrpSpPr>
        <p:grpSpPr>
          <a:xfrm>
            <a:off x="4860032" y="1310544"/>
            <a:ext cx="902817" cy="661516"/>
            <a:chOff x="3113315" y="2669722"/>
            <a:chExt cx="902817" cy="661516"/>
          </a:xfrm>
        </p:grpSpPr>
        <p:grpSp>
          <p:nvGrpSpPr>
            <p:cNvPr id="198" name="Group 197"/>
            <p:cNvGrpSpPr/>
            <p:nvPr/>
          </p:nvGrpSpPr>
          <p:grpSpPr>
            <a:xfrm>
              <a:off x="3113315" y="2669992"/>
              <a:ext cx="403651" cy="661246"/>
              <a:chOff x="3610114" y="1320549"/>
              <a:chExt cx="403651" cy="661246"/>
            </a:xfrm>
          </p:grpSpPr>
          <p:sp>
            <p:nvSpPr>
              <p:cNvPr id="204" name="Rectangle 203"/>
              <p:cNvSpPr/>
              <p:nvPr/>
            </p:nvSpPr>
            <p:spPr>
              <a:xfrm flipH="1">
                <a:off x="3663896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205" name="Rectangle 204"/>
              <p:cNvSpPr/>
              <p:nvPr/>
            </p:nvSpPr>
            <p:spPr>
              <a:xfrm flipH="1">
                <a:off x="3842422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206" name="Rectangle 205"/>
              <p:cNvSpPr/>
              <p:nvPr/>
            </p:nvSpPr>
            <p:spPr>
              <a:xfrm flipH="1">
                <a:off x="3610114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" name="Rectangle 206"/>
              <p:cNvSpPr/>
              <p:nvPr/>
            </p:nvSpPr>
            <p:spPr>
              <a:xfrm flipH="1">
                <a:off x="3654360" y="1704771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3612481" y="2669722"/>
              <a:ext cx="403651" cy="661246"/>
              <a:chOff x="3107841" y="1320549"/>
              <a:chExt cx="403651" cy="661246"/>
            </a:xfrm>
          </p:grpSpPr>
          <p:sp>
            <p:nvSpPr>
              <p:cNvPr id="200" name="Rectangle 199"/>
              <p:cNvSpPr/>
              <p:nvPr/>
            </p:nvSpPr>
            <p:spPr>
              <a:xfrm flipH="1">
                <a:off x="3161623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201" name="Rectangle 200"/>
              <p:cNvSpPr/>
              <p:nvPr/>
            </p:nvSpPr>
            <p:spPr>
              <a:xfrm flipH="1">
                <a:off x="3161621" y="1386186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2" name="Rectangle 201"/>
              <p:cNvSpPr/>
              <p:nvPr/>
            </p:nvSpPr>
            <p:spPr>
              <a:xfrm flipH="1">
                <a:off x="3340149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203" name="Rectangle 202"/>
              <p:cNvSpPr/>
              <p:nvPr/>
            </p:nvSpPr>
            <p:spPr>
              <a:xfrm flipH="1">
                <a:off x="3107841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22" name="TextBox 221"/>
          <p:cNvSpPr txBox="1"/>
          <p:nvPr/>
        </p:nvSpPr>
        <p:spPr>
          <a:xfrm>
            <a:off x="335057" y="4230023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B2B1-B2B1 </a:t>
            </a:r>
            <a:endParaRPr lang="en-GB" dirty="0"/>
          </a:p>
        </p:txBody>
      </p:sp>
      <p:grpSp>
        <p:nvGrpSpPr>
          <p:cNvPr id="109" name="Group 108"/>
          <p:cNvGrpSpPr/>
          <p:nvPr/>
        </p:nvGrpSpPr>
        <p:grpSpPr>
          <a:xfrm>
            <a:off x="3236562" y="4082750"/>
            <a:ext cx="902817" cy="661516"/>
            <a:chOff x="3113315" y="2669722"/>
            <a:chExt cx="902817" cy="661516"/>
          </a:xfrm>
        </p:grpSpPr>
        <p:grpSp>
          <p:nvGrpSpPr>
            <p:cNvPr id="110" name="Group 109"/>
            <p:cNvGrpSpPr/>
            <p:nvPr/>
          </p:nvGrpSpPr>
          <p:grpSpPr>
            <a:xfrm>
              <a:off x="3113315" y="2669992"/>
              <a:ext cx="403651" cy="661246"/>
              <a:chOff x="3610114" y="1320549"/>
              <a:chExt cx="403651" cy="661246"/>
            </a:xfrm>
          </p:grpSpPr>
          <p:sp>
            <p:nvSpPr>
              <p:cNvPr id="116" name="Rectangle 115"/>
              <p:cNvSpPr/>
              <p:nvPr/>
            </p:nvSpPr>
            <p:spPr>
              <a:xfrm flipH="1">
                <a:off x="3663896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17" name="Rectangle 116"/>
              <p:cNvSpPr/>
              <p:nvPr/>
            </p:nvSpPr>
            <p:spPr>
              <a:xfrm flipH="1">
                <a:off x="3842422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18" name="Rectangle 117"/>
              <p:cNvSpPr/>
              <p:nvPr/>
            </p:nvSpPr>
            <p:spPr>
              <a:xfrm flipH="1">
                <a:off x="3610114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Rectangle 118"/>
              <p:cNvSpPr/>
              <p:nvPr/>
            </p:nvSpPr>
            <p:spPr>
              <a:xfrm flipH="1">
                <a:off x="3654360" y="1704771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3612481" y="2669722"/>
              <a:ext cx="403651" cy="661246"/>
              <a:chOff x="3107841" y="1320549"/>
              <a:chExt cx="403651" cy="661246"/>
            </a:xfrm>
          </p:grpSpPr>
          <p:sp>
            <p:nvSpPr>
              <p:cNvPr id="112" name="Rectangle 111"/>
              <p:cNvSpPr/>
              <p:nvPr/>
            </p:nvSpPr>
            <p:spPr>
              <a:xfrm flipH="1">
                <a:off x="3161623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13" name="Rectangle 112"/>
              <p:cNvSpPr/>
              <p:nvPr/>
            </p:nvSpPr>
            <p:spPr>
              <a:xfrm flipH="1">
                <a:off x="3161621" y="1386186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4" name="Rectangle 113"/>
              <p:cNvSpPr/>
              <p:nvPr/>
            </p:nvSpPr>
            <p:spPr>
              <a:xfrm flipH="1">
                <a:off x="3340149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15" name="Rectangle 114"/>
              <p:cNvSpPr/>
              <p:nvPr/>
            </p:nvSpPr>
            <p:spPr>
              <a:xfrm flipH="1">
                <a:off x="3107841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51" name="Group 150"/>
          <p:cNvGrpSpPr/>
          <p:nvPr/>
        </p:nvGrpSpPr>
        <p:grpSpPr>
          <a:xfrm>
            <a:off x="3225759" y="2690499"/>
            <a:ext cx="905924" cy="661246"/>
            <a:chOff x="3107841" y="1320549"/>
            <a:chExt cx="905924" cy="661246"/>
          </a:xfrm>
        </p:grpSpPr>
        <p:grpSp>
          <p:nvGrpSpPr>
            <p:cNvPr id="152" name="Group 151"/>
            <p:cNvGrpSpPr/>
            <p:nvPr/>
          </p:nvGrpSpPr>
          <p:grpSpPr>
            <a:xfrm>
              <a:off x="3107841" y="1320549"/>
              <a:ext cx="403651" cy="661246"/>
              <a:chOff x="3107841" y="1320549"/>
              <a:chExt cx="403651" cy="661246"/>
            </a:xfrm>
          </p:grpSpPr>
          <p:sp>
            <p:nvSpPr>
              <p:cNvPr id="158" name="Rectangle 157"/>
              <p:cNvSpPr/>
              <p:nvPr/>
            </p:nvSpPr>
            <p:spPr>
              <a:xfrm flipH="1">
                <a:off x="3161623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59" name="Rectangle 158"/>
              <p:cNvSpPr/>
              <p:nvPr/>
            </p:nvSpPr>
            <p:spPr>
              <a:xfrm flipH="1">
                <a:off x="3161621" y="1386186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Rectangle 159"/>
              <p:cNvSpPr/>
              <p:nvPr/>
            </p:nvSpPr>
            <p:spPr>
              <a:xfrm flipH="1">
                <a:off x="3340149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61" name="Rectangle 160"/>
              <p:cNvSpPr/>
              <p:nvPr/>
            </p:nvSpPr>
            <p:spPr>
              <a:xfrm flipH="1">
                <a:off x="3107841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3610114" y="1320549"/>
              <a:ext cx="403651" cy="661246"/>
              <a:chOff x="3610114" y="1320549"/>
              <a:chExt cx="403651" cy="661246"/>
            </a:xfrm>
          </p:grpSpPr>
          <p:sp>
            <p:nvSpPr>
              <p:cNvPr id="154" name="Rectangle 153"/>
              <p:cNvSpPr/>
              <p:nvPr/>
            </p:nvSpPr>
            <p:spPr>
              <a:xfrm flipH="1">
                <a:off x="3663896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55" name="Rectangle 154"/>
              <p:cNvSpPr/>
              <p:nvPr/>
            </p:nvSpPr>
            <p:spPr>
              <a:xfrm flipH="1">
                <a:off x="3842422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56" name="Rectangle 155"/>
              <p:cNvSpPr/>
              <p:nvPr/>
            </p:nvSpPr>
            <p:spPr>
              <a:xfrm flipH="1">
                <a:off x="3610114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Rectangle 156"/>
              <p:cNvSpPr/>
              <p:nvPr/>
            </p:nvSpPr>
            <p:spPr>
              <a:xfrm flipH="1">
                <a:off x="3654360" y="1704771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162" name="Group 161"/>
          <p:cNvGrpSpPr/>
          <p:nvPr/>
        </p:nvGrpSpPr>
        <p:grpSpPr>
          <a:xfrm>
            <a:off x="4895452" y="2720991"/>
            <a:ext cx="905924" cy="661246"/>
            <a:chOff x="3107841" y="1320549"/>
            <a:chExt cx="905924" cy="661246"/>
          </a:xfrm>
        </p:grpSpPr>
        <p:grpSp>
          <p:nvGrpSpPr>
            <p:cNvPr id="163" name="Group 162"/>
            <p:cNvGrpSpPr/>
            <p:nvPr/>
          </p:nvGrpSpPr>
          <p:grpSpPr>
            <a:xfrm>
              <a:off x="3107841" y="1320549"/>
              <a:ext cx="403651" cy="661246"/>
              <a:chOff x="3107841" y="1320549"/>
              <a:chExt cx="403651" cy="661246"/>
            </a:xfrm>
          </p:grpSpPr>
          <p:sp>
            <p:nvSpPr>
              <p:cNvPr id="173" name="Rectangle 172"/>
              <p:cNvSpPr/>
              <p:nvPr/>
            </p:nvSpPr>
            <p:spPr>
              <a:xfrm flipH="1">
                <a:off x="3161623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76" name="Rectangle 175"/>
              <p:cNvSpPr/>
              <p:nvPr/>
            </p:nvSpPr>
            <p:spPr>
              <a:xfrm flipH="1">
                <a:off x="3161621" y="1386186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8" name="Rectangle 177"/>
              <p:cNvSpPr/>
              <p:nvPr/>
            </p:nvSpPr>
            <p:spPr>
              <a:xfrm flipH="1">
                <a:off x="3340149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79" name="Rectangle 178"/>
              <p:cNvSpPr/>
              <p:nvPr/>
            </p:nvSpPr>
            <p:spPr>
              <a:xfrm flipH="1">
                <a:off x="3107841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4" name="Group 163"/>
            <p:cNvGrpSpPr/>
            <p:nvPr/>
          </p:nvGrpSpPr>
          <p:grpSpPr>
            <a:xfrm>
              <a:off x="3610114" y="1320549"/>
              <a:ext cx="403651" cy="661246"/>
              <a:chOff x="3610114" y="1320549"/>
              <a:chExt cx="403651" cy="661246"/>
            </a:xfrm>
          </p:grpSpPr>
          <p:sp>
            <p:nvSpPr>
              <p:cNvPr id="165" name="Rectangle 164"/>
              <p:cNvSpPr/>
              <p:nvPr/>
            </p:nvSpPr>
            <p:spPr>
              <a:xfrm flipH="1">
                <a:off x="3663896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70" name="Rectangle 169"/>
              <p:cNvSpPr/>
              <p:nvPr/>
            </p:nvSpPr>
            <p:spPr>
              <a:xfrm flipH="1">
                <a:off x="3842422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71" name="Rectangle 170"/>
              <p:cNvSpPr/>
              <p:nvPr/>
            </p:nvSpPr>
            <p:spPr>
              <a:xfrm flipH="1">
                <a:off x="3610114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 171"/>
              <p:cNvSpPr/>
              <p:nvPr/>
            </p:nvSpPr>
            <p:spPr>
              <a:xfrm flipH="1">
                <a:off x="3654360" y="1704771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120" name="Group 119"/>
          <p:cNvGrpSpPr/>
          <p:nvPr/>
        </p:nvGrpSpPr>
        <p:grpSpPr>
          <a:xfrm>
            <a:off x="4904064" y="4102429"/>
            <a:ext cx="905924" cy="661246"/>
            <a:chOff x="3107841" y="1320549"/>
            <a:chExt cx="905924" cy="661246"/>
          </a:xfrm>
        </p:grpSpPr>
        <p:grpSp>
          <p:nvGrpSpPr>
            <p:cNvPr id="121" name="Group 120"/>
            <p:cNvGrpSpPr/>
            <p:nvPr/>
          </p:nvGrpSpPr>
          <p:grpSpPr>
            <a:xfrm>
              <a:off x="3107841" y="1320549"/>
              <a:ext cx="403651" cy="661246"/>
              <a:chOff x="3107841" y="1320549"/>
              <a:chExt cx="403651" cy="661246"/>
            </a:xfrm>
          </p:grpSpPr>
          <p:sp>
            <p:nvSpPr>
              <p:cNvPr id="127" name="Rectangle 126"/>
              <p:cNvSpPr/>
              <p:nvPr/>
            </p:nvSpPr>
            <p:spPr>
              <a:xfrm flipH="1">
                <a:off x="3161623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28" name="Rectangle 127"/>
              <p:cNvSpPr/>
              <p:nvPr/>
            </p:nvSpPr>
            <p:spPr>
              <a:xfrm flipH="1">
                <a:off x="3161621" y="1386186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9" name="Rectangle 128"/>
              <p:cNvSpPr/>
              <p:nvPr/>
            </p:nvSpPr>
            <p:spPr>
              <a:xfrm flipH="1">
                <a:off x="3340149" y="1696502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30" name="Rectangle 129"/>
              <p:cNvSpPr/>
              <p:nvPr/>
            </p:nvSpPr>
            <p:spPr>
              <a:xfrm flipH="1">
                <a:off x="3107841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3610114" y="1320549"/>
              <a:ext cx="403651" cy="661246"/>
              <a:chOff x="3610114" y="1320549"/>
              <a:chExt cx="403651" cy="661246"/>
            </a:xfrm>
          </p:grpSpPr>
          <p:sp>
            <p:nvSpPr>
              <p:cNvPr id="123" name="Rectangle 122"/>
              <p:cNvSpPr/>
              <p:nvPr/>
            </p:nvSpPr>
            <p:spPr>
              <a:xfrm flipH="1">
                <a:off x="3663896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124" name="Rectangle 123"/>
              <p:cNvSpPr/>
              <p:nvPr/>
            </p:nvSpPr>
            <p:spPr>
              <a:xfrm flipH="1">
                <a:off x="3842422" y="1386186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125" name="Rectangle 124"/>
              <p:cNvSpPr/>
              <p:nvPr/>
            </p:nvSpPr>
            <p:spPr>
              <a:xfrm flipH="1">
                <a:off x="3610114" y="1320549"/>
                <a:ext cx="403651" cy="661246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Rectangle 125"/>
              <p:cNvSpPr/>
              <p:nvPr/>
            </p:nvSpPr>
            <p:spPr>
              <a:xfrm flipH="1">
                <a:off x="3654360" y="1704771"/>
                <a:ext cx="296093" cy="242613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549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2656"/>
            <a:ext cx="7920000" cy="720000"/>
          </a:xfrm>
        </p:spPr>
        <p:txBody>
          <a:bodyPr/>
          <a:lstStyle/>
          <a:p>
            <a:r>
              <a:rPr lang="en-US" dirty="0" smtClean="0"/>
              <a:t>Crab Layout: crab angle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945287"/>
              </p:ext>
            </p:extLst>
          </p:nvPr>
        </p:nvGraphicFramePr>
        <p:xfrm>
          <a:off x="395536" y="1203526"/>
          <a:ext cx="8424229" cy="263334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878973">
                  <a:extLst>
                    <a:ext uri="{9D8B030D-6E8A-4147-A177-3AD203B41FA5}">
                      <a16:colId xmlns:a16="http://schemas.microsoft.com/office/drawing/2014/main" val="4067988225"/>
                    </a:ext>
                  </a:extLst>
                </a:gridCol>
                <a:gridCol w="623358">
                  <a:extLst>
                    <a:ext uri="{9D8B030D-6E8A-4147-A177-3AD203B41FA5}">
                      <a16:colId xmlns:a16="http://schemas.microsoft.com/office/drawing/2014/main" val="4031497631"/>
                    </a:ext>
                  </a:extLst>
                </a:gridCol>
                <a:gridCol w="613833">
                  <a:extLst>
                    <a:ext uri="{9D8B030D-6E8A-4147-A177-3AD203B41FA5}">
                      <a16:colId xmlns:a16="http://schemas.microsoft.com/office/drawing/2014/main" val="366502183"/>
                    </a:ext>
                  </a:extLst>
                </a:gridCol>
                <a:gridCol w="564620">
                  <a:extLst>
                    <a:ext uri="{9D8B030D-6E8A-4147-A177-3AD203B41FA5}">
                      <a16:colId xmlns:a16="http://schemas.microsoft.com/office/drawing/2014/main" val="2691114309"/>
                    </a:ext>
                  </a:extLst>
                </a:gridCol>
                <a:gridCol w="564620">
                  <a:extLst>
                    <a:ext uri="{9D8B030D-6E8A-4147-A177-3AD203B41FA5}">
                      <a16:colId xmlns:a16="http://schemas.microsoft.com/office/drawing/2014/main" val="1693165244"/>
                    </a:ext>
                  </a:extLst>
                </a:gridCol>
                <a:gridCol w="505883">
                  <a:extLst>
                    <a:ext uri="{9D8B030D-6E8A-4147-A177-3AD203B41FA5}">
                      <a16:colId xmlns:a16="http://schemas.microsoft.com/office/drawing/2014/main" val="3720345674"/>
                    </a:ext>
                  </a:extLst>
                </a:gridCol>
                <a:gridCol w="536045">
                  <a:extLst>
                    <a:ext uri="{9D8B030D-6E8A-4147-A177-3AD203B41FA5}">
                      <a16:colId xmlns:a16="http://schemas.microsoft.com/office/drawing/2014/main" val="1645857036"/>
                    </a:ext>
                  </a:extLst>
                </a:gridCol>
                <a:gridCol w="505883">
                  <a:extLst>
                    <a:ext uri="{9D8B030D-6E8A-4147-A177-3AD203B41FA5}">
                      <a16:colId xmlns:a16="http://schemas.microsoft.com/office/drawing/2014/main" val="100847585"/>
                    </a:ext>
                  </a:extLst>
                </a:gridCol>
                <a:gridCol w="536045">
                  <a:extLst>
                    <a:ext uri="{9D8B030D-6E8A-4147-A177-3AD203B41FA5}">
                      <a16:colId xmlns:a16="http://schemas.microsoft.com/office/drawing/2014/main" val="3495746402"/>
                    </a:ext>
                  </a:extLst>
                </a:gridCol>
                <a:gridCol w="496358">
                  <a:extLst>
                    <a:ext uri="{9D8B030D-6E8A-4147-A177-3AD203B41FA5}">
                      <a16:colId xmlns:a16="http://schemas.microsoft.com/office/drawing/2014/main" val="2261597262"/>
                    </a:ext>
                  </a:extLst>
                </a:gridCol>
                <a:gridCol w="526520">
                  <a:extLst>
                    <a:ext uri="{9D8B030D-6E8A-4147-A177-3AD203B41FA5}">
                      <a16:colId xmlns:a16="http://schemas.microsoft.com/office/drawing/2014/main" val="3038592291"/>
                    </a:ext>
                  </a:extLst>
                </a:gridCol>
                <a:gridCol w="496358">
                  <a:extLst>
                    <a:ext uri="{9D8B030D-6E8A-4147-A177-3AD203B41FA5}">
                      <a16:colId xmlns:a16="http://schemas.microsoft.com/office/drawing/2014/main" val="591554685"/>
                    </a:ext>
                  </a:extLst>
                </a:gridCol>
                <a:gridCol w="575733">
                  <a:extLst>
                    <a:ext uri="{9D8B030D-6E8A-4147-A177-3AD203B41FA5}">
                      <a16:colId xmlns:a16="http://schemas.microsoft.com/office/drawing/2014/main" val="1744679749"/>
                    </a:ext>
                  </a:extLst>
                </a:gridCol>
              </a:tblGrid>
              <a:tr h="116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Layout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Crab H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Crab V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1==5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1!=5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HLB1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HRB1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HLB2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HRB2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VLB1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VRB1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VLB2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 VRB2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extLst>
                  <a:ext uri="{0D108BD9-81ED-4DB2-BD59-A6C34878D82A}">
                    <a16:rowId xmlns:a16="http://schemas.microsoft.com/office/drawing/2014/main" val="1550121412"/>
                  </a:ext>
                </a:extLst>
              </a:tr>
              <a:tr h="146037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400" b="1" u="none" strike="noStrike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μrad</a:t>
                      </a:r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400" b="1" u="none" strike="noStrike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μrad</a:t>
                      </a:r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400" b="1" u="none" strike="noStrike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μrad</a:t>
                      </a:r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GB" sz="1400" b="1" u="none" strike="noStrike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μrad</a:t>
                      </a:r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[MV]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[MV]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[MV]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[MV]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[MV]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[MV]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[MV]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[MV]</a:t>
                      </a:r>
                    </a:p>
                  </a:txBody>
                  <a:tcPr marL="6085" marR="6085" marT="6085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753481"/>
                  </a:ext>
                </a:extLst>
              </a:tr>
              <a:tr h="1460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B1 B2 </a:t>
                      </a:r>
                      <a:r>
                        <a:rPr lang="en-GB" sz="1400" u="none" strike="noStrike" dirty="0" smtClean="0">
                          <a:effectLst/>
                        </a:rPr>
                        <a:t>IP B1 </a:t>
                      </a:r>
                      <a:r>
                        <a:rPr lang="en-GB" sz="1400" u="none" strike="noStrike" dirty="0">
                          <a:effectLst/>
                        </a:rPr>
                        <a:t>B2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379.4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384.2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379.4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384.2</a:t>
                      </a:r>
                      <a:endParaRPr lang="en-GB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3.19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3.19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3.38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3.38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extLst>
                  <a:ext uri="{0D108BD9-81ED-4DB2-BD59-A6C34878D82A}">
                    <a16:rowId xmlns:a16="http://schemas.microsoft.com/office/drawing/2014/main" val="1164623637"/>
                  </a:ext>
                </a:extLst>
              </a:tr>
              <a:tr h="1460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B1 B2 </a:t>
                      </a:r>
                      <a:r>
                        <a:rPr lang="en-GB" sz="1400" u="none" strike="noStrike" dirty="0" smtClean="0">
                          <a:effectLst/>
                        </a:rPr>
                        <a:t>IP B2 </a:t>
                      </a:r>
                      <a:r>
                        <a:rPr lang="en-GB" sz="1400" u="none" strike="noStrike" dirty="0">
                          <a:effectLst/>
                        </a:rPr>
                        <a:t>B1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379.0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379.3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379.0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379.3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3.36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3.18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3.33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3.36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3.33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3.18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extLst>
                  <a:ext uri="{0D108BD9-81ED-4DB2-BD59-A6C34878D82A}">
                    <a16:rowId xmlns:a16="http://schemas.microsoft.com/office/drawing/2014/main" val="4190806643"/>
                  </a:ext>
                </a:extLst>
              </a:tr>
              <a:tr h="1460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extLst>
                  <a:ext uri="{0D108BD9-81ED-4DB2-BD59-A6C34878D82A}">
                    <a16:rowId xmlns:a16="http://schemas.microsoft.com/office/drawing/2014/main" val="3916309217"/>
                  </a:ext>
                </a:extLst>
              </a:tr>
              <a:tr h="1460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B1 3m B2 </a:t>
                      </a:r>
                      <a:r>
                        <a:rPr lang="en-GB" sz="1400" u="none" strike="noStrike" dirty="0" smtClean="0">
                          <a:effectLst/>
                        </a:rPr>
                        <a:t>IP B1 </a:t>
                      </a:r>
                      <a:r>
                        <a:rPr lang="en-GB" sz="1400" u="none" strike="noStrike" dirty="0">
                          <a:effectLst/>
                        </a:rPr>
                        <a:t>3m B2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373.5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367.4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367.4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373.5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3.14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3.14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3.23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3.23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extLst>
                  <a:ext uri="{0D108BD9-81ED-4DB2-BD59-A6C34878D82A}">
                    <a16:rowId xmlns:a16="http://schemas.microsoft.com/office/drawing/2014/main" val="3959660272"/>
                  </a:ext>
                </a:extLst>
              </a:tr>
              <a:tr h="1460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B1 3m B2 </a:t>
                      </a:r>
                      <a:r>
                        <a:rPr lang="en-GB" sz="1400" u="none" strike="noStrike" dirty="0" smtClean="0">
                          <a:effectLst/>
                        </a:rPr>
                        <a:t>IP B2 </a:t>
                      </a:r>
                      <a:r>
                        <a:rPr lang="en-GB" sz="1400" u="none" strike="noStrike" dirty="0">
                          <a:effectLst/>
                        </a:rPr>
                        <a:t>3m B1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366.5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366.7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366.5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366.7</a:t>
                      </a:r>
                      <a:endParaRPr lang="en-GB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3.34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3.07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3.22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3.34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3.22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3.07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extLst>
                  <a:ext uri="{0D108BD9-81ED-4DB2-BD59-A6C34878D82A}">
                    <a16:rowId xmlns:a16="http://schemas.microsoft.com/office/drawing/2014/main" val="4031819611"/>
                  </a:ext>
                </a:extLst>
              </a:tr>
              <a:tr h="1460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B1 6m B2 </a:t>
                      </a:r>
                      <a:r>
                        <a:rPr lang="en-GB" sz="1400" u="none" strike="noStrike" dirty="0" smtClean="0">
                          <a:effectLst/>
                        </a:rPr>
                        <a:t>IP B1 </a:t>
                      </a:r>
                      <a:r>
                        <a:rPr lang="en-GB" sz="1400" u="none" strike="noStrike" dirty="0">
                          <a:effectLst/>
                        </a:rPr>
                        <a:t>6m B2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367.5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350.6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350.6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367.5</a:t>
                      </a:r>
                      <a:endParaRPr lang="en-GB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3.09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3.09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3.09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3.09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extLst>
                  <a:ext uri="{0D108BD9-81ED-4DB2-BD59-A6C34878D82A}">
                    <a16:rowId xmlns:a16="http://schemas.microsoft.com/office/drawing/2014/main" val="2884524866"/>
                  </a:ext>
                </a:extLst>
              </a:tr>
              <a:tr h="1460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 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extLst>
                  <a:ext uri="{0D108BD9-81ED-4DB2-BD59-A6C34878D82A}">
                    <a16:rowId xmlns:a16="http://schemas.microsoft.com/office/drawing/2014/main" val="3438993912"/>
                  </a:ext>
                </a:extLst>
              </a:tr>
              <a:tr h="1460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B1 B2 3m </a:t>
                      </a:r>
                      <a:r>
                        <a:rPr lang="en-GB" sz="1400" u="none" strike="noStrike" dirty="0" smtClean="0">
                          <a:effectLst/>
                        </a:rPr>
                        <a:t>IP 3m </a:t>
                      </a:r>
                      <a:r>
                        <a:rPr lang="en-GB" sz="1400" u="none" strike="noStrike" dirty="0">
                          <a:effectLst/>
                        </a:rPr>
                        <a:t>B1 B2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373.2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367.1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367.1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373.2</a:t>
                      </a:r>
                      <a:endParaRPr lang="en-GB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3.27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3.27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3.28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3.28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extLst>
                  <a:ext uri="{0D108BD9-81ED-4DB2-BD59-A6C34878D82A}">
                    <a16:rowId xmlns:a16="http://schemas.microsoft.com/office/drawing/2014/main" val="2986043702"/>
                  </a:ext>
                </a:extLst>
              </a:tr>
              <a:tr h="1460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B1 B2 3m </a:t>
                      </a:r>
                      <a:r>
                        <a:rPr lang="en-GB" sz="1400" u="none" strike="noStrike" dirty="0" smtClean="0">
                          <a:effectLst/>
                        </a:rPr>
                        <a:t>IP 3m </a:t>
                      </a:r>
                      <a:r>
                        <a:rPr lang="en-GB" sz="1400" u="none" strike="noStrike" dirty="0">
                          <a:effectLst/>
                        </a:rPr>
                        <a:t>B2 B1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366.5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366.7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366.5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366.7</a:t>
                      </a:r>
                      <a:endParaRPr lang="en-GB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3.34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3.21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3.27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3.34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3.27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3.21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extLst>
                  <a:ext uri="{0D108BD9-81ED-4DB2-BD59-A6C34878D82A}">
                    <a16:rowId xmlns:a16="http://schemas.microsoft.com/office/drawing/2014/main" val="1238896214"/>
                  </a:ext>
                </a:extLst>
              </a:tr>
              <a:tr h="1460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B1 B2 6m </a:t>
                      </a:r>
                      <a:r>
                        <a:rPr lang="en-GB" sz="1400" u="none" strike="noStrike" dirty="0" smtClean="0">
                          <a:effectLst/>
                        </a:rPr>
                        <a:t>IP 6m </a:t>
                      </a:r>
                      <a:r>
                        <a:rPr lang="en-GB" sz="1400" u="none" strike="noStrike" dirty="0">
                          <a:effectLst/>
                        </a:rPr>
                        <a:t>B1 B2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366.9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350.0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350.0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366.9</a:t>
                      </a:r>
                      <a:endParaRPr lang="en-GB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3.40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3.36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3.36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3.18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3.18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3.40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085" marR="6085" marT="6085" marB="0" anchor="b"/>
                </a:tc>
                <a:extLst>
                  <a:ext uri="{0D108BD9-81ED-4DB2-BD59-A6C34878D82A}">
                    <a16:rowId xmlns:a16="http://schemas.microsoft.com/office/drawing/2014/main" val="313928486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3836" y="4024687"/>
            <a:ext cx="886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the same optics. Still possible optimizations for individual layouts</a:t>
            </a:r>
            <a:r>
              <a:rPr lang="en-US" dirty="0" smtClean="0"/>
              <a:t>.</a:t>
            </a:r>
          </a:p>
          <a:p>
            <a:r>
              <a:rPr lang="en-US" dirty="0"/>
              <a:t>Non closure (for 380 </a:t>
            </a:r>
            <a:r>
              <a:rPr lang="en-GB" dirty="0" err="1">
                <a:latin typeface="Arial" panose="020B0604020202020204" pitchFamily="34" charset="0"/>
              </a:rPr>
              <a:t>μrad</a:t>
            </a:r>
            <a:r>
              <a:rPr lang="en-GB" dirty="0">
                <a:latin typeface="Arial" panose="020B0604020202020204" pitchFamily="34" charset="0"/>
              </a:rPr>
              <a:t>)</a:t>
            </a:r>
            <a:r>
              <a:rPr lang="en-US" dirty="0"/>
              <a:t> is 0.029 </a:t>
            </a:r>
            <a:r>
              <a:rPr lang="el-GR" dirty="0"/>
              <a:t>σ</a:t>
            </a:r>
            <a:r>
              <a:rPr lang="en-US" dirty="0"/>
              <a:t> (nominal) to 0.033 </a:t>
            </a:r>
            <a:r>
              <a:rPr lang="el-GR" dirty="0"/>
              <a:t>σ </a:t>
            </a:r>
            <a:r>
              <a:rPr lang="en-US" dirty="0"/>
              <a:t>(worst case scenario +6m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73836" y="4721597"/>
            <a:ext cx="85459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 is more efficient to have B2B1-B2B1 in IR1 and B1B2-B1B2 in IR5. </a:t>
            </a:r>
          </a:p>
          <a:p>
            <a:endParaRPr lang="en-US" dirty="0"/>
          </a:p>
          <a:p>
            <a:r>
              <a:rPr lang="en-US" dirty="0"/>
              <a:t>With 3 m shift 380</a:t>
            </a:r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</a:rPr>
              <a:t>μrad</a:t>
            </a:r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US" dirty="0"/>
              <a:t>-&gt; 366 </a:t>
            </a:r>
            <a:r>
              <a:rPr lang="en-GB" dirty="0" err="1">
                <a:latin typeface="Arial" panose="020B0604020202020204" pitchFamily="34" charset="0"/>
              </a:rPr>
              <a:t>μrad</a:t>
            </a:r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GB" dirty="0"/>
              <a:t> </a:t>
            </a:r>
            <a:r>
              <a:rPr lang="en-GB" dirty="0" smtClean="0"/>
              <a:t>(unless optimizing 1/5 -&gt; 373</a:t>
            </a:r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</a:rPr>
              <a:t>μrad</a:t>
            </a:r>
            <a:r>
              <a:rPr lang="en-GB" dirty="0" smtClean="0"/>
              <a:t>)</a:t>
            </a:r>
          </a:p>
          <a:p>
            <a:r>
              <a:rPr lang="en-US" dirty="0"/>
              <a:t>With </a:t>
            </a:r>
            <a:r>
              <a:rPr lang="en-US" dirty="0" smtClean="0"/>
              <a:t>6 </a:t>
            </a:r>
            <a:r>
              <a:rPr lang="en-US" dirty="0"/>
              <a:t>m shift 380</a:t>
            </a:r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</a:rPr>
              <a:t>μrad</a:t>
            </a:r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US" dirty="0"/>
              <a:t>-&gt; </a:t>
            </a:r>
            <a:r>
              <a:rPr lang="en-US" dirty="0" smtClean="0"/>
              <a:t>350 </a:t>
            </a:r>
            <a:r>
              <a:rPr lang="en-GB" dirty="0" err="1">
                <a:latin typeface="Arial" panose="020B0604020202020204" pitchFamily="34" charset="0"/>
              </a:rPr>
              <a:t>μrad</a:t>
            </a:r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GB" dirty="0"/>
              <a:t> (unless optimizing 1/5 -&gt; 373</a:t>
            </a:r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</a:rPr>
              <a:t>μrad</a:t>
            </a:r>
            <a:r>
              <a:rPr lang="en-GB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Moving one cavity gives the same penalty of one, but it gives it is better for sorting.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21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vs Crabbing Angle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24744"/>
            <a:ext cx="4179551" cy="5002257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856333"/>
              </p:ext>
            </p:extLst>
          </p:nvPr>
        </p:nvGraphicFramePr>
        <p:xfrm>
          <a:off x="5021277" y="1628800"/>
          <a:ext cx="348588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280">
                  <a:extLst>
                    <a:ext uri="{9D8B030D-6E8A-4147-A177-3AD203B41FA5}">
                      <a16:colId xmlns:a16="http://schemas.microsoft.com/office/drawing/2014/main" val="1661462815"/>
                    </a:ext>
                  </a:extLst>
                </a:gridCol>
                <a:gridCol w="2007609">
                  <a:extLst>
                    <a:ext uri="{9D8B030D-6E8A-4147-A177-3AD203B41FA5}">
                      <a16:colId xmlns:a16="http://schemas.microsoft.com/office/drawing/2014/main" val="2588133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Crab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-5.5% (360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rad)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6952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Virt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Lumi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-3.6%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845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Lumi</a:t>
                      </a:r>
                      <a:r>
                        <a:rPr lang="en-US" baseline="0" dirty="0" smtClean="0"/>
                        <a:t> [N]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-0.38%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97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baseline="0" dirty="0" err="1" smtClean="0"/>
                        <a:t>Luni</a:t>
                      </a:r>
                      <a:r>
                        <a:rPr lang="en-US" baseline="0" dirty="0" smtClean="0"/>
                        <a:t> [U]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-0.93%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71900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391576"/>
              </p:ext>
            </p:extLst>
          </p:nvPr>
        </p:nvGraphicFramePr>
        <p:xfrm>
          <a:off x="5046111" y="4298397"/>
          <a:ext cx="3485889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280">
                  <a:extLst>
                    <a:ext uri="{9D8B030D-6E8A-4147-A177-3AD203B41FA5}">
                      <a16:colId xmlns:a16="http://schemas.microsoft.com/office/drawing/2014/main" val="1661462815"/>
                    </a:ext>
                  </a:extLst>
                </a:gridCol>
                <a:gridCol w="2007609">
                  <a:extLst>
                    <a:ext uri="{9D8B030D-6E8A-4147-A177-3AD203B41FA5}">
                      <a16:colId xmlns:a16="http://schemas.microsoft.com/office/drawing/2014/main" val="2588133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Crab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-8.5% (350 </a:t>
                      </a:r>
                      <a:r>
                        <a:rPr lang="el-GR" dirty="0" smtClean="0"/>
                        <a:t>μ</a:t>
                      </a:r>
                      <a:r>
                        <a:rPr lang="en-US" dirty="0" smtClean="0"/>
                        <a:t>rad)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6952263"/>
                  </a:ext>
                </a:extLst>
              </a:tr>
              <a:tr h="3492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Virt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Lumi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-5.6%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845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Lumi</a:t>
                      </a:r>
                      <a:r>
                        <a:rPr lang="en-US" baseline="0" dirty="0" smtClean="0"/>
                        <a:t> [N]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-0.59%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97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baseline="0" dirty="0" err="1" smtClean="0"/>
                        <a:t>Luni</a:t>
                      </a:r>
                      <a:r>
                        <a:rPr lang="en-US" baseline="0" dirty="0" smtClean="0"/>
                        <a:t> [U]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-1.4%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719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5661248"/>
            <a:ext cx="115518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R. Tomas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39540" y="3901773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Extrapolation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67042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16055</TotalTime>
  <Words>569</Words>
  <Application>Microsoft Office PowerPoint</Application>
  <PresentationFormat>On-screen Show (4:3)</PresentationFormat>
  <Paragraphs>275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Crab layout options</vt:lpstr>
      <vt:lpstr>Crab Layout: distance options</vt:lpstr>
      <vt:lpstr>Crab Layout: ordering option</vt:lpstr>
      <vt:lpstr>Crab Layout: crab angle</vt:lpstr>
      <vt:lpstr>Luminosity vs Crabbing Angle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792</cp:revision>
  <dcterms:created xsi:type="dcterms:W3CDTF">2016-03-23T12:58:39Z</dcterms:created>
  <dcterms:modified xsi:type="dcterms:W3CDTF">2018-12-04T12:18:42Z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