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8"/>
  </p:notesMasterIdLst>
  <p:sldIdLst>
    <p:sldId id="256" r:id="rId3"/>
    <p:sldId id="392" r:id="rId4"/>
    <p:sldId id="391" r:id="rId5"/>
    <p:sldId id="425" r:id="rId6"/>
    <p:sldId id="423" r:id="rId7"/>
    <p:sldId id="422" r:id="rId8"/>
    <p:sldId id="1189" r:id="rId9"/>
    <p:sldId id="424" r:id="rId10"/>
    <p:sldId id="426" r:id="rId11"/>
    <p:sldId id="427" r:id="rId12"/>
    <p:sldId id="1186" r:id="rId13"/>
    <p:sldId id="1187" r:id="rId14"/>
    <p:sldId id="1185" r:id="rId15"/>
    <p:sldId id="1188" r:id="rId16"/>
    <p:sldId id="38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4C8A"/>
    <a:srgbClr val="C321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8" autoAdjust="0"/>
    <p:restoredTop sz="91816" autoAdjust="0"/>
  </p:normalViewPr>
  <p:slideViewPr>
    <p:cSldViewPr showGuides="1">
      <p:cViewPr varScale="1">
        <p:scale>
          <a:sx n="68" d="100"/>
          <a:sy n="68" d="100"/>
        </p:scale>
        <p:origin x="826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D7BA5-086C-47C7-940D-9E705F57DC77}" type="datetimeFigureOut">
              <a:rPr lang="en-US" smtClean="0"/>
              <a:t>11/4/2019</a:t>
            </a:fld>
            <a:endParaRPr lang="en-US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D0C50-DECB-42D6-A7BD-AEABC140C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30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46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SKA1-Low Remote Processing Facilities (RPFs) </a:t>
            </a:r>
            <a:endParaRPr lang="en-GB" dirty="0"/>
          </a:p>
          <a:p>
            <a:r>
              <a:rPr lang="en-GB" dirty="0"/>
              <a:t>2019 System design finalised</a:t>
            </a:r>
          </a:p>
          <a:p>
            <a:r>
              <a:rPr lang="en-GB" dirty="0"/>
              <a:t>2020 Construction begins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B08BD-0273-4F09-B275-9F2A34D4957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233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RM = Faraday rotation measure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183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3007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5487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759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Subtitle of presentation</a:t>
            </a:r>
            <a:endParaRPr lang="hu-HU" dirty="0"/>
          </a:p>
        </p:txBody>
      </p:sp>
      <p:sp>
        <p:nvSpPr>
          <p:cNvPr id="9" name="Dátum hely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10" name="Élőláb hely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11" name="Dia számának hely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ím 12"/>
          <p:cNvSpPr>
            <a:spLocks noGrp="1"/>
          </p:cNvSpPr>
          <p:nvPr>
            <p:ph type="title" hasCustomPrompt="1"/>
          </p:nvPr>
        </p:nvSpPr>
        <p:spPr>
          <a:xfrm>
            <a:off x="609600" y="2132856"/>
            <a:ext cx="10972800" cy="936104"/>
          </a:xfrm>
        </p:spPr>
        <p:txBody>
          <a:bodyPr/>
          <a:lstStyle>
            <a:lvl1pPr>
              <a:defRPr>
                <a:solidFill>
                  <a:srgbClr val="204C8A"/>
                </a:solidFill>
                <a:latin typeface="+mj-lt"/>
              </a:defRPr>
            </a:lvl1pPr>
          </a:lstStyle>
          <a:p>
            <a:r>
              <a:rPr lang="nl-NL" dirty="0"/>
              <a:t>Title of the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104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609600" y="980728"/>
            <a:ext cx="10972800" cy="936104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861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980729"/>
            <a:ext cx="2743200" cy="5145435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980729"/>
            <a:ext cx="8026400" cy="5145435"/>
          </a:xfrm>
        </p:spPr>
        <p:txBody>
          <a:bodyPr vert="eaVert"/>
          <a:lstStyle/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94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20" y="18085"/>
            <a:ext cx="10972800" cy="11430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719667" y="1628775"/>
            <a:ext cx="10752667" cy="44640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7563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62365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Kép 6">
            <a:extLst>
              <a:ext uri="{FF2B5EF4-FFF2-40B4-BE49-F238E27FC236}">
                <a16:creationId xmlns:a16="http://schemas.microsoft.com/office/drawing/2014/main" id="{C7476B3A-2520-431C-B622-8134FF6905C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10608501" y="184066"/>
            <a:ext cx="960107" cy="47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975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771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8752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7500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110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269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6645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90190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85596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0554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6512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0890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9031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6540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1801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9823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67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204C8A"/>
                </a:solidFill>
              </a:defRPr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 hasCustomPrompt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Edit text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8152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745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9963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850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005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795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3206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97147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600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5484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513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 hasCustomPrompt="1"/>
          </p:nvPr>
        </p:nvSpPr>
        <p:spPr>
          <a:xfrm>
            <a:off x="609600" y="1844825"/>
            <a:ext cx="53848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 hasCustomPrompt="1"/>
          </p:nvPr>
        </p:nvSpPr>
        <p:spPr>
          <a:xfrm>
            <a:off x="6197600" y="1844825"/>
            <a:ext cx="53848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19597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701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5980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 hasCustomPrompt="1"/>
          </p:nvPr>
        </p:nvSpPr>
        <p:spPr>
          <a:xfrm>
            <a:off x="609600" y="1844825"/>
            <a:ext cx="53848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 hasCustomPrompt="1"/>
          </p:nvPr>
        </p:nvSpPr>
        <p:spPr>
          <a:xfrm>
            <a:off x="6197600" y="1844825"/>
            <a:ext cx="53848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3845708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20" y="18085"/>
            <a:ext cx="10972800" cy="1143000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719667" y="1628775"/>
            <a:ext cx="10752667" cy="44640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99775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 hasCustomPrompt="1"/>
          </p:nvPr>
        </p:nvSpPr>
        <p:spPr>
          <a:xfrm>
            <a:off x="623392" y="1988840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Edit text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 hasCustomPrompt="1"/>
          </p:nvPr>
        </p:nvSpPr>
        <p:spPr>
          <a:xfrm>
            <a:off x="609600" y="2636912"/>
            <a:ext cx="5386917" cy="34892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2012" y="1988840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Edit text</a:t>
            </a:r>
            <a:endParaRPr lang="hu-HU" dirty="0"/>
          </a:p>
        </p:txBody>
      </p:sp>
      <p:sp>
        <p:nvSpPr>
          <p:cNvPr id="6" name="Tartalom helye 5"/>
          <p:cNvSpPr>
            <a:spLocks noGrp="1"/>
          </p:cNvSpPr>
          <p:nvPr>
            <p:ph sz="quarter" idx="4" hasCustomPrompt="1"/>
          </p:nvPr>
        </p:nvSpPr>
        <p:spPr>
          <a:xfrm>
            <a:off x="6193368" y="2636912"/>
            <a:ext cx="5389033" cy="34892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626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11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3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609601" y="908720"/>
            <a:ext cx="4011084" cy="10081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 hasCustomPrompt="1"/>
          </p:nvPr>
        </p:nvSpPr>
        <p:spPr>
          <a:xfrm>
            <a:off x="4766733" y="908721"/>
            <a:ext cx="6815667" cy="521744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 hasCustomPrompt="1"/>
          </p:nvPr>
        </p:nvSpPr>
        <p:spPr>
          <a:xfrm>
            <a:off x="609601" y="1916833"/>
            <a:ext cx="4011084" cy="420933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Edit text</a:t>
            </a:r>
            <a:endParaRPr lang="hu-HU" dirty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68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836712"/>
            <a:ext cx="7315200" cy="38908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 hasCustomPrompt="1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Edit text</a:t>
            </a:r>
            <a:endParaRPr lang="hu-HU" dirty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331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34" Type="http://schemas.openxmlformats.org/officeDocument/2006/relationships/image" Target="../media/image2.png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33" Type="http://schemas.openxmlformats.org/officeDocument/2006/relationships/image" Target="../media/image1.jpeg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32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31" Type="http://schemas.openxmlformats.org/officeDocument/2006/relationships/slideLayout" Target="../slideLayouts/slideLayout43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slideLayout" Target="../slideLayouts/slideLayout42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/>
          <p:cNvSpPr/>
          <p:nvPr/>
        </p:nvSpPr>
        <p:spPr>
          <a:xfrm>
            <a:off x="0" y="6381328"/>
            <a:ext cx="12192000" cy="360040"/>
          </a:xfrm>
          <a:prstGeom prst="rect">
            <a:avLst/>
          </a:prstGeom>
          <a:solidFill>
            <a:srgbClr val="204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609600" y="909820"/>
            <a:ext cx="109728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This is the title of the slide</a:t>
            </a:r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2060849"/>
            <a:ext cx="109728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1645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4-8 November 2019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2255573" y="6356351"/>
            <a:ext cx="78728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10128448" y="6356351"/>
            <a:ext cx="1453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1C23383-0AE7-40E5-9F87-76DEF8E7EAD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10608501" y="332656"/>
            <a:ext cx="960107" cy="476686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3" y="287460"/>
            <a:ext cx="1291372" cy="519886"/>
          </a:xfrm>
          <a:prstGeom prst="rect">
            <a:avLst/>
          </a:prstGeom>
        </p:spPr>
      </p:pic>
      <p:sp>
        <p:nvSpPr>
          <p:cNvPr id="9" name="Szövegdoboz 8"/>
          <p:cNvSpPr txBox="1"/>
          <p:nvPr/>
        </p:nvSpPr>
        <p:spPr>
          <a:xfrm>
            <a:off x="5327915" y="345682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Advanced European Network of E-infrastructures </a:t>
            </a:r>
          </a:p>
          <a:p>
            <a:pPr algn="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for Astronomy with the </a:t>
            </a:r>
            <a:r>
              <a:rPr lang="en-US" sz="1200" i="1">
                <a:solidFill>
                  <a:schemeClr val="bg1">
                    <a:lumMod val="50000"/>
                  </a:schemeClr>
                </a:solidFill>
              </a:rPr>
              <a:t>SKA     AENEAS - 731016</a:t>
            </a:r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024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C8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4" name="Kép 6">
            <a:extLst>
              <a:ext uri="{FF2B5EF4-FFF2-40B4-BE49-F238E27FC236}">
                <a16:creationId xmlns:a16="http://schemas.microsoft.com/office/drawing/2014/main" id="{DFC4AC75-4D24-4C75-9EC1-3080760356AC}"/>
              </a:ext>
            </a:extLst>
          </p:cNvPr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10608501" y="184066"/>
            <a:ext cx="960107" cy="476686"/>
          </a:xfrm>
          <a:prstGeom prst="rect">
            <a:avLst/>
          </a:prstGeom>
        </p:spPr>
      </p:pic>
      <p:pic>
        <p:nvPicPr>
          <p:cNvPr id="5" name="Kép 7">
            <a:extLst>
              <a:ext uri="{FF2B5EF4-FFF2-40B4-BE49-F238E27FC236}">
                <a16:creationId xmlns:a16="http://schemas.microsoft.com/office/drawing/2014/main" id="{BC1C41B7-E5ED-4D9D-B8C7-D38711EF74F1}"/>
              </a:ext>
            </a:extLst>
          </p:cNvPr>
          <p:cNvPicPr>
            <a:picLocks noChangeAspect="1"/>
          </p:cNvPicPr>
          <p:nvPr userDrawn="1"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3" y="138870"/>
            <a:ext cx="1291372" cy="519886"/>
          </a:xfrm>
          <a:prstGeom prst="rect">
            <a:avLst/>
          </a:prstGeom>
        </p:spPr>
      </p:pic>
      <p:sp>
        <p:nvSpPr>
          <p:cNvPr id="6" name="Szövegdoboz 8">
            <a:extLst>
              <a:ext uri="{FF2B5EF4-FFF2-40B4-BE49-F238E27FC236}">
                <a16:creationId xmlns:a16="http://schemas.microsoft.com/office/drawing/2014/main" id="{01875374-D0FD-4C14-9B34-4194DC2E2B4A}"/>
              </a:ext>
            </a:extLst>
          </p:cNvPr>
          <p:cNvSpPr txBox="1"/>
          <p:nvPr userDrawn="1"/>
        </p:nvSpPr>
        <p:spPr>
          <a:xfrm>
            <a:off x="5327915" y="197092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Advanced European Network of E-infrastructures </a:t>
            </a:r>
          </a:p>
          <a:p>
            <a:pPr algn="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for Astronomy with the SKA     AENEAS - 731016</a:t>
            </a:r>
          </a:p>
        </p:txBody>
      </p:sp>
    </p:spTree>
    <p:extLst>
      <p:ext uri="{BB962C8B-B14F-4D97-AF65-F5344CB8AC3E}">
        <p14:creationId xmlns:p14="http://schemas.microsoft.com/office/powerpoint/2010/main" val="3131005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37.jpg"/><Relationship Id="rId4" Type="http://schemas.openxmlformats.org/officeDocument/2006/relationships/image" Target="../media/image36.jpeg"/><Relationship Id="rId9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828800" y="2130426"/>
            <a:ext cx="8534400" cy="1470025"/>
          </a:xfrm>
        </p:spPr>
        <p:txBody>
          <a:bodyPr/>
          <a:lstStyle/>
          <a:p>
            <a:r>
              <a:rPr lang="en-GB" dirty="0"/>
              <a:t>AENEAS: Designing a Federated Regional Centre for SKA Computing</a:t>
            </a:r>
            <a:endParaRPr lang="en-US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800" dirty="0">
              <a:solidFill>
                <a:srgbClr val="204C8A"/>
              </a:solidFill>
            </a:endParaRPr>
          </a:p>
          <a:p>
            <a:r>
              <a:rPr lang="en-US" sz="2800" dirty="0">
                <a:solidFill>
                  <a:srgbClr val="204C8A"/>
                </a:solidFill>
              </a:rPr>
              <a:t>Richard Hughes-Jones</a:t>
            </a:r>
          </a:p>
          <a:p>
            <a:r>
              <a:rPr lang="en-US" sz="2800" dirty="0">
                <a:solidFill>
                  <a:srgbClr val="204C8A"/>
                </a:solidFill>
              </a:rPr>
              <a:t>GÉANT Association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510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20F7576-2687-4151-9BB5-B9E10BEDC2B4}"/>
              </a:ext>
            </a:extLst>
          </p:cNvPr>
          <p:cNvSpPr/>
          <p:nvPr/>
        </p:nvSpPr>
        <p:spPr>
          <a:xfrm>
            <a:off x="0" y="6172200"/>
            <a:ext cx="12192000" cy="569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3BA617-12DE-46A5-8B95-8D121779C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922" y="762000"/>
            <a:ext cx="11277600" cy="690380"/>
          </a:xfrm>
        </p:spPr>
        <p:txBody>
          <a:bodyPr>
            <a:noAutofit/>
          </a:bodyPr>
          <a:lstStyle/>
          <a:p>
            <a:r>
              <a:rPr lang="en-GB" sz="3200" dirty="0"/>
              <a:t>Global Network Architecture &amp; Paths of Interest to SKA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02ADF-940C-47C5-BC9E-3B0E67B72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478" y="1370697"/>
            <a:ext cx="9982200" cy="1371600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VRF based overlay </a:t>
            </a:r>
            <a:r>
              <a:rPr lang="en-GB" sz="1800" dirty="0">
                <a:latin typeface="Arail"/>
                <a:cs typeface="Arail"/>
              </a:rPr>
              <a:t>with peering linked over the shared academic network </a:t>
            </a:r>
          </a:p>
          <a:p>
            <a:r>
              <a:rPr lang="en-GB" sz="1800" dirty="0">
                <a:latin typeface="Arail"/>
                <a:cs typeface="Arail"/>
              </a:rPr>
              <a:t>Dedicated Primary &amp; Backup links from both telescopes</a:t>
            </a:r>
          </a:p>
          <a:p>
            <a:r>
              <a:rPr lang="en-GB" sz="1800" dirty="0"/>
              <a:t>1 </a:t>
            </a:r>
            <a:r>
              <a:rPr lang="en-GB" sz="1800" dirty="0" err="1"/>
              <a:t>PetaByte</a:t>
            </a:r>
            <a:r>
              <a:rPr lang="en-GB" sz="1800" dirty="0"/>
              <a:t>/day pushed by SDP from each Telescope </a:t>
            </a:r>
            <a:r>
              <a:rPr lang="en-GB" sz="1800" dirty="0">
                <a:sym typeface="Wingdings" panose="05000000000000000000" pitchFamily="2" charset="2"/>
              </a:rPr>
              <a:t> 100 Gigabit/s</a:t>
            </a:r>
            <a:endParaRPr lang="en-GB" sz="1800" dirty="0"/>
          </a:p>
          <a:p>
            <a:r>
              <a:rPr lang="en-GB" sz="1800" dirty="0">
                <a:latin typeface="Arail"/>
                <a:cs typeface="Arail"/>
              </a:rPr>
              <a:t>Costs based on 10 to 15 year IRU per 100 Gbit circuit  projected to 2020 prices</a:t>
            </a:r>
          </a:p>
          <a:p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B7E50-2AEA-4F82-ADF9-5321D5A6C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1B6AB-04EC-46C7-BB05-C9ADC2928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5FC5DE-4A7A-4219-96A1-918EBBAD9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B5A4A4-038F-4191-AF42-7477CAA8FE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" t="719" r="1871" b="3293"/>
          <a:stretch/>
        </p:blipFill>
        <p:spPr>
          <a:xfrm>
            <a:off x="33605" y="2752236"/>
            <a:ext cx="7924800" cy="3979179"/>
          </a:xfrm>
          <a:prstGeom prst="rect">
            <a:avLst/>
          </a:prstGeom>
        </p:spPr>
      </p:pic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BA50D55B-ADF9-4D2B-A48B-28640C247C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405" y="3409122"/>
            <a:ext cx="4213888" cy="260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78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20F7576-2687-4151-9BB5-B9E10BEDC2B4}"/>
              </a:ext>
            </a:extLst>
          </p:cNvPr>
          <p:cNvSpPr/>
          <p:nvPr/>
        </p:nvSpPr>
        <p:spPr>
          <a:xfrm>
            <a:off x="0" y="6172200"/>
            <a:ext cx="12192000" cy="569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3BA617-12DE-46A5-8B95-8D121779C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922" y="762000"/>
            <a:ext cx="11277600" cy="690380"/>
          </a:xfrm>
        </p:spPr>
        <p:txBody>
          <a:bodyPr>
            <a:noAutofit/>
          </a:bodyPr>
          <a:lstStyle/>
          <a:p>
            <a:r>
              <a:rPr lang="en-GB" sz="3200" dirty="0"/>
              <a:t>Global Paths of the Data Flows Pushed to the SRC – 1 Replica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02ADF-940C-47C5-BC9E-3B0E67B72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4406" y="1522000"/>
            <a:ext cx="6057593" cy="1677303"/>
          </a:xfrm>
        </p:spPr>
        <p:txBody>
          <a:bodyPr>
            <a:normAutofit fontScale="92500" lnSpcReduction="10000"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Five flows on the submarine cable from Cape Town to London.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Then join the general purpose routed IP academic network. 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Different submarine cables used to reach India and Australia, </a:t>
            </a:r>
            <a:b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Europe is local, and </a:t>
            </a:r>
            <a:b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two 20 Gbit/s flows cross the Atlantic to SRC in Canada and China.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B7E50-2AEA-4F82-ADF9-5321D5A6C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1B6AB-04EC-46C7-BB05-C9ADC2928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5FC5DE-4A7A-4219-96A1-918EBBAD9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11</a:t>
            </a:fld>
            <a:endParaRPr lang="en-US"/>
          </a:p>
        </p:txBody>
      </p:sp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A3148686-886D-4F0D-81CF-E82E71535B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8" y="3715751"/>
            <a:ext cx="6098509" cy="3142249"/>
          </a:xfrm>
          <a:prstGeom prst="rect">
            <a:avLst/>
          </a:prstGeom>
        </p:spPr>
      </p:pic>
      <p:pic>
        <p:nvPicPr>
          <p:cNvPr id="13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EB63CF46-B029-4C59-8C4A-49150B7DD4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40" y="3715750"/>
            <a:ext cx="6098508" cy="3142249"/>
          </a:xfrm>
          <a:prstGeom prst="rect">
            <a:avLst/>
          </a:prstGeom>
        </p:spPr>
      </p:pic>
      <p:sp>
        <p:nvSpPr>
          <p:cNvPr id="15" name="TextBox 25">
            <a:extLst>
              <a:ext uri="{FF2B5EF4-FFF2-40B4-BE49-F238E27FC236}">
                <a16:creationId xmlns:a16="http://schemas.microsoft.com/office/drawing/2014/main" id="{600A6FF8-C369-4791-B93C-0A7218449173}"/>
              </a:ext>
            </a:extLst>
          </p:cNvPr>
          <p:cNvSpPr txBox="1"/>
          <p:nvPr/>
        </p:nvSpPr>
        <p:spPr>
          <a:xfrm>
            <a:off x="76200" y="3268923"/>
            <a:ext cx="2397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C00000"/>
                </a:solidFill>
              </a:rPr>
              <a:t>SKA1-LOW Australia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86A2F2-2D57-4DF0-A9EE-F8A09185D7D9}"/>
              </a:ext>
            </a:extLst>
          </p:cNvPr>
          <p:cNvSpPr txBox="1"/>
          <p:nvPr/>
        </p:nvSpPr>
        <p:spPr>
          <a:xfrm>
            <a:off x="6134407" y="3268923"/>
            <a:ext cx="2726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SKA1-MID South Africa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0640EDE-9E6F-44EC-9044-B41BB21BBAB7}"/>
              </a:ext>
            </a:extLst>
          </p:cNvPr>
          <p:cNvSpPr txBox="1">
            <a:spLocks/>
          </p:cNvSpPr>
          <p:nvPr/>
        </p:nvSpPr>
        <p:spPr>
          <a:xfrm>
            <a:off x="11548" y="1523097"/>
            <a:ext cx="6122858" cy="16773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Five flows on the submarine cable from Perth to Singapore .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Then join the general purpose routed IP academic network. 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Single flows on the routes to Canada, China and India,</a:t>
            </a:r>
            <a:b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Australia is local, and </a:t>
            </a:r>
            <a:b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two 20 Gbit/s flows would be carried to London to reach SRCs in Europe and South Africa.</a:t>
            </a:r>
          </a:p>
        </p:txBody>
      </p:sp>
    </p:spTree>
    <p:extLst>
      <p:ext uri="{BB962C8B-B14F-4D97-AF65-F5344CB8AC3E}">
        <p14:creationId xmlns:p14="http://schemas.microsoft.com/office/powerpoint/2010/main" val="1123993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20F7576-2687-4151-9BB5-B9E10BEDC2B4}"/>
              </a:ext>
            </a:extLst>
          </p:cNvPr>
          <p:cNvSpPr/>
          <p:nvPr/>
        </p:nvSpPr>
        <p:spPr>
          <a:xfrm>
            <a:off x="0" y="6172200"/>
            <a:ext cx="12192000" cy="569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3BA617-12DE-46A5-8B95-8D121779C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922" y="762000"/>
            <a:ext cx="11277600" cy="690380"/>
          </a:xfrm>
        </p:spPr>
        <p:txBody>
          <a:bodyPr>
            <a:noAutofit/>
          </a:bodyPr>
          <a:lstStyle/>
          <a:p>
            <a:r>
              <a:rPr lang="en-GB" sz="3200" dirty="0"/>
              <a:t>Global Data Flows if the SRC Re-distribute data – 2 Replicas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B7E50-2AEA-4F82-ADF9-5321D5A6C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1B6AB-04EC-46C7-BB05-C9ADC2928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5FC5DE-4A7A-4219-96A1-918EBBAD9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12</a:t>
            </a:fld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0640EDE-9E6F-44EC-9044-B41BB21BBAB7}"/>
              </a:ext>
            </a:extLst>
          </p:cNvPr>
          <p:cNvSpPr txBox="1">
            <a:spLocks/>
          </p:cNvSpPr>
          <p:nvPr/>
        </p:nvSpPr>
        <p:spPr>
          <a:xfrm>
            <a:off x="11548" y="1523097"/>
            <a:ext cx="10427852" cy="1677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Each SRC accepts its fraction of the Observatory Data Products and re-distributes to another SRC.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SRC has 20 Gbit/s flow from the telescope &amp; a second continuous 20 Gbit/s flow from another SRC.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Each SRC sends out a 20 Gbit/s flow.</a:t>
            </a:r>
          </a:p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Makes substantial use of the shared academic network which would imply charges to the SKA community.</a:t>
            </a:r>
          </a:p>
        </p:txBody>
      </p:sp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7A2C99C0-D2C5-4B46-BA6C-9C5C8597FD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049590"/>
            <a:ext cx="7391400" cy="3808409"/>
          </a:xfrm>
          <a:prstGeom prst="rect">
            <a:avLst/>
          </a:prstGeom>
        </p:spPr>
      </p:pic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038F0941-EB0F-4E45-BBEB-0187792BAAC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" y="3363733"/>
            <a:ext cx="3352800" cy="297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345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20F7576-2687-4151-9BB5-B9E10BEDC2B4}"/>
              </a:ext>
            </a:extLst>
          </p:cNvPr>
          <p:cNvSpPr/>
          <p:nvPr/>
        </p:nvSpPr>
        <p:spPr>
          <a:xfrm>
            <a:off x="0" y="6172200"/>
            <a:ext cx="12192000" cy="569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3BA617-12DE-46A5-8B95-8D121779C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762000"/>
            <a:ext cx="11963400" cy="690380"/>
          </a:xfrm>
        </p:spPr>
        <p:txBody>
          <a:bodyPr>
            <a:noAutofit/>
          </a:bodyPr>
          <a:lstStyle/>
          <a:p>
            <a:r>
              <a:rPr lang="en-GB" sz="3200" dirty="0"/>
              <a:t>Network Considerations for a ESRC 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02ADF-940C-47C5-BC9E-3B0E67B72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478" y="1370696"/>
            <a:ext cx="10190922" cy="5370657"/>
          </a:xfrm>
        </p:spPr>
        <p:txBody>
          <a:bodyPr>
            <a:normAutofit/>
          </a:bodyPr>
          <a:lstStyle/>
          <a:p>
            <a:r>
              <a:rPr lang="en-GB" sz="2100" dirty="0"/>
              <a:t>Need for high performance Data Transport Node hardware </a:t>
            </a:r>
          </a:p>
          <a:p>
            <a:pPr lvl="1"/>
            <a:r>
              <a:rPr lang="en-GB" sz="1800" dirty="0"/>
              <a:t>Tuned for RTT ~300 </a:t>
            </a:r>
            <a:r>
              <a:rPr lang="en-GB" sz="1800" dirty="0" err="1"/>
              <a:t>ms</a:t>
            </a:r>
            <a:endParaRPr lang="en-GB" sz="1800" dirty="0"/>
          </a:p>
          <a:p>
            <a:pPr lvl="1"/>
            <a:r>
              <a:rPr lang="en-GB" sz="1800" dirty="0"/>
              <a:t>Network – disk transfer rate ~20 Gbit/s</a:t>
            </a:r>
          </a:p>
          <a:p>
            <a:r>
              <a:rPr lang="en-GB" sz="2100" dirty="0"/>
              <a:t>Flexible but secure ACLs and high performance DMZ </a:t>
            </a:r>
          </a:p>
          <a:p>
            <a:r>
              <a:rPr lang="en-GB" sz="2100" dirty="0"/>
              <a:t>Uncongested site access link</a:t>
            </a:r>
          </a:p>
          <a:p>
            <a:endParaRPr lang="en-GB" sz="2100" dirty="0"/>
          </a:p>
          <a:p>
            <a:endParaRPr lang="en-GB" sz="2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B7E50-2AEA-4F82-ADF9-5321D5A6C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5FC5DE-4A7A-4219-96A1-918EBBAD9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13</a:t>
            </a:fld>
            <a:endParaRPr lang="en-US"/>
          </a:p>
        </p:txBody>
      </p:sp>
      <p:pic>
        <p:nvPicPr>
          <p:cNvPr id="12" name="Picture 11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0B993327-31D9-43AD-999D-BAD2A14947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5" y="3665069"/>
            <a:ext cx="5993091" cy="2126131"/>
          </a:xfrm>
          <a:prstGeom prst="rect">
            <a:avLst/>
          </a:prstGeom>
        </p:spPr>
      </p:pic>
      <p:pic>
        <p:nvPicPr>
          <p:cNvPr id="14" name="Picture 13" descr="A close up of a device&#10;&#10;Description automatically generated">
            <a:extLst>
              <a:ext uri="{FF2B5EF4-FFF2-40B4-BE49-F238E27FC236}">
                <a16:creationId xmlns:a16="http://schemas.microsoft.com/office/drawing/2014/main" id="{49B7D096-3240-41D0-B88C-1CF022132B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3061560"/>
            <a:ext cx="5999026" cy="379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787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B7E50-2AEA-4F82-ADF9-5321D5A6C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4-8 November 2019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20F7576-2687-4151-9BB5-B9E10BEDC2B4}"/>
              </a:ext>
            </a:extLst>
          </p:cNvPr>
          <p:cNvSpPr/>
          <p:nvPr/>
        </p:nvSpPr>
        <p:spPr>
          <a:xfrm>
            <a:off x="0" y="6172200"/>
            <a:ext cx="12192000" cy="569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7B45F3D-DEC5-4296-A906-4D4FBEE845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942" y="1752600"/>
            <a:ext cx="6546272" cy="47969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3BA617-12DE-46A5-8B95-8D121779C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762000"/>
            <a:ext cx="11963400" cy="690380"/>
          </a:xfrm>
        </p:spPr>
        <p:txBody>
          <a:bodyPr>
            <a:noAutofit/>
          </a:bodyPr>
          <a:lstStyle/>
          <a:p>
            <a:r>
              <a:rPr lang="en-GB" sz="3200" dirty="0"/>
              <a:t>Integrating Global Distributed Computing Sites (AENEAS) &amp; SDP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02ADF-940C-47C5-BC9E-3B0E67B72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478" y="1487343"/>
            <a:ext cx="10190922" cy="5370657"/>
          </a:xfrm>
        </p:spPr>
        <p:txBody>
          <a:bodyPr>
            <a:normAutofit/>
          </a:bodyPr>
          <a:lstStyle/>
          <a:p>
            <a:r>
              <a:rPr lang="en-GB" sz="2100" dirty="0"/>
              <a:t>Need for state of the art middleware for:</a:t>
            </a:r>
          </a:p>
          <a:p>
            <a:pPr lvl="1"/>
            <a:r>
              <a:rPr lang="en-GB" sz="1800" dirty="0"/>
              <a:t>Replica management. </a:t>
            </a:r>
          </a:p>
          <a:p>
            <a:pPr lvl="1"/>
            <a:r>
              <a:rPr lang="en-GB" sz="1800" dirty="0"/>
              <a:t>Orchestration of the data file movement.</a:t>
            </a:r>
          </a:p>
          <a:p>
            <a:pPr lvl="1"/>
            <a:r>
              <a:rPr lang="en-GB" sz="1800" dirty="0"/>
              <a:t>Workflow management</a:t>
            </a:r>
          </a:p>
          <a:p>
            <a:pPr lvl="1"/>
            <a:r>
              <a:rPr lang="en-GB" sz="1800" dirty="0"/>
              <a:t>E.g. </a:t>
            </a:r>
            <a:r>
              <a:rPr lang="en-GB" sz="1800" dirty="0" err="1"/>
              <a:t>Rucio</a:t>
            </a:r>
            <a:r>
              <a:rPr lang="en-GB" sz="1800" dirty="0"/>
              <a:t> &amp; FTS</a:t>
            </a:r>
          </a:p>
          <a:p>
            <a:r>
              <a:rPr lang="en-GB" sz="2100" dirty="0"/>
              <a:t>The SDP design needs to be integrated into</a:t>
            </a:r>
            <a:br>
              <a:rPr lang="en-GB" sz="2100" dirty="0"/>
            </a:br>
            <a:r>
              <a:rPr lang="en-GB" sz="2100" dirty="0"/>
              <a:t>the distributed computing environment, e.g.</a:t>
            </a:r>
          </a:p>
          <a:p>
            <a:pPr lvl="1"/>
            <a:r>
              <a:rPr lang="en-GB" sz="1800" dirty="0"/>
              <a:t>Read-write loads on hot/cold buffers or archive</a:t>
            </a:r>
          </a:p>
          <a:p>
            <a:pPr lvl="1"/>
            <a:r>
              <a:rPr lang="en-GB" sz="1800" dirty="0"/>
              <a:t>Linking SDP &amp; global file catalogues</a:t>
            </a:r>
          </a:p>
          <a:p>
            <a:endParaRPr lang="en-GB" sz="1600" dirty="0"/>
          </a:p>
          <a:p>
            <a:r>
              <a:rPr lang="en-GB" sz="2100" dirty="0"/>
              <a:t>Realistic flow demonstrations are an</a:t>
            </a:r>
            <a:br>
              <a:rPr lang="en-GB" sz="2100" dirty="0"/>
            </a:br>
            <a:r>
              <a:rPr lang="en-GB" sz="2100" dirty="0"/>
              <a:t>excellent infrastructure candidate </a:t>
            </a:r>
            <a:br>
              <a:rPr lang="en-GB" sz="2100" dirty="0"/>
            </a:br>
            <a:r>
              <a:rPr lang="en-GB" sz="2100" dirty="0"/>
              <a:t>for SKA Data Challenges</a:t>
            </a:r>
          </a:p>
          <a:p>
            <a:endParaRPr lang="en-GB" sz="1600" dirty="0"/>
          </a:p>
          <a:p>
            <a:r>
              <a:rPr lang="en-GB" sz="2100" dirty="0"/>
              <a:t>AENEAS proposes an SKA – NREN Forum</a:t>
            </a:r>
          </a:p>
          <a:p>
            <a:endParaRPr lang="en-GB" sz="2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5FC5DE-4A7A-4219-96A1-918EBBAD9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753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93B57C3-206B-4FDF-BDD8-74195C6C7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Questions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0304A6-FCDC-4914-80A7-54B7EB7FBF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0" b="35300"/>
          <a:stretch/>
        </p:blipFill>
        <p:spPr>
          <a:xfrm>
            <a:off x="8315" y="1764998"/>
            <a:ext cx="12183362" cy="50849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6B53DF-97A3-495E-AE5A-EE61B42850A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57" b="20495"/>
          <a:stretch/>
        </p:blipFill>
        <p:spPr>
          <a:xfrm>
            <a:off x="0" y="-158844"/>
            <a:ext cx="12191677" cy="364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71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ED3AD-08A8-457D-BE56-194052E11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838200"/>
            <a:ext cx="11963400" cy="705919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AENEAS H2020 Project: Design an European SKA Regional Centre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7EE75B-644B-4804-BD7F-031B6C437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685064"/>
            <a:ext cx="10972800" cy="4487135"/>
          </a:xfrm>
        </p:spPr>
        <p:txBody>
          <a:bodyPr>
            <a:noAutofit/>
          </a:bodyPr>
          <a:lstStyle/>
          <a:p>
            <a:r>
              <a:rPr lang="en-GB" sz="2000" dirty="0"/>
              <a:t>Create a specification and design for</a:t>
            </a:r>
            <a:br>
              <a:rPr lang="en-GB" sz="2000" dirty="0"/>
            </a:br>
            <a:r>
              <a:rPr lang="en-GB" sz="2000" dirty="0"/>
              <a:t>a European-scale, federated, Regional Centre for the SKA. </a:t>
            </a:r>
          </a:p>
          <a:p>
            <a:r>
              <a:rPr lang="en-GB" sz="2000" dirty="0"/>
              <a:t>Host replica of the SKA science archive. </a:t>
            </a:r>
          </a:p>
          <a:p>
            <a:r>
              <a:rPr lang="en-GB" sz="2000" dirty="0"/>
              <a:t>Provide access to and distribute</a:t>
            </a:r>
            <a:br>
              <a:rPr lang="en-GB" sz="2000" dirty="0"/>
            </a:br>
            <a:r>
              <a:rPr lang="en-GB" sz="2000" dirty="0"/>
              <a:t>Science Data Products and the Advanced Data Products .</a:t>
            </a:r>
          </a:p>
          <a:p>
            <a:r>
              <a:rPr lang="en-GB" sz="2000" dirty="0"/>
              <a:t>Provide compute and storage resources for </a:t>
            </a:r>
            <a:br>
              <a:rPr lang="en-GB" sz="2000" dirty="0"/>
            </a:br>
            <a:r>
              <a:rPr lang="en-GB" sz="2000" dirty="0"/>
              <a:t>SKA science extraction  by users.</a:t>
            </a:r>
          </a:p>
          <a:p>
            <a:r>
              <a:rPr lang="en-GB" sz="2000" dirty="0"/>
              <a:t>Provide analysis capabilities.</a:t>
            </a:r>
          </a:p>
          <a:p>
            <a:r>
              <a:rPr lang="en-GB" sz="2000" dirty="0"/>
              <a:t>Provide user support.</a:t>
            </a:r>
          </a:p>
          <a:p>
            <a:r>
              <a:rPr lang="en-GB" sz="2000" b="1" dirty="0"/>
              <a:t>Build on current facilities.</a:t>
            </a:r>
          </a:p>
          <a:p>
            <a:r>
              <a:rPr lang="en-GB" sz="2000" dirty="0"/>
              <a:t>Coordination with ICT communities, industry, </a:t>
            </a:r>
            <a:br>
              <a:rPr lang="en-GB" sz="2000" dirty="0"/>
            </a:br>
            <a:r>
              <a:rPr lang="en-GB" sz="2000" dirty="0"/>
              <a:t>and service providers.</a:t>
            </a:r>
          </a:p>
          <a:p>
            <a:r>
              <a:rPr lang="en-GB" sz="2000" dirty="0"/>
              <a:t>The ESRC is part of a global network of centres.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5D227-6988-478D-BA69-F82C25658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A7A84-0B7B-4B21-8971-4127728AD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AA12E-8958-4592-8FFB-B8E009973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ED13BC-E8B7-4253-9276-214CCF43336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448801" y="1487660"/>
            <a:ext cx="2743200" cy="28557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0D3653-54A8-42FB-99CB-DB47F00BB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5843" y="3644100"/>
            <a:ext cx="4062605" cy="264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8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1B46AD46-5AD5-46A6-A43D-53782DC0358A}"/>
              </a:ext>
            </a:extLst>
          </p:cNvPr>
          <p:cNvSpPr/>
          <p:nvPr/>
        </p:nvSpPr>
        <p:spPr>
          <a:xfrm>
            <a:off x="0" y="6172200"/>
            <a:ext cx="12192000" cy="569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34861BD-3DDB-443C-ADEF-9B3AE1A0DEFE}"/>
              </a:ext>
            </a:extLst>
          </p:cNvPr>
          <p:cNvCxnSpPr>
            <a:cxnSpLocks/>
          </p:cNvCxnSpPr>
          <p:nvPr/>
        </p:nvCxnSpPr>
        <p:spPr>
          <a:xfrm>
            <a:off x="1589659" y="2336250"/>
            <a:ext cx="139623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D105B88-D3BB-4C26-889C-B4EA688ED56C}"/>
              </a:ext>
            </a:extLst>
          </p:cNvPr>
          <p:cNvCxnSpPr>
            <a:cxnSpLocks/>
          </p:cNvCxnSpPr>
          <p:nvPr/>
        </p:nvCxnSpPr>
        <p:spPr>
          <a:xfrm>
            <a:off x="1522778" y="4448755"/>
            <a:ext cx="381735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065" y="743856"/>
            <a:ext cx="10972800" cy="502776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rgbClr val="204C8A"/>
                </a:solidFill>
              </a:rPr>
              <a:t>SKA Phase1 Data Flows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65021" y="1558482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~ 2 </a:t>
            </a:r>
            <a:r>
              <a:rPr lang="en-GB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Pbit</a:t>
            </a:r>
            <a:r>
              <a:rPr lang="en-GB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/s</a:t>
            </a:r>
            <a:endParaRPr lang="en-GB" sz="20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11D58C7-6E6D-4318-BB9E-EF3A3228E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296" y="1355202"/>
            <a:ext cx="1512811" cy="1745552"/>
          </a:xfrm>
          <a:prstGeom prst="rect">
            <a:avLst/>
          </a:prstGeom>
        </p:spPr>
      </p:pic>
      <p:sp>
        <p:nvSpPr>
          <p:cNvPr id="23" name="TextBox 25">
            <a:extLst>
              <a:ext uri="{FF2B5EF4-FFF2-40B4-BE49-F238E27FC236}">
                <a16:creationId xmlns:a16="http://schemas.microsoft.com/office/drawing/2014/main" id="{1D2591CE-CC5C-4E3B-AAEF-D45104EA1B09}"/>
              </a:ext>
            </a:extLst>
          </p:cNvPr>
          <p:cNvSpPr txBox="1"/>
          <p:nvPr/>
        </p:nvSpPr>
        <p:spPr>
          <a:xfrm>
            <a:off x="385740" y="3170429"/>
            <a:ext cx="2397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C00000"/>
                </a:solidFill>
              </a:rPr>
              <a:t>SKA1-LOW Australia</a:t>
            </a:r>
          </a:p>
        </p:txBody>
      </p:sp>
      <p:pic>
        <p:nvPicPr>
          <p:cNvPr id="24" name="图片 9" descr="15m-ska-45d-2.jpg">
            <a:extLst>
              <a:ext uri="{FF2B5EF4-FFF2-40B4-BE49-F238E27FC236}">
                <a16:creationId xmlns:a16="http://schemas.microsoft.com/office/drawing/2014/main" id="{D05235BD-9E9A-4816-9DD6-A58060ABC9E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3199" r="21718"/>
          <a:stretch/>
        </p:blipFill>
        <p:spPr>
          <a:xfrm>
            <a:off x="231297" y="3613747"/>
            <a:ext cx="1512811" cy="171720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6203702-85ED-4DDF-8194-26A8A5CB08B4}"/>
              </a:ext>
            </a:extLst>
          </p:cNvPr>
          <p:cNvSpPr txBox="1"/>
          <p:nvPr/>
        </p:nvSpPr>
        <p:spPr>
          <a:xfrm>
            <a:off x="385742" y="5409391"/>
            <a:ext cx="2726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SKA1-MID South Africa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BB40A63-B683-4DA5-8EBE-2D4A9CB6F742}"/>
              </a:ext>
            </a:extLst>
          </p:cNvPr>
          <p:cNvSpPr txBox="1"/>
          <p:nvPr/>
        </p:nvSpPr>
        <p:spPr>
          <a:xfrm>
            <a:off x="1744107" y="3900806"/>
            <a:ext cx="1443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~ 20 </a:t>
            </a:r>
            <a:r>
              <a:rPr lang="en-GB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Tbit</a:t>
            </a:r>
            <a:r>
              <a:rPr lang="en-GB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/s</a:t>
            </a:r>
            <a:endParaRPr lang="en-GB" sz="20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7042A8-70D6-421F-B29E-7E7F8DABC2D9}"/>
              </a:ext>
            </a:extLst>
          </p:cNvPr>
          <p:cNvSpPr txBox="1"/>
          <p:nvPr/>
        </p:nvSpPr>
        <p:spPr>
          <a:xfrm>
            <a:off x="4170677" y="1542008"/>
            <a:ext cx="1300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~ 7 </a:t>
            </a:r>
            <a:r>
              <a:rPr lang="en-GB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Tbit</a:t>
            </a:r>
            <a:r>
              <a:rPr lang="en-GB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/s</a:t>
            </a:r>
            <a:endParaRPr lang="en-GB" sz="20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BC7B36F0-7708-47EB-AAFD-A0A2063359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970" y="4060355"/>
            <a:ext cx="1468413" cy="755318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B782AAA1-BE4E-4D30-8540-7BEB7CACF0ED}"/>
              </a:ext>
            </a:extLst>
          </p:cNvPr>
          <p:cNvSpPr txBox="1"/>
          <p:nvPr/>
        </p:nvSpPr>
        <p:spPr>
          <a:xfrm>
            <a:off x="6754673" y="3695171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7.9Tbit/s</a:t>
            </a:r>
            <a:endParaRPr lang="en-GB" sz="20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D5E1DF2-722A-4FDB-A237-BBFE629F97F5}"/>
              </a:ext>
            </a:extLst>
          </p:cNvPr>
          <p:cNvSpPr txBox="1"/>
          <p:nvPr/>
        </p:nvSpPr>
        <p:spPr>
          <a:xfrm>
            <a:off x="6772640" y="1542008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9.3Tbit/s</a:t>
            </a:r>
            <a:endParaRPr lang="en-GB" sz="20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85C5A2FE-E1AD-4FB7-B478-D2965735C4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969" y="1948847"/>
            <a:ext cx="1468413" cy="755318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6B40B15-28C0-4BAC-9CB1-E970A025014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9274" y="1434609"/>
            <a:ext cx="1589575" cy="117524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D9839871-B117-410B-95E8-32E1AF1C8B9D}"/>
              </a:ext>
            </a:extLst>
          </p:cNvPr>
          <p:cNvSpPr txBox="1"/>
          <p:nvPr/>
        </p:nvSpPr>
        <p:spPr>
          <a:xfrm>
            <a:off x="7831614" y="947587"/>
            <a:ext cx="1473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~130 </a:t>
            </a:r>
            <a:r>
              <a:rPr lang="en-GB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Pflops</a:t>
            </a:r>
            <a:endParaRPr lang="en-GB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300 PB/y</a:t>
            </a:r>
            <a:endParaRPr lang="en-GB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E6CF779-7680-4DB1-8DF1-003209CEFEB2}"/>
              </a:ext>
            </a:extLst>
          </p:cNvPr>
          <p:cNvSpPr txBox="1"/>
          <p:nvPr/>
        </p:nvSpPr>
        <p:spPr>
          <a:xfrm>
            <a:off x="9128944" y="1510393"/>
            <a:ext cx="1407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100 Gbit/s</a:t>
            </a:r>
            <a:endParaRPr lang="en-GB" sz="20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50BEB731-5DCE-4A87-B254-4D2DDBAFB9A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117" y="4194997"/>
            <a:ext cx="1589575" cy="117524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9AFEDD64-D245-49A6-BA1F-8D6F14757EDD}"/>
              </a:ext>
            </a:extLst>
          </p:cNvPr>
          <p:cNvSpPr txBox="1"/>
          <p:nvPr/>
        </p:nvSpPr>
        <p:spPr>
          <a:xfrm>
            <a:off x="9152652" y="4872345"/>
            <a:ext cx="1407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100 Gbit/s</a:t>
            </a:r>
            <a:endParaRPr lang="en-GB" sz="20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E978027-EECB-4AA6-AA61-7C42F75E79D0}"/>
              </a:ext>
            </a:extLst>
          </p:cNvPr>
          <p:cNvSpPr txBox="1"/>
          <p:nvPr/>
        </p:nvSpPr>
        <p:spPr>
          <a:xfrm>
            <a:off x="7819902" y="3133485"/>
            <a:ext cx="1473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~130 </a:t>
            </a:r>
            <a:r>
              <a:rPr lang="en-GB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Pflops</a:t>
            </a:r>
            <a:endParaRPr lang="en-GB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300 PB/y</a:t>
            </a:r>
            <a:endParaRPr lang="en-GB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F5D7815-A180-463E-952F-5703D5BFD4F8}"/>
              </a:ext>
            </a:extLst>
          </p:cNvPr>
          <p:cNvCxnSpPr>
            <a:cxnSpLocks/>
          </p:cNvCxnSpPr>
          <p:nvPr/>
        </p:nvCxnSpPr>
        <p:spPr>
          <a:xfrm>
            <a:off x="6655155" y="4460775"/>
            <a:ext cx="118850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62FB15F6-2284-40B3-ACE5-264B8DEDE68C}"/>
              </a:ext>
            </a:extLst>
          </p:cNvPr>
          <p:cNvCxnSpPr>
            <a:cxnSpLocks/>
          </p:cNvCxnSpPr>
          <p:nvPr/>
        </p:nvCxnSpPr>
        <p:spPr>
          <a:xfrm>
            <a:off x="6670395" y="2331127"/>
            <a:ext cx="118850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39798BBA-A81E-4523-A86C-D36F5456ABFB}"/>
              </a:ext>
            </a:extLst>
          </p:cNvPr>
          <p:cNvCxnSpPr>
            <a:cxnSpLocks/>
          </p:cNvCxnSpPr>
          <p:nvPr/>
        </p:nvCxnSpPr>
        <p:spPr>
          <a:xfrm>
            <a:off x="4152908" y="2326506"/>
            <a:ext cx="118850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1817AC67-28E5-4A32-9206-3573EF3AC2DF}"/>
              </a:ext>
            </a:extLst>
          </p:cNvPr>
          <p:cNvSpPr txBox="1"/>
          <p:nvPr/>
        </p:nvSpPr>
        <p:spPr>
          <a:xfrm>
            <a:off x="10358611" y="3024260"/>
            <a:ext cx="18710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SKA</a:t>
            </a:r>
          </a:p>
          <a:p>
            <a:pPr algn="ctr"/>
            <a:r>
              <a:rPr lang="en-GB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Regional Centres</a:t>
            </a:r>
            <a:endParaRPr lang="en-GB" sz="1600" b="1" dirty="0">
              <a:solidFill>
                <a:schemeClr val="tx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EE0E6877-32A0-4FED-A91F-4E998B58D472}"/>
              </a:ext>
            </a:extLst>
          </p:cNvPr>
          <p:cNvCxnSpPr>
            <a:cxnSpLocks/>
          </p:cNvCxnSpPr>
          <p:nvPr/>
        </p:nvCxnSpPr>
        <p:spPr>
          <a:xfrm flipV="1">
            <a:off x="9293382" y="2379150"/>
            <a:ext cx="1285892" cy="20588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81C8DD2-9E49-4BB2-B84C-87C502E4828C}"/>
              </a:ext>
            </a:extLst>
          </p:cNvPr>
          <p:cNvCxnSpPr>
            <a:cxnSpLocks/>
          </p:cNvCxnSpPr>
          <p:nvPr/>
        </p:nvCxnSpPr>
        <p:spPr>
          <a:xfrm>
            <a:off x="9290454" y="2331126"/>
            <a:ext cx="1308226" cy="20964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0DFCA2B-0FF5-48E3-A851-1AE1A3933E9A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9293382" y="2326506"/>
            <a:ext cx="1243320" cy="7245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AE9A614-B277-45AA-811A-94C979661B5D}"/>
              </a:ext>
            </a:extLst>
          </p:cNvPr>
          <p:cNvCxnSpPr>
            <a:cxnSpLocks/>
          </p:cNvCxnSpPr>
          <p:nvPr/>
        </p:nvCxnSpPr>
        <p:spPr>
          <a:xfrm flipV="1">
            <a:off x="9307284" y="3051063"/>
            <a:ext cx="1229418" cy="13882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27DC313-EC03-4CB8-9CD3-0633683972E1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9293382" y="2326506"/>
            <a:ext cx="1243320" cy="13880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F02CA1F-FA3C-4B1B-8847-39085B2842DC}"/>
              </a:ext>
            </a:extLst>
          </p:cNvPr>
          <p:cNvCxnSpPr>
            <a:cxnSpLocks/>
          </p:cNvCxnSpPr>
          <p:nvPr/>
        </p:nvCxnSpPr>
        <p:spPr>
          <a:xfrm flipV="1">
            <a:off x="9310872" y="3725580"/>
            <a:ext cx="1225830" cy="7019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F1641973-4BC6-4EFA-AC91-D91C778538B8}"/>
              </a:ext>
            </a:extLst>
          </p:cNvPr>
          <p:cNvCxnSpPr>
            <a:cxnSpLocks/>
          </p:cNvCxnSpPr>
          <p:nvPr/>
        </p:nvCxnSpPr>
        <p:spPr>
          <a:xfrm>
            <a:off x="9262277" y="4448755"/>
            <a:ext cx="131699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3211081C-D1D3-489D-A710-CC9413DC1939}"/>
              </a:ext>
            </a:extLst>
          </p:cNvPr>
          <p:cNvCxnSpPr>
            <a:cxnSpLocks/>
          </p:cNvCxnSpPr>
          <p:nvPr/>
        </p:nvCxnSpPr>
        <p:spPr>
          <a:xfrm>
            <a:off x="9281683" y="2323495"/>
            <a:ext cx="131699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84576757-8642-4CE9-87AF-D0B1FDC9C33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176" y="1958592"/>
            <a:ext cx="1443024" cy="75531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D187FD5-0C96-45C8-BC25-7767923DBFA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176" y="4100861"/>
            <a:ext cx="1443024" cy="75531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394A069-E234-4349-916A-9DA45C192FA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819" y="1958592"/>
            <a:ext cx="1408276" cy="742877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A8A1C660-7776-4D95-B2F9-91B314EDF4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54836" y="5004017"/>
            <a:ext cx="3122803" cy="1853983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FFE1F47B-A7BA-4EA1-AE00-EB5D2D3C2B59}"/>
              </a:ext>
            </a:extLst>
          </p:cNvPr>
          <p:cNvSpPr txBox="1"/>
          <p:nvPr/>
        </p:nvSpPr>
        <p:spPr>
          <a:xfrm>
            <a:off x="8767278" y="5696044"/>
            <a:ext cx="3182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Observatory Data Products </a:t>
            </a:r>
          </a:p>
          <a:p>
            <a:r>
              <a:rPr lang="en-US" b="1" dirty="0">
                <a:solidFill>
                  <a:srgbClr val="C00000"/>
                </a:solidFill>
              </a:rPr>
              <a:t>pushed from SDP </a:t>
            </a:r>
            <a:r>
              <a:rPr lang="en-US" b="1" dirty="0">
                <a:solidFill>
                  <a:srgbClr val="C00000"/>
                </a:solidFill>
                <a:sym typeface="Wingdings" panose="05000000000000000000" pitchFamily="2" charset="2"/>
              </a:rPr>
              <a:t> SRC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69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BA617-12DE-46A5-8B95-8D121779C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909820"/>
            <a:ext cx="11277600" cy="936104"/>
          </a:xfrm>
        </p:spPr>
        <p:txBody>
          <a:bodyPr>
            <a:noAutofit/>
          </a:bodyPr>
          <a:lstStyle/>
          <a:p>
            <a:r>
              <a:rPr lang="en-GB" sz="2800" dirty="0"/>
              <a:t>The Compute Architecture for the Different Observatory Data Products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02ADF-940C-47C5-BC9E-3B0E67B726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Pulsars                                                             Independent parallel – most like LHC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Visibilities  image data cubes                      All image data for one sky section needs to be in one place 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			              – high bandwidth storage – memory –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cpu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power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Radio Weak Gravitational Lensing             Uses gridded visibilities  - needs high memory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EOR                                                                  Power spectra – closely coupled supercomputer 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			             –  cell cubes influence each other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Cosmic Magnetism 			</a:t>
            </a:r>
            <a:r>
              <a:rPr lang="en-GB" sz="2000" dirty="0"/>
              <a:t>Faraday rotation measure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synthesis 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				can be done as independent parallel computations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Object detection / classification                Requires large numbers of GPUs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B7E50-2AEA-4F82-ADF9-5321D5A6C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1B6AB-04EC-46C7-BB05-C9ADC2928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5FC5DE-4A7A-4219-96A1-918EBBAD9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30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33574-3D87-4A70-8681-04833788B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667" y="681366"/>
            <a:ext cx="10972800" cy="506458"/>
          </a:xfrm>
        </p:spPr>
        <p:txBody>
          <a:bodyPr>
            <a:normAutofit/>
          </a:bodyPr>
          <a:lstStyle/>
          <a:p>
            <a:r>
              <a:rPr lang="en-GB" sz="2900" dirty="0">
                <a:solidFill>
                  <a:schemeClr val="accent1">
                    <a:lumMod val="50000"/>
                  </a:schemeClr>
                </a:solidFill>
              </a:rPr>
              <a:t>AENEAS: The ESRC Storage Requirements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7D7670-65AA-46B1-B661-88701F7239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7157" y="1252181"/>
            <a:ext cx="6340713" cy="2959553"/>
          </a:xfrm>
        </p:spPr>
        <p:txBody>
          <a:bodyPr>
            <a:normAutofit/>
          </a:bodyPr>
          <a:lstStyle/>
          <a:p>
            <a:r>
              <a:rPr lang="en-GB" sz="2000" dirty="0"/>
              <a:t>Estimated storage volume and number of products for:</a:t>
            </a:r>
          </a:p>
          <a:p>
            <a:pPr lvl="1"/>
            <a:r>
              <a:rPr lang="en-GB" sz="1800" dirty="0"/>
              <a:t>SKA science data products </a:t>
            </a:r>
          </a:p>
          <a:p>
            <a:pPr lvl="1"/>
            <a:r>
              <a:rPr lang="en-GB" sz="1800" dirty="0"/>
              <a:t>User created Advanced data products</a:t>
            </a:r>
          </a:p>
          <a:p>
            <a:r>
              <a:rPr lang="en-GB" sz="2000" dirty="0"/>
              <a:t>Based on:</a:t>
            </a:r>
          </a:p>
          <a:p>
            <a:pPr lvl="1"/>
            <a:r>
              <a:rPr lang="en-GB" sz="1800" dirty="0"/>
              <a:t>Produce Advanced data at rate </a:t>
            </a:r>
            <a:r>
              <a:rPr lang="el-GR" sz="1800" dirty="0"/>
              <a:t>α</a:t>
            </a:r>
            <a:r>
              <a:rPr lang="en-GB" sz="1800" dirty="0"/>
              <a:t> rate SDP produces data</a:t>
            </a:r>
          </a:p>
          <a:p>
            <a:pPr lvl="1"/>
            <a:r>
              <a:rPr lang="en-GB" sz="1800" dirty="0"/>
              <a:t>ESRC holds a full mirror copy </a:t>
            </a:r>
          </a:p>
          <a:p>
            <a:pPr lvl="1"/>
            <a:r>
              <a:rPr lang="en-GB" sz="1800" dirty="0"/>
              <a:t>Size of advanced data products based on use cases</a:t>
            </a:r>
          </a:p>
          <a:p>
            <a:pPr lvl="1"/>
            <a:r>
              <a:rPr lang="en-GB" sz="1800" dirty="0"/>
              <a:t>Volumes    Advanced </a:t>
            </a:r>
            <a:r>
              <a:rPr lang="en-GB" sz="1800" dirty="0" err="1"/>
              <a:t>data:SDP</a:t>
            </a:r>
            <a:r>
              <a:rPr lang="en-GB" sz="1800" dirty="0"/>
              <a:t> data :: 3:1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AC6134B-9216-40E5-A559-E22030788178}"/>
              </a:ext>
            </a:extLst>
          </p:cNvPr>
          <p:cNvSpPr txBox="1">
            <a:spLocks/>
          </p:cNvSpPr>
          <p:nvPr/>
        </p:nvSpPr>
        <p:spPr>
          <a:xfrm>
            <a:off x="6224789" y="1153086"/>
            <a:ext cx="5684811" cy="256358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Minimum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storage needed for High Priority Science: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750 PB per year for the first 10 years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200 PB per year for the following 5 years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Total storage volume required for </a:t>
            </a:r>
            <a:b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Priority Science at an SRC is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8.5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ExaBytes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over the course of 15 years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AE0B3E-5631-4D44-A77D-1ACC3AA76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1" y="4199784"/>
            <a:ext cx="3438442" cy="25971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B58343-805E-435B-B24D-A36BFEE0A0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7116" y="4175398"/>
            <a:ext cx="3529890" cy="26215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6DF0573-BFAC-401E-B8EB-7828A73AB3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3649" y="4199784"/>
            <a:ext cx="3401862" cy="26093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268BF8-05D1-4F29-84E4-4CF9A54CF9ED}"/>
              </a:ext>
            </a:extLst>
          </p:cNvPr>
          <p:cNvSpPr txBox="1"/>
          <p:nvPr/>
        </p:nvSpPr>
        <p:spPr>
          <a:xfrm>
            <a:off x="675194" y="3814426"/>
            <a:ext cx="2712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 and Continuum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C5E5F5-38FA-4AED-A8E3-D6E4107C290C}"/>
              </a:ext>
            </a:extLst>
          </p:cNvPr>
          <p:cNvSpPr txBox="1"/>
          <p:nvPr/>
        </p:nvSpPr>
        <p:spPr>
          <a:xfrm>
            <a:off x="4384437" y="3785927"/>
            <a:ext cx="3209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EOR, Mag, Cradle of life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767D02-D55E-4578-B28A-0700E7AEE3BC}"/>
              </a:ext>
            </a:extLst>
          </p:cNvPr>
          <p:cNvSpPr txBox="1"/>
          <p:nvPr/>
        </p:nvSpPr>
        <p:spPr>
          <a:xfrm>
            <a:off x="8006558" y="3790355"/>
            <a:ext cx="3209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Pulsars and Transients</a:t>
            </a:r>
          </a:p>
        </p:txBody>
      </p:sp>
    </p:spTree>
    <p:extLst>
      <p:ext uri="{BB962C8B-B14F-4D97-AF65-F5344CB8AC3E}">
        <p14:creationId xmlns:p14="http://schemas.microsoft.com/office/powerpoint/2010/main" val="225405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AC9D240-E1A4-4F2A-BDF1-D3B906C8F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8189" y="3050824"/>
            <a:ext cx="4485546" cy="36622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E33574-3D87-4A70-8681-04833788B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667" y="681366"/>
            <a:ext cx="10972800" cy="506458"/>
          </a:xfrm>
        </p:spPr>
        <p:txBody>
          <a:bodyPr>
            <a:normAutofit/>
          </a:bodyPr>
          <a:lstStyle/>
          <a:p>
            <a:r>
              <a:rPr lang="en-GB" sz="2900" dirty="0">
                <a:solidFill>
                  <a:schemeClr val="accent1">
                    <a:lumMod val="50000"/>
                  </a:schemeClr>
                </a:solidFill>
              </a:rPr>
              <a:t>AENEAS: The ESRC Computing Requirements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7D7670-65AA-46B1-B661-88701F7239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7158" y="1195029"/>
            <a:ext cx="6137632" cy="5134332"/>
          </a:xfrm>
        </p:spPr>
        <p:txBody>
          <a:bodyPr>
            <a:normAutofit/>
          </a:bodyPr>
          <a:lstStyle/>
          <a:p>
            <a:r>
              <a:rPr lang="en-GB" sz="2000" dirty="0"/>
              <a:t>Estimated the processing required based on Use Cases:</a:t>
            </a:r>
          </a:p>
          <a:p>
            <a:pPr lvl="1"/>
            <a:endParaRPr lang="en-GB" sz="1800" dirty="0"/>
          </a:p>
          <a:p>
            <a:pPr lvl="1"/>
            <a:endParaRPr lang="en-GB" sz="1800" dirty="0"/>
          </a:p>
          <a:p>
            <a:pPr lvl="1"/>
            <a:endParaRPr lang="en-GB" sz="1800" dirty="0"/>
          </a:p>
          <a:p>
            <a:pPr lvl="1"/>
            <a:endParaRPr lang="en-GB" sz="1800" dirty="0"/>
          </a:p>
          <a:p>
            <a:pPr lvl="1"/>
            <a:endParaRPr lang="en-GB" sz="1800" dirty="0"/>
          </a:p>
          <a:p>
            <a:pPr marL="457200" lvl="1" indent="0">
              <a:buNone/>
            </a:pPr>
            <a:endParaRPr lang="en-GB" sz="1800" dirty="0"/>
          </a:p>
          <a:p>
            <a:endParaRPr lang="en-GB" sz="2000" dirty="0"/>
          </a:p>
          <a:p>
            <a:r>
              <a:rPr lang="en-GB" sz="2000" dirty="0"/>
              <a:t>Strong assumptions:</a:t>
            </a:r>
          </a:p>
          <a:p>
            <a:pPr lvl="1"/>
            <a:r>
              <a:rPr lang="en-GB" sz="1800" dirty="0"/>
              <a:t>Re-processing of all (EOR) SDP data products.</a:t>
            </a:r>
          </a:p>
          <a:p>
            <a:pPr lvl="1"/>
            <a:r>
              <a:rPr lang="en-GB" sz="1800" dirty="0"/>
              <a:t>Post-processing to generate all advanced datasets.</a:t>
            </a:r>
          </a:p>
          <a:p>
            <a:pPr lvl="1"/>
            <a:r>
              <a:rPr lang="en-GB" sz="1800" dirty="0"/>
              <a:t>Re-processing &amp; Post-processing performed only once.</a:t>
            </a:r>
          </a:p>
          <a:p>
            <a:pPr lvl="1"/>
            <a:r>
              <a:rPr lang="en-GB" sz="1800" dirty="0"/>
              <a:t>Processing of SDP data products is performed at the same rate and they are ingested into the ESRC.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AC6134B-9216-40E5-A559-E22030788178}"/>
              </a:ext>
            </a:extLst>
          </p:cNvPr>
          <p:cNvSpPr txBox="1">
            <a:spLocks/>
          </p:cNvSpPr>
          <p:nvPr/>
        </p:nvSpPr>
        <p:spPr>
          <a:xfrm>
            <a:off x="6224788" y="1230582"/>
            <a:ext cx="5684811" cy="145411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Minimum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processing needed for High Priority Science: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29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PFlops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767D02-D55E-4578-B28A-0700E7AEE3BC}"/>
              </a:ext>
            </a:extLst>
          </p:cNvPr>
          <p:cNvSpPr txBox="1"/>
          <p:nvPr/>
        </p:nvSpPr>
        <p:spPr>
          <a:xfrm>
            <a:off x="7976706" y="2719976"/>
            <a:ext cx="3209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SDP Pipelines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219B34-E550-4B83-9BD4-7CFCBA0E55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610" y="1754273"/>
            <a:ext cx="4662726" cy="1931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93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8A969E8-60D4-4920-8730-F8E52F8A6E42}"/>
              </a:ext>
            </a:extLst>
          </p:cNvPr>
          <p:cNvSpPr/>
          <p:nvPr/>
        </p:nvSpPr>
        <p:spPr>
          <a:xfrm>
            <a:off x="0" y="6172200"/>
            <a:ext cx="12192000" cy="569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14BF8C-F615-41B7-A9A0-BF587AB02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B1D4E6-9CE3-4B09-B091-7C5459CE0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B11916-4264-40F7-AEFE-2934B6606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EBCCB2A-BDB1-4DE6-8E3F-A66BC83694E5}"/>
              </a:ext>
            </a:extLst>
          </p:cNvPr>
          <p:cNvSpPr txBox="1">
            <a:spLocks/>
          </p:cNvSpPr>
          <p:nvPr/>
        </p:nvSpPr>
        <p:spPr>
          <a:xfrm>
            <a:off x="284922" y="762000"/>
            <a:ext cx="11277600" cy="69038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204C8A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/>
              <a:t>Models of Data Flows from the Telescopes to a SRC </a:t>
            </a:r>
            <a:endParaRPr lang="en-GB" sz="32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A13AD37-D9FB-45D5-B13E-618901AEF060}"/>
              </a:ext>
            </a:extLst>
          </p:cNvPr>
          <p:cNvSpPr txBox="1">
            <a:spLocks/>
          </p:cNvSpPr>
          <p:nvPr/>
        </p:nvSpPr>
        <p:spPr>
          <a:xfrm>
            <a:off x="8328248" y="1522000"/>
            <a:ext cx="3863751" cy="167730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Data sent to each SRC in turn.</a:t>
            </a:r>
          </a:p>
          <a:p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Requires clean 100Gbit/s paths to each SRC.</a:t>
            </a:r>
          </a:p>
          <a:p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Worst case the SRC would require a 200 Gbits/s.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2735D7-FD19-4881-815A-E1AAA142C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3" y="4005873"/>
            <a:ext cx="8007028" cy="24271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776C6D-2425-4772-88B1-A64D943C0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3" y="1781370"/>
            <a:ext cx="7692294" cy="1301609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48C883A-B329-4F1D-8EFF-C17E05B721DB}"/>
              </a:ext>
            </a:extLst>
          </p:cNvPr>
          <p:cNvSpPr txBox="1">
            <a:spLocks/>
          </p:cNvSpPr>
          <p:nvPr/>
        </p:nvSpPr>
        <p:spPr>
          <a:xfrm>
            <a:off x="8328248" y="3874690"/>
            <a:ext cx="3851439" cy="2481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Several flows to different SRC taking place in parallel.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Operationally more realistic.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Makes efficient use of the network to each SRC.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WP4 demonstrated stable 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28 Gbit/s flows – TCP limit.</a:t>
            </a:r>
          </a:p>
        </p:txBody>
      </p:sp>
    </p:spTree>
    <p:extLst>
      <p:ext uri="{BB962C8B-B14F-4D97-AF65-F5344CB8AC3E}">
        <p14:creationId xmlns:p14="http://schemas.microsoft.com/office/powerpoint/2010/main" val="1329600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99968-64B3-4CDA-A81C-3120BEC69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5800"/>
            <a:ext cx="10972800" cy="936104"/>
          </a:xfrm>
        </p:spPr>
        <p:txBody>
          <a:bodyPr>
            <a:normAutofit fontScale="90000"/>
          </a:bodyPr>
          <a:lstStyle/>
          <a:p>
            <a:r>
              <a:rPr lang="en-GB" dirty="0"/>
              <a:t>Network Traffic into &amp; out of a SKA Regional Centre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1318D-C4E0-49DF-A67A-58A955D73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6F06B-0AAA-4B26-81AA-4AC091273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6A835E-1F3F-40C8-BB86-A505E3B18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48E07773-EF1A-49A1-BFC8-14C28BB01A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981200"/>
            <a:ext cx="6096000" cy="362524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A070835-B6C9-441C-9E47-F91C7BE37285}"/>
              </a:ext>
            </a:extLst>
          </p:cNvPr>
          <p:cNvSpPr txBox="1">
            <a:spLocks/>
          </p:cNvSpPr>
          <p:nvPr/>
        </p:nvSpPr>
        <p:spPr>
          <a:xfrm>
            <a:off x="6324601" y="1827035"/>
            <a:ext cx="5867399" cy="411656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Assumptions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20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Gbits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/s at a time from each Telescope 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peak 40 Gbit/s to a site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At a given time all of a Data Product goes to one site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10 Gigabits/s to other ESDC sites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10 Gigabits/s to non SKA data Archives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10 Gigabits/s to other RDC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70 Gigabit/s (peak) to each site.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Flexible but secure ACL and high performance DMZ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Say 100 Gigabit/s for SKA to each site in 2024/25. 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This is affordable.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(c.f. the UK WLCG sites which have 10-40 Gbit/s dedicated links now)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509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99968-64B3-4CDA-A81C-3120BEC69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94607"/>
            <a:ext cx="10972800" cy="936104"/>
          </a:xfrm>
        </p:spPr>
        <p:txBody>
          <a:bodyPr>
            <a:normAutofit/>
          </a:bodyPr>
          <a:lstStyle/>
          <a:p>
            <a:r>
              <a:rPr lang="en-GB" sz="3600" dirty="0"/>
              <a:t>Network Architecture for the ESDC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1318D-C4E0-49DF-A67A-58A955D73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4-8 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6F06B-0AAA-4B26-81AA-4AC091273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Richard Hughes-Jones    CHEP 2019 / Adelaide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6A835E-1F3F-40C8-BB86-A505E3B18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0D29E0-D37B-4D3F-A87D-5A8E7C53B1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680911"/>
            <a:ext cx="6220348" cy="4469221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2A45E28-F26D-4B4B-A29C-FB858887DB0B}"/>
              </a:ext>
            </a:extLst>
          </p:cNvPr>
          <p:cNvSpPr txBox="1">
            <a:spLocks/>
          </p:cNvSpPr>
          <p:nvPr/>
        </p:nvSpPr>
        <p:spPr>
          <a:xfrm>
            <a:off x="457200" y="1882865"/>
            <a:ext cx="5562600" cy="406531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VRF based overlay on the academic networks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Isolation of SKA traffic from other users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Easier for NRENs to implement the routing and policies 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SKA traffic can be engineered to use specific paths and routes to provide the high bandwidth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Layer 3 routing provides isolation of any network configuration issues and strictly limits broadcast storms 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Layer 3 will re-route traffic as long as there is an alternative network path 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Configuration actions have to be undertaken by the NREN and a Site to join the SKA VRF, which provides an extra layer of security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214124"/>
      </p:ext>
    </p:extLst>
  </p:cSld>
  <p:clrMapOvr>
    <a:masterClrMapping/>
  </p:clrMapOvr>
</p:sld>
</file>

<file path=ppt/theme/theme1.xml><?xml version="1.0" encoding="utf-8"?>
<a:theme xmlns:a="http://schemas.openxmlformats.org/drawingml/2006/main" name="Aeneas_eu">
  <a:themeElements>
    <a:clrScheme name="Asterics">
      <a:dk1>
        <a:sysClr val="windowText" lastClr="000000"/>
      </a:dk1>
      <a:lt1>
        <a:sysClr val="window" lastClr="FFFFFF"/>
      </a:lt1>
      <a:dk2>
        <a:srgbClr val="C00000"/>
      </a:dk2>
      <a:lt2>
        <a:srgbClr val="EEECE1"/>
      </a:lt2>
      <a:accent1>
        <a:srgbClr val="C0504D"/>
      </a:accent1>
      <a:accent2>
        <a:srgbClr val="C0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Aenea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98A7C27C-A25E-4363-8E17-BA047CB93A29}" vid="{8D942F69-660F-45F5-B06F-FE443D9D0D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AENEAS-template</Template>
  <TotalTime>2031</TotalTime>
  <Words>921</Words>
  <Application>Microsoft Office PowerPoint</Application>
  <PresentationFormat>Widescreen</PresentationFormat>
  <Paragraphs>179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Arail</vt:lpstr>
      <vt:lpstr>Arial</vt:lpstr>
      <vt:lpstr>Calibri</vt:lpstr>
      <vt:lpstr>Open Sans</vt:lpstr>
      <vt:lpstr>Aeneas_eu</vt:lpstr>
      <vt:lpstr>Office Theme</vt:lpstr>
      <vt:lpstr>AENEAS: Designing a Federated Regional Centre for SKA Computing</vt:lpstr>
      <vt:lpstr>AENEAS H2020 Project: Design an European SKA Regional Centre</vt:lpstr>
      <vt:lpstr>SKA Phase1 Data Flows</vt:lpstr>
      <vt:lpstr>The Compute Architecture for the Different Observatory Data Products</vt:lpstr>
      <vt:lpstr>AENEAS: The ESRC Storage Requirements</vt:lpstr>
      <vt:lpstr>AENEAS: The ESRC Computing Requirements</vt:lpstr>
      <vt:lpstr>PowerPoint Presentation</vt:lpstr>
      <vt:lpstr>Network Traffic into &amp; out of a SKA Regional Centre </vt:lpstr>
      <vt:lpstr>Network Architecture for the ESDC </vt:lpstr>
      <vt:lpstr>Global Network Architecture &amp; Paths of Interest to SKA</vt:lpstr>
      <vt:lpstr>Global Paths of the Data Flows Pushed to the SRC – 1 Replica</vt:lpstr>
      <vt:lpstr>Global Data Flows if the SRC Re-distribute data – 2 Replicas</vt:lpstr>
      <vt:lpstr>Network Considerations for a ESRC Site</vt:lpstr>
      <vt:lpstr>Integrating Global Distributed Computing Sites (AENEAS) &amp; SDP</vt:lpstr>
      <vt:lpstr>Questions</vt:lpstr>
    </vt:vector>
  </TitlesOfParts>
  <Company>Stichting ASTRON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guest</dc:creator>
  <cp:lastModifiedBy>Richard Hughes-Jones</cp:lastModifiedBy>
  <cp:revision>27</cp:revision>
  <dcterms:created xsi:type="dcterms:W3CDTF">2018-03-20T10:27:48Z</dcterms:created>
  <dcterms:modified xsi:type="dcterms:W3CDTF">2019-11-05T11:05:29Z</dcterms:modified>
</cp:coreProperties>
</file>