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67" r:id="rId2"/>
    <p:sldId id="280" r:id="rId3"/>
    <p:sldId id="281" r:id="rId4"/>
    <p:sldId id="293" r:id="rId5"/>
    <p:sldId id="283" r:id="rId6"/>
    <p:sldId id="284" r:id="rId7"/>
    <p:sldId id="282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76" r:id="rId17"/>
    <p:sldId id="27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1" autoAdjust="0"/>
    <p:restoredTop sz="86018" autoAdjust="0"/>
  </p:normalViewPr>
  <p:slideViewPr>
    <p:cSldViewPr showGuides="1">
      <p:cViewPr varScale="1">
        <p:scale>
          <a:sx n="102" d="100"/>
          <a:sy n="102" d="100"/>
        </p:scale>
        <p:origin x="-630" y="-102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30.10.2019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30.10.2019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been an interdisciplinary</a:t>
            </a:r>
            <a:r>
              <a:rPr lang="en-US" baseline="0" dirty="0" smtClean="0"/>
              <a:t> lab with detector &amp; </a:t>
            </a:r>
            <a:r>
              <a:rPr lang="en-US" baseline="0" dirty="0" err="1" smtClean="0"/>
              <a:t>acc</a:t>
            </a:r>
            <a:r>
              <a:rPr lang="en-US" baseline="0" dirty="0" smtClean="0"/>
              <a:t> dev, HEP experiments and photon science  for almost 30 years</a:t>
            </a:r>
          </a:p>
          <a:p>
            <a:r>
              <a:rPr lang="en-US" baseline="0" dirty="0" smtClean="0"/>
              <a:t>Providing as IT resources storage and compute for </a:t>
            </a:r>
            <a:r>
              <a:rPr lang="en-US" baseline="0" dirty="0" err="1" smtClean="0"/>
              <a:t>acc</a:t>
            </a:r>
            <a:r>
              <a:rPr lang="en-US" baseline="0" dirty="0" smtClean="0"/>
              <a:t> data, </a:t>
            </a:r>
            <a:r>
              <a:rPr lang="en-US" baseline="0" dirty="0" err="1" smtClean="0"/>
              <a:t>acc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r&amp;d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testbeam</a:t>
            </a:r>
            <a:r>
              <a:rPr lang="en-US" baseline="0" dirty="0" smtClean="0"/>
              <a:t> data</a:t>
            </a:r>
          </a:p>
          <a:p>
            <a:r>
              <a:rPr lang="en-US" baseline="0" dirty="0" smtClean="0"/>
              <a:t>Online &amp; offline computing for on site photon science facilities as well as the affiliated </a:t>
            </a:r>
            <a:r>
              <a:rPr lang="en-US" baseline="0" dirty="0" err="1" smtClean="0"/>
              <a:t>EuXFEL</a:t>
            </a:r>
            <a:endParaRPr lang="en-US" baseline="0" dirty="0" smtClean="0"/>
          </a:p>
          <a:p>
            <a:r>
              <a:rPr lang="en-US" baseline="0" dirty="0" smtClean="0"/>
              <a:t>And are providing resources for on site </a:t>
            </a:r>
            <a:r>
              <a:rPr lang="en-US" baseline="0" dirty="0" err="1" smtClean="0"/>
              <a:t>reaerch</a:t>
            </a:r>
            <a:r>
              <a:rPr lang="en-US" baseline="0" dirty="0" smtClean="0"/>
              <a:t> institutes beyond </a:t>
            </a:r>
            <a:r>
              <a:rPr lang="en-US" baseline="0" dirty="0" err="1" smtClean="0"/>
              <a:t>Hep</a:t>
            </a:r>
            <a:r>
              <a:rPr lang="en-US" baseline="0" dirty="0" smtClean="0"/>
              <a:t> and photon</a:t>
            </a:r>
          </a:p>
          <a:p>
            <a:r>
              <a:rPr lang="en-US" dirty="0" smtClean="0"/>
              <a:t>And as a T2 one large</a:t>
            </a:r>
            <a:r>
              <a:rPr lang="en-US" baseline="0" dirty="0" smtClean="0"/>
              <a:t> provider of computing resources in the WLCG for ATLAS &amp; CMS as well as for Belle II </a:t>
            </a:r>
          </a:p>
          <a:p>
            <a:r>
              <a:rPr lang="en-US" baseline="0" dirty="0" smtClean="0"/>
              <a:t>For Belle II we also host the services and tools</a:t>
            </a:r>
          </a:p>
          <a:p>
            <a:r>
              <a:rPr lang="en-US" baseline="0" dirty="0" smtClean="0"/>
              <a:t>And T0 for ILC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1844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throwing</a:t>
            </a:r>
            <a:r>
              <a:rPr lang="en-US" baseline="0" dirty="0" smtClean="0"/>
              <a:t> clusters at users don’t help</a:t>
            </a:r>
          </a:p>
          <a:p>
            <a:r>
              <a:rPr lang="en-US" baseline="0" dirty="0" smtClean="0"/>
              <a:t>We have to know what the users want to do and help the user to get the easiest, </a:t>
            </a:r>
            <a:r>
              <a:rPr lang="en-US" baseline="0" dirty="0" err="1" smtClean="0"/>
              <a:t>fastes</a:t>
            </a:r>
            <a:r>
              <a:rPr lang="en-US" baseline="0" dirty="0" smtClean="0"/>
              <a:t>, cost effective way to their results</a:t>
            </a:r>
          </a:p>
          <a:p>
            <a:r>
              <a:rPr lang="en-US" baseline="0" dirty="0" smtClean="0"/>
              <a:t>User oriented view, not just resource provider</a:t>
            </a:r>
          </a:p>
          <a:p>
            <a:r>
              <a:rPr lang="en-US" baseline="0" dirty="0" smtClean="0"/>
              <a:t>Compute farms have been separated so far with different approaches </a:t>
            </a:r>
            <a:r>
              <a:rPr lang="en-US" baseline="0" dirty="0" smtClean="0">
                <a:sym typeface="Wingdings" panose="05000000000000000000" pitchFamily="2" charset="2"/>
              </a:rPr>
              <a:t> how to open up to all groups without confusing and burdening users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Have to review our access &amp; usage model to our clusters  technically as well as ‘political’ (as well as social)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999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</a:t>
            </a:r>
            <a:r>
              <a:rPr lang="en-US" baseline="0" dirty="0" smtClean="0"/>
              <a:t> question: </a:t>
            </a:r>
            <a:r>
              <a:rPr lang="en-US" dirty="0" smtClean="0"/>
              <a:t>How to improve the user experience? From newbies to power</a:t>
            </a:r>
            <a:r>
              <a:rPr lang="en-US" baseline="0" dirty="0" smtClean="0"/>
              <a:t> users?</a:t>
            </a:r>
          </a:p>
          <a:p>
            <a:r>
              <a:rPr lang="en-US" baseline="0" dirty="0" smtClean="0"/>
              <a:t>In photon facilities: general experimental setup stable, only users change </a:t>
            </a:r>
            <a:r>
              <a:rPr lang="en-US" baseline="0" dirty="0" smtClean="0">
                <a:sym typeface="Wingdings" panose="05000000000000000000" pitchFamily="2" charset="2"/>
              </a:rPr>
              <a:t> keeping infrastructure, adapt payload on infrastructure with the users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Provide a platform for the users to plugin their payloads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Can be either classical </a:t>
            </a:r>
            <a:r>
              <a:rPr lang="en-US" baseline="0" dirty="0" err="1" smtClean="0">
                <a:sym typeface="Wingdings" panose="05000000000000000000" pitchFamily="2" charset="2"/>
              </a:rPr>
              <a:t>LRMSes</a:t>
            </a:r>
            <a:r>
              <a:rPr lang="en-US" baseline="0" dirty="0" smtClean="0">
                <a:sym typeface="Wingdings" panose="05000000000000000000" pitchFamily="2" charset="2"/>
              </a:rPr>
              <a:t> as well as </a:t>
            </a:r>
            <a:r>
              <a:rPr lang="en-US" baseline="0" dirty="0" err="1" smtClean="0">
                <a:sym typeface="Wingdings" panose="05000000000000000000" pitchFamily="2" charset="2"/>
              </a:rPr>
              <a:t>cloudified</a:t>
            </a:r>
            <a:r>
              <a:rPr lang="en-US" baseline="0" dirty="0" smtClean="0">
                <a:sym typeface="Wingdings" panose="05000000000000000000" pitchFamily="2" charset="2"/>
              </a:rPr>
              <a:t> CPUs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Payload in containers, where we provide the containers with a DESY-API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240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Providing Site-API</a:t>
            </a:r>
            <a:r>
              <a:rPr lang="en-US" baseline="0" dirty="0" smtClean="0"/>
              <a:t> via Containers </a:t>
            </a:r>
            <a:r>
              <a:rPr lang="en-US" baseline="0" dirty="0" smtClean="0">
                <a:sym typeface="Wingdings" panose="05000000000000000000" pitchFamily="2" charset="2"/>
              </a:rPr>
              <a:t> getting for free/have to setup: Container Infrastructure, CI/CD,…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Aiming for well tested and established solutions from industry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Can cover the whole development stack from a common interface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997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Taking the next logical step: Software-Defined Data</a:t>
            </a:r>
            <a:r>
              <a:rPr lang="en-US" baseline="0" dirty="0" smtClean="0"/>
              <a:t> Center</a:t>
            </a:r>
          </a:p>
          <a:p>
            <a:r>
              <a:rPr lang="en-US" baseline="0" dirty="0" smtClean="0"/>
              <a:t>Per User Group/Experiment providing (and ensuring) resources</a:t>
            </a:r>
          </a:p>
          <a:p>
            <a:r>
              <a:rPr lang="en-US" baseline="0" dirty="0" smtClean="0"/>
              <a:t>Isolating users/groups/communities</a:t>
            </a:r>
          </a:p>
          <a:p>
            <a:r>
              <a:rPr lang="en-US" baseline="0" dirty="0" smtClean="0"/>
              <a:t>Compute and network probably low hanging fruits</a:t>
            </a:r>
          </a:p>
          <a:p>
            <a:r>
              <a:rPr lang="en-US" baseline="0" dirty="0" smtClean="0"/>
              <a:t>Open challenge: how to deal with storage resources?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8254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data centric, we are a data center</a:t>
            </a:r>
          </a:p>
          <a:p>
            <a:r>
              <a:rPr lang="en-US" dirty="0" smtClean="0"/>
              <a:t>Data tends to be </a:t>
            </a:r>
            <a:r>
              <a:rPr lang="en-US" dirty="0" err="1" smtClean="0"/>
              <a:t>stateful</a:t>
            </a:r>
            <a:r>
              <a:rPr lang="en-US" baseline="0" dirty="0" smtClean="0"/>
              <a:t> aka belongs to an ID</a:t>
            </a:r>
          </a:p>
          <a:p>
            <a:r>
              <a:rPr lang="en-US" baseline="0" dirty="0" smtClean="0"/>
              <a:t>Varying namespaces and storage systems across clusters</a:t>
            </a:r>
          </a:p>
          <a:p>
            <a:r>
              <a:rPr lang="en-US" baseline="0" dirty="0" err="1" smtClean="0"/>
              <a:t>dCache</a:t>
            </a:r>
            <a:r>
              <a:rPr lang="en-US" baseline="0" dirty="0" smtClean="0"/>
              <a:t> as general purpose via NFS and managing ACLs over NFS (kernel) </a:t>
            </a:r>
            <a:r>
              <a:rPr lang="en-US" baseline="0" dirty="0" smtClean="0">
                <a:sym typeface="Wingdings" panose="05000000000000000000" pitchFamily="2" charset="2"/>
              </a:rPr>
              <a:t> how to map to containers?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Big plus with the </a:t>
            </a:r>
            <a:r>
              <a:rPr lang="en-US" baseline="0" dirty="0" err="1" smtClean="0">
                <a:sym typeface="Wingdings" panose="05000000000000000000" pitchFamily="2" charset="2"/>
              </a:rPr>
              <a:t>dCache</a:t>
            </a:r>
            <a:r>
              <a:rPr lang="en-US" baseline="0" dirty="0" smtClean="0">
                <a:sym typeface="Wingdings" panose="05000000000000000000" pitchFamily="2" charset="2"/>
              </a:rPr>
              <a:t>: consistent mount namespace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Cluster/ online </a:t>
            </a:r>
            <a:r>
              <a:rPr lang="en-US" baseline="0" dirty="0" err="1" smtClean="0">
                <a:sym typeface="Wingdings" panose="05000000000000000000" pitchFamily="2" charset="2"/>
              </a:rPr>
              <a:t>FSses</a:t>
            </a:r>
            <a:r>
              <a:rPr lang="en-US" baseline="0" dirty="0" smtClean="0">
                <a:sym typeface="Wingdings" panose="05000000000000000000" pitchFamily="2" charset="2"/>
              </a:rPr>
              <a:t> – </a:t>
            </a:r>
            <a:r>
              <a:rPr lang="en-US" baseline="0" dirty="0" err="1" smtClean="0">
                <a:sym typeface="Wingdings" panose="05000000000000000000" pitchFamily="2" charset="2"/>
              </a:rPr>
              <a:t>disjunct</a:t>
            </a:r>
            <a:r>
              <a:rPr lang="en-US" baseline="0" dirty="0" smtClean="0">
                <a:sym typeface="Wingdings" panose="05000000000000000000" pitchFamily="2" charset="2"/>
              </a:rPr>
              <a:t> between clusters, access patterns are </a:t>
            </a:r>
            <a:r>
              <a:rPr lang="en-US" baseline="0" dirty="0" err="1" smtClean="0">
                <a:sym typeface="Wingdings" panose="05000000000000000000" pitchFamily="2" charset="2"/>
              </a:rPr>
              <a:t>disjunct</a:t>
            </a:r>
            <a:r>
              <a:rPr lang="en-US" baseline="0" dirty="0" smtClean="0">
                <a:sym typeface="Wingdings" panose="05000000000000000000" pitchFamily="2" charset="2"/>
              </a:rPr>
              <a:t>, bound to one cluster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Batch processing vs. interactive  object store vs human mount namespace?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How to provide a common namespace   *not* provide a namespace at all?</a:t>
            </a:r>
          </a:p>
          <a:p>
            <a:endParaRPr lang="en-US" baseline="0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304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status as schematic</a:t>
            </a:r>
            <a:r>
              <a:rPr lang="en-US" baseline="0" dirty="0" smtClean="0"/>
              <a:t> view (not implementation)</a:t>
            </a:r>
            <a:endParaRPr lang="en-US" dirty="0" smtClean="0"/>
          </a:p>
          <a:p>
            <a:r>
              <a:rPr lang="en-US" dirty="0" smtClean="0"/>
              <a:t>Computing</a:t>
            </a:r>
            <a:r>
              <a:rPr lang="en-US" baseline="0" dirty="0" smtClean="0"/>
              <a:t> is High Performance compute</a:t>
            </a:r>
          </a:p>
          <a:p>
            <a:r>
              <a:rPr lang="en-US" baseline="0" dirty="0" smtClean="0"/>
              <a:t>High throughput compute</a:t>
            </a:r>
          </a:p>
          <a:p>
            <a:r>
              <a:rPr lang="en-US" baseline="0" dirty="0" smtClean="0"/>
              <a:t>As well as disk and tape storage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9319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</a:t>
            </a:r>
            <a:r>
              <a:rPr lang="en-US" baseline="0" dirty="0" smtClean="0"/>
              <a:t> detector &amp; </a:t>
            </a:r>
            <a:r>
              <a:rPr lang="en-US" baseline="0" dirty="0" err="1" smtClean="0"/>
              <a:t>acc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r&amp;d</a:t>
            </a:r>
            <a:r>
              <a:rPr lang="en-US" baseline="0" dirty="0" smtClean="0"/>
              <a:t> we provide</a:t>
            </a:r>
          </a:p>
          <a:p>
            <a:r>
              <a:rPr lang="en-US" baseline="0" dirty="0" smtClean="0"/>
              <a:t>HPC compute for sim</a:t>
            </a:r>
          </a:p>
          <a:p>
            <a:r>
              <a:rPr lang="en-US" dirty="0" smtClean="0"/>
              <a:t>Store on</a:t>
            </a:r>
            <a:r>
              <a:rPr lang="en-US" baseline="0" dirty="0" smtClean="0"/>
              <a:t> the whole stack from scratch to archival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9319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Similar for photon science, we provide online and offline compute on HPC</a:t>
            </a:r>
          </a:p>
          <a:p>
            <a:r>
              <a:rPr lang="en-US" dirty="0" smtClean="0"/>
              <a:t>And again store</a:t>
            </a:r>
            <a:r>
              <a:rPr lang="en-US" baseline="0" dirty="0" smtClean="0"/>
              <a:t> over the whole stack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073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HEP</a:t>
            </a:r>
            <a:r>
              <a:rPr lang="en-US" baseline="0" dirty="0" smtClean="0"/>
              <a:t> is the major user of HTC resources</a:t>
            </a:r>
          </a:p>
          <a:p>
            <a:r>
              <a:rPr lang="en-US" baseline="0" dirty="0" smtClean="0"/>
              <a:t>With Grid as production HTC</a:t>
            </a:r>
          </a:p>
          <a:p>
            <a:r>
              <a:rPr lang="en-US" baseline="0" dirty="0" smtClean="0"/>
              <a:t>And NAF user with a more interactive HTC usage</a:t>
            </a:r>
          </a:p>
          <a:p>
            <a:r>
              <a:rPr lang="en-US" baseline="0" dirty="0" smtClean="0"/>
              <a:t>Additional we are backfilling HPC resources opportunistically</a:t>
            </a:r>
          </a:p>
          <a:p>
            <a:r>
              <a:rPr lang="en-US" baseline="0" dirty="0" smtClean="0"/>
              <a:t>Store with tape archival for ILC and Belle II upcoming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777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as summary overview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asymetry</a:t>
            </a:r>
            <a:r>
              <a:rPr lang="en-US" baseline="0" dirty="0" smtClean="0">
                <a:sym typeface="Wingdings" panose="05000000000000000000" pitchFamily="2" charset="2"/>
              </a:rPr>
              <a:t> between HPC and HTC usage</a:t>
            </a:r>
          </a:p>
          <a:p>
            <a:r>
              <a:rPr lang="en-US" baseline="0" dirty="0" smtClean="0">
                <a:sym typeface="Wingdings" panose="05000000000000000000" pitchFamily="2" charset="2"/>
              </a:rPr>
              <a:t>Where some workflows are on one of these merely by momentum but not by use case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5877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Various departments with various demands</a:t>
            </a:r>
          </a:p>
          <a:p>
            <a:r>
              <a:rPr lang="en-US" dirty="0" smtClean="0"/>
              <a:t>HEP is HTC as it is perfectly suited as </a:t>
            </a:r>
            <a:r>
              <a:rPr lang="en-US" dirty="0" err="1" smtClean="0"/>
              <a:t>embarassingly</a:t>
            </a:r>
            <a:r>
              <a:rPr lang="en-US" dirty="0" smtClean="0"/>
              <a:t> parallelizable</a:t>
            </a:r>
          </a:p>
          <a:p>
            <a:r>
              <a:rPr lang="en-US" dirty="0" err="1" smtClean="0"/>
              <a:t>Acc</a:t>
            </a:r>
            <a:r>
              <a:rPr lang="en-US" dirty="0" smtClean="0"/>
              <a:t> &amp; </a:t>
            </a:r>
            <a:r>
              <a:rPr lang="en-US" dirty="0" err="1" smtClean="0"/>
              <a:t>det</a:t>
            </a:r>
            <a:r>
              <a:rPr lang="en-US" dirty="0" smtClean="0"/>
              <a:t> </a:t>
            </a:r>
            <a:r>
              <a:rPr lang="en-US" dirty="0" err="1" smtClean="0"/>
              <a:t>r&amp;d</a:t>
            </a:r>
            <a:r>
              <a:rPr lang="en-US" dirty="0" smtClean="0"/>
              <a:t> is a classic HPC workload</a:t>
            </a:r>
          </a:p>
          <a:p>
            <a:r>
              <a:rPr lang="en-US" dirty="0" smtClean="0"/>
              <a:t>For photon science workloads can depend on </a:t>
            </a:r>
            <a:r>
              <a:rPr lang="en-US" dirty="0" err="1" smtClean="0"/>
              <a:t>interprocess</a:t>
            </a:r>
            <a:r>
              <a:rPr lang="en-US" dirty="0" smtClean="0"/>
              <a:t> </a:t>
            </a:r>
            <a:r>
              <a:rPr lang="en-US" dirty="0" err="1" smtClean="0"/>
              <a:t>comm</a:t>
            </a:r>
            <a:endParaRPr lang="en-US" dirty="0" smtClean="0"/>
          </a:p>
          <a:p>
            <a:r>
              <a:rPr lang="en-US" dirty="0" smtClean="0"/>
              <a:t>HEP CPU limited – Photon Mem limited (hand waving)</a:t>
            </a:r>
          </a:p>
          <a:p>
            <a:r>
              <a:rPr lang="en-US" dirty="0" smtClean="0"/>
              <a:t>Photon demands more in direction of visualization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6544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also see shifting demands in the fields</a:t>
            </a:r>
          </a:p>
          <a:p>
            <a:r>
              <a:rPr lang="en-US" dirty="0" smtClean="0"/>
              <a:t>New tools and experiments drive changes</a:t>
            </a:r>
          </a:p>
          <a:p>
            <a:r>
              <a:rPr lang="en-US" dirty="0" smtClean="0"/>
              <a:t>HEP:</a:t>
            </a:r>
            <a:r>
              <a:rPr lang="en-US" baseline="0" dirty="0" smtClean="0"/>
              <a:t> </a:t>
            </a:r>
            <a:r>
              <a:rPr lang="en-US" dirty="0" smtClean="0"/>
              <a:t>ML </a:t>
            </a:r>
            <a:r>
              <a:rPr lang="en-US" dirty="0" smtClean="0">
                <a:sym typeface="Wingdings" panose="05000000000000000000" pitchFamily="2" charset="2"/>
              </a:rPr>
              <a:t> more HPC, more standard toolkits,…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Acc</a:t>
            </a:r>
            <a:r>
              <a:rPr lang="en-US" dirty="0" smtClean="0">
                <a:sym typeface="Wingdings" panose="05000000000000000000" pitchFamily="2" charset="2"/>
              </a:rPr>
              <a:t> dev no changes to the workflows but increasing demand for them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Photon science:</a:t>
            </a:r>
            <a:r>
              <a:rPr lang="en-US" baseline="0" dirty="0" smtClean="0">
                <a:sym typeface="Wingdings" panose="05000000000000000000" pitchFamily="2" charset="2"/>
              </a:rPr>
              <a:t> batch processing of ‘images’ more reasonable and can be quite HTC friendly  more power for the buck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8106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can we apply these changes and adapt to the changes</a:t>
            </a:r>
          </a:p>
          <a:p>
            <a:r>
              <a:rPr lang="en-US" dirty="0" smtClean="0"/>
              <a:t>Have always been integrated</a:t>
            </a:r>
            <a:r>
              <a:rPr lang="en-US" baseline="0" dirty="0" smtClean="0"/>
              <a:t> with the HEP user community, </a:t>
            </a:r>
            <a:r>
              <a:rPr lang="en-US" baseline="0" dirty="0" err="1" smtClean="0"/>
              <a:t>cnsulting</a:t>
            </a:r>
            <a:r>
              <a:rPr lang="en-US" baseline="0" dirty="0" smtClean="0"/>
              <a:t>, info flow </a:t>
            </a:r>
            <a:r>
              <a:rPr lang="en-US" baseline="0" dirty="0" err="1" smtClean="0"/>
              <a:t>back&amp;forth</a:t>
            </a:r>
            <a:endParaRPr lang="en-US" baseline="0" dirty="0" smtClean="0"/>
          </a:p>
          <a:p>
            <a:r>
              <a:rPr lang="en-US" baseline="0" dirty="0" smtClean="0"/>
              <a:t>Have to establish such a successful model for Photon and </a:t>
            </a:r>
            <a:r>
              <a:rPr lang="en-US" baseline="0" dirty="0" err="1" smtClean="0"/>
              <a:t>Acc</a:t>
            </a:r>
            <a:r>
              <a:rPr lang="en-US" baseline="0" dirty="0" smtClean="0"/>
              <a:t> as well</a:t>
            </a:r>
          </a:p>
          <a:p>
            <a:r>
              <a:rPr lang="en-US" baseline="0" dirty="0" smtClean="0"/>
              <a:t>Photon more fragmented with smaller groups applying for beam times</a:t>
            </a:r>
          </a:p>
          <a:p>
            <a:r>
              <a:rPr lang="en-US" baseline="0" dirty="0" smtClean="0"/>
              <a:t>Have to get in touch as early as possible, i.e., during proposal time, and consult them on compute as we are consulting them on the measurements themselves</a:t>
            </a:r>
          </a:p>
          <a:p>
            <a:r>
              <a:rPr lang="en-US" baseline="0" dirty="0" smtClean="0"/>
              <a:t>Proposals currently evaluated for the scientific case </a:t>
            </a:r>
            <a:r>
              <a:rPr lang="en-US" baseline="0" dirty="0" smtClean="0">
                <a:sym typeface="Wingdings" panose="05000000000000000000" pitchFamily="2" charset="2"/>
              </a:rPr>
              <a:t> have to review proposals for the data analysis as well and support if necessary  Beamline Compute Scientist knows best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7690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smtClean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xmlns="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xmlns="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xmlns="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xmlns="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xmlns="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xmlns="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smtClean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 smtClean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xmlns="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xmlns="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| Beyond High Energy Physics | Hartmann, Thomas | 2019.Nov.05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12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g"/><Relationship Id="rId15" Type="http://schemas.openxmlformats.org/officeDocument/2006/relationships/image" Target="../media/image16.jpg"/><Relationship Id="rId10" Type="http://schemas.openxmlformats.org/officeDocument/2006/relationships/image" Target="../media/image11.png"/><Relationship Id="rId4" Type="http://schemas.openxmlformats.org/officeDocument/2006/relationships/image" Target="../media/image5.jp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Speaker: Thomas Hartmann on behalf of Christian Voss</a:t>
            </a:r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C. Beyer, S. </a:t>
            </a:r>
            <a:r>
              <a:rPr lang="en-US" sz="1200" dirty="0" err="1" smtClean="0"/>
              <a:t>Bujack</a:t>
            </a:r>
            <a:r>
              <a:rPr lang="en-US" sz="1200" dirty="0" smtClean="0"/>
              <a:t>, S. Dietrich, T. </a:t>
            </a:r>
            <a:r>
              <a:rPr lang="en-US" sz="1200" dirty="0" err="1" smtClean="0"/>
              <a:t>Finnern</a:t>
            </a:r>
            <a:r>
              <a:rPr lang="en-US" sz="1200" dirty="0" smtClean="0"/>
              <a:t>, M. </a:t>
            </a:r>
            <a:r>
              <a:rPr lang="en-US" sz="1200" dirty="0" err="1" smtClean="0"/>
              <a:t>Flemming</a:t>
            </a:r>
            <a:r>
              <a:rPr lang="en-US" sz="1200" dirty="0" smtClean="0"/>
              <a:t>, P. </a:t>
            </a:r>
            <a:r>
              <a:rPr lang="en-US" sz="1200" dirty="0" err="1" smtClean="0"/>
              <a:t>Fuhrmann</a:t>
            </a:r>
            <a:r>
              <a:rPr lang="en-US" sz="1200" dirty="0" smtClean="0"/>
              <a:t>, M. </a:t>
            </a:r>
            <a:r>
              <a:rPr lang="en-US" sz="1200" dirty="0" err="1" smtClean="0"/>
              <a:t>Gasthuber</a:t>
            </a:r>
            <a:r>
              <a:rPr lang="en-US" sz="1200" dirty="0" smtClean="0"/>
              <a:t>, A. </a:t>
            </a:r>
            <a:r>
              <a:rPr lang="en-US" sz="1200" dirty="0" err="1" smtClean="0"/>
              <a:t>Gellrich</a:t>
            </a:r>
            <a:r>
              <a:rPr lang="en-US" sz="1200" dirty="0" smtClean="0"/>
              <a:t>, V. G</a:t>
            </a:r>
            <a:r>
              <a:rPr lang="de-DE" sz="1200" dirty="0" err="1" smtClean="0"/>
              <a:t>ülzow</a:t>
            </a:r>
            <a:r>
              <a:rPr lang="de-DE" sz="1200" dirty="0" smtClean="0"/>
              <a:t>, </a:t>
            </a:r>
            <a:r>
              <a:rPr lang="en-US" sz="1200" dirty="0" smtClean="0"/>
              <a:t>T. Hartmann, Y. Kemp, B. </a:t>
            </a:r>
            <a:r>
              <a:rPr lang="en-US" sz="1200" dirty="0" err="1" smtClean="0"/>
              <a:t>Lewendel</a:t>
            </a:r>
            <a:r>
              <a:rPr lang="en-US" sz="1200" dirty="0" smtClean="0"/>
              <a:t>, J. </a:t>
            </a:r>
            <a:r>
              <a:rPr lang="en-US" sz="1200" dirty="0" err="1" smtClean="0"/>
              <a:t>Reppin</a:t>
            </a:r>
            <a:r>
              <a:rPr lang="en-US" sz="1200" dirty="0" smtClean="0"/>
              <a:t>, F. </a:t>
            </a:r>
            <a:r>
              <a:rPr lang="en-US" sz="1200" dirty="0" err="1" smtClean="0"/>
              <a:t>Schlünzen</a:t>
            </a:r>
            <a:r>
              <a:rPr lang="en-US" sz="1200" dirty="0" smtClean="0"/>
              <a:t>, M. </a:t>
            </a:r>
            <a:r>
              <a:rPr lang="en-US" sz="1200" dirty="0" err="1" smtClean="0"/>
              <a:t>Schuh</a:t>
            </a:r>
            <a:r>
              <a:rPr lang="en-US" sz="1200" dirty="0" smtClean="0"/>
              <a:t>, S. </a:t>
            </a:r>
            <a:r>
              <a:rPr lang="en-US" sz="1200" dirty="0" err="1" smtClean="0"/>
              <a:t>Sternberger</a:t>
            </a:r>
            <a:r>
              <a:rPr lang="en-US" sz="1200" dirty="0" smtClean="0"/>
              <a:t>, C</a:t>
            </a:r>
            <a:r>
              <a:rPr lang="en-US" sz="1200" dirty="0"/>
              <a:t>. </a:t>
            </a:r>
            <a:r>
              <a:rPr lang="en-US" sz="1200" dirty="0" smtClean="0"/>
              <a:t>Voss, M. </a:t>
            </a:r>
            <a:r>
              <a:rPr lang="en-US" sz="1200" dirty="0" err="1" smtClean="0"/>
              <a:t>Wengert</a:t>
            </a:r>
            <a:r>
              <a:rPr lang="en-US" sz="1200" dirty="0" smtClean="0"/>
              <a:t>, S. </a:t>
            </a:r>
            <a:r>
              <a:rPr lang="en-US" sz="1200" dirty="0" err="1" smtClean="0"/>
              <a:t>Yakubov</a:t>
            </a:r>
            <a:r>
              <a:rPr lang="en-US" sz="1200" dirty="0" smtClean="0"/>
              <a:t/>
            </a:r>
            <a:br>
              <a:rPr lang="en-US" sz="1200" dirty="0" smtClean="0"/>
            </a:br>
            <a:endParaRPr lang="en-US" sz="1200" dirty="0"/>
          </a:p>
          <a:p>
            <a:r>
              <a:rPr lang="en-US" dirty="0" smtClean="0"/>
              <a:t>Adelaide, 2019.Nov.05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ctrTitle"/>
          </p:nvPr>
        </p:nvSpPr>
        <p:spPr bwMode="auto">
          <a:xfrm>
            <a:off x="407988" y="349611"/>
            <a:ext cx="11376025" cy="1855254"/>
          </a:xfrm>
        </p:spPr>
        <p:txBody>
          <a:bodyPr/>
          <a:lstStyle/>
          <a:p>
            <a:pPr>
              <a:defRPr/>
            </a:pPr>
            <a:r>
              <a:rPr lang="en-US" dirty="0"/>
              <a:t>Beyond High Energy Physics</a:t>
            </a:r>
            <a:endParaRPr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 bwMode="auto">
          <a:xfrm>
            <a:off x="407987" y="2335014"/>
            <a:ext cx="11376025" cy="1525787"/>
          </a:xfrm>
        </p:spPr>
        <p:txBody>
          <a:bodyPr/>
          <a:lstStyle/>
          <a:p>
            <a:pPr>
              <a:defRPr/>
            </a:pPr>
            <a:r>
              <a:rPr sz="1800" b="1" i="0" u="none" dirty="0">
                <a:solidFill>
                  <a:schemeClr val="accent2"/>
                </a:solidFill>
                <a:latin typeface="Arial"/>
                <a:ea typeface="Arial"/>
                <a:cs typeface="Arial"/>
              </a:rPr>
              <a:t>Photon and accelerator science computing infrastructure at DESY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Adapting to Changing Requirements</a:t>
            </a:r>
            <a:endParaRPr lang="en-US"/>
          </a:p>
        </p:txBody>
      </p:sp>
      <p:sp>
        <p:nvSpPr>
          <p:cNvPr id="4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Improving Direct Computing Support</a:t>
            </a:r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07986" y="2522601"/>
            <a:ext cx="11376024" cy="417933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Can we achieve something similar for Photon Science?</a:t>
            </a:r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219583" y="3173800"/>
            <a:ext cx="8565050" cy="1767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Every Customer at each light source needs to submit a proposal</a:t>
            </a:r>
          </a:p>
          <a:p>
            <a:pPr>
              <a:defRPr/>
            </a:pPr>
            <a:r>
              <a:rPr lang="en-US" dirty="0" smtClean="0"/>
              <a:t>Reviewed and </a:t>
            </a:r>
            <a:r>
              <a:rPr lang="en-US" dirty="0" smtClean="0"/>
              <a:t>supervised by </a:t>
            </a:r>
            <a:r>
              <a:rPr lang="en-US" dirty="0" smtClean="0"/>
              <a:t>Beamline Scientist</a:t>
            </a:r>
          </a:p>
          <a:p>
            <a:pPr>
              <a:defRPr/>
            </a:pPr>
            <a:r>
              <a:rPr lang="en-US" dirty="0" smtClean="0"/>
              <a:t>Add computing requirements and plans to proposal</a:t>
            </a:r>
          </a:p>
          <a:p>
            <a:pPr>
              <a:defRPr/>
            </a:pPr>
            <a:r>
              <a:rPr lang="en-US" dirty="0" smtClean="0"/>
              <a:t>Consulting from </a:t>
            </a:r>
            <a:r>
              <a:rPr lang="en-US" dirty="0" err="1" smtClean="0"/>
              <a:t>Beamline</a:t>
            </a:r>
            <a:r>
              <a:rPr lang="en-US" dirty="0" smtClean="0"/>
              <a:t> Computer Scientists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19583" y="1329972"/>
            <a:ext cx="8565050" cy="8748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Long time integration into local HEP groups</a:t>
            </a:r>
            <a:endParaRPr lang="en-US" dirty="0" smtClean="0"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lang="en-US" dirty="0" smtClean="0"/>
              <a:t>Consulting on storage/CPU and future investments in infrastructure/technology</a:t>
            </a:r>
            <a:endParaRPr lang="en-US" dirty="0">
              <a:latin typeface="Arial"/>
              <a:ea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40059" y="1290991"/>
            <a:ext cx="2933848" cy="376202"/>
          </a:xfrm>
          <a:prstGeom prst="rect">
            <a:avLst/>
          </a:prstGeom>
          <a:solidFill>
            <a:srgbClr val="00B0F0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High Energy Physics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40058" y="3145872"/>
            <a:ext cx="2933848" cy="376202"/>
          </a:xfrm>
          <a:prstGeom prst="rect">
            <a:avLst/>
          </a:prstGeom>
          <a:solidFill>
            <a:schemeClr val="accent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Photon Science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998806" y="5229200"/>
            <a:ext cx="2050790" cy="3693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/>
              <a:t>Recommendation:</a:t>
            </a:r>
          </a:p>
        </p:txBody>
      </p:sp>
      <p:sp>
        <p:nvSpPr>
          <p:cNvPr id="12" name="Bent-Up Arrow 11"/>
          <p:cNvSpPr/>
          <p:nvPr/>
        </p:nvSpPr>
        <p:spPr bwMode="auto">
          <a:xfrm rot="5399976">
            <a:off x="5539610" y="5072569"/>
            <a:ext cx="481109" cy="408214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" name="Rectangle 12"/>
          <p:cNvSpPr/>
          <p:nvPr/>
        </p:nvSpPr>
        <p:spPr bwMode="auto">
          <a:xfrm>
            <a:off x="6264919" y="55985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l">
              <a:lnSpc>
                <a:spcPct val="150000"/>
              </a:lnSpc>
              <a:defRPr/>
            </a:pPr>
            <a:r>
              <a:rPr sz="1600">
                <a:solidFill>
                  <a:schemeClr val="tx1"/>
                </a:solidFill>
              </a:rPr>
              <a:t>Resources in</a:t>
            </a:r>
            <a:r>
              <a:rPr sz="1600">
                <a:solidFill>
                  <a:schemeClr val="accent1"/>
                </a:solidFill>
              </a:rPr>
              <a:t> H</a:t>
            </a:r>
            <a:r>
              <a:rPr sz="1600"/>
              <a:t>igh </a:t>
            </a:r>
            <a:r>
              <a:rPr sz="1600">
                <a:solidFill>
                  <a:schemeClr val="accent1"/>
                </a:solidFill>
              </a:rPr>
              <a:t>P</a:t>
            </a:r>
            <a:r>
              <a:rPr sz="1600"/>
              <a:t>erformance </a:t>
            </a:r>
            <a:r>
              <a:rPr sz="1600">
                <a:solidFill>
                  <a:schemeClr val="accent1"/>
                </a:solidFill>
              </a:rPr>
              <a:t>C</a:t>
            </a:r>
            <a:r>
              <a:rPr sz="1600"/>
              <a:t>omputing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264919" y="6001069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16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Resources in </a:t>
            </a:r>
            <a:r>
              <a:rPr sz="1600">
                <a:solidFill>
                  <a:schemeClr val="accent1"/>
                </a:solidFill>
              </a:rPr>
              <a:t>H</a:t>
            </a:r>
            <a:r>
              <a:rPr sz="1600"/>
              <a:t>igh </a:t>
            </a:r>
            <a:r>
              <a:rPr sz="1600">
                <a:solidFill>
                  <a:schemeClr val="accent1"/>
                </a:solidFill>
              </a:rPr>
              <a:t>T</a:t>
            </a:r>
            <a:r>
              <a:rPr sz="1600">
                <a:solidFill>
                  <a:schemeClr val="tx1"/>
                </a:solidFill>
              </a:rPr>
              <a:t>h</a:t>
            </a:r>
            <a:r>
              <a:rPr sz="1600"/>
              <a:t>roughput </a:t>
            </a:r>
            <a:r>
              <a:rPr sz="1600">
                <a:solidFill>
                  <a:schemeClr val="accent1"/>
                </a:solidFill>
              </a:rPr>
              <a:t>C</a:t>
            </a:r>
            <a:r>
              <a:rPr sz="1600"/>
              <a:t>omputing</a:t>
            </a:r>
          </a:p>
        </p:txBody>
      </p:sp>
    </p:spTree>
    <p:extLst>
      <p:ext uri="{BB962C8B-B14F-4D97-AF65-F5344CB8AC3E}">
        <p14:creationId xmlns:p14="http://schemas.microsoft.com/office/powerpoint/2010/main" val="1857699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469668" y="2001631"/>
            <a:ext cx="2650879" cy="106132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Adapting to Changing Requirements</a:t>
            </a:r>
            <a:endParaRPr lang="en-US"/>
          </a:p>
        </p:txBody>
      </p:sp>
      <p:sp>
        <p:nvSpPr>
          <p:cNvPr id="5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User Experience</a:t>
            </a:r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07986" y="1406425"/>
            <a:ext cx="11376024" cy="814657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Simply opening HTC and HPC resources to all users will not solve the puzzle</a:t>
            </a:r>
          </a:p>
          <a:p>
            <a:pPr>
              <a:defRPr/>
            </a:pPr>
            <a:r>
              <a:rPr lang="en-US" smtClean="0"/>
              <a:t>Use different Batch systems on each cluster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897017" y="2272546"/>
            <a:ext cx="1849969" cy="5611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815541" y="2909638"/>
            <a:ext cx="4200180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/>
              <a:t>HPC Cluster</a:t>
            </a:r>
          </a:p>
          <a:p>
            <a:pPr marL="283879" indent="-283879">
              <a:buFont typeface="Arial"/>
              <a:buChar char="•"/>
              <a:defRPr/>
            </a:pPr>
            <a:r>
              <a:rPr/>
              <a:t>Users: Photon/Accelerator Scientists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061626" y="2909637"/>
            <a:ext cx="4200179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8" indent="-283878">
              <a:buFont typeface="Arial"/>
              <a:buChar char="•"/>
              <a:defRPr/>
            </a:pPr>
            <a:r>
              <a:rPr/>
              <a:t>HTC Cluster</a:t>
            </a:r>
          </a:p>
          <a:p>
            <a:pPr marL="283878" indent="-283878">
              <a:buFont typeface="Arial"/>
              <a:buChar char="•"/>
              <a:defRPr/>
            </a:pPr>
            <a:r>
              <a:rPr/>
              <a:t>Users: HEP Scientists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678076" y="3701606"/>
            <a:ext cx="6068909" cy="814655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1800" smtClean="0">
                <a:solidFill>
                  <a:schemeClr val="bg1"/>
                </a:solidFill>
              </a:rPr>
              <a:t>Difficult to understand and use one system well</a:t>
            </a:r>
          </a:p>
          <a:p>
            <a:pPr lvl="1">
              <a:defRPr/>
            </a:pPr>
            <a:r>
              <a:rPr lang="en-US" sz="1800" smtClean="0">
                <a:solidFill>
                  <a:schemeClr val="bg1"/>
                </a:solidFill>
              </a:rPr>
              <a:t>Do you want to enforce learning a second system?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40059" y="4855974"/>
            <a:ext cx="2283705" cy="401655"/>
          </a:xfrm>
          <a:prstGeom prst="rect">
            <a:avLst/>
          </a:prstGeom>
          <a:solidFill>
            <a:schemeClr val="accent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>
                <a:solidFill>
                  <a:schemeClr val="bg1"/>
                </a:solidFill>
              </a:rPr>
              <a:t>Question of Access: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07986" y="5308234"/>
            <a:ext cx="11376024" cy="814656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Access to HTC System connected to membership of supported VOs (WLCG, Belle II or ILC/Calice)</a:t>
            </a:r>
          </a:p>
          <a:p>
            <a:pPr>
              <a:defRPr/>
            </a:pPr>
            <a:r>
              <a:rPr lang="en-US" smtClean="0"/>
              <a:t>Access to HPC System on buy in basis:</a:t>
            </a:r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5258312" y="5721234"/>
            <a:ext cx="5175632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8" indent="-283878">
              <a:buFont typeface="Arial"/>
              <a:buChar char="•"/>
              <a:defRPr/>
            </a:pPr>
            <a:r>
              <a:rPr/>
              <a:t>Guaranteed access to your resources</a:t>
            </a:r>
          </a:p>
          <a:p>
            <a:pPr marL="283878" indent="-283878">
              <a:buFont typeface="Arial"/>
              <a:buChar char="•"/>
              <a:defRPr/>
            </a:pPr>
            <a:r>
              <a:rPr/>
              <a:t>Opportunistic access to remaining resources</a:t>
            </a:r>
          </a:p>
        </p:txBody>
      </p:sp>
    </p:spTree>
    <p:extLst>
      <p:ext uri="{BB962C8B-B14F-4D97-AF65-F5344CB8AC3E}">
        <p14:creationId xmlns:p14="http://schemas.microsoft.com/office/powerpoint/2010/main" val="3957492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40059" y="4608072"/>
            <a:ext cx="2249277" cy="9005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321039" y="4229367"/>
            <a:ext cx="1630917" cy="163091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Introduction of Cloud/Container Based Solutions</a:t>
            </a:r>
            <a:endParaRPr lang="en-US"/>
          </a:p>
        </p:txBody>
      </p:sp>
      <p:sp>
        <p:nvSpPr>
          <p:cNvPr id="6" name="Textplatzhalter 7"/>
          <p:cNvSpPr txBox="1">
            <a:spLocks/>
          </p:cNvSpPr>
          <p:nvPr/>
        </p:nvSpPr>
        <p:spPr bwMode="auto">
          <a:xfrm>
            <a:off x="407988" y="817498"/>
            <a:ext cx="11376021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8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Improving User Experience</a:t>
            </a:r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07986" y="1406425"/>
            <a:ext cx="11376024" cy="814657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Premise for our local Facilities for the Photon Science Community:</a:t>
            </a:r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07986" y="2439258"/>
            <a:ext cx="11376024" cy="1296645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Keep infrastructure for On/Offline analysis identical</a:t>
            </a:r>
          </a:p>
          <a:p>
            <a:pPr>
              <a:defRPr/>
            </a:pPr>
            <a:r>
              <a:rPr lang="en-US" dirty="0" smtClean="0"/>
              <a:t>Only change the payload</a:t>
            </a:r>
          </a:p>
          <a:p>
            <a:pPr>
              <a:defRPr/>
            </a:pPr>
            <a:r>
              <a:rPr lang="en-US" dirty="0" smtClean="0"/>
              <a:t>Users bring their payload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299913" y="1813755"/>
            <a:ext cx="4115869" cy="463117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smtClean="0">
                <a:solidFill>
                  <a:schemeClr val="bg1"/>
                </a:solidFill>
                <a:latin typeface="Arial"/>
                <a:ea typeface="Arial"/>
                <a:cs typeface="Arial"/>
              </a:rPr>
              <a:t>User Groups change, detector</a:t>
            </a:r>
            <a:r>
              <a:rPr lang="en-US" smtClean="0">
                <a:solidFill>
                  <a:schemeClr val="bg1"/>
                </a:solidFill>
              </a:rPr>
              <a:t>s persist</a:t>
            </a:r>
            <a:endParaRPr lang="en-US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144875" y="4559109"/>
            <a:ext cx="1795949" cy="11085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898994" y="4814638"/>
            <a:ext cx="617251" cy="62348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889972" y="4221088"/>
            <a:ext cx="4242105" cy="432048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smtClean="0">
                <a:solidFill>
                  <a:schemeClr val="bg1"/>
                </a:solidFill>
              </a:rPr>
              <a:t>Prepared Cluster on Cloud/HPC/HTC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771536" y="4221088"/>
            <a:ext cx="2283705" cy="372063"/>
          </a:xfrm>
          <a:prstGeom prst="rect">
            <a:avLst/>
          </a:prstGeom>
          <a:solidFill>
            <a:schemeClr val="accent2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>
                <a:solidFill>
                  <a:schemeClr val="bg1"/>
                </a:solidFill>
              </a:rPr>
              <a:t>User Pay Load</a:t>
            </a:r>
          </a:p>
        </p:txBody>
      </p:sp>
      <p:sp>
        <p:nvSpPr>
          <p:cNvPr id="14" name="Left Arrow 13"/>
          <p:cNvSpPr/>
          <p:nvPr/>
        </p:nvSpPr>
        <p:spPr bwMode="auto">
          <a:xfrm>
            <a:off x="3663161" y="4917921"/>
            <a:ext cx="4005090" cy="218041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 bwMode="auto">
          <a:xfrm>
            <a:off x="4538048" y="5113377"/>
            <a:ext cx="2625264" cy="36722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/>
              <a:t>deployed and executed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218041" y="5480605"/>
            <a:ext cx="1849968" cy="56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90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81371" y="1153825"/>
            <a:ext cx="1711248" cy="1711248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0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smtClean="0">
                <a:ln>
                  <a:noFill/>
                </a:ln>
                <a:solidFill>
                  <a:srgbClr val="009FD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Using of Cloud/Container Based Solutions</a:t>
            </a:r>
            <a:endParaRPr kumimoji="0" lang="en-US" sz="3000" b="1" i="0" u="none" strike="noStrike" kern="0" cap="none" spc="0" normalizeH="0" baseline="0" noProof="0">
              <a:ln>
                <a:noFill/>
              </a:ln>
              <a:solidFill>
                <a:srgbClr val="009FD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5" name="Textplatzhalter 7"/>
          <p:cNvSpPr txBox="1">
            <a:spLocks/>
          </p:cNvSpPr>
          <p:nvPr/>
        </p:nvSpPr>
        <p:spPr bwMode="auto">
          <a:xfrm>
            <a:off x="407988" y="817498"/>
            <a:ext cx="11376021" cy="3792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18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8" indent="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18F1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Advantaged for Free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18F1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66294" y="1739096"/>
            <a:ext cx="710282" cy="71745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231867" y="1205532"/>
            <a:ext cx="2283705" cy="423268"/>
          </a:xfrm>
          <a:prstGeom prst="rect">
            <a:avLst/>
          </a:prstGeom>
          <a:solidFill>
            <a:srgbClr val="009FDF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User Pay Load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2634312" y="1205532"/>
            <a:ext cx="5871681" cy="12966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Need infrastructure to build and ideally test these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806807" y="2389557"/>
            <a:ext cx="1413885" cy="587161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07986" y="2554017"/>
            <a:ext cx="11376024" cy="128516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Industry and other labs have well tested solution:</a:t>
            </a:r>
          </a:p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Naturally deployed on compute clouds</a:t>
            </a:r>
          </a:p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Offers support for Continuous Integration and Continuous Deployment from a Browser-GUI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1509672" y="4437112"/>
            <a:ext cx="8989956" cy="2131946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Scientists start with existing containers provided by us</a:t>
            </a:r>
          </a:p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Scientists develop analysis using the most commonly used version control system</a:t>
            </a:r>
          </a:p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Can automatically build and test there analysis</a:t>
            </a:r>
          </a:p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Push their Analysis into a container repository</a:t>
            </a:r>
          </a:p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Run their Analysis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31867" y="3959748"/>
            <a:ext cx="2283705" cy="405356"/>
          </a:xfrm>
          <a:prstGeom prst="rect">
            <a:avLst/>
          </a:prstGeom>
          <a:solidFill>
            <a:srgbClr val="009FDF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Proposed Workflow</a:t>
            </a:r>
          </a:p>
        </p:txBody>
      </p:sp>
    </p:spTree>
    <p:extLst>
      <p:ext uri="{BB962C8B-B14F-4D97-AF65-F5344CB8AC3E}">
        <p14:creationId xmlns:p14="http://schemas.microsoft.com/office/powerpoint/2010/main" val="3449017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32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0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smtClean="0">
                <a:ln>
                  <a:noFill/>
                </a:ln>
                <a:solidFill>
                  <a:srgbClr val="009FD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Partitioning the Data Centre Using Cloud Technologies</a:t>
            </a:r>
            <a:endParaRPr kumimoji="0" lang="en-US" sz="3000" b="1" i="0" u="none" strike="noStrike" kern="0" cap="none" spc="0" normalizeH="0" baseline="0" noProof="0">
              <a:ln>
                <a:noFill/>
              </a:ln>
              <a:solidFill>
                <a:srgbClr val="009FD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3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18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18F1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Taking the Logical Next Step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18F1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4" name="Google Shape;171;p31"/>
          <p:cNvSpPr/>
          <p:nvPr/>
        </p:nvSpPr>
        <p:spPr bwMode="auto">
          <a:xfrm>
            <a:off x="253832" y="1340699"/>
            <a:ext cx="3709265" cy="4862399"/>
          </a:xfrm>
          <a:prstGeom prst="rect">
            <a:avLst/>
          </a:prstGeom>
          <a:noFill/>
          <a:ln w="9525" cap="flat" cmpd="sng">
            <a:solidFill>
              <a:srgbClr val="898D8D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Google Shape;172;p31"/>
          <p:cNvSpPr/>
          <p:nvPr/>
        </p:nvSpPr>
        <p:spPr bwMode="auto">
          <a:xfrm>
            <a:off x="407999" y="1598271"/>
            <a:ext cx="1607556" cy="2092399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Compute</a:t>
            </a:r>
            <a:endParaRPr kumimoji="0" sz="24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6" name="Google Shape;173;p31"/>
          <p:cNvSpPr/>
          <p:nvPr/>
        </p:nvSpPr>
        <p:spPr bwMode="auto">
          <a:xfrm>
            <a:off x="1991543" y="1593666"/>
            <a:ext cx="1750898" cy="2092399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Storage</a:t>
            </a:r>
            <a:endParaRPr kumimoji="0" sz="24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7" name="Google Shape;174;p31"/>
          <p:cNvSpPr/>
          <p:nvPr/>
        </p:nvSpPr>
        <p:spPr bwMode="auto">
          <a:xfrm>
            <a:off x="408033" y="3629599"/>
            <a:ext cx="3334410" cy="603999"/>
          </a:xfrm>
          <a:prstGeom prst="rect">
            <a:avLst/>
          </a:prstGeom>
          <a:solidFill>
            <a:srgbClr val="3D85C6"/>
          </a:solidFill>
          <a:ln>
            <a:noFill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Network</a:t>
            </a:r>
            <a:endParaRPr kumimoji="0" sz="24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8" name="Google Shape;175;p31"/>
          <p:cNvSpPr/>
          <p:nvPr/>
        </p:nvSpPr>
        <p:spPr bwMode="auto">
          <a:xfrm>
            <a:off x="486232" y="5064966"/>
            <a:ext cx="1204007" cy="374799"/>
          </a:xfrm>
          <a:prstGeom prst="flowChartAlternateProcess">
            <a:avLst/>
          </a:prstGeom>
          <a:solidFill>
            <a:srgbClr val="6AA84F"/>
          </a:solidFill>
          <a:ln w="9525" cap="flat" cmpd="sng">
            <a:solidFill>
              <a:srgbClr val="898D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Exp. 1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9" name="Google Shape;176;p31"/>
          <p:cNvSpPr/>
          <p:nvPr/>
        </p:nvSpPr>
        <p:spPr bwMode="auto">
          <a:xfrm>
            <a:off x="2488167" y="5064966"/>
            <a:ext cx="1204007" cy="374799"/>
          </a:xfrm>
          <a:prstGeom prst="flowChartAlternateProcess">
            <a:avLst/>
          </a:prstGeom>
          <a:solidFill>
            <a:srgbClr val="F18F1F"/>
          </a:solidFill>
          <a:ln w="9525" cap="flat" cmpd="sng">
            <a:solidFill>
              <a:srgbClr val="898D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Exp. N</a:t>
            </a: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0" name="Google Shape;177;p31"/>
          <p:cNvSpPr>
            <a:spLocks/>
          </p:cNvSpPr>
          <p:nvPr/>
        </p:nvSpPr>
        <p:spPr bwMode="auto">
          <a:xfrm>
            <a:off x="1847527" y="4980449"/>
            <a:ext cx="526799" cy="680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8" tIns="121898" rIns="121898" bIns="121898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...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Google Shape;178;p31"/>
          <p:cNvSpPr/>
          <p:nvPr/>
        </p:nvSpPr>
        <p:spPr bwMode="auto">
          <a:xfrm>
            <a:off x="1199455" y="4387683"/>
            <a:ext cx="172399" cy="52319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18F1F"/>
          </a:solidFill>
          <a:ln w="9525" cap="flat" cmpd="sng">
            <a:solidFill>
              <a:srgbClr val="898D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Google Shape;179;p31"/>
          <p:cNvSpPr/>
          <p:nvPr/>
        </p:nvSpPr>
        <p:spPr bwMode="auto">
          <a:xfrm>
            <a:off x="2050939" y="4392466"/>
            <a:ext cx="172399" cy="52319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18F1F"/>
          </a:solidFill>
          <a:ln w="9525" cap="flat" cmpd="sng">
            <a:solidFill>
              <a:srgbClr val="898D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Google Shape;180;p31"/>
          <p:cNvSpPr/>
          <p:nvPr/>
        </p:nvSpPr>
        <p:spPr bwMode="auto">
          <a:xfrm>
            <a:off x="2902455" y="4387683"/>
            <a:ext cx="172399" cy="52319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18F1F"/>
          </a:solidFill>
          <a:ln w="9525" cap="flat" cmpd="sng">
            <a:solidFill>
              <a:srgbClr val="898D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Google Shape;186;p31"/>
          <p:cNvSpPr/>
          <p:nvPr/>
        </p:nvSpPr>
        <p:spPr bwMode="auto">
          <a:xfrm>
            <a:off x="3719734" y="3429000"/>
            <a:ext cx="833999" cy="374799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B2B4B2"/>
          </a:solidFill>
          <a:ln w="9525" cap="flat" cmpd="sng">
            <a:solidFill>
              <a:srgbClr val="898D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Google Shape;167;p31"/>
          <p:cNvSpPr/>
          <p:nvPr/>
        </p:nvSpPr>
        <p:spPr bwMode="auto">
          <a:xfrm>
            <a:off x="5494879" y="1879999"/>
            <a:ext cx="1467599" cy="603999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Compute</a:t>
            </a:r>
            <a:endParaRPr kumimoji="0" sz="20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6" name="Google Shape;168;p31"/>
          <p:cNvSpPr/>
          <p:nvPr/>
        </p:nvSpPr>
        <p:spPr bwMode="auto">
          <a:xfrm>
            <a:off x="6962479" y="1879999"/>
            <a:ext cx="1225598" cy="603999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Storage</a:t>
            </a:r>
            <a:endParaRPr kumimoji="0" sz="20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7" name="Google Shape;170;p31"/>
          <p:cNvSpPr/>
          <p:nvPr/>
        </p:nvSpPr>
        <p:spPr bwMode="auto">
          <a:xfrm>
            <a:off x="5494879" y="2484000"/>
            <a:ext cx="2693199" cy="517445"/>
          </a:xfrm>
          <a:prstGeom prst="rect">
            <a:avLst/>
          </a:prstGeom>
          <a:solidFill>
            <a:srgbClr val="3D85C6"/>
          </a:solidFill>
          <a:ln>
            <a:noFill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Network</a:t>
            </a:r>
            <a:endParaRPr kumimoji="0" sz="20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8" name="Google Shape;181;p31"/>
          <p:cNvSpPr/>
          <p:nvPr/>
        </p:nvSpPr>
        <p:spPr bwMode="auto">
          <a:xfrm>
            <a:off x="5494883" y="2986398"/>
            <a:ext cx="2701260" cy="374799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898D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Experiment 1</a:t>
            </a:r>
            <a:endParaRPr kumimoji="0" sz="16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9" name="Google Shape;187;p31"/>
          <p:cNvSpPr/>
          <p:nvPr/>
        </p:nvSpPr>
        <p:spPr bwMode="auto">
          <a:xfrm>
            <a:off x="5196912" y="1418666"/>
            <a:ext cx="3209199" cy="2157599"/>
          </a:xfrm>
          <a:prstGeom prst="rect">
            <a:avLst/>
          </a:prstGeom>
          <a:noFill/>
          <a:ln w="9525" cap="flat" cmpd="sng">
            <a:solidFill>
              <a:srgbClr val="898D8D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Google Shape;188;p31"/>
          <p:cNvSpPr>
            <a:spLocks/>
          </p:cNvSpPr>
          <p:nvPr/>
        </p:nvSpPr>
        <p:spPr bwMode="auto">
          <a:xfrm>
            <a:off x="5215346" y="1357399"/>
            <a:ext cx="2581200" cy="45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8" tIns="121898" rIns="121898" bIns="121898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600" b="1" i="1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Virtual Data Center 1</a:t>
            </a:r>
            <a:endParaRPr kumimoji="0" sz="1600" b="1" i="1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Google Shape;190;p31"/>
          <p:cNvSpPr>
            <a:spLocks/>
          </p:cNvSpPr>
          <p:nvPr/>
        </p:nvSpPr>
        <p:spPr bwMode="auto">
          <a:xfrm>
            <a:off x="6605895" y="3405499"/>
            <a:ext cx="526799" cy="680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8" tIns="121898" rIns="121898" bIns="121898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...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Cloud 6"/>
          <p:cNvSpPr/>
          <p:nvPr/>
        </p:nvSpPr>
        <p:spPr bwMode="auto">
          <a:xfrm>
            <a:off x="4539946" y="800707"/>
            <a:ext cx="4320700" cy="5940658"/>
          </a:xfrm>
          <a:prstGeom prst="cloud">
            <a:avLst/>
          </a:prstGeom>
          <a:noFill/>
          <a:ln w="57150" cap="flat" cmpd="sng" algn="ctr">
            <a:solidFill>
              <a:srgbClr val="009FD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53" name="Google Shape;167;p31"/>
          <p:cNvSpPr/>
          <p:nvPr/>
        </p:nvSpPr>
        <p:spPr bwMode="auto">
          <a:xfrm>
            <a:off x="5494878" y="4462077"/>
            <a:ext cx="1467599" cy="603999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Compute</a:t>
            </a:r>
            <a:endParaRPr kumimoji="0" sz="20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4" name="Google Shape;168;p31"/>
          <p:cNvSpPr/>
          <p:nvPr/>
        </p:nvSpPr>
        <p:spPr bwMode="auto">
          <a:xfrm>
            <a:off x="6962478" y="4462077"/>
            <a:ext cx="1225598" cy="603999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Storage</a:t>
            </a:r>
            <a:endParaRPr kumimoji="0" sz="20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5" name="Google Shape;170;p31"/>
          <p:cNvSpPr/>
          <p:nvPr/>
        </p:nvSpPr>
        <p:spPr bwMode="auto">
          <a:xfrm>
            <a:off x="5494878" y="5066078"/>
            <a:ext cx="2693199" cy="517444"/>
          </a:xfrm>
          <a:prstGeom prst="rect">
            <a:avLst/>
          </a:prstGeom>
          <a:solidFill>
            <a:srgbClr val="3D85C6"/>
          </a:solidFill>
          <a:ln>
            <a:noFill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Network</a:t>
            </a:r>
            <a:endParaRPr kumimoji="0" sz="20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6" name="Google Shape;181;p31"/>
          <p:cNvSpPr/>
          <p:nvPr/>
        </p:nvSpPr>
        <p:spPr bwMode="auto">
          <a:xfrm>
            <a:off x="5494882" y="5568477"/>
            <a:ext cx="2701260" cy="374799"/>
          </a:xfrm>
          <a:prstGeom prst="rect">
            <a:avLst/>
          </a:prstGeom>
          <a:solidFill>
            <a:srgbClr val="F18F1F"/>
          </a:solidFill>
          <a:ln w="9525" cap="flat" cmpd="sng">
            <a:solidFill>
              <a:srgbClr val="898D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6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Experiment 1</a:t>
            </a:r>
            <a:endParaRPr kumimoji="0" sz="16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57" name="Google Shape;187;p31"/>
          <p:cNvSpPr/>
          <p:nvPr/>
        </p:nvSpPr>
        <p:spPr bwMode="auto">
          <a:xfrm>
            <a:off x="5196911" y="4000745"/>
            <a:ext cx="3209199" cy="2157599"/>
          </a:xfrm>
          <a:prstGeom prst="rect">
            <a:avLst/>
          </a:prstGeom>
          <a:noFill/>
          <a:ln w="9525" cap="flat" cmpd="sng">
            <a:solidFill>
              <a:srgbClr val="898D8D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898" tIns="121898" rIns="121898" bIns="121898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Google Shape;188;p31"/>
          <p:cNvSpPr>
            <a:spLocks/>
          </p:cNvSpPr>
          <p:nvPr/>
        </p:nvSpPr>
        <p:spPr bwMode="auto">
          <a:xfrm>
            <a:off x="5215345" y="3939478"/>
            <a:ext cx="2581200" cy="45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8" tIns="121898" rIns="121898" bIns="121898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600" b="1" i="1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Virtual Data Center n</a:t>
            </a:r>
            <a:endParaRPr kumimoji="0" sz="1600" b="1" i="1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9125692" y="1360391"/>
            <a:ext cx="3018162" cy="28001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Dynamic Provisioning</a:t>
            </a:r>
          </a:p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Software Defined Networking</a:t>
            </a:r>
          </a:p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Storage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696019" y="1650697"/>
            <a:ext cx="1795948" cy="110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71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0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smtClean="0">
                <a:ln>
                  <a:noFill/>
                </a:ln>
                <a:solidFill>
                  <a:srgbClr val="009FD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How to Handle Data Access within this Paradigm</a:t>
            </a:r>
            <a:endParaRPr kumimoji="0" lang="en-US" sz="3000" b="1" i="0" u="none" strike="noStrike" kern="0" cap="none" spc="0" normalizeH="0" baseline="0" noProof="0">
              <a:ln>
                <a:noFill/>
              </a:ln>
              <a:solidFill>
                <a:srgbClr val="009FD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Access and analysis of scientific data is most important service to provide</a:t>
            </a:r>
          </a:p>
          <a:p>
            <a:pPr lvl="0">
              <a:defRPr/>
            </a:pPr>
            <a:r>
              <a:rPr lang="en-US" kern="0" dirty="0">
                <a:solidFill>
                  <a:prstClr val="black"/>
                </a:solidFill>
                <a:ea typeface="Arial"/>
                <a:cs typeface="Arial"/>
              </a:rPr>
              <a:t>Static namespace structure depending on the compute cluster</a:t>
            </a:r>
          </a:p>
          <a:p>
            <a:pPr lvl="0">
              <a:defRPr/>
            </a:pPr>
            <a:r>
              <a:rPr lang="en-US" kern="0" dirty="0">
                <a:solidFill>
                  <a:prstClr val="black"/>
                </a:solidFill>
                <a:ea typeface="Arial"/>
                <a:cs typeface="Arial"/>
              </a:rPr>
              <a:t>Different storage systems depending on the compute cluster</a:t>
            </a:r>
          </a:p>
        </p:txBody>
      </p:sp>
      <p:sp>
        <p:nvSpPr>
          <p:cNvPr id="15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18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18F1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The Big Elephant in the Room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F18F1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502679" y="2872429"/>
            <a:ext cx="2131218" cy="369092"/>
          </a:xfrm>
          <a:prstGeom prst="rect">
            <a:avLst/>
          </a:prstGeom>
          <a:solidFill>
            <a:srgbClr val="009FDF"/>
          </a:solidFill>
          <a:ln w="12700" cap="flat" cmpd="sng" algn="ctr">
            <a:solidFill>
              <a:srgbClr val="009FDF">
                <a:shade val="50000"/>
              </a:srgbClr>
            </a:solidFill>
            <a:prstDash val="solid"/>
            <a:miter lim="800000"/>
          </a:ln>
          <a:effectLst/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General Purpose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46797" y="3272018"/>
            <a:ext cx="901146" cy="90114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auto">
          <a:xfrm>
            <a:off x="1177372" y="4137559"/>
            <a:ext cx="3041114" cy="146307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Access via NFS</a:t>
            </a:r>
          </a:p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NFS layer ACLs</a:t>
            </a:r>
          </a:p>
          <a:p>
            <a:pPr marL="283879" marR="0" lvl="0" indent="-283879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Consistent Namespace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553864" y="3360670"/>
            <a:ext cx="2084153" cy="52763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7553864" y="2867409"/>
            <a:ext cx="2131218" cy="369091"/>
          </a:xfrm>
          <a:prstGeom prst="rect">
            <a:avLst/>
          </a:prstGeom>
          <a:solidFill>
            <a:srgbClr val="009FDF"/>
          </a:solidFill>
          <a:ln w="12700" cap="flat" cmpd="sng" algn="ctr">
            <a:solidFill>
              <a:srgbClr val="009FDF">
                <a:shade val="50000"/>
              </a:srgbClr>
            </a:solidFill>
            <a:prstDash val="solid"/>
            <a:miter lim="800000"/>
          </a:ln>
          <a:effectLst/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Cluster/HPC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6482143" y="3965421"/>
            <a:ext cx="4406747" cy="146307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8" marR="0" lvl="0" indent="-28387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Access via NFS (HTC)</a:t>
            </a:r>
          </a:p>
          <a:p>
            <a:pPr marL="283878" marR="0" lvl="0" indent="-28387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Native Mount (HPC)</a:t>
            </a:r>
          </a:p>
          <a:p>
            <a:pPr marL="283878" marR="0" lvl="0" indent="-28387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NFS layer ACLs</a:t>
            </a:r>
          </a:p>
          <a:p>
            <a:pPr marL="283878" marR="0" lvl="0" indent="-28387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Different Systems for different clusters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2711624" y="5216425"/>
            <a:ext cx="6624736" cy="1319597"/>
          </a:xfrm>
          <a:prstGeom prst="rect">
            <a:avLst/>
          </a:prstGeom>
          <a:solidFill>
            <a:srgbClr val="F18F1F"/>
          </a:solidFill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361950">
              <a:lnSpc>
                <a:spcPct val="110000"/>
              </a:lnSpc>
              <a:spcAft>
                <a:spcPts val="1200"/>
              </a:spcAf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How to translate the ACLs into the Container?</a:t>
            </a:r>
          </a:p>
          <a:p>
            <a:pPr lvl="1" indent="-361950">
              <a:lnSpc>
                <a:spcPct val="110000"/>
              </a:lnSpc>
              <a:spcAft>
                <a:spcPts val="1200"/>
              </a:spcAf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How to make all storage systems universally accessible?</a:t>
            </a:r>
          </a:p>
          <a:p>
            <a:pPr lvl="1" indent="-361950">
              <a:lnSpc>
                <a:spcPct val="110000"/>
              </a:lnSpc>
              <a:spcAft>
                <a:spcPts val="1200"/>
              </a:spcAf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Is a global namespace what we need or even want?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2676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6800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Name </a:t>
            </a:r>
            <a:r>
              <a:rPr lang="de-DE" dirty="0" err="1"/>
              <a:t>Surname</a:t>
            </a:r>
            <a:endParaRPr lang="de-DE" dirty="0"/>
          </a:p>
          <a:p>
            <a:r>
              <a:rPr lang="de-DE" dirty="0"/>
              <a:t>Department</a:t>
            </a:r>
          </a:p>
          <a:p>
            <a:r>
              <a:rPr lang="de-DE" dirty="0" err="1"/>
              <a:t>E-mail</a:t>
            </a:r>
            <a:r>
              <a:rPr lang="de-DE" dirty="0"/>
              <a:t> </a:t>
            </a:r>
          </a:p>
          <a:p>
            <a:r>
              <a:rPr lang="de-DE" dirty="0"/>
              <a:t>Phone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380903" y="4149080"/>
            <a:ext cx="1439728" cy="14397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672160" y="1911234"/>
            <a:ext cx="1171807" cy="11718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0749346" y="1565691"/>
            <a:ext cx="1058315" cy="105831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/>
              <a:t>Interdisciplinary </a:t>
            </a:r>
            <a:r>
              <a:rPr lang="en-US" dirty="0" smtClean="0"/>
              <a:t>Laboratory</a:t>
            </a:r>
            <a:endParaRPr lang="en-US" dirty="0"/>
          </a:p>
        </p:txBody>
      </p:sp>
      <p:sp>
        <p:nvSpPr>
          <p:cNvPr id="7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Research Communities supported by the Hamburg Site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8859981" y="5901453"/>
            <a:ext cx="2662409" cy="588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sz="2000"/>
              <a:t>High Energy Physics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13855" y="5901454"/>
            <a:ext cx="2914879" cy="577189"/>
          </a:xfrm>
          <a:prstGeom prst="rect">
            <a:avLst/>
          </a:prstGeom>
          <a:solidFill>
            <a:srgbClr val="C00000"/>
          </a:solidFill>
          <a:ln w="12700" cap="flat" cmpd="sng" algn="ctr">
            <a:solidFill>
              <a:srgbClr val="FF660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sz="2000"/>
              <a:t>Detector and Accelerator R&amp;D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684517" y="5901454"/>
            <a:ext cx="2777168" cy="588665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sz="2000">
                <a:solidFill>
                  <a:schemeClr val="bg1"/>
                </a:solidFill>
              </a:rPr>
              <a:t>Research with Photons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764252" y="3462432"/>
            <a:ext cx="1101686" cy="8948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9643834" y="1713584"/>
            <a:ext cx="910422" cy="9104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8632228" y="1810886"/>
            <a:ext cx="745934" cy="745934"/>
          </a:xfrm>
          <a:prstGeom prst="rect">
            <a:avLst/>
          </a:prstGeom>
        </p:spPr>
      </p:pic>
      <p:sp>
        <p:nvSpPr>
          <p:cNvPr id="14" name="Textplatzhalter 8"/>
          <p:cNvSpPr txBox="1">
            <a:spLocks/>
          </p:cNvSpPr>
          <p:nvPr/>
        </p:nvSpPr>
        <p:spPr bwMode="auto">
          <a:xfrm>
            <a:off x="8184232" y="2823699"/>
            <a:ext cx="4154385" cy="843346"/>
          </a:xfr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Regional Data Centre and Hosting of Collaborative Services and Tools</a:t>
            </a:r>
            <a:endParaRPr lang="en-US" sz="1600" dirty="0"/>
          </a:p>
        </p:txBody>
      </p:sp>
      <p:sp>
        <p:nvSpPr>
          <p:cNvPr id="15" name="Textplatzhalter 8"/>
          <p:cNvSpPr txBox="1">
            <a:spLocks/>
          </p:cNvSpPr>
          <p:nvPr/>
        </p:nvSpPr>
        <p:spPr bwMode="auto">
          <a:xfrm>
            <a:off x="8184232" y="1389211"/>
            <a:ext cx="3897823" cy="843346"/>
          </a:xfr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WLCG Tier II Centre for</a:t>
            </a:r>
            <a:endParaRPr lang="en-US" sz="1600" dirty="0"/>
          </a:p>
        </p:txBody>
      </p:sp>
      <p:sp>
        <p:nvSpPr>
          <p:cNvPr id="16" name="Textplatzhalter 8"/>
          <p:cNvSpPr txBox="1">
            <a:spLocks/>
          </p:cNvSpPr>
          <p:nvPr/>
        </p:nvSpPr>
        <p:spPr bwMode="auto">
          <a:xfrm>
            <a:off x="8184232" y="4487705"/>
            <a:ext cx="3897823" cy="843346"/>
          </a:xfr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Tier 0 Centre and VO Management</a:t>
            </a:r>
            <a:endParaRPr lang="en-US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9614546" y="4794620"/>
            <a:ext cx="1366151" cy="910767"/>
          </a:xfrm>
          <a:prstGeom prst="rect">
            <a:avLst/>
          </a:prstGeom>
        </p:spPr>
      </p:pic>
      <p:sp>
        <p:nvSpPr>
          <p:cNvPr id="18" name="Textplatzhalter 8"/>
          <p:cNvSpPr txBox="1">
            <a:spLocks/>
          </p:cNvSpPr>
          <p:nvPr/>
        </p:nvSpPr>
        <p:spPr bwMode="auto">
          <a:xfrm>
            <a:off x="4443415" y="1389210"/>
            <a:ext cx="3897823" cy="843346"/>
          </a:xfr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Online and Offline Computing</a:t>
            </a:r>
            <a:br>
              <a:rPr lang="en-US" sz="1600" dirty="0" smtClean="0"/>
            </a:br>
            <a:r>
              <a:rPr lang="en-US" dirty="0" smtClean="0"/>
              <a:t>including user analysis</a:t>
            </a:r>
            <a:endParaRPr lang="en-US" dirty="0"/>
          </a:p>
        </p:txBody>
      </p:sp>
      <p:sp>
        <p:nvSpPr>
          <p:cNvPr id="19" name="Textplatzhalter 8"/>
          <p:cNvSpPr txBox="1">
            <a:spLocks/>
          </p:cNvSpPr>
          <p:nvPr/>
        </p:nvSpPr>
        <p:spPr bwMode="auto">
          <a:xfrm>
            <a:off x="94156" y="1389210"/>
            <a:ext cx="4230516" cy="843346"/>
          </a:xfr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Storage and Analysis of</a:t>
            </a:r>
            <a:br>
              <a:rPr lang="en-US" sz="1600" dirty="0" smtClean="0"/>
            </a:br>
            <a:r>
              <a:rPr lang="en-US" sz="1600" dirty="0" smtClean="0"/>
              <a:t>Accelerator Data</a:t>
            </a:r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143594" y="2204864"/>
            <a:ext cx="1631926" cy="721084"/>
          </a:xfrm>
          <a:prstGeom prst="rect">
            <a:avLst/>
          </a:prstGeom>
        </p:spPr>
      </p:pic>
      <p:sp>
        <p:nvSpPr>
          <p:cNvPr id="21" name="Textplatzhalter 8"/>
          <p:cNvSpPr txBox="1">
            <a:spLocks/>
          </p:cNvSpPr>
          <p:nvPr/>
        </p:nvSpPr>
        <p:spPr bwMode="auto">
          <a:xfrm>
            <a:off x="94156" y="3053216"/>
            <a:ext cx="4230515" cy="843346"/>
          </a:xfr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Data taken at Accelerator</a:t>
            </a:r>
            <a:br>
              <a:rPr lang="en-US" sz="1600" dirty="0" smtClean="0"/>
            </a:br>
            <a:r>
              <a:rPr lang="en-US" sz="1600" dirty="0" smtClean="0"/>
              <a:t>Development facility</a:t>
            </a:r>
            <a:endParaRPr lang="en-US" sz="16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828613" y="3682419"/>
            <a:ext cx="2237801" cy="682685"/>
          </a:xfrm>
          <a:prstGeom prst="rect">
            <a:avLst/>
          </a:prstGeom>
        </p:spPr>
      </p:pic>
      <p:sp>
        <p:nvSpPr>
          <p:cNvPr id="23" name="Textplatzhalter 8"/>
          <p:cNvSpPr txBox="1">
            <a:spLocks/>
          </p:cNvSpPr>
          <p:nvPr/>
        </p:nvSpPr>
        <p:spPr bwMode="auto">
          <a:xfrm>
            <a:off x="94156" y="4545084"/>
            <a:ext cx="4230515" cy="843346"/>
          </a:xfr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HPC simulations for</a:t>
            </a:r>
            <a:br>
              <a:rPr lang="en-US" sz="1600" dirty="0" smtClean="0"/>
            </a:br>
            <a:r>
              <a:rPr lang="en-US" sz="1600" dirty="0" smtClean="0"/>
              <a:t>future accelerators</a:t>
            </a:r>
          </a:p>
          <a:p>
            <a:pPr>
              <a:defRPr/>
            </a:pPr>
            <a:r>
              <a:rPr lang="en-US" sz="1600" dirty="0" smtClean="0"/>
              <a:t>Storage and Analysis of </a:t>
            </a:r>
            <a:br>
              <a:rPr lang="en-US" sz="1600" dirty="0" smtClean="0"/>
            </a:br>
            <a:r>
              <a:rPr lang="en-US" sz="1600" dirty="0" smtClean="0"/>
              <a:t>test-beam data</a:t>
            </a:r>
            <a:endParaRPr lang="en-US" sz="16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4884171" y="2274775"/>
            <a:ext cx="794185" cy="79418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1773423" y="2202767"/>
            <a:ext cx="794185" cy="794185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 bwMode="auto">
          <a:xfrm>
            <a:off x="5946867" y="2312390"/>
            <a:ext cx="1594358" cy="468538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 bwMode="auto">
          <a:xfrm>
            <a:off x="5992770" y="2308120"/>
            <a:ext cx="1813193" cy="83284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sz="2400" b="1" dirty="0">
                <a:solidFill>
                  <a:schemeClr val="bg1"/>
                </a:solidFill>
              </a:rPr>
              <a:t>PETRA III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5820631" y="2779925"/>
            <a:ext cx="1631926" cy="721083"/>
          </a:xfrm>
          <a:prstGeom prst="rect">
            <a:avLst/>
          </a:prstGeom>
        </p:spPr>
      </p:pic>
      <p:sp>
        <p:nvSpPr>
          <p:cNvPr id="29" name="Textplatzhalter 8"/>
          <p:cNvSpPr txBox="1">
            <a:spLocks/>
          </p:cNvSpPr>
          <p:nvPr/>
        </p:nvSpPr>
        <p:spPr bwMode="auto">
          <a:xfrm>
            <a:off x="4443415" y="3512252"/>
            <a:ext cx="3897823" cy="843346"/>
          </a:xfr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HPC Resources for dedicated</a:t>
            </a:r>
            <a:br>
              <a:rPr lang="en-US" sz="1600" dirty="0" smtClean="0"/>
            </a:br>
            <a:r>
              <a:rPr lang="en-US" sz="1600" dirty="0" smtClean="0"/>
              <a:t>interdisciplinary research</a:t>
            </a:r>
            <a:br>
              <a:rPr lang="en-US" sz="1600" dirty="0" smtClean="0"/>
            </a:br>
            <a:r>
              <a:rPr lang="en-US" sz="1600" dirty="0" err="1" smtClean="0"/>
              <a:t>centres</a:t>
            </a:r>
            <a:r>
              <a:rPr lang="en-US" sz="1600" dirty="0" smtClean="0"/>
              <a:t> on the DESY campus</a:t>
            </a:r>
            <a:endParaRPr lang="en-US" sz="16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5820631" y="4437112"/>
            <a:ext cx="1939428" cy="66374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4"/>
          <a:stretch/>
        </p:blipFill>
        <p:spPr bwMode="auto">
          <a:xfrm>
            <a:off x="4702244" y="5229200"/>
            <a:ext cx="1290525" cy="55522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6133606" y="5229200"/>
            <a:ext cx="1531519" cy="478281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 bwMode="auto">
          <a:xfrm>
            <a:off x="4253365" y="1268760"/>
            <a:ext cx="3645144" cy="5317104"/>
          </a:xfrm>
          <a:prstGeom prst="rect">
            <a:avLst/>
          </a:prstGeom>
          <a:noFill/>
          <a:ln w="19050" cap="flat" cmpd="sng" algn="ctr"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33"/>
          <p:cNvSpPr/>
          <p:nvPr/>
        </p:nvSpPr>
        <p:spPr bwMode="auto">
          <a:xfrm>
            <a:off x="8209903" y="1268760"/>
            <a:ext cx="3862761" cy="5298786"/>
          </a:xfrm>
          <a:prstGeom prst="rect">
            <a:avLst/>
          </a:prstGeom>
          <a:noFill/>
          <a:ln w="19050" cap="flat" cmpd="sng" algn="ctr"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34"/>
          <p:cNvSpPr/>
          <p:nvPr/>
        </p:nvSpPr>
        <p:spPr bwMode="auto">
          <a:xfrm>
            <a:off x="119335" y="1280248"/>
            <a:ext cx="3744417" cy="5317104"/>
          </a:xfrm>
          <a:prstGeom prst="rect">
            <a:avLst/>
          </a:prstGeom>
          <a:noFill/>
          <a:ln w="19050" cap="flat" cmpd="sng" algn="ctr">
            <a:solidFill>
              <a:schemeClr val="tx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98384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Interdisciplinary Data Analysis Facility</a:t>
            </a:r>
            <a:endParaRPr lang="en-US"/>
          </a:p>
        </p:txBody>
      </p:sp>
      <p:sp>
        <p:nvSpPr>
          <p:cNvPr id="4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Current Service Infrastructure</a:t>
            </a: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5044732" y="2636912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Cluster/HPC</a:t>
            </a:r>
            <a:endParaRPr sz="16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907685" y="213285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tx1"/>
                </a:solidFill>
              </a:rPr>
              <a:t>Storage</a:t>
            </a:r>
            <a:endParaRPr sz="16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044731" y="3469177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General Purpose</a:t>
            </a:r>
            <a:endParaRPr sz="16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5044731" y="4302614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Tape Archival</a:t>
            </a:r>
            <a:endParaRPr sz="16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54934" y="1493652"/>
            <a:ext cx="3133572" cy="1129871"/>
          </a:xfrm>
          <a:prstGeom prst="rect">
            <a:avLst/>
          </a:prstGeom>
          <a:solidFill>
            <a:schemeClr val="accent2">
              <a:alpha val="9999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Per node scheduling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Powerful dedicated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Fast interwoven network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GPU resources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97686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P</a:t>
            </a:r>
            <a:r>
              <a:rPr sz="1600" dirty="0"/>
              <a:t>erformance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472264" y="1484784"/>
            <a:ext cx="3280111" cy="9451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Batch submission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Commodity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Standard peer-to-peer network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7955385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T</a:t>
            </a:r>
            <a:r>
              <a:rPr sz="1600" dirty="0">
                <a:solidFill>
                  <a:schemeClr val="tx1"/>
                </a:solidFill>
              </a:rPr>
              <a:t>h</a:t>
            </a:r>
            <a:r>
              <a:rPr sz="1600" dirty="0"/>
              <a:t>roughput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</p:spTree>
    <p:extLst>
      <p:ext uri="{BB962C8B-B14F-4D97-AF65-F5344CB8AC3E}">
        <p14:creationId xmlns:p14="http://schemas.microsoft.com/office/powerpoint/2010/main" val="59821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Interdisciplinary Data Analysis Facility</a:t>
            </a:r>
            <a:endParaRPr lang="en-US"/>
          </a:p>
        </p:txBody>
      </p:sp>
      <p:sp>
        <p:nvSpPr>
          <p:cNvPr id="4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Current Service Infrastructure</a:t>
            </a: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5044732" y="2636912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Cluster/HPC</a:t>
            </a:r>
            <a:endParaRPr sz="16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907685" y="213285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tx1"/>
                </a:solidFill>
              </a:rPr>
              <a:t>Storage</a:t>
            </a:r>
            <a:endParaRPr sz="16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044731" y="3469177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General Purpose</a:t>
            </a:r>
            <a:endParaRPr sz="16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5044731" y="4302614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Tape Archival</a:t>
            </a:r>
            <a:endParaRPr sz="16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54934" y="1493652"/>
            <a:ext cx="3133572" cy="1129871"/>
          </a:xfrm>
          <a:prstGeom prst="rect">
            <a:avLst/>
          </a:prstGeom>
          <a:solidFill>
            <a:schemeClr val="accent2">
              <a:alpha val="9999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Per node scheduling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Powerful dedicated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Fast interwoven network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GPU resources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97686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P</a:t>
            </a:r>
            <a:r>
              <a:rPr sz="1600" dirty="0"/>
              <a:t>erformance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472264" y="1484784"/>
            <a:ext cx="3280111" cy="9451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Batch submission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Commodity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Standard peer-to-peer network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7955385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T</a:t>
            </a:r>
            <a:r>
              <a:rPr sz="1600" dirty="0">
                <a:solidFill>
                  <a:schemeClr val="tx1"/>
                </a:solidFill>
              </a:rPr>
              <a:t>h</a:t>
            </a:r>
            <a:r>
              <a:rPr sz="1600" dirty="0"/>
              <a:t>roughput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  <p:sp>
        <p:nvSpPr>
          <p:cNvPr id="22" name="Right Arrow 21"/>
          <p:cNvSpPr/>
          <p:nvPr/>
        </p:nvSpPr>
        <p:spPr bwMode="auto">
          <a:xfrm>
            <a:off x="2192373" y="2778613"/>
            <a:ext cx="2833686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6349" cap="flat" cmpd="sng" algn="ctr">
            <a:solidFill>
              <a:srgbClr val="800000"/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2163420" y="4445490"/>
            <a:ext cx="2845593" cy="10715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6349" cap="flat" cmpd="sng" algn="ctr">
            <a:solidFill>
              <a:srgbClr val="800000"/>
            </a:solidFill>
            <a:prstDash val="solid"/>
            <a:miter lim="800000"/>
          </a:ln>
          <a:effectLst/>
        </p:spPr>
      </p:sp>
      <p:sp>
        <p:nvSpPr>
          <p:cNvPr id="24" name="Up Arrow 23"/>
          <p:cNvSpPr/>
          <p:nvPr/>
        </p:nvSpPr>
        <p:spPr bwMode="auto">
          <a:xfrm>
            <a:off x="2125497" y="2716928"/>
            <a:ext cx="108855" cy="3217765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12699" cap="flat" cmpd="sng" algn="ctr">
            <a:solidFill>
              <a:srgbClr val="800000"/>
            </a:solidFill>
            <a:prstDash val="solid"/>
            <a:miter lim="800000"/>
          </a:ln>
          <a:effectLst/>
        </p:spPr>
      </p:sp>
      <p:sp>
        <p:nvSpPr>
          <p:cNvPr id="25" name="Rectangle 24"/>
          <p:cNvSpPr/>
          <p:nvPr/>
        </p:nvSpPr>
        <p:spPr bwMode="auto">
          <a:xfrm>
            <a:off x="713855" y="5901455"/>
            <a:ext cx="2914879" cy="577189"/>
          </a:xfrm>
          <a:prstGeom prst="rect">
            <a:avLst/>
          </a:prstGeom>
          <a:solidFill>
            <a:srgbClr val="C00000"/>
          </a:solidFill>
          <a:ln w="12700" cap="flat" cmpd="sng" algn="ctr">
            <a:solidFill>
              <a:srgbClr val="800000"/>
            </a:solidFill>
            <a:prstDash val="solid"/>
            <a:miter lim="800000"/>
          </a:ln>
          <a:effectLst/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Detector and Accelerator R&amp;D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2579285" y="4506193"/>
            <a:ext cx="2095497" cy="36792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8" marR="0" lvl="0" indent="-28387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Simulation data to tape</a:t>
            </a:r>
          </a:p>
          <a:p>
            <a:pPr marL="283878" marR="0" lvl="0" indent="-28387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Telemetry data to tape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2584954" y="2805297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Scratch space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Home directories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Configuration files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-54477" y="3196505"/>
            <a:ext cx="2095497" cy="9144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8" marR="0" lvl="0" indent="-283878" algn="l" defTabSz="55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Simulation</a:t>
            </a:r>
          </a:p>
          <a:p>
            <a:pPr marL="283878" marR="0" lvl="0" indent="-283878" algn="l" defTabSz="55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Analysis of accelerator telemetry</a:t>
            </a:r>
          </a:p>
        </p:txBody>
      </p:sp>
      <p:sp>
        <p:nvSpPr>
          <p:cNvPr id="29" name="Right Arrow 28"/>
          <p:cNvSpPr/>
          <p:nvPr/>
        </p:nvSpPr>
        <p:spPr bwMode="auto">
          <a:xfrm>
            <a:off x="2192373" y="3602891"/>
            <a:ext cx="2833686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6349" cap="flat" cmpd="sng" algn="ctr">
            <a:solidFill>
              <a:srgbClr val="800000"/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2579284" y="3743020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Job output data</a:t>
            </a:r>
          </a:p>
        </p:txBody>
      </p:sp>
    </p:spTree>
    <p:extLst>
      <p:ext uri="{BB962C8B-B14F-4D97-AF65-F5344CB8AC3E}">
        <p14:creationId xmlns:p14="http://schemas.microsoft.com/office/powerpoint/2010/main" val="3504444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Interdisciplinary Data Analysis Facility</a:t>
            </a:r>
            <a:endParaRPr lang="en-US"/>
          </a:p>
        </p:txBody>
      </p:sp>
      <p:sp>
        <p:nvSpPr>
          <p:cNvPr id="4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Current Service Infrastructure</a:t>
            </a: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5044732" y="2636912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Cluster/HPC</a:t>
            </a:r>
            <a:endParaRPr sz="16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907685" y="213285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tx1"/>
                </a:solidFill>
              </a:rPr>
              <a:t>Storage</a:t>
            </a:r>
            <a:endParaRPr sz="16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044731" y="3469177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General Purpose</a:t>
            </a:r>
            <a:endParaRPr sz="16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5044731" y="4302614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Tape Archival</a:t>
            </a:r>
            <a:endParaRPr sz="16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54934" y="1493652"/>
            <a:ext cx="3133572" cy="1129871"/>
          </a:xfrm>
          <a:prstGeom prst="rect">
            <a:avLst/>
          </a:prstGeom>
          <a:solidFill>
            <a:schemeClr val="accent2">
              <a:alpha val="9999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Per node scheduling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Powerful dedicated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Fast interwoven network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GPU resources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97686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P</a:t>
            </a:r>
            <a:r>
              <a:rPr sz="1600" dirty="0"/>
              <a:t>erformance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472264" y="1484784"/>
            <a:ext cx="3280111" cy="9451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Batch submission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Commodity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Standard peer-to-peer network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7955385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T</a:t>
            </a:r>
            <a:r>
              <a:rPr sz="1600" dirty="0">
                <a:solidFill>
                  <a:schemeClr val="tx1"/>
                </a:solidFill>
              </a:rPr>
              <a:t>h</a:t>
            </a:r>
            <a:r>
              <a:rPr sz="1600" dirty="0"/>
              <a:t>roughput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4898166" y="4744315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indent="-217791">
              <a:buFont typeface="Arial"/>
              <a:buChar char="•"/>
              <a:defRPr/>
            </a:pPr>
            <a:r>
              <a:rPr sz="1200">
                <a:solidFill>
                  <a:srgbClr val="00B050"/>
                </a:solidFill>
              </a:rPr>
              <a:t>Raw data</a:t>
            </a:r>
          </a:p>
          <a:p>
            <a:pPr>
              <a:defRPr/>
            </a:pPr>
            <a:r>
              <a:rPr sz="1200">
                <a:solidFill>
                  <a:srgbClr val="00B050"/>
                </a:solidFill>
              </a:rPr>
              <a:t>      to tape</a:t>
            </a:r>
            <a:endParaRPr sz="1200">
              <a:solidFill>
                <a:srgbClr val="92D050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4830132" y="3009406"/>
            <a:ext cx="2485094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indent="-217791">
              <a:buFont typeface="Arial"/>
              <a:buChar char="•"/>
              <a:defRPr/>
            </a:pPr>
            <a:r>
              <a:rPr sz="1200" dirty="0">
                <a:solidFill>
                  <a:srgbClr val="00B050"/>
                </a:solidFill>
              </a:rPr>
              <a:t>Home and Work directories</a:t>
            </a:r>
          </a:p>
          <a:p>
            <a:pPr marL="217791" indent="-217791">
              <a:buFont typeface="Arial"/>
              <a:buChar char="•"/>
              <a:defRPr/>
            </a:pPr>
            <a:r>
              <a:rPr sz="1200" dirty="0">
                <a:solidFill>
                  <a:srgbClr val="00B050"/>
                </a:solidFill>
              </a:rPr>
              <a:t>Job input and output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4881813" y="3859849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indent="-217791">
              <a:buFont typeface="Arial"/>
              <a:buChar char="•"/>
              <a:defRPr/>
            </a:pPr>
            <a:r>
              <a:rPr sz="1200">
                <a:solidFill>
                  <a:srgbClr val="00B050"/>
                </a:solidFill>
              </a:rPr>
              <a:t>Job output data</a:t>
            </a:r>
          </a:p>
          <a:p>
            <a:pPr marL="217791" indent="-217791">
              <a:buFont typeface="Arial"/>
              <a:buChar char="•"/>
              <a:defRPr/>
            </a:pPr>
            <a:r>
              <a:rPr sz="1200">
                <a:solidFill>
                  <a:srgbClr val="00B050"/>
                </a:solidFill>
              </a:rPr>
              <a:t>Reprocessing</a:t>
            </a:r>
          </a:p>
        </p:txBody>
      </p:sp>
      <p:sp>
        <p:nvSpPr>
          <p:cNvPr id="40" name="Bent Arrow 39"/>
          <p:cNvSpPr/>
          <p:nvPr/>
        </p:nvSpPr>
        <p:spPr bwMode="auto">
          <a:xfrm>
            <a:off x="4799855" y="2780928"/>
            <a:ext cx="226203" cy="266021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 lim="800000"/>
          </a:ln>
          <a:effectLst/>
        </p:spPr>
      </p:sp>
      <p:sp>
        <p:nvSpPr>
          <p:cNvPr id="41" name="Up Arrow 40"/>
          <p:cNvSpPr/>
          <p:nvPr/>
        </p:nvSpPr>
        <p:spPr bwMode="auto">
          <a:xfrm>
            <a:off x="6056761" y="4693763"/>
            <a:ext cx="110279" cy="134608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2" name="Up Arrow 41"/>
          <p:cNvSpPr/>
          <p:nvPr/>
        </p:nvSpPr>
        <p:spPr bwMode="auto">
          <a:xfrm>
            <a:off x="1891533" y="2714764"/>
            <a:ext cx="117228" cy="2703632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 lim="800000"/>
          </a:ln>
          <a:effectLst/>
        </p:spPr>
      </p:sp>
      <p:sp>
        <p:nvSpPr>
          <p:cNvPr id="43" name="Right Arrow 42"/>
          <p:cNvSpPr/>
          <p:nvPr/>
        </p:nvSpPr>
        <p:spPr bwMode="auto">
          <a:xfrm>
            <a:off x="4804713" y="3595042"/>
            <a:ext cx="204296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 lim="800000"/>
          </a:ln>
          <a:effectLst/>
        </p:spPr>
      </p:sp>
      <p:sp>
        <p:nvSpPr>
          <p:cNvPr id="44" name="Rectangle 43"/>
          <p:cNvSpPr/>
          <p:nvPr/>
        </p:nvSpPr>
        <p:spPr bwMode="auto">
          <a:xfrm>
            <a:off x="328437" y="3965685"/>
            <a:ext cx="2095497" cy="107836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Online processing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Data analysis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Machine learning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4684518" y="5901455"/>
            <a:ext cx="2777168" cy="588665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Research with Photons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1917225" y="5411071"/>
            <a:ext cx="4188334" cy="57114"/>
          </a:xfrm>
          <a:prstGeom prst="rect">
            <a:avLst/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66435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ight Arrow 41"/>
          <p:cNvSpPr/>
          <p:nvPr/>
        </p:nvSpPr>
        <p:spPr bwMode="auto">
          <a:xfrm rot="10799954">
            <a:off x="7223575" y="4445489"/>
            <a:ext cx="2564984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FDF"/>
          </a:solidFill>
          <a:ln w="6349" cap="flat" cmpd="sng" algn="ctr">
            <a:solidFill>
              <a:srgbClr val="B2B4B2"/>
            </a:solidFill>
            <a:prstDash val="solid"/>
            <a:miter lim="800000"/>
          </a:ln>
          <a:effectLst/>
        </p:spPr>
      </p:sp>
      <p:sp>
        <p:nvSpPr>
          <p:cNvPr id="43" name="Rectangle 42"/>
          <p:cNvSpPr/>
          <p:nvPr/>
        </p:nvSpPr>
        <p:spPr bwMode="auto">
          <a:xfrm>
            <a:off x="2764686" y="5186302"/>
            <a:ext cx="7012779" cy="56248"/>
          </a:xfrm>
          <a:prstGeom prst="rect">
            <a:avLst/>
          </a:prstGeom>
          <a:solidFill>
            <a:srgbClr val="009FDF"/>
          </a:solidFill>
          <a:ln w="6349" cap="flat" cmpd="sng" algn="ctr">
            <a:solidFill>
              <a:srgbClr val="009FDF">
                <a:lumMod val="50196"/>
              </a:srgbClr>
            </a:solidFill>
            <a:prstDash val="solid"/>
            <a:miter lim="800000"/>
          </a:ln>
          <a:effectLst/>
        </p:spPr>
      </p:sp>
      <p:sp>
        <p:nvSpPr>
          <p:cNvPr id="44" name="Rectangle 43"/>
          <p:cNvSpPr/>
          <p:nvPr/>
        </p:nvSpPr>
        <p:spPr bwMode="auto">
          <a:xfrm>
            <a:off x="8127289" y="5901455"/>
            <a:ext cx="2662409" cy="588665"/>
          </a:xfrm>
          <a:prstGeom prst="rect">
            <a:avLst/>
          </a:prstGeom>
          <a:solidFill>
            <a:srgbClr val="009FDF"/>
          </a:solidFill>
          <a:ln w="12700" cap="flat" cmpd="sng" algn="ctr">
            <a:solidFill>
              <a:srgbClr val="009FDF">
                <a:shade val="50000"/>
              </a:srgbClr>
            </a:solidFill>
            <a:prstDash val="solid"/>
            <a:miter lim="800000"/>
          </a:ln>
          <a:effectLst/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High Energy Physics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7653618" y="5240412"/>
            <a:ext cx="2095497" cy="57213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8" marR="0" lvl="0" indent="-283878" algn="l" defTabSz="55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Opportunistic GRID submission</a:t>
            </a:r>
          </a:p>
          <a:p>
            <a:pPr marL="283878" marR="0" lvl="0" indent="-283878" algn="l" defTabSz="55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Machine Learning</a:t>
            </a:r>
          </a:p>
        </p:txBody>
      </p:sp>
      <p:sp>
        <p:nvSpPr>
          <p:cNvPr id="48" name="Right Arrow 47"/>
          <p:cNvSpPr/>
          <p:nvPr/>
        </p:nvSpPr>
        <p:spPr bwMode="auto">
          <a:xfrm rot="10799954">
            <a:off x="7223574" y="3572364"/>
            <a:ext cx="2564984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FDF"/>
          </a:solidFill>
          <a:ln w="6349" cap="flat" cmpd="sng" algn="ctr">
            <a:solidFill>
              <a:srgbClr val="B2B4B2"/>
            </a:solidFill>
            <a:prstDash val="solid"/>
            <a:miter lim="800000"/>
          </a:ln>
          <a:effectLst/>
        </p:spPr>
      </p:sp>
      <p:sp>
        <p:nvSpPr>
          <p:cNvPr id="50" name="Right Arrow 49"/>
          <p:cNvSpPr/>
          <p:nvPr/>
        </p:nvSpPr>
        <p:spPr bwMode="auto">
          <a:xfrm rot="10799954">
            <a:off x="7223574" y="2778613"/>
            <a:ext cx="2564984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FDF"/>
          </a:solidFill>
          <a:ln w="6349" cap="flat" cmpd="sng" algn="ctr">
            <a:solidFill>
              <a:srgbClr val="B2B4B2"/>
            </a:solidFill>
            <a:prstDash val="solid"/>
            <a:miter lim="800000"/>
          </a:ln>
          <a:effectLst/>
        </p:spPr>
      </p:sp>
      <p:sp>
        <p:nvSpPr>
          <p:cNvPr id="49" name="Rectangle 48"/>
          <p:cNvSpPr/>
          <p:nvPr/>
        </p:nvSpPr>
        <p:spPr bwMode="auto">
          <a:xfrm>
            <a:off x="7653615" y="3633067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2" marR="0" lvl="0" indent="-21779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Job input data</a:t>
            </a:r>
          </a:p>
          <a:p>
            <a:pPr marL="217792" marR="0" lvl="0" indent="-21779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Job output data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7653614" y="2839316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Scratch space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Home directories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Configuration files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B2B4B2"/>
              </a:solidFill>
              <a:effectLst/>
              <a:uLnTx/>
              <a:uFillTx/>
            </a:endParaRPr>
          </a:p>
        </p:txBody>
      </p:sp>
      <p:sp>
        <p:nvSpPr>
          <p:cNvPr id="52" name="Bent Arrow 51"/>
          <p:cNvSpPr/>
          <p:nvPr/>
        </p:nvSpPr>
        <p:spPr bwMode="auto">
          <a:xfrm rot="16199932">
            <a:off x="1385237" y="3863590"/>
            <a:ext cx="2533874" cy="2369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009FDF"/>
          </a:solidFill>
          <a:ln w="12700" cap="flat" cmpd="sng" algn="ctr">
            <a:solidFill>
              <a:srgbClr val="009FDF">
                <a:shade val="50000"/>
              </a:srgb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7653615" y="4506192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2" marR="0" lvl="0" indent="-21779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Simulation data to tape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Interdisciplinary Data Analysis Facility</a:t>
            </a:r>
            <a:endParaRPr lang="en-US"/>
          </a:p>
        </p:txBody>
      </p:sp>
      <p:sp>
        <p:nvSpPr>
          <p:cNvPr id="4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Current Service Infrastructure</a:t>
            </a: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5044732" y="2636912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Cluster/HPC</a:t>
            </a:r>
            <a:endParaRPr sz="16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907685" y="213285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tx1"/>
                </a:solidFill>
              </a:rPr>
              <a:t>Storage</a:t>
            </a:r>
            <a:endParaRPr sz="16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044731" y="3469177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General Purpose</a:t>
            </a:r>
            <a:endParaRPr sz="16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5044731" y="4302614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Tape Archival</a:t>
            </a:r>
            <a:endParaRPr sz="160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54934" y="1493652"/>
            <a:ext cx="3133572" cy="1129871"/>
          </a:xfrm>
          <a:prstGeom prst="rect">
            <a:avLst/>
          </a:prstGeom>
          <a:solidFill>
            <a:schemeClr val="accent2">
              <a:alpha val="9999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Per node scheduling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Powerful dedicated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Fast interwoven network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GPU resources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97686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P</a:t>
            </a:r>
            <a:r>
              <a:rPr sz="1600" dirty="0"/>
              <a:t>erformance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472264" y="1484784"/>
            <a:ext cx="3280111" cy="9451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Batch submission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Commodity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Standard peer-to-peer network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7955385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T</a:t>
            </a:r>
            <a:r>
              <a:rPr sz="1600" dirty="0">
                <a:solidFill>
                  <a:schemeClr val="tx1"/>
                </a:solidFill>
              </a:rPr>
              <a:t>h</a:t>
            </a:r>
            <a:r>
              <a:rPr sz="1600" dirty="0"/>
              <a:t>roughput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  <p:sp>
        <p:nvSpPr>
          <p:cNvPr id="53" name="Up Arrow 52"/>
          <p:cNvSpPr/>
          <p:nvPr/>
        </p:nvSpPr>
        <p:spPr bwMode="auto">
          <a:xfrm>
            <a:off x="9696401" y="2492896"/>
            <a:ext cx="144016" cy="3400977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9FDF"/>
          </a:solidFill>
          <a:ln w="12699" cap="flat" cmpd="sng" algn="ctr">
            <a:solidFill>
              <a:srgbClr val="009FDF">
                <a:shade val="50000"/>
              </a:srgb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31622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5044732" y="2636912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Cluster/HPC</a:t>
            </a:r>
            <a:endParaRPr sz="16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907685" y="213285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tx1"/>
                </a:solidFill>
              </a:rPr>
              <a:t>Storage</a:t>
            </a:r>
            <a:endParaRPr sz="16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044731" y="3469177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General Purpose</a:t>
            </a:r>
            <a:endParaRPr sz="16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044731" y="4302614"/>
            <a:ext cx="2131218" cy="3690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algn="ctr">
              <a:defRPr/>
            </a:pPr>
            <a:r>
              <a:rPr lang="en-US" sz="1600" dirty="0" smtClean="0"/>
              <a:t>Tape Archival</a:t>
            </a:r>
            <a:endParaRPr sz="16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954934" y="1493652"/>
            <a:ext cx="3133572" cy="1129871"/>
          </a:xfrm>
          <a:prstGeom prst="rect">
            <a:avLst/>
          </a:prstGeom>
          <a:solidFill>
            <a:schemeClr val="accent2">
              <a:alpha val="9999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Per node scheduling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Powerful dedicated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Fast interwoven network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GPU resources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97686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P</a:t>
            </a:r>
            <a:r>
              <a:rPr sz="1600" dirty="0"/>
              <a:t>erformance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8472264" y="1484784"/>
            <a:ext cx="3280111" cy="94517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3878" indent="-283878">
              <a:buFont typeface="Arial"/>
              <a:buChar char="•"/>
              <a:defRPr/>
            </a:pPr>
            <a:r>
              <a:rPr sz="1600" dirty="0"/>
              <a:t>Batch submission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Commodity machines</a:t>
            </a:r>
          </a:p>
          <a:p>
            <a:pPr marL="283878" indent="-283878">
              <a:buFont typeface="Arial"/>
              <a:buChar char="•"/>
              <a:defRPr/>
            </a:pPr>
            <a:r>
              <a:rPr sz="1600" dirty="0"/>
              <a:t>Standard peer-to-peer network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2192373" y="2778613"/>
            <a:ext cx="2833686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6349" cap="flat" cmpd="sng" algn="ctr">
            <a:solidFill>
              <a:srgbClr val="375E77">
                <a:lumMod val="74901"/>
              </a:srgb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2163420" y="4445490"/>
            <a:ext cx="2845593" cy="10715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6349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sp>
      <p:sp>
        <p:nvSpPr>
          <p:cNvPr id="12" name="Up Arrow 11"/>
          <p:cNvSpPr/>
          <p:nvPr/>
        </p:nvSpPr>
        <p:spPr bwMode="auto">
          <a:xfrm>
            <a:off x="2125497" y="2716928"/>
            <a:ext cx="108855" cy="3217765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12699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sp>
      <p:sp>
        <p:nvSpPr>
          <p:cNvPr id="13" name="Rectangle 12"/>
          <p:cNvSpPr/>
          <p:nvPr/>
        </p:nvSpPr>
        <p:spPr bwMode="auto">
          <a:xfrm>
            <a:off x="713855" y="5901455"/>
            <a:ext cx="2914879" cy="577189"/>
          </a:xfrm>
          <a:prstGeom prst="rect">
            <a:avLst/>
          </a:prstGeom>
          <a:solidFill>
            <a:srgbClr val="C0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Detector and Accelerator R&amp;D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579285" y="4506193"/>
            <a:ext cx="2095497" cy="36792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8" marR="0" lvl="0" indent="-28387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Simulation data to tape</a:t>
            </a:r>
          </a:p>
          <a:p>
            <a:pPr marL="283878" marR="0" lvl="0" indent="-28387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Telemetry data to tape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2584954" y="2805297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Scratch space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Home directories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Configuration files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-54477" y="3196505"/>
            <a:ext cx="2095497" cy="9144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8" marR="0" lvl="0" indent="-283878" algn="l" defTabSz="55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Simulation</a:t>
            </a:r>
          </a:p>
          <a:p>
            <a:pPr marL="283878" marR="0" lvl="0" indent="-283878" algn="l" defTabSz="55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Analysis of accelerator telemetry</a:t>
            </a:r>
          </a:p>
        </p:txBody>
      </p:sp>
      <p:sp>
        <p:nvSpPr>
          <p:cNvPr id="17" name="Right Arrow 16"/>
          <p:cNvSpPr/>
          <p:nvPr/>
        </p:nvSpPr>
        <p:spPr bwMode="auto">
          <a:xfrm>
            <a:off x="2192373" y="3602891"/>
            <a:ext cx="2833686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 w="6349" cap="flat" cmpd="sng" algn="ctr">
            <a:solidFill>
              <a:srgbClr val="375E77">
                <a:lumMod val="74901"/>
              </a:srgb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579284" y="3743020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Job output data</a:t>
            </a:r>
          </a:p>
        </p:txBody>
      </p:sp>
      <p:sp>
        <p:nvSpPr>
          <p:cNvPr id="19" name="Bent Arrow 18"/>
          <p:cNvSpPr/>
          <p:nvPr/>
        </p:nvSpPr>
        <p:spPr bwMode="auto">
          <a:xfrm>
            <a:off x="4799855" y="2780928"/>
            <a:ext cx="226203" cy="266021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 lim="800000"/>
          </a:ln>
          <a:effectLst/>
        </p:spPr>
      </p:sp>
      <p:sp>
        <p:nvSpPr>
          <p:cNvPr id="20" name="Up Arrow 19"/>
          <p:cNvSpPr/>
          <p:nvPr/>
        </p:nvSpPr>
        <p:spPr bwMode="auto">
          <a:xfrm>
            <a:off x="6056761" y="4693763"/>
            <a:ext cx="110279" cy="134608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21" name="Up Arrow 20"/>
          <p:cNvSpPr/>
          <p:nvPr/>
        </p:nvSpPr>
        <p:spPr bwMode="auto">
          <a:xfrm>
            <a:off x="1891533" y="2714764"/>
            <a:ext cx="117228" cy="2703632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 lim="800000"/>
          </a:ln>
          <a:effectLst/>
        </p:spPr>
      </p:sp>
      <p:sp>
        <p:nvSpPr>
          <p:cNvPr id="22" name="Right Arrow 21"/>
          <p:cNvSpPr/>
          <p:nvPr/>
        </p:nvSpPr>
        <p:spPr bwMode="auto">
          <a:xfrm>
            <a:off x="4804713" y="3595042"/>
            <a:ext cx="204296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 lim="800000"/>
          </a:ln>
          <a:effectLst/>
        </p:spPr>
      </p:sp>
      <p:sp>
        <p:nvSpPr>
          <p:cNvPr id="23" name="Rectangle 22"/>
          <p:cNvSpPr/>
          <p:nvPr/>
        </p:nvSpPr>
        <p:spPr bwMode="auto">
          <a:xfrm>
            <a:off x="4684518" y="5901455"/>
            <a:ext cx="2777168" cy="588665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Research with Photons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1917225" y="5411071"/>
            <a:ext cx="4188334" cy="57114"/>
          </a:xfrm>
          <a:prstGeom prst="rect">
            <a:avLst/>
          </a:prstGeom>
          <a:solidFill>
            <a:srgbClr val="00B050"/>
          </a:solidFill>
          <a:ln w="6349" cap="flat" cmpd="sng" algn="ctr">
            <a:solidFill>
              <a:srgbClr val="00B05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 bwMode="auto">
          <a:xfrm>
            <a:off x="4898166" y="4744315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indent="-217791">
              <a:buFont typeface="Arial"/>
              <a:buChar char="•"/>
              <a:defRPr/>
            </a:pPr>
            <a:r>
              <a:rPr sz="1200">
                <a:solidFill>
                  <a:srgbClr val="00B050"/>
                </a:solidFill>
              </a:rPr>
              <a:t>Raw data</a:t>
            </a:r>
          </a:p>
          <a:p>
            <a:pPr>
              <a:defRPr/>
            </a:pPr>
            <a:r>
              <a:rPr sz="1200">
                <a:solidFill>
                  <a:srgbClr val="00B050"/>
                </a:solidFill>
              </a:rPr>
              <a:t>      to tape</a:t>
            </a:r>
            <a:endParaRPr sz="1200">
              <a:solidFill>
                <a:srgbClr val="92D050"/>
              </a:solidFill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4830132" y="3009406"/>
            <a:ext cx="2485094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indent="-217791">
              <a:buFont typeface="Arial"/>
              <a:buChar char="•"/>
              <a:defRPr/>
            </a:pPr>
            <a:r>
              <a:rPr sz="1200" dirty="0">
                <a:solidFill>
                  <a:srgbClr val="00B050"/>
                </a:solidFill>
              </a:rPr>
              <a:t>Home and Work directories</a:t>
            </a:r>
          </a:p>
          <a:p>
            <a:pPr marL="217791" indent="-217791">
              <a:buFont typeface="Arial"/>
              <a:buChar char="•"/>
              <a:defRPr/>
            </a:pPr>
            <a:r>
              <a:rPr sz="1200" dirty="0">
                <a:solidFill>
                  <a:srgbClr val="00B050"/>
                </a:solidFill>
              </a:rPr>
              <a:t>Job input and output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4881813" y="3859849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indent="-217791">
              <a:buFont typeface="Arial"/>
              <a:buChar char="•"/>
              <a:defRPr/>
            </a:pPr>
            <a:r>
              <a:rPr sz="1200">
                <a:solidFill>
                  <a:srgbClr val="00B050"/>
                </a:solidFill>
              </a:rPr>
              <a:t>Job output data</a:t>
            </a:r>
          </a:p>
          <a:p>
            <a:pPr marL="217791" indent="-217791">
              <a:buFont typeface="Arial"/>
              <a:buChar char="•"/>
              <a:defRPr/>
            </a:pPr>
            <a:r>
              <a:rPr sz="1200">
                <a:solidFill>
                  <a:srgbClr val="00B050"/>
                </a:solidFill>
              </a:rPr>
              <a:t>Reprocessing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328437" y="3965685"/>
            <a:ext cx="2095497" cy="107836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Online processing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Data analysis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Machine learning</a:t>
            </a:r>
          </a:p>
        </p:txBody>
      </p:sp>
      <p:sp>
        <p:nvSpPr>
          <p:cNvPr id="36" name="Right Arrow 35"/>
          <p:cNvSpPr/>
          <p:nvPr/>
        </p:nvSpPr>
        <p:spPr bwMode="auto">
          <a:xfrm rot="10799954">
            <a:off x="7223575" y="4445489"/>
            <a:ext cx="2564984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FDF"/>
          </a:solidFill>
          <a:ln w="6349" cap="flat" cmpd="sng" algn="ctr">
            <a:solidFill>
              <a:srgbClr val="B2B4B2"/>
            </a:solidFill>
            <a:prstDash val="solid"/>
            <a:miter lim="800000"/>
          </a:ln>
          <a:effectLst/>
        </p:spPr>
      </p:sp>
      <p:sp>
        <p:nvSpPr>
          <p:cNvPr id="37" name="Rectangle 36"/>
          <p:cNvSpPr/>
          <p:nvPr/>
        </p:nvSpPr>
        <p:spPr bwMode="auto">
          <a:xfrm>
            <a:off x="2764686" y="5186302"/>
            <a:ext cx="7012779" cy="56248"/>
          </a:xfrm>
          <a:prstGeom prst="rect">
            <a:avLst/>
          </a:prstGeom>
          <a:solidFill>
            <a:srgbClr val="009FDF"/>
          </a:solidFill>
          <a:ln w="6349" cap="flat" cmpd="sng" algn="ctr">
            <a:solidFill>
              <a:srgbClr val="009FDF">
                <a:lumMod val="50196"/>
              </a:srgbClr>
            </a:solidFill>
            <a:prstDash val="solid"/>
            <a:miter lim="800000"/>
          </a:ln>
          <a:effectLst/>
        </p:spPr>
      </p:sp>
      <p:sp>
        <p:nvSpPr>
          <p:cNvPr id="38" name="Rectangle 37"/>
          <p:cNvSpPr/>
          <p:nvPr/>
        </p:nvSpPr>
        <p:spPr bwMode="auto">
          <a:xfrm>
            <a:off x="8127289" y="5901455"/>
            <a:ext cx="2662409" cy="588665"/>
          </a:xfrm>
          <a:prstGeom prst="rect">
            <a:avLst/>
          </a:prstGeom>
          <a:solidFill>
            <a:srgbClr val="009FDF"/>
          </a:solidFill>
          <a:ln w="12700" cap="flat" cmpd="sng" algn="ctr">
            <a:solidFill>
              <a:srgbClr val="009FDF">
                <a:shade val="50000"/>
              </a:srgbClr>
            </a:solidFill>
            <a:prstDash val="solid"/>
            <a:miter lim="800000"/>
          </a:ln>
          <a:effectLst/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"/>
                <a:cs typeface="Arial"/>
              </a:rPr>
              <a:t>High Energy Physics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7653618" y="5240412"/>
            <a:ext cx="2095497" cy="57213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83878" marR="0" lvl="0" indent="-283878" algn="l" defTabSz="55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Opportunistic GRID submission</a:t>
            </a:r>
          </a:p>
          <a:p>
            <a:pPr marL="283878" marR="0" lvl="0" indent="-283878" algn="l" defTabSz="55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Machine Learning</a:t>
            </a:r>
          </a:p>
        </p:txBody>
      </p:sp>
      <p:sp>
        <p:nvSpPr>
          <p:cNvPr id="40" name="Right Arrow 39"/>
          <p:cNvSpPr/>
          <p:nvPr/>
        </p:nvSpPr>
        <p:spPr bwMode="auto">
          <a:xfrm rot="10799954">
            <a:off x="7223574" y="3572364"/>
            <a:ext cx="2564984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FDF"/>
          </a:solidFill>
          <a:ln w="6349" cap="flat" cmpd="sng" algn="ctr">
            <a:solidFill>
              <a:srgbClr val="B2B4B2"/>
            </a:solidFill>
            <a:prstDash val="solid"/>
            <a:miter lim="800000"/>
          </a:ln>
          <a:effectLst/>
        </p:spPr>
      </p:sp>
      <p:sp>
        <p:nvSpPr>
          <p:cNvPr id="41" name="Right Arrow 40"/>
          <p:cNvSpPr/>
          <p:nvPr/>
        </p:nvSpPr>
        <p:spPr bwMode="auto">
          <a:xfrm rot="10799954">
            <a:off x="7223574" y="2778613"/>
            <a:ext cx="2564984" cy="10715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9FDF"/>
          </a:solidFill>
          <a:ln w="6349" cap="flat" cmpd="sng" algn="ctr">
            <a:solidFill>
              <a:srgbClr val="B2B4B2"/>
            </a:solidFill>
            <a:prstDash val="solid"/>
            <a:miter lim="800000"/>
          </a:ln>
          <a:effectLst/>
        </p:spPr>
      </p:sp>
      <p:sp>
        <p:nvSpPr>
          <p:cNvPr id="42" name="Rectangle 41"/>
          <p:cNvSpPr/>
          <p:nvPr/>
        </p:nvSpPr>
        <p:spPr bwMode="auto">
          <a:xfrm>
            <a:off x="7653615" y="3633067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2" marR="0" lvl="0" indent="-21779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Job input data</a:t>
            </a:r>
          </a:p>
          <a:p>
            <a:pPr marL="217792" marR="0" lvl="0" indent="-21779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Job output data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7653614" y="2839316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Scratch space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Home directories</a:t>
            </a:r>
          </a:p>
          <a:p>
            <a:pPr marL="217791" marR="0" lvl="0" indent="-217791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Configuration files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B2B4B2"/>
              </a:solidFill>
              <a:effectLst/>
              <a:uLnTx/>
              <a:uFillTx/>
            </a:endParaRPr>
          </a:p>
        </p:txBody>
      </p:sp>
      <p:sp>
        <p:nvSpPr>
          <p:cNvPr id="44" name="Bent Arrow 43"/>
          <p:cNvSpPr/>
          <p:nvPr/>
        </p:nvSpPr>
        <p:spPr bwMode="auto">
          <a:xfrm rot="16199932">
            <a:off x="1385237" y="3863590"/>
            <a:ext cx="2533874" cy="2369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009FDF"/>
          </a:solidFill>
          <a:ln w="12700" cap="flat" cmpd="sng" algn="ctr">
            <a:solidFill>
              <a:srgbClr val="009FDF">
                <a:shade val="50000"/>
              </a:srgbClr>
            </a:solidFill>
            <a:prstDash val="solid"/>
            <a:miter lim="800000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7653615" y="4506192"/>
            <a:ext cx="2095497" cy="36792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marL="217792" marR="0" lvl="0" indent="-21779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4B7D"/>
                </a:solidFill>
                <a:effectLst/>
                <a:uLnTx/>
                <a:uFillTx/>
              </a:rPr>
              <a:t>Simulation data to tape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Up Arrow 45"/>
          <p:cNvSpPr/>
          <p:nvPr/>
        </p:nvSpPr>
        <p:spPr bwMode="auto">
          <a:xfrm>
            <a:off x="9696401" y="2492896"/>
            <a:ext cx="144016" cy="3400977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9FDF"/>
          </a:solidFill>
          <a:ln w="12699" cap="flat" cmpd="sng" algn="ctr">
            <a:solidFill>
              <a:srgbClr val="009FDF">
                <a:shade val="50000"/>
              </a:srgbClr>
            </a:solidFill>
            <a:prstDash val="solid"/>
            <a:miter lim="800000"/>
          </a:ln>
          <a:effectLst/>
        </p:spPr>
      </p:sp>
      <p:sp>
        <p:nvSpPr>
          <p:cNvPr id="47" name="Rectangle 46"/>
          <p:cNvSpPr/>
          <p:nvPr/>
        </p:nvSpPr>
        <p:spPr bwMode="auto">
          <a:xfrm>
            <a:off x="7955385" y="1052736"/>
            <a:ext cx="4405311" cy="39290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lnSpc>
                <a:spcPct val="150000"/>
              </a:lnSpc>
              <a:defRPr/>
            </a:pPr>
            <a:r>
              <a:rPr sz="1600" dirty="0">
                <a:solidFill>
                  <a:schemeClr val="accent1"/>
                </a:solidFill>
              </a:rPr>
              <a:t>H</a:t>
            </a:r>
            <a:r>
              <a:rPr sz="1600" dirty="0"/>
              <a:t>igh </a:t>
            </a:r>
            <a:r>
              <a:rPr sz="1600" dirty="0">
                <a:solidFill>
                  <a:schemeClr val="accent1"/>
                </a:solidFill>
              </a:rPr>
              <a:t>T</a:t>
            </a:r>
            <a:r>
              <a:rPr sz="1600" dirty="0">
                <a:solidFill>
                  <a:schemeClr val="tx1"/>
                </a:solidFill>
              </a:rPr>
              <a:t>h</a:t>
            </a:r>
            <a:r>
              <a:rPr sz="1600" dirty="0"/>
              <a:t>roughput </a:t>
            </a:r>
            <a:r>
              <a:rPr sz="1600" dirty="0">
                <a:solidFill>
                  <a:schemeClr val="accent1"/>
                </a:solidFill>
              </a:rPr>
              <a:t>C</a:t>
            </a:r>
            <a:r>
              <a:rPr sz="1600" dirty="0"/>
              <a:t>omputing</a:t>
            </a:r>
          </a:p>
        </p:txBody>
      </p:sp>
      <p:sp>
        <p:nvSpPr>
          <p:cNvPr id="48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Interdisciplinary Data Analysis Facility</a:t>
            </a:r>
            <a:endParaRPr lang="en-US"/>
          </a:p>
        </p:txBody>
      </p:sp>
      <p:sp>
        <p:nvSpPr>
          <p:cNvPr id="49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Overview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30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Different Needs of the DESY Research Departments</a:t>
            </a:r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07986" y="1406425"/>
            <a:ext cx="11376024" cy="1170410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Apparent separation of user communities with respect to Computing</a:t>
            </a:r>
          </a:p>
          <a:p>
            <a:pPr lvl="3">
              <a:defRPr/>
            </a:pPr>
            <a:r>
              <a:rPr lang="en-US" smtClean="0"/>
              <a:t>High Energy Physics community runs classic batch workflows on the GRID farms</a:t>
            </a:r>
          </a:p>
          <a:p>
            <a:pPr lvl="3">
              <a:defRPr/>
            </a:pPr>
            <a:r>
              <a:rPr lang="en-US" smtClean="0"/>
              <a:t>Photon Science and Accelerator/Detector R&amp;D  uses predominately HPC resources</a:t>
            </a:r>
            <a:endParaRPr lang="en-US"/>
          </a:p>
        </p:txBody>
      </p:sp>
      <p:sp>
        <p:nvSpPr>
          <p:cNvPr id="5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Different Computing patterns</a:t>
            </a: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140060" y="2641008"/>
            <a:ext cx="1514818" cy="401656"/>
          </a:xfrm>
          <a:prstGeom prst="rect">
            <a:avLst/>
          </a:prstGeom>
          <a:solidFill>
            <a:srgbClr val="FFA600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>
                <a:solidFill>
                  <a:schemeClr val="bg1"/>
                </a:solidFill>
              </a:rPr>
              <a:t>Why is that?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19582" y="4294386"/>
            <a:ext cx="8970518" cy="4307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Simulations especially Plasma Wakefield calculations are classic HPC applications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140060" y="4255405"/>
            <a:ext cx="2933850" cy="376203"/>
          </a:xfrm>
          <a:prstGeom prst="rect">
            <a:avLst/>
          </a:prstGeom>
          <a:solidFill>
            <a:schemeClr val="accent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Accelerator/Detector R&amp;D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219582" y="5031536"/>
            <a:ext cx="8989957" cy="13497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Applications needed inter-process communications due to </a:t>
            </a:r>
            <a:r>
              <a:rPr lang="en-US" dirty="0" smtClean="0"/>
              <a:t>exp. environments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Data structure requires larger amounts of memory than HEP applications</a:t>
            </a:r>
          </a:p>
          <a:p>
            <a:pPr>
              <a:defRPr/>
            </a:pPr>
            <a:r>
              <a:rPr lang="en-US" dirty="0" smtClean="0"/>
              <a:t>Higher demand for interactive analysis especially within online computing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40059" y="4992555"/>
            <a:ext cx="2933848" cy="376203"/>
          </a:xfrm>
          <a:prstGeom prst="rect">
            <a:avLst/>
          </a:prstGeom>
          <a:solidFill>
            <a:schemeClr val="accent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Photon Science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219582" y="3322446"/>
            <a:ext cx="8999677" cy="8266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Workflows opposite to classic HPC applications</a:t>
            </a:r>
          </a:p>
          <a:p>
            <a:pPr>
              <a:defRPr/>
            </a:pPr>
            <a:r>
              <a:rPr lang="en-US" smtClean="0"/>
              <a:t>Embarrassingly </a:t>
            </a:r>
            <a:r>
              <a:rPr lang="en-US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parallelisable </a:t>
            </a:r>
            <a:r>
              <a:rPr lang="en-US" smtClean="0"/>
              <a:t>workflows</a:t>
            </a:r>
            <a:endParaRPr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40059" y="3283465"/>
            <a:ext cx="2933848" cy="376202"/>
          </a:xfrm>
          <a:prstGeom prst="rect">
            <a:avLst/>
          </a:prstGeom>
          <a:solidFill>
            <a:schemeClr val="accent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High Energy Physics</a:t>
            </a:r>
            <a:endParaRPr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261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Beyond High Energy Physics | Hartmann, Thomas | 2019.Nov.05</a:t>
            </a:r>
            <a:endParaRPr lang="en-US" noProof="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Changes due to Evolving Experimental Environments</a:t>
            </a:r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07986" y="1268760"/>
            <a:ext cx="11376024" cy="377501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Rise of new methods lead to adaptions of new concepts</a:t>
            </a:r>
            <a:endParaRPr lang="en-US"/>
          </a:p>
        </p:txBody>
      </p:sp>
      <p:sp>
        <p:nvSpPr>
          <p:cNvPr id="5" name="Textplatzhalter 7"/>
          <p:cNvSpPr txBox="1">
            <a:spLocks/>
          </p:cNvSpPr>
          <p:nvPr/>
        </p:nvSpPr>
        <p:spPr bwMode="auto">
          <a:xfrm>
            <a:off x="407988" y="817499"/>
            <a:ext cx="11376023" cy="37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699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Changes to Computing Requirements</a:t>
            </a: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140060" y="1814860"/>
            <a:ext cx="2107108" cy="401656"/>
          </a:xfrm>
          <a:prstGeom prst="rect">
            <a:avLst/>
          </a:prstGeom>
          <a:solidFill>
            <a:srgbClr val="FFA600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>
                <a:solidFill>
                  <a:schemeClr val="bg1"/>
                </a:solidFill>
              </a:rPr>
              <a:t>What are these?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19582" y="4005064"/>
            <a:ext cx="8970518" cy="317883"/>
          </a:xfrm>
          <a:prstGeom prst="rect">
            <a:avLst/>
          </a:prstGeom>
          <a:noFill/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Demand on HPC will increase and local resources will follow this trend</a:t>
            </a:r>
          </a:p>
          <a:p>
            <a:pPr>
              <a:defRPr/>
            </a:pPr>
            <a:r>
              <a:rPr lang="en-US" dirty="0" smtClean="0"/>
              <a:t>Expect no large changes to computing model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40060" y="4060909"/>
            <a:ext cx="2933850" cy="376203"/>
          </a:xfrm>
          <a:prstGeom prst="rect">
            <a:avLst/>
          </a:prstGeom>
          <a:solidFill>
            <a:schemeClr val="accent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Accelerator/Detector R&amp;D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219582" y="5031536"/>
            <a:ext cx="8989957" cy="1135835"/>
          </a:xfrm>
          <a:prstGeom prst="rect">
            <a:avLst/>
          </a:prstGeom>
          <a:noFill/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Image processing in parallel suited for batch processing</a:t>
            </a:r>
          </a:p>
          <a:p>
            <a:pPr>
              <a:defRPr/>
            </a:pPr>
            <a:r>
              <a:rPr lang="en-US" dirty="0" smtClean="0"/>
              <a:t>Workflows often turn out to be more HTC friendly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40059" y="5141029"/>
            <a:ext cx="2933848" cy="376203"/>
          </a:xfrm>
          <a:prstGeom prst="rect">
            <a:avLst/>
          </a:prstGeom>
          <a:solidFill>
            <a:schemeClr val="accent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Photon Science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219582" y="2420888"/>
            <a:ext cx="8999677" cy="1182909"/>
          </a:xfrm>
          <a:prstGeom prst="rect">
            <a:avLst/>
          </a:prstGeom>
          <a:noFill/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Rise of Machine Learning and industry tools for data analysis</a:t>
            </a:r>
            <a:endParaRPr lang="en-US" dirty="0" smtClean="0"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lang="en-US" dirty="0" smtClean="0"/>
              <a:t>Demand for GPU resources</a:t>
            </a:r>
          </a:p>
          <a:p>
            <a:pPr>
              <a:defRPr/>
            </a:pPr>
            <a:r>
              <a:rPr lang="en-US" dirty="0" smtClean="0"/>
              <a:t>Decline of ROOT usage among HEP community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140059" y="2457317"/>
            <a:ext cx="2933848" cy="376202"/>
          </a:xfrm>
          <a:prstGeom prst="rect">
            <a:avLst/>
          </a:prstGeom>
          <a:solidFill>
            <a:schemeClr val="accent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800" b="0" i="0" u="none" strike="noStrike" cap="none" spc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High Energy Physics</a:t>
            </a:r>
            <a:endParaRPr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32061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=""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2022</Words>
  <Application>Microsoft Office PowerPoint</Application>
  <PresentationFormat>Custom</PresentationFormat>
  <Paragraphs>375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DESY</vt:lpstr>
      <vt:lpstr>Beyond High Energy 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Microsoft Office-Anwender</dc:creator>
  <cp:lastModifiedBy>Hartmann, Thomas</cp:lastModifiedBy>
  <cp:revision>43</cp:revision>
  <dcterms:created xsi:type="dcterms:W3CDTF">2018-01-19T12:33:44Z</dcterms:created>
  <dcterms:modified xsi:type="dcterms:W3CDTF">2019-10-30T15:36:24Z</dcterms:modified>
</cp:coreProperties>
</file>