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9" r:id="rId3"/>
    <p:sldId id="258" r:id="rId4"/>
    <p:sldId id="295" r:id="rId5"/>
    <p:sldId id="298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99" r:id="rId17"/>
    <p:sldId id="273" r:id="rId18"/>
    <p:sldId id="276" r:id="rId19"/>
    <p:sldId id="300" r:id="rId20"/>
    <p:sldId id="281" r:id="rId21"/>
    <p:sldId id="302" r:id="rId22"/>
    <p:sldId id="285" r:id="rId23"/>
    <p:sldId id="286" r:id="rId24"/>
    <p:sldId id="287" r:id="rId25"/>
    <p:sldId id="303" r:id="rId26"/>
    <p:sldId id="304" r:id="rId27"/>
    <p:sldId id="306" r:id="rId28"/>
    <p:sldId id="307" r:id="rId29"/>
    <p:sldId id="308" r:id="rId30"/>
    <p:sldId id="305" r:id="rId31"/>
    <p:sldId id="283" r:id="rId32"/>
    <p:sldId id="311" r:id="rId33"/>
    <p:sldId id="260" r:id="rId34"/>
    <p:sldId id="261" r:id="rId35"/>
    <p:sldId id="288" r:id="rId36"/>
    <p:sldId id="290" r:id="rId37"/>
    <p:sldId id="313" r:id="rId38"/>
    <p:sldId id="316" r:id="rId39"/>
    <p:sldId id="282" r:id="rId40"/>
    <p:sldId id="310" r:id="rId41"/>
    <p:sldId id="274" r:id="rId42"/>
    <p:sldId id="275" r:id="rId43"/>
    <p:sldId id="289" r:id="rId44"/>
    <p:sldId id="291" r:id="rId45"/>
    <p:sldId id="293" r:id="rId46"/>
    <p:sldId id="284" r:id="rId47"/>
    <p:sldId id="314" r:id="rId48"/>
    <p:sldId id="315" r:id="rId49"/>
    <p:sldId id="264" r:id="rId50"/>
    <p:sldId id="296" r:id="rId51"/>
    <p:sldId id="309" r:id="rId5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Sciabà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EA20"/>
    <a:srgbClr val="E7982A"/>
    <a:srgbClr val="61FF7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5"/>
    <p:restoredTop sz="94585"/>
  </p:normalViewPr>
  <p:slideViewPr>
    <p:cSldViewPr snapToGrid="0" snapToObjects="1">
      <p:cViewPr>
        <p:scale>
          <a:sx n="165" d="100"/>
          <a:sy n="165" d="100"/>
        </p:scale>
        <p:origin x="296" y="14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21T12:29:51.623" idx="1">
    <p:pos x="6000" y="0"/>
    <p:text>Actually using recent numbers from Bernd and Markus' spreadsheet, the baseline HDD scenario looks more like 15 euro/TB. No updates on the other cost components, though.
The SSD scenario estimate looks reasonable, it's also reproduced by using 0.3 $/GB and 2TB drives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8D8EE-3B7A-824C-8239-FE59A83FDAB8}" type="datetimeFigureOut">
              <a:rPr lang="en-US" smtClean="0"/>
              <a:t>11/3/19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5FC9E-7306-B049-AFF0-42FEA5922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563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B0675-7A3F-614A-8435-4E0985120D51}" type="datetimeFigureOut">
              <a:rPr lang="en-US" smtClean="0"/>
              <a:t>11/3/19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66FF3-03D7-004F-9B27-97A30247BE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9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1f40357bf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1f40357bf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3097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228d1adff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228d1adff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5721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62393549f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62393549f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2529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2393549fa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2393549fa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6879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2393549fa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2393549fa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65366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06030587f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06030587f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6721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06030587f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06030587f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3789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706030587f_5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706030587f_5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7258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706030587f_5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706030587f_5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2023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706030587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706030587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52822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566FF3-03D7-004F-9B27-97A30247BE5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4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1f40357bf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1f40357bf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3670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6228d1adf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6228d1adf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54118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7084bd08f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7084bd08f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06974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566FF3-03D7-004F-9B27-97A30247BE5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871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7084bd08f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7084bd08f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78467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6228d1adf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6228d1adf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39454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706030587f_5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706030587f_5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98010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706030587f_5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706030587f_5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15106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6228d1adf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6228d1adf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69874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06030587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06030587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5413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1f40357bf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1f40357bf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775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1f40357bf_0_3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1f40357bf_0_3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450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61f40357bf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61f40357bf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0551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1f40357bf_0_3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1f40357bf_0_3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4868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61f40357bf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61f40357bf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9253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21276e05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621276e05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4781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21fc95ae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21fc95ae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389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4098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204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311700" y="114767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File types (“data tiers”)</a:t>
            </a:r>
            <a:endParaRPr dirty="0"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271400" y="835499"/>
            <a:ext cx="5098200" cy="37807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We can extract to which “data tiers” belong the files accessed</a:t>
            </a:r>
            <a:endParaRPr sz="20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RAW, GEN-SIM: ~ 1 MB/event</a:t>
            </a:r>
            <a:endParaRPr sz="18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AOD(SIM): ~300 kB/event</a:t>
            </a:r>
            <a:endParaRPr sz="18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MINIAOD(SIM): ~30 kB/event</a:t>
            </a:r>
            <a:endParaRPr sz="18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ALCA*: for alignment and calibration tasks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Very different distributions for production and analysis</a:t>
            </a:r>
            <a:endParaRPr sz="20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Assuming that caches are needed only for analysis, the only relevant data tiers are </a:t>
            </a:r>
            <a:r>
              <a:rPr lang="en-GB" sz="1800" dirty="0">
                <a:solidFill>
                  <a:srgbClr val="980000"/>
                </a:solidFill>
              </a:rPr>
              <a:t>(MINI)AOD(SIM)</a:t>
            </a:r>
            <a:endParaRPr sz="1800" dirty="0">
              <a:solidFill>
                <a:srgbClr val="98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400"/>
              <a:buChar char="○"/>
            </a:pPr>
            <a:r>
              <a:rPr lang="en-GB" sz="1800" dirty="0">
                <a:solidFill>
                  <a:srgbClr val="980000"/>
                </a:solidFill>
              </a:rPr>
              <a:t>NANOAOD’s volume makes caching very inexpensive</a:t>
            </a:r>
            <a:endParaRPr sz="1800" dirty="0">
              <a:solidFill>
                <a:srgbClr val="980000"/>
              </a:solidFill>
            </a:endParaRPr>
          </a:p>
        </p:txBody>
      </p:sp>
      <p:sp>
        <p:nvSpPr>
          <p:cNvPr id="131" name="Google Shape;13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9600" y="12550"/>
            <a:ext cx="2781300" cy="22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2"/>
          <p:cNvSpPr txBox="1"/>
          <p:nvPr/>
        </p:nvSpPr>
        <p:spPr>
          <a:xfrm>
            <a:off x="6929600" y="2137925"/>
            <a:ext cx="12213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production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1375" y="2396275"/>
            <a:ext cx="2667000" cy="22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6929600" y="4579225"/>
            <a:ext cx="1221300" cy="4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analysis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Google Shape;136;p22"/>
          <p:cNvSpPr txBox="1"/>
          <p:nvPr/>
        </p:nvSpPr>
        <p:spPr>
          <a:xfrm>
            <a:off x="4904025" y="2137925"/>
            <a:ext cx="2174100" cy="4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Open Sans"/>
                <a:ea typeface="Open Sans"/>
                <a:cs typeface="Open Sans"/>
                <a:sym typeface="Open Sans"/>
              </a:rPr>
              <a:t>Data from Jan 2018 to Jul 2019 for all sites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6BEA7FA-26CC-CA46-9FB5-3200D4A687FC}"/>
              </a:ext>
            </a:extLst>
          </p:cNvPr>
          <p:cNvSpPr/>
          <p:nvPr/>
        </p:nvSpPr>
        <p:spPr>
          <a:xfrm>
            <a:off x="8832300" y="4037308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7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>
            <a:spLocks noGrp="1"/>
          </p:cNvSpPr>
          <p:nvPr>
            <p:ph type="title"/>
          </p:nvPr>
        </p:nvSpPr>
        <p:spPr>
          <a:xfrm>
            <a:off x="166744" y="230479"/>
            <a:ext cx="8226854" cy="7053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“LRU” caches</a:t>
            </a:r>
            <a:endParaRPr dirty="0"/>
          </a:p>
        </p:txBody>
      </p:sp>
      <p:sp>
        <p:nvSpPr>
          <p:cNvPr id="142" name="Google Shape;142;p23"/>
          <p:cNvSpPr txBox="1">
            <a:spLocks noGrp="1"/>
          </p:cNvSpPr>
          <p:nvPr>
            <p:ph type="body" idx="10"/>
          </p:nvPr>
        </p:nvSpPr>
        <p:spPr>
          <a:xfrm>
            <a:off x="274319" y="851120"/>
            <a:ext cx="4920277" cy="3811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Estimated the hit rate vs time and vs cache size of a hypothetical site cache from actual access data</a:t>
            </a:r>
            <a:endParaRPr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LRU algorithm for cache management</a:t>
            </a:r>
            <a:endParaRPr sz="1600"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dirty="0"/>
              <a:t>Triggered when cache occupancy exceeds a certain limit (the “cache size”)</a:t>
            </a:r>
            <a:endParaRPr sz="1200"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dirty="0"/>
              <a:t>Purge files from the least recently accessed on, until the cache occupancy drops below 80% of the cache size</a:t>
            </a:r>
            <a:endParaRPr sz="12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Done for several sites</a:t>
            </a:r>
            <a:endParaRPr sz="1600"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dirty="0"/>
              <a:t>Will concentrate on the Southern California Tier-2 (Caltech + UCSD) for being the target of several studies in CMS on caching, for analysis jobs and for (MINI)AOD(SIM) files</a:t>
            </a:r>
            <a:endParaRPr sz="1200" dirty="0"/>
          </a:p>
        </p:txBody>
      </p:sp>
      <p:sp>
        <p:nvSpPr>
          <p:cNvPr id="143" name="Google Shape;143;p23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pic>
        <p:nvPicPr>
          <p:cNvPr id="144" name="Google Shape;14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1096" y="157800"/>
            <a:ext cx="3474629" cy="23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9882" y="2589154"/>
            <a:ext cx="3759480" cy="2483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1982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252805" y="227790"/>
            <a:ext cx="8226854" cy="7053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“N-days” caches</a:t>
            </a:r>
            <a:endParaRPr dirty="0"/>
          </a:p>
        </p:txBody>
      </p:sp>
      <p:sp>
        <p:nvSpPr>
          <p:cNvPr id="152" name="Google Shape;152;p24"/>
          <p:cNvSpPr txBox="1">
            <a:spLocks noGrp="1"/>
          </p:cNvSpPr>
          <p:nvPr>
            <p:ph type="body" idx="10"/>
          </p:nvPr>
        </p:nvSpPr>
        <p:spPr>
          <a:xfrm>
            <a:off x="435684" y="933122"/>
            <a:ext cx="4380041" cy="37293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>
              <a:spcBef>
                <a:spcPts val="0"/>
              </a:spcBef>
              <a:buSzPts val="1600"/>
              <a:buChar char="●"/>
            </a:pPr>
            <a:r>
              <a:rPr lang="en-GB" sz="1600" dirty="0"/>
              <a:t>Age-based algorithm for cache management</a:t>
            </a:r>
          </a:p>
          <a:p>
            <a:pPr marL="914400" lvl="1" indent="-304800">
              <a:spcBef>
                <a:spcPts val="0"/>
              </a:spcBef>
              <a:buSzPts val="1200"/>
              <a:buChar char="○"/>
            </a:pPr>
            <a:r>
              <a:rPr lang="en-GB" dirty="0"/>
              <a:t>File “age”: time passed after latest access</a:t>
            </a:r>
          </a:p>
          <a:p>
            <a:pPr marL="914400" lvl="1" indent="-304800">
              <a:spcBef>
                <a:spcPts val="0"/>
              </a:spcBef>
              <a:buSzPts val="1200"/>
              <a:buChar char="○"/>
            </a:pPr>
            <a:r>
              <a:rPr lang="en-GB" dirty="0"/>
              <a:t>Purge files “older” than N days</a:t>
            </a:r>
          </a:p>
          <a:p>
            <a:pPr marL="914400" lvl="1" indent="-304800">
              <a:spcBef>
                <a:spcPts val="0"/>
              </a:spcBef>
              <a:buSzPts val="1200"/>
              <a:buChar char="○"/>
            </a:pPr>
            <a:r>
              <a:rPr lang="en-GB" dirty="0"/>
              <a:t>N = 0 means “no cache at all”</a:t>
            </a:r>
          </a:p>
          <a:p>
            <a:pPr marL="914400" lvl="1" indent="-304800">
              <a:spcBef>
                <a:spcPts val="0"/>
              </a:spcBef>
              <a:buSzPts val="1200"/>
              <a:buChar char="○"/>
            </a:pPr>
            <a:r>
              <a:rPr lang="en-GB" dirty="0"/>
              <a:t>N = 1 means that files are cached for just one day unless accessed again, etc.</a:t>
            </a:r>
          </a:p>
          <a:p>
            <a:pPr marL="914400" lvl="1" indent="-304800">
              <a:spcBef>
                <a:spcPts val="0"/>
              </a:spcBef>
              <a:buSzPts val="1200"/>
              <a:buChar char="○"/>
            </a:pPr>
            <a:endParaRPr lang="en-GB" dirty="0"/>
          </a:p>
          <a:p>
            <a:pPr marL="285750" indent="-285750">
              <a:spcBef>
                <a:spcPts val="0"/>
              </a:spcBef>
              <a:buSzPts val="1200"/>
              <a:buFont typeface="Arial" panose="020B0604020202020204" pitchFamily="34" charset="0"/>
              <a:buChar char="•"/>
            </a:pPr>
            <a:r>
              <a:rPr lang="en-GB" sz="1600" dirty="0"/>
              <a:t>Given a value of N, measure:</a:t>
            </a:r>
          </a:p>
          <a:p>
            <a:pPr marL="895350" lvl="1" indent="-285750">
              <a:spcBef>
                <a:spcPts val="0"/>
              </a:spcBef>
              <a:buSzPts val="1200"/>
              <a:buFont typeface="Arial" panose="020B0604020202020204" pitchFamily="34" charset="0"/>
              <a:buChar char="•"/>
            </a:pPr>
            <a:r>
              <a:rPr lang="en-GB" sz="1400" dirty="0"/>
              <a:t>Average cache hit rates</a:t>
            </a:r>
          </a:p>
          <a:p>
            <a:pPr marL="895350" lvl="1" indent="-285750">
              <a:spcBef>
                <a:spcPts val="0"/>
              </a:spcBef>
              <a:buSzPts val="1200"/>
              <a:buFont typeface="Arial" panose="020B0604020202020204" pitchFamily="34" charset="0"/>
              <a:buChar char="•"/>
            </a:pPr>
            <a:r>
              <a:rPr lang="en-GB" sz="1400" dirty="0"/>
              <a:t>Average cache occupancy</a:t>
            </a:r>
          </a:p>
          <a:p>
            <a:pPr marL="895350" lvl="1" indent="-285750">
              <a:spcBef>
                <a:spcPts val="0"/>
              </a:spcBef>
              <a:buSzPts val="1200"/>
              <a:buFont typeface="Arial" panose="020B0604020202020204" pitchFamily="34" charset="0"/>
              <a:buChar char="•"/>
            </a:pPr>
            <a:r>
              <a:rPr lang="en-GB" sz="1400" dirty="0"/>
              <a:t>Average external traffic</a:t>
            </a:r>
          </a:p>
          <a:p>
            <a:pPr marL="895350" lvl="1" indent="-285750">
              <a:spcBef>
                <a:spcPts val="0"/>
              </a:spcBef>
              <a:buSzPts val="1200"/>
              <a:buFont typeface="Arial" panose="020B0604020202020204" pitchFamily="34" charset="0"/>
              <a:buChar char="•"/>
            </a:pPr>
            <a:r>
              <a:rPr lang="en-GB" sz="1400" dirty="0"/>
              <a:t>Value of “cost function”</a:t>
            </a:r>
            <a:endParaRPr sz="1200" dirty="0"/>
          </a:p>
        </p:txBody>
      </p:sp>
      <p:sp>
        <p:nvSpPr>
          <p:cNvPr id="151" name="Google Shape;151;p24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pic>
        <p:nvPicPr>
          <p:cNvPr id="153" name="Google Shape;1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7431" y="2495375"/>
            <a:ext cx="3704870" cy="259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7425" y="76200"/>
            <a:ext cx="3744124" cy="2459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251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367871" y="302114"/>
            <a:ext cx="8226854" cy="7053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Cost function</a:t>
            </a: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10"/>
          </p:nvPr>
        </p:nvSpPr>
        <p:spPr>
          <a:xfrm>
            <a:off x="457200" y="936695"/>
            <a:ext cx="4362226" cy="25702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>
                <a:solidFill>
                  <a:srgbClr val="FF0000"/>
                </a:solidFill>
              </a:rPr>
              <a:t>Total cost = network cost + storage cost</a:t>
            </a:r>
            <a:endParaRPr sz="1600" dirty="0">
              <a:solidFill>
                <a:srgbClr val="FF0000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Storage cost = max(cache occupancy) × cost / disk storage</a:t>
            </a:r>
            <a:endParaRPr sz="1600"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dirty="0"/>
              <a:t>Relatively straightforward, caches have low QoS, so cheap HDDs in JBOD configuration are sufficient</a:t>
            </a:r>
            <a:endParaRPr sz="12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 dirty="0"/>
              <a:t>Network cost = </a:t>
            </a:r>
            <a:r>
              <a:rPr lang="en-GB" sz="1600" dirty="0" err="1"/>
              <a:t>avg</a:t>
            </a:r>
            <a:r>
              <a:rPr lang="en-GB" sz="1600" dirty="0"/>
              <a:t>(external traffic / time) × cost / bandwidth</a:t>
            </a:r>
            <a:endParaRPr sz="1600"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dirty="0"/>
              <a:t>Much more difficult to estimate, as it is not proportional to usage</a:t>
            </a:r>
            <a:endParaRPr sz="1600" dirty="0">
              <a:solidFill>
                <a:srgbClr val="FF0000"/>
              </a:solidFill>
            </a:endParaRPr>
          </a:p>
        </p:txBody>
      </p:sp>
      <p:sp>
        <p:nvSpPr>
          <p:cNvPr id="161" name="Google Shape;161;p25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6800" y="58125"/>
            <a:ext cx="3539775" cy="271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6800" y="2781350"/>
            <a:ext cx="3539774" cy="22115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8121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Unitary cost estimation</a:t>
            </a:r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body" idx="1"/>
          </p:nvPr>
        </p:nvSpPr>
        <p:spPr>
          <a:xfrm>
            <a:off x="311700" y="1100351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Disk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Cost estimated in the WLCG/HSF cost model working group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1 HDD: 8 TB, 400 EUR, 4 years lifetime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Disk server cost / TB ~ twice disk cost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⇒ </a:t>
            </a:r>
            <a:r>
              <a:rPr lang="en-GB" dirty="0">
                <a:solidFill>
                  <a:srgbClr val="FF0000"/>
                </a:solidFill>
              </a:rPr>
              <a:t>cache cost ~ 25 EUR/TB/year</a:t>
            </a:r>
            <a:endParaRPr dirty="0">
              <a:solidFill>
                <a:srgbClr val="FF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Baseline HDD scenario: 25 EUR/TB/year</a:t>
            </a:r>
            <a:endParaRPr dirty="0">
              <a:solidFill>
                <a:srgbClr val="00B05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Pessimistic HDD scenario: 50 EUR/TB/year</a:t>
            </a:r>
            <a:endParaRPr dirty="0">
              <a:solidFill>
                <a:srgbClr val="00B05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SSD scenario: 100 EUR/TB/year</a:t>
            </a:r>
            <a:endParaRPr dirty="0">
              <a:solidFill>
                <a:srgbClr val="00B05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Network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Cost estimated </a:t>
            </a:r>
            <a:r>
              <a:rPr lang="en-GB" dirty="0">
                <a:solidFill>
                  <a:srgbClr val="FF0000"/>
                </a:solidFill>
              </a:rPr>
              <a:t>very roughly </a:t>
            </a:r>
            <a:r>
              <a:rPr lang="en-GB" dirty="0"/>
              <a:t>from a couple of WLCG entities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Baseline: 1 EUR/TB</a:t>
            </a:r>
            <a:endParaRPr dirty="0">
              <a:solidFill>
                <a:srgbClr val="00B05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Pessimistic: 10 EUR/TB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170" name="Google Shape;170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7705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>
            <a:spLocks noGrp="1"/>
          </p:cNvSpPr>
          <p:nvPr>
            <p:ph type="title"/>
          </p:nvPr>
        </p:nvSpPr>
        <p:spPr>
          <a:xfrm>
            <a:off x="283550" y="3207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Cost optimisation</a:t>
            </a:r>
            <a:endParaRPr sz="3600" dirty="0"/>
          </a:p>
        </p:txBody>
      </p:sp>
      <p:sp>
        <p:nvSpPr>
          <p:cNvPr id="176" name="Google Shape;176;p27"/>
          <p:cNvSpPr txBox="1">
            <a:spLocks noGrp="1"/>
          </p:cNvSpPr>
          <p:nvPr>
            <p:ph type="body" idx="1"/>
          </p:nvPr>
        </p:nvSpPr>
        <p:spPr>
          <a:xfrm>
            <a:off x="283550" y="2312782"/>
            <a:ext cx="3608700" cy="5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400" dirty="0"/>
              <a:t>Optimal maximum file age</a:t>
            </a:r>
            <a:endParaRPr sz="1400" dirty="0"/>
          </a:p>
        </p:txBody>
      </p:sp>
      <p:sp>
        <p:nvSpPr>
          <p:cNvPr id="177" name="Google Shape;17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graphicFrame>
        <p:nvGraphicFramePr>
          <p:cNvPr id="178" name="Google Shape;178;p27"/>
          <p:cNvGraphicFramePr/>
          <p:nvPr>
            <p:extLst>
              <p:ext uri="{D42A27DB-BD31-4B8C-83A1-F6EECF244321}">
                <p14:modId xmlns:p14="http://schemas.microsoft.com/office/powerpoint/2010/main" val="3679132003"/>
              </p:ext>
            </p:extLst>
          </p:nvPr>
        </p:nvGraphicFramePr>
        <p:xfrm>
          <a:off x="443500" y="759624"/>
          <a:ext cx="3488600" cy="14629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75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9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chemeClr val="dk1"/>
                          </a:solidFill>
                        </a:rPr>
                        <a:t>Disk cost (EUR/TB)</a:t>
                      </a:r>
                      <a:endParaRPr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40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/>
                        <a:t>100</a:t>
                      </a:r>
                      <a:endParaRPr sz="12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150</a:t>
                      </a: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5"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chemeClr val="dk1"/>
                          </a:solidFill>
                        </a:rPr>
                        <a:t>Network cost (EUR/TB)</a:t>
                      </a:r>
                      <a:endParaRPr sz="12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1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8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2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1</a:t>
                      </a:r>
                      <a:endParaRPr sz="1200"/>
                    </a:p>
                  </a:txBody>
                  <a:tcPr marL="91425" marR="91425" marT="91425" marB="91425"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10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/>
                        <a:t>68</a:t>
                      </a:r>
                      <a:endParaRPr sz="1200" dirty="0"/>
                    </a:p>
                  </a:txBody>
                  <a:tcPr marL="91425" marR="91425" marT="91425" marB="91425"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/>
                        <a:t>36</a:t>
                      </a:r>
                      <a:endParaRPr sz="12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/>
                        <a:t>26</a:t>
                      </a:r>
                      <a:endParaRPr sz="12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9" name="Google Shape;179;p27"/>
          <p:cNvGraphicFramePr/>
          <p:nvPr>
            <p:extLst>
              <p:ext uri="{D42A27DB-BD31-4B8C-83A1-F6EECF244321}">
                <p14:modId xmlns:p14="http://schemas.microsoft.com/office/powerpoint/2010/main" val="17270977"/>
              </p:ext>
            </p:extLst>
          </p:nvPr>
        </p:nvGraphicFramePr>
        <p:xfrm>
          <a:off x="443500" y="2731583"/>
          <a:ext cx="3488600" cy="144766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73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3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dirty="0">
                          <a:solidFill>
                            <a:schemeClr val="dk1"/>
                          </a:solidFill>
                        </a:rPr>
                        <a:t>Disk cost (EUR/TB)</a:t>
                      </a:r>
                      <a:endParaRPr sz="1100" dirty="0"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dirty="0"/>
                        <a:t>40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100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150</a:t>
                      </a:r>
                      <a:endParaRPr sz="11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5"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solidFill>
                            <a:schemeClr val="dk1"/>
                          </a:solidFill>
                        </a:rPr>
                        <a:t>Network cost (EUR/TB)</a:t>
                      </a:r>
                      <a:endParaRPr sz="11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1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522 TB</a:t>
                      </a:r>
                      <a:endParaRPr sz="1100"/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252 TB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175 TB</a:t>
                      </a:r>
                      <a:endParaRPr sz="1100"/>
                    </a:p>
                  </a:txBody>
                  <a:tcPr marL="91425" marR="91425" marT="91425" marB="91425"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10</a:t>
                      </a:r>
                      <a:endParaRPr sz="11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/>
                        <a:t>1262 TB</a:t>
                      </a:r>
                      <a:endParaRPr sz="1100"/>
                    </a:p>
                  </a:txBody>
                  <a:tcPr marL="91425" marR="91425" marT="91425" marB="91425"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dirty="0"/>
                        <a:t>980 TB</a:t>
                      </a:r>
                      <a:endParaRPr sz="1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dirty="0"/>
                        <a:t>870 GB</a:t>
                      </a:r>
                      <a:endParaRPr sz="11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0" name="Google Shape;180;p27"/>
          <p:cNvSpPr txBox="1">
            <a:spLocks noGrp="1"/>
          </p:cNvSpPr>
          <p:nvPr>
            <p:ph type="body" idx="1"/>
          </p:nvPr>
        </p:nvSpPr>
        <p:spPr>
          <a:xfrm>
            <a:off x="283550" y="4446825"/>
            <a:ext cx="3608700" cy="5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400"/>
              <a:t>Optimal cache size</a:t>
            </a:r>
            <a:endParaRPr sz="1400"/>
          </a:p>
        </p:txBody>
      </p:sp>
      <p:pic>
        <p:nvPicPr>
          <p:cNvPr id="181" name="Google Shape;181;p27"/>
          <p:cNvPicPr preferRelativeResize="0"/>
          <p:nvPr/>
        </p:nvPicPr>
        <p:blipFill rotWithShape="1">
          <a:blip r:embed="rId3">
            <a:alphaModFix/>
          </a:blip>
          <a:srcRect l="-16103" b="-18497"/>
          <a:stretch/>
        </p:blipFill>
        <p:spPr>
          <a:xfrm>
            <a:off x="4422500" y="415600"/>
            <a:ext cx="4189675" cy="263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0637" y="2839314"/>
            <a:ext cx="2316700" cy="140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0720" y="2829004"/>
            <a:ext cx="2316700" cy="14262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0037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Access time patterns</a:t>
            </a:r>
            <a:endParaRPr/>
          </a:p>
        </p:txBody>
      </p:sp>
      <p:sp>
        <p:nvSpPr>
          <p:cNvPr id="189" name="Google Shape;189;p28"/>
          <p:cNvSpPr txBox="1">
            <a:spLocks noGrp="1"/>
          </p:cNvSpPr>
          <p:nvPr>
            <p:ph type="body" idx="1"/>
          </p:nvPr>
        </p:nvSpPr>
        <p:spPr>
          <a:xfrm>
            <a:off x="311700" y="1147225"/>
            <a:ext cx="8709458" cy="31773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2400" dirty="0"/>
              <a:t>For each file, it is possible to analyse the access history</a:t>
            </a:r>
            <a:endParaRPr sz="2400" dirty="0"/>
          </a:p>
          <a:p>
            <a:pPr marL="914400" lvl="1" indent="-285750" algn="l" rtl="0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-GB" sz="1400" dirty="0"/>
              <a:t>The idea is to devise a way to estimate the probability that a file will be accessed again within a given time</a:t>
            </a:r>
            <a:endParaRPr sz="1400" dirty="0"/>
          </a:p>
          <a:p>
            <a:pPr marL="914400" lvl="1" indent="-285750" algn="l" rtl="0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-GB" sz="1400" dirty="0"/>
              <a:t>This can be use to decide when it is “best” to expunge a file from the cache</a:t>
            </a:r>
            <a:endParaRPr sz="1400" dirty="0"/>
          </a:p>
          <a:p>
            <a:pPr marL="914400" lvl="1" indent="-285750" algn="l" rtl="0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-GB" sz="1400" dirty="0"/>
              <a:t>Supposedly better than to simply expunge the least recently used file, or any file not accessed since N days</a:t>
            </a:r>
            <a:endParaRPr sz="14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2400" dirty="0"/>
              <a:t>Often files are accessed multiple times within a very short time</a:t>
            </a:r>
            <a:endParaRPr sz="2400" dirty="0"/>
          </a:p>
          <a:p>
            <a:pPr marL="914400" lvl="1" indent="-285750" algn="l" rtl="0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-GB" sz="1400" dirty="0"/>
              <a:t>Due to concurrent jobs reading from the same file</a:t>
            </a:r>
            <a:endParaRPr sz="1400" dirty="0"/>
          </a:p>
          <a:p>
            <a:pPr marL="914400" lvl="1" indent="-285750" algn="l" rtl="0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-GB" sz="1400" dirty="0"/>
              <a:t>Such accesses can be considered as single accesses if happening within the “minimum” lifetime of a file in the cache (e.g. one day)</a:t>
            </a:r>
            <a:endParaRPr sz="1400" dirty="0"/>
          </a:p>
          <a:p>
            <a:pPr marL="1371600" lvl="2" indent="-285750" algn="l" rtl="0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-GB" sz="1400" dirty="0"/>
              <a:t>But hit rates should be calculated using </a:t>
            </a:r>
            <a:r>
              <a:rPr lang="en-GB" sz="1400" u="sng" dirty="0"/>
              <a:t>all</a:t>
            </a:r>
            <a:r>
              <a:rPr lang="en-GB" sz="1400" dirty="0"/>
              <a:t> accesses</a:t>
            </a:r>
            <a:endParaRPr sz="14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2400" dirty="0"/>
              <a:t>Possible strategy</a:t>
            </a:r>
            <a:endParaRPr sz="2400" dirty="0"/>
          </a:p>
          <a:p>
            <a:pPr marL="914400" lvl="1" indent="-285750" algn="l" rtl="0">
              <a:spcBef>
                <a:spcPts val="0"/>
              </a:spcBef>
              <a:spcAft>
                <a:spcPts val="0"/>
              </a:spcAft>
              <a:buSzPts val="900"/>
              <a:buChar char="○"/>
            </a:pPr>
            <a:r>
              <a:rPr lang="en-GB" sz="1400" dirty="0"/>
              <a:t>(file accessed N times, time passed since last access) ⇒ probability it will be accessed at least another time</a:t>
            </a:r>
            <a:endParaRPr sz="1400" dirty="0"/>
          </a:p>
          <a:p>
            <a:pPr marL="1371600" lvl="2" indent="-285750" algn="l" rtl="0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-GB" sz="1400" dirty="0"/>
              <a:t>It ignores the fact that such probability can change a lot if the N accesses happened in a short or a long time span</a:t>
            </a:r>
            <a:endParaRPr sz="1400" dirty="0"/>
          </a:p>
          <a:p>
            <a:pPr marL="1371600" lvl="2" indent="-285750" algn="l" rtl="0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-GB" sz="1400" dirty="0"/>
              <a:t>On the other hand, if we assume that access patterns are identical for all files, the time span distribution for N accesses depends only on N</a:t>
            </a:r>
            <a:endParaRPr sz="1400" dirty="0"/>
          </a:p>
        </p:txBody>
      </p:sp>
      <p:sp>
        <p:nvSpPr>
          <p:cNvPr id="190" name="Google Shape;190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07251E-E20A-9C42-9A65-37728AE2B17F}"/>
              </a:ext>
            </a:extLst>
          </p:cNvPr>
          <p:cNvSpPr/>
          <p:nvPr/>
        </p:nvSpPr>
        <p:spPr>
          <a:xfrm>
            <a:off x="8832300" y="4037308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582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Access time patterns</a:t>
            </a:r>
            <a:endParaRPr/>
          </a:p>
        </p:txBody>
      </p:sp>
      <p:sp>
        <p:nvSpPr>
          <p:cNvPr id="190" name="Google Shape;190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pic>
        <p:nvPicPr>
          <p:cNvPr id="191" name="Google Shape;19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306" y="1147225"/>
            <a:ext cx="5881437" cy="3317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7633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1"/>
          <p:cNvSpPr txBox="1">
            <a:spLocks noGrp="1"/>
          </p:cNvSpPr>
          <p:nvPr>
            <p:ph type="title"/>
          </p:nvPr>
        </p:nvSpPr>
        <p:spPr>
          <a:xfrm>
            <a:off x="367871" y="441893"/>
            <a:ext cx="8226854" cy="7053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Distribution of time to next access</a:t>
            </a:r>
            <a:endParaRPr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DB8755-C8DE-2A4D-B383-A436377A281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11" name="Google Shape;211;p31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  <p:pic>
        <p:nvPicPr>
          <p:cNvPr id="212" name="Google Shape;21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50" y="1194625"/>
            <a:ext cx="2546975" cy="19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34525" y="1194625"/>
            <a:ext cx="2611715" cy="19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78650" y="1223938"/>
            <a:ext cx="2546985" cy="1854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7550" y="3145050"/>
            <a:ext cx="2546985" cy="1865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66900" y="3154825"/>
            <a:ext cx="2546985" cy="1854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78650" y="3107425"/>
            <a:ext cx="2546985" cy="18541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7AA3AB-782B-EC41-9D58-BAF32A4F3496}"/>
              </a:ext>
            </a:extLst>
          </p:cNvPr>
          <p:cNvSpPr txBox="1"/>
          <p:nvPr/>
        </p:nvSpPr>
        <p:spPr>
          <a:xfrm>
            <a:off x="1678193" y="2151529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 </a:t>
            </a:r>
            <a:r>
              <a:rPr lang="en-GB" dirty="0">
                <a:sym typeface="Wingdings" pitchFamily="2" charset="2"/>
              </a:rPr>
              <a:t> 2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DA75CB-98AF-1448-8BFE-734C51C2D175}"/>
              </a:ext>
            </a:extLst>
          </p:cNvPr>
          <p:cNvSpPr txBox="1"/>
          <p:nvPr/>
        </p:nvSpPr>
        <p:spPr>
          <a:xfrm>
            <a:off x="3874295" y="21510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</a:t>
            </a:r>
            <a:r>
              <a:rPr lang="en-GB" dirty="0">
                <a:sym typeface="Wingdings" pitchFamily="2" charset="2"/>
              </a:rPr>
              <a:t> 3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BB02E7-C6E1-7C43-960F-56176A31C840}"/>
              </a:ext>
            </a:extLst>
          </p:cNvPr>
          <p:cNvSpPr txBox="1"/>
          <p:nvPr/>
        </p:nvSpPr>
        <p:spPr>
          <a:xfrm>
            <a:off x="6716106" y="21510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 </a:t>
            </a:r>
            <a:r>
              <a:rPr lang="en-GB" dirty="0">
                <a:sym typeface="Wingdings" pitchFamily="2" charset="2"/>
              </a:rPr>
              <a:t> 4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4D611E-5480-4148-82F7-369BB6DDD638}"/>
              </a:ext>
            </a:extLst>
          </p:cNvPr>
          <p:cNvSpPr txBox="1"/>
          <p:nvPr/>
        </p:nvSpPr>
        <p:spPr>
          <a:xfrm>
            <a:off x="1677985" y="3837469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 </a:t>
            </a:r>
            <a:r>
              <a:rPr lang="en-GB" dirty="0">
                <a:sym typeface="Wingdings" pitchFamily="2" charset="2"/>
              </a:rPr>
              <a:t> 5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F7220A-3028-CB4F-ACF3-253737469FE6}"/>
              </a:ext>
            </a:extLst>
          </p:cNvPr>
          <p:cNvSpPr txBox="1"/>
          <p:nvPr/>
        </p:nvSpPr>
        <p:spPr>
          <a:xfrm>
            <a:off x="4018820" y="3837469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 </a:t>
            </a:r>
            <a:r>
              <a:rPr lang="en-GB" dirty="0">
                <a:sym typeface="Wingdings" pitchFamily="2" charset="2"/>
              </a:rPr>
              <a:t> 6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3B9A56-B484-154B-AB9A-E2DDE3B4BBA7}"/>
              </a:ext>
            </a:extLst>
          </p:cNvPr>
          <p:cNvSpPr txBox="1"/>
          <p:nvPr/>
        </p:nvSpPr>
        <p:spPr>
          <a:xfrm>
            <a:off x="6716106" y="3849851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 </a:t>
            </a:r>
            <a:r>
              <a:rPr lang="en-GB" dirty="0">
                <a:sym typeface="Wingdings" pitchFamily="2" charset="2"/>
              </a:rPr>
              <a:t> 7</a:t>
            </a:r>
            <a:endParaRPr lang="en-GB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1753A7A-121D-D845-85B9-D24B79864D3E}"/>
              </a:ext>
            </a:extLst>
          </p:cNvPr>
          <p:cNvSpPr/>
          <p:nvPr/>
        </p:nvSpPr>
        <p:spPr>
          <a:xfrm>
            <a:off x="8774933" y="4347274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699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Access Probabilities </a:t>
            </a:r>
            <a:endParaRPr dirty="0"/>
          </a:p>
        </p:txBody>
      </p:sp>
      <p:sp>
        <p:nvSpPr>
          <p:cNvPr id="197" name="Google Shape;197;p29"/>
          <p:cNvSpPr txBox="1">
            <a:spLocks noGrp="1"/>
          </p:cNvSpPr>
          <p:nvPr>
            <p:ph type="body" idx="1"/>
          </p:nvPr>
        </p:nvSpPr>
        <p:spPr>
          <a:xfrm>
            <a:off x="311700" y="1071916"/>
            <a:ext cx="8160758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The probability density function for a file being accessed the n-</a:t>
            </a:r>
            <a:r>
              <a:rPr lang="en-US" sz="1500" dirty="0" err="1"/>
              <a:t>th</a:t>
            </a:r>
            <a:r>
              <a:rPr lang="en-US" sz="1500" dirty="0"/>
              <a:t> time can be described by a simple function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The probability for an access after a given time can be described by the same function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>
                <a:sym typeface="Wingdings" pitchFamily="2" charset="2"/>
              </a:rPr>
              <a:t> Monto Carlo Model for data access with very few parameters </a:t>
            </a:r>
            <a:endParaRPr sz="1500" dirty="0"/>
          </a:p>
        </p:txBody>
      </p:sp>
      <p:sp>
        <p:nvSpPr>
          <p:cNvPr id="198" name="Google Shape;198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  <p:pic>
        <p:nvPicPr>
          <p:cNvPr id="5" name="Google Shape;235;p33">
            <a:extLst>
              <a:ext uri="{FF2B5EF4-FFF2-40B4-BE49-F238E27FC236}">
                <a16:creationId xmlns:a16="http://schemas.microsoft.com/office/drawing/2014/main" id="{13BB1FB2-9A97-4547-87CB-5AE22737AA0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3931" t="10796" r="32741" b="56408"/>
          <a:stretch/>
        </p:blipFill>
        <p:spPr>
          <a:xfrm>
            <a:off x="5744698" y="3299276"/>
            <a:ext cx="3164700" cy="830194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" name="Google Shape;232;p33">
            <a:extLst>
              <a:ext uri="{FF2B5EF4-FFF2-40B4-BE49-F238E27FC236}">
                <a16:creationId xmlns:a16="http://schemas.microsoft.com/office/drawing/2014/main" id="{7620C6EE-3E05-E54F-97C2-17B97BD2D60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2620" y="2371709"/>
            <a:ext cx="4527118" cy="197342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00944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ED633-EDD6-B040-A1D1-34467D563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Analysis of Data Access Patterns</a:t>
            </a:r>
            <a:br>
              <a:rPr lang="en-GB" dirty="0"/>
            </a:br>
            <a:r>
              <a:rPr lang="en-GB" dirty="0"/>
              <a:t>in ATLAS and CMS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40AFB-E1B5-C940-A93F-DB701C0BD2F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16467" y="2924343"/>
            <a:ext cx="7756676" cy="31474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Andrea </a:t>
            </a:r>
            <a:r>
              <a:rPr lang="en-GB" dirty="0" err="1"/>
              <a:t>Sciabà</a:t>
            </a:r>
            <a:r>
              <a:rPr lang="en-GB" dirty="0"/>
              <a:t>, Markus Schulz,</a:t>
            </a:r>
            <a:r>
              <a:rPr lang="en-US" dirty="0"/>
              <a:t> Shreya Krishnan, Olga </a:t>
            </a:r>
            <a:r>
              <a:rPr lang="en-US" dirty="0" err="1"/>
              <a:t>Chuchuk</a:t>
            </a:r>
            <a:r>
              <a:rPr lang="en-GB" dirty="0"/>
              <a:t> [CERN] </a:t>
            </a:r>
            <a:r>
              <a:rPr lang="en-US" dirty="0"/>
              <a:t>Carlos Pérez </a:t>
            </a:r>
            <a:r>
              <a:rPr lang="en-US" dirty="0" err="1"/>
              <a:t>Dengra</a:t>
            </a:r>
            <a:r>
              <a:rPr lang="en-US" dirty="0"/>
              <a:t> [PIC/CIEMAT] </a:t>
            </a:r>
          </a:p>
        </p:txBody>
      </p:sp>
    </p:spTree>
    <p:extLst>
      <p:ext uri="{BB962C8B-B14F-4D97-AF65-F5344CB8AC3E}">
        <p14:creationId xmlns:p14="http://schemas.microsoft.com/office/powerpoint/2010/main" val="593959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to do with this?</a:t>
            </a:r>
            <a:endParaRPr/>
          </a:p>
        </p:txBody>
      </p:sp>
      <p:sp>
        <p:nvSpPr>
          <p:cNvPr id="273" name="Google Shape;273;p36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Condense many measurements into a very compact representation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Compare sites/workflows/changes over time 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Build a model for MC studies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Spot anomalies (maybe)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Try to understand why many independent Physicists doing independent research, synchronised by a few conferences create these patterns….. </a:t>
            </a:r>
            <a:endParaRPr dirty="0"/>
          </a:p>
        </p:txBody>
      </p:sp>
      <p:sp>
        <p:nvSpPr>
          <p:cNvPr id="274" name="Google Shape;274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3E9A584-1844-074C-8542-3F8C44EAEB24}"/>
              </a:ext>
            </a:extLst>
          </p:cNvPr>
          <p:cNvSpPr/>
          <p:nvPr/>
        </p:nvSpPr>
        <p:spPr>
          <a:xfrm>
            <a:off x="8832300" y="4037308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367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9A94-8847-5048-ADE6-157FD6C22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315925"/>
            <a:ext cx="8709458" cy="831300"/>
          </a:xfrm>
        </p:spPr>
        <p:txBody>
          <a:bodyPr>
            <a:noAutofit/>
          </a:bodyPr>
          <a:lstStyle/>
          <a:p>
            <a:r>
              <a:rPr lang="en-GB" sz="4000" dirty="0"/>
              <a:t>Comparing Caches on Different Sites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9411E-AE68-8542-8CF0-96D86F5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47225"/>
            <a:ext cx="8520600" cy="313013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Using </a:t>
            </a:r>
            <a:r>
              <a:rPr lang="en-GB" dirty="0">
                <a:solidFill>
                  <a:srgbClr val="00B050"/>
                </a:solidFill>
              </a:rPr>
              <a:t>ATLAS Panda logs </a:t>
            </a:r>
          </a:p>
          <a:p>
            <a:r>
              <a:rPr lang="en-GB" dirty="0">
                <a:solidFill>
                  <a:srgbClr val="00B050"/>
                </a:solidFill>
              </a:rPr>
              <a:t>LRU caches </a:t>
            </a:r>
            <a:r>
              <a:rPr lang="en-GB" dirty="0"/>
              <a:t>with different sizes</a:t>
            </a:r>
          </a:p>
          <a:p>
            <a:r>
              <a:rPr lang="en-GB" dirty="0">
                <a:solidFill>
                  <a:srgbClr val="C00000"/>
                </a:solidFill>
              </a:rPr>
              <a:t>Relation between cache size and network increase </a:t>
            </a:r>
            <a:endParaRPr lang="en-GB" dirty="0">
              <a:solidFill>
                <a:srgbClr val="00B050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dirty="0"/>
              <a:t>Cache size is </a:t>
            </a:r>
            <a:r>
              <a:rPr lang="en-GB" dirty="0">
                <a:solidFill>
                  <a:srgbClr val="00B050"/>
                </a:solidFill>
              </a:rPr>
              <a:t>relative</a:t>
            </a:r>
            <a:r>
              <a:rPr lang="en-GB" dirty="0"/>
              <a:t> to unique data in ½ year </a:t>
            </a:r>
          </a:p>
          <a:p>
            <a:pPr lvl="1">
              <a:spcBef>
                <a:spcPts val="0"/>
              </a:spcBef>
            </a:pPr>
            <a:r>
              <a:rPr lang="en-GB" dirty="0"/>
              <a:t>Network is </a:t>
            </a:r>
            <a:r>
              <a:rPr lang="en-GB" dirty="0">
                <a:solidFill>
                  <a:srgbClr val="00B050"/>
                </a:solidFill>
              </a:rPr>
              <a:t>relative</a:t>
            </a:r>
            <a:r>
              <a:rPr lang="en-GB" dirty="0"/>
              <a:t> to network use with infinite  cache </a:t>
            </a:r>
          </a:p>
          <a:p>
            <a:pPr marL="596900" lvl="1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This allows to look at large and small sites at the same time</a:t>
            </a:r>
          </a:p>
          <a:p>
            <a:pPr>
              <a:lnSpc>
                <a:spcPct val="120000"/>
              </a:lnSpc>
            </a:pPr>
            <a:r>
              <a:rPr lang="en-GB" dirty="0"/>
              <a:t>Can be combined with the cost function before </a:t>
            </a:r>
          </a:p>
          <a:p>
            <a:pPr>
              <a:lnSpc>
                <a:spcPct val="120000"/>
              </a:lnSpc>
            </a:pPr>
            <a:r>
              <a:rPr lang="en-GB" dirty="0"/>
              <a:t>Can be used to </a:t>
            </a:r>
            <a:r>
              <a:rPr lang="en-GB" dirty="0">
                <a:solidFill>
                  <a:srgbClr val="00B050"/>
                </a:solidFill>
              </a:rPr>
              <a:t>decide on trade-off between network and storage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C22D4-E639-CC4A-AD41-A4112FF0FE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264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46BDC3-5A05-F945-B2BF-1487DE84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925A96-31B0-7C41-A902-517AD018F16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A856A-5216-0547-B860-F0FD5E477101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E539AA-1B06-D14B-83F5-D608558DA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807"/>
            <a:ext cx="9062720" cy="5143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224172-BBBE-7E41-B308-688BDC9F303B}"/>
              </a:ext>
            </a:extLst>
          </p:cNvPr>
          <p:cNvSpPr txBox="1"/>
          <p:nvPr/>
        </p:nvSpPr>
        <p:spPr>
          <a:xfrm>
            <a:off x="1733447" y="174851"/>
            <a:ext cx="5674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All data types, 50, 100, 200, 400, 800 </a:t>
            </a:r>
            <a:r>
              <a:rPr lang="en-GB" dirty="0" err="1"/>
              <a:t>Tbyte</a:t>
            </a:r>
            <a:r>
              <a:rPr lang="en-GB" dirty="0"/>
              <a:t> caches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D6AAAA-A5DC-2847-9D17-53C5681B007E}"/>
              </a:ext>
            </a:extLst>
          </p:cNvPr>
          <p:cNvSpPr txBox="1"/>
          <p:nvPr/>
        </p:nvSpPr>
        <p:spPr>
          <a:xfrm>
            <a:off x="2048608" y="634899"/>
            <a:ext cx="1809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All ATLAS sites </a:t>
            </a:r>
          </a:p>
        </p:txBody>
      </p:sp>
    </p:spTree>
    <p:extLst>
      <p:ext uri="{BB962C8B-B14F-4D97-AF65-F5344CB8AC3E}">
        <p14:creationId xmlns:p14="http://schemas.microsoft.com/office/powerpoint/2010/main" val="1511640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1F0776D-75CA-724A-9296-22CCE3BCB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E0D6A0-09B0-8E49-BF7C-5AB4CF616A5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6C064F-A72B-6042-A7D5-2DD2839D9919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CABB35-4C4C-8649-9143-B21714B0A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75673"/>
            <a:ext cx="8321040" cy="44500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FF5D32-DA4A-7C4B-B79C-CF01435A0492}"/>
              </a:ext>
            </a:extLst>
          </p:cNvPr>
          <p:cNvSpPr txBox="1"/>
          <p:nvPr/>
        </p:nvSpPr>
        <p:spPr>
          <a:xfrm>
            <a:off x="1459126" y="600644"/>
            <a:ext cx="65266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AOD &amp; DAOD &amp; NTUP , 50, 100, 200, 400, 800 </a:t>
            </a:r>
            <a:r>
              <a:rPr lang="en-GB" dirty="0" err="1"/>
              <a:t>Tbyte</a:t>
            </a:r>
            <a:r>
              <a:rPr lang="en-GB" dirty="0"/>
              <a:t> caches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D9C19D5-1116-D646-9ECC-907277CF304C}"/>
              </a:ext>
            </a:extLst>
          </p:cNvPr>
          <p:cNvSpPr/>
          <p:nvPr/>
        </p:nvSpPr>
        <p:spPr>
          <a:xfrm>
            <a:off x="8405867" y="4353822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813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CABA8-8E82-B744-BD88-D9ADE21E1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65F82-45CD-0648-B84C-3D640E0ED8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37539A-85BB-C847-9CB1-E79AE48075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F30C3A-80AB-A048-8482-3C8B0E45C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7" y="-1"/>
            <a:ext cx="9170377" cy="49412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A71DAC-47AE-BB42-B2E8-8633E6F709D9}"/>
              </a:ext>
            </a:extLst>
          </p:cNvPr>
          <p:cNvSpPr txBox="1"/>
          <p:nvPr/>
        </p:nvSpPr>
        <p:spPr>
          <a:xfrm>
            <a:off x="1960685" y="689126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Larger Caches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35A2D4C-80F4-384A-A1FB-B5B087F923A7}"/>
              </a:ext>
            </a:extLst>
          </p:cNvPr>
          <p:cNvSpPr/>
          <p:nvPr/>
        </p:nvSpPr>
        <p:spPr>
          <a:xfrm>
            <a:off x="8643442" y="4400994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725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6F8B9-9FFC-B540-8A57-DA92C631E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long is data used?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E97E79-31F6-0547-9A60-D3F7C3520E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Lifetime</a:t>
            </a:r>
            <a:r>
              <a:rPr lang="en-GB" dirty="0"/>
              <a:t> (</a:t>
            </a:r>
            <a:r>
              <a:rPr lang="en-GB" dirty="0" err="1"/>
              <a:t>T</a:t>
            </a:r>
            <a:r>
              <a:rPr lang="en-GB" baseline="-25000" dirty="0" err="1">
                <a:sym typeface="Wingdings" pitchFamily="2" charset="2"/>
              </a:rPr>
              <a:t>deleted</a:t>
            </a:r>
            <a:r>
              <a:rPr lang="en-GB" baseline="-25000" dirty="0"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– </a:t>
            </a:r>
            <a:r>
              <a:rPr lang="en-GB" dirty="0" err="1">
                <a:sym typeface="Wingdings" pitchFamily="2" charset="2"/>
              </a:rPr>
              <a:t>T</a:t>
            </a:r>
            <a:r>
              <a:rPr lang="en-GB" baseline="-25000" dirty="0" err="1"/>
              <a:t>move</a:t>
            </a:r>
            <a:r>
              <a:rPr lang="en-GB" dirty="0"/>
              <a:t>)</a:t>
            </a:r>
            <a:endParaRPr lang="en-GB" dirty="0">
              <a:sym typeface="Wingdings" pitchFamily="2" charset="2"/>
            </a:endParaRPr>
          </a:p>
          <a:p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Active-Lifetime</a:t>
            </a:r>
            <a:r>
              <a:rPr lang="en-GB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(</a:t>
            </a:r>
            <a:r>
              <a:rPr lang="en-GB" dirty="0" err="1">
                <a:sym typeface="Wingdings" pitchFamily="2" charset="2"/>
              </a:rPr>
              <a:t>T</a:t>
            </a:r>
            <a:r>
              <a:rPr lang="en-GB" baseline="-25000" dirty="0" err="1">
                <a:sym typeface="Wingdings" pitchFamily="2" charset="2"/>
              </a:rPr>
              <a:t>last</a:t>
            </a:r>
            <a:r>
              <a:rPr lang="en-GB" baseline="-25000" dirty="0">
                <a:sym typeface="Wingdings" pitchFamily="2" charset="2"/>
              </a:rPr>
              <a:t> access </a:t>
            </a:r>
            <a:r>
              <a:rPr lang="en-GB" dirty="0">
                <a:sym typeface="Wingdings" pitchFamily="2" charset="2"/>
              </a:rPr>
              <a:t>– </a:t>
            </a:r>
            <a:r>
              <a:rPr lang="en-GB" dirty="0" err="1">
                <a:sym typeface="Wingdings" pitchFamily="2" charset="2"/>
              </a:rPr>
              <a:t>T</a:t>
            </a:r>
            <a:r>
              <a:rPr lang="en-GB" baseline="-25000" dirty="0" err="1">
                <a:sym typeface="Wingdings" pitchFamily="2" charset="2"/>
              </a:rPr>
              <a:t>first</a:t>
            </a:r>
            <a:r>
              <a:rPr lang="en-GB" baseline="-25000" dirty="0">
                <a:sym typeface="Wingdings" pitchFamily="2" charset="2"/>
              </a:rPr>
              <a:t> access</a:t>
            </a:r>
            <a:r>
              <a:rPr lang="en-GB" dirty="0">
                <a:sym typeface="Wingdings" pitchFamily="2" charset="2"/>
              </a:rPr>
              <a:t>)</a:t>
            </a:r>
          </a:p>
          <a:p>
            <a:r>
              <a:rPr lang="en-GB" dirty="0">
                <a:solidFill>
                  <a:srgbClr val="C00000"/>
                </a:solidFill>
                <a:sym typeface="Wingdings" pitchFamily="2" charset="2"/>
              </a:rPr>
              <a:t>“Cost” </a:t>
            </a:r>
            <a:r>
              <a:rPr lang="en-GB" dirty="0">
                <a:sym typeface="Wingdings" pitchFamily="2" charset="2"/>
              </a:rPr>
              <a:t>= Lifetime x Size [</a:t>
            </a:r>
            <a:r>
              <a:rPr lang="en-GB" dirty="0" err="1">
                <a:sym typeface="Wingdings" pitchFamily="2" charset="2"/>
              </a:rPr>
              <a:t>GByte</a:t>
            </a:r>
            <a:r>
              <a:rPr lang="en-GB" dirty="0">
                <a:sym typeface="Wingdings" pitchFamily="2" charset="2"/>
              </a:rPr>
              <a:t> days]</a:t>
            </a:r>
          </a:p>
          <a:p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“Value” </a:t>
            </a:r>
            <a:r>
              <a:rPr lang="en-GB" dirty="0">
                <a:sym typeface="Wingdings" pitchFamily="2" charset="2"/>
              </a:rPr>
              <a:t>= Active-Lifetime x Size [</a:t>
            </a:r>
            <a:r>
              <a:rPr lang="en-GB" dirty="0" err="1">
                <a:sym typeface="Wingdings" pitchFamily="2" charset="2"/>
              </a:rPr>
              <a:t>GByte</a:t>
            </a:r>
            <a:r>
              <a:rPr lang="en-GB" dirty="0">
                <a:sym typeface="Wingdings" pitchFamily="2" charset="2"/>
              </a:rPr>
              <a:t> days]</a:t>
            </a:r>
          </a:p>
          <a:p>
            <a:r>
              <a:rPr lang="en-GB" dirty="0">
                <a:sym typeface="Wingdings" pitchFamily="2" charset="2"/>
              </a:rPr>
              <a:t>Analysis vs. Prod Data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4DDAE-6744-5D4D-8D6B-AFFC7396C9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7238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8060C3-E4E7-DF48-8EFF-156C11C0C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520" y="759065"/>
            <a:ext cx="54864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B8A2E6-9249-174F-8DE1-4E2F10D90B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680" y="759065"/>
            <a:ext cx="5486400" cy="365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577338-17AD-394A-B62A-0C4D3ADD4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540" y="38963"/>
            <a:ext cx="8520600" cy="831300"/>
          </a:xfrm>
        </p:spPr>
        <p:txBody>
          <a:bodyPr/>
          <a:lstStyle/>
          <a:p>
            <a:r>
              <a:rPr lang="en-GB" sz="4000" dirty="0"/>
              <a:t>Analysis data active/stored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BA662-4880-2945-851F-762E347B9E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AC2500-C755-1642-B03D-27D79840B5D1}"/>
              </a:ext>
            </a:extLst>
          </p:cNvPr>
          <p:cNvSpPr txBox="1"/>
          <p:nvPr/>
        </p:nvSpPr>
        <p:spPr>
          <a:xfrm>
            <a:off x="4043680" y="617173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Cumulative </a:t>
            </a:r>
          </a:p>
          <a:p>
            <a:r>
              <a:rPr lang="en-GB" dirty="0"/>
              <a:t>probabilities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B4792D-95B6-B74E-BCCD-ADA66D2C6A26}"/>
              </a:ext>
            </a:extLst>
          </p:cNvPr>
          <p:cNvSpPr txBox="1"/>
          <p:nvPr/>
        </p:nvSpPr>
        <p:spPr>
          <a:xfrm>
            <a:off x="5138134" y="1305736"/>
            <a:ext cx="82586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/>
              <a:t>stored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6C5712-DDDA-AA45-9B7C-D9CB38CA126C}"/>
              </a:ext>
            </a:extLst>
          </p:cNvPr>
          <p:cNvSpPr txBox="1"/>
          <p:nvPr/>
        </p:nvSpPr>
        <p:spPr>
          <a:xfrm>
            <a:off x="909406" y="129648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4A81D8-5C06-1A47-B7B0-FB75C3FB6FFF}"/>
              </a:ext>
            </a:extLst>
          </p:cNvPr>
          <p:cNvSpPr txBox="1"/>
          <p:nvPr/>
        </p:nvSpPr>
        <p:spPr>
          <a:xfrm>
            <a:off x="301540" y="16658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C47CBDD-3DE1-0948-821B-36ABEE3FD7E9}"/>
              </a:ext>
            </a:extLst>
          </p:cNvPr>
          <p:cNvSpPr/>
          <p:nvPr/>
        </p:nvSpPr>
        <p:spPr>
          <a:xfrm>
            <a:off x="8832300" y="4037308"/>
            <a:ext cx="188858" cy="17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966798-1E35-D943-974B-5B1FFDEAADD1}"/>
              </a:ext>
            </a:extLst>
          </p:cNvPr>
          <p:cNvSpPr txBox="1"/>
          <p:nvPr/>
        </p:nvSpPr>
        <p:spPr>
          <a:xfrm>
            <a:off x="4043680" y="412642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days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F1112D-AB98-5440-B768-F009B988F2E9}"/>
              </a:ext>
            </a:extLst>
          </p:cNvPr>
          <p:cNvSpPr txBox="1"/>
          <p:nvPr/>
        </p:nvSpPr>
        <p:spPr>
          <a:xfrm>
            <a:off x="8172315" y="408528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days</a:t>
            </a:r>
          </a:p>
        </p:txBody>
      </p:sp>
    </p:spTree>
    <p:extLst>
      <p:ext uri="{BB962C8B-B14F-4D97-AF65-F5344CB8AC3E}">
        <p14:creationId xmlns:p14="http://schemas.microsoft.com/office/powerpoint/2010/main" val="3776559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1242AF-20F4-4C47-A5BA-80A9578B4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0" y="832288"/>
            <a:ext cx="5486400" cy="365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B74ABA-40B0-474E-AFBA-598DC3495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97457"/>
            <a:ext cx="8520600" cy="831300"/>
          </a:xfrm>
        </p:spPr>
        <p:txBody>
          <a:bodyPr/>
          <a:lstStyle/>
          <a:p>
            <a:r>
              <a:rPr lang="en-GB" dirty="0"/>
              <a:t>Non Analysis data active/stored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E7AED-0539-3E47-8DE9-9EF52C3EEC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E5705C-4DE3-BC41-A127-2FEEB8D7E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450" y="832288"/>
            <a:ext cx="5486400" cy="365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FCBF52-FB33-BE49-8119-74C78019B65B}"/>
              </a:ext>
            </a:extLst>
          </p:cNvPr>
          <p:cNvSpPr txBox="1"/>
          <p:nvPr/>
        </p:nvSpPr>
        <p:spPr>
          <a:xfrm>
            <a:off x="4755856" y="1225225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Cumulative </a:t>
            </a:r>
          </a:p>
          <a:p>
            <a:r>
              <a:rPr lang="en-GB" dirty="0"/>
              <a:t>probabilities </a:t>
            </a:r>
          </a:p>
        </p:txBody>
      </p:sp>
    </p:spTree>
    <p:extLst>
      <p:ext uri="{BB962C8B-B14F-4D97-AF65-F5344CB8AC3E}">
        <p14:creationId xmlns:p14="http://schemas.microsoft.com/office/powerpoint/2010/main" val="1785048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FE03D-369D-DC4B-A22C-44F8273AD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 is actively managed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A45F3-936B-5C4F-9B2C-D5A38A53D5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EEDEDC-6ABC-C543-B4FB-5AD59ED2C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" y="731575"/>
            <a:ext cx="8270240" cy="3657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106AA0-91F3-2242-B3A4-EDEED60AEE50}"/>
              </a:ext>
            </a:extLst>
          </p:cNvPr>
          <p:cNvSpPr txBox="1"/>
          <p:nvPr/>
        </p:nvSpPr>
        <p:spPr>
          <a:xfrm>
            <a:off x="4703934" y="1423475"/>
            <a:ext cx="3514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Days that non analysis data is stored on a site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C60249-341C-A64B-9403-5325E56D71F1}"/>
              </a:ext>
            </a:extLst>
          </p:cNvPr>
          <p:cNvSpPr txBox="1"/>
          <p:nvPr/>
        </p:nvSpPr>
        <p:spPr>
          <a:xfrm>
            <a:off x="8074829" y="38358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days</a:t>
            </a:r>
          </a:p>
        </p:txBody>
      </p:sp>
    </p:spTree>
    <p:extLst>
      <p:ext uri="{BB962C8B-B14F-4D97-AF65-F5344CB8AC3E}">
        <p14:creationId xmlns:p14="http://schemas.microsoft.com/office/powerpoint/2010/main" val="329766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2D226F2-DEEB-784A-9E36-487787168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145" y="709386"/>
            <a:ext cx="5486400" cy="365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5737A4-5CC2-EB4A-A533-21D43F9E9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/ Value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4129D-2ED0-AD4E-89EF-F65E7E0920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0DF17-4EB7-5148-9DC9-C366C4A8C6B6}"/>
              </a:ext>
            </a:extLst>
          </p:cNvPr>
          <p:cNvSpPr txBox="1"/>
          <p:nvPr/>
        </p:nvSpPr>
        <p:spPr>
          <a:xfrm>
            <a:off x="3677920" y="4089987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[days </a:t>
            </a:r>
            <a:r>
              <a:rPr lang="en-GB" sz="1200" dirty="0" err="1"/>
              <a:t>Gbyte</a:t>
            </a:r>
            <a:r>
              <a:rPr lang="en-GB" sz="1200" dirty="0"/>
              <a:t>]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1F6835-A1C8-E042-A170-A15AA8D11FED}"/>
              </a:ext>
            </a:extLst>
          </p:cNvPr>
          <p:cNvSpPr txBox="1"/>
          <p:nvPr/>
        </p:nvSpPr>
        <p:spPr>
          <a:xfrm>
            <a:off x="8036418" y="4122784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[days </a:t>
            </a:r>
            <a:r>
              <a:rPr lang="en-GB" sz="1200" dirty="0" err="1"/>
              <a:t>Gbyte</a:t>
            </a:r>
            <a:r>
              <a:rPr lang="en-GB" sz="1200" dirty="0"/>
              <a:t>]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66FB07-1EE7-8040-9110-02D63AC120C4}"/>
              </a:ext>
            </a:extLst>
          </p:cNvPr>
          <p:cNvSpPr txBox="1"/>
          <p:nvPr/>
        </p:nvSpPr>
        <p:spPr>
          <a:xfrm>
            <a:off x="793388" y="1978269"/>
            <a:ext cx="3403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Volume * time the data is active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36AC8C-3FE3-B34F-BF8E-CC26C918B91B}"/>
              </a:ext>
            </a:extLst>
          </p:cNvPr>
          <p:cNvSpPr txBox="1"/>
          <p:nvPr/>
        </p:nvSpPr>
        <p:spPr>
          <a:xfrm>
            <a:off x="5261250" y="2057848"/>
            <a:ext cx="3442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Volume * time the data is stored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7EC36A-0A0D-1B48-9C16-9E54D71FFA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032" y="709386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3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Introduction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311700" y="1092183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Data access/storage by production and analysis jobs drive the </a:t>
            </a:r>
            <a:r>
              <a:rPr lang="en-GB" dirty="0">
                <a:solidFill>
                  <a:srgbClr val="C00000"/>
                </a:solidFill>
              </a:rPr>
              <a:t>design and cost </a:t>
            </a:r>
            <a:r>
              <a:rPr lang="en-GB" dirty="0"/>
              <a:t>of data management systems for LHC computing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C00000"/>
                </a:solidFill>
              </a:rPr>
              <a:t>At the scale of HL-LHC the current storage and access strategies will not be affordable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Several concepts are studied: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Fewer persistent storages and cache/buffers at smaller sites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Tape/Disk dynamic usage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See WLCG-DOMA talks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00B050"/>
                </a:solidFill>
              </a:rPr>
              <a:t>A first step is to study access/storage patterns and use them to model different architecture choices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85" name="Google Shape;8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79908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E92A9-7003-544B-8A6B-0395F75A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of data not accessed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0E82F-0CB2-6740-9E14-265A01E1D3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A98A7-A37A-1847-A6DD-2CF748175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905596"/>
            <a:ext cx="531368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09D5F0-64BB-4B4C-AF60-4AC67CCE2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443" y="905596"/>
            <a:ext cx="5486400" cy="3657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060299-AAE0-8849-A3A0-331C6E536CE7}"/>
              </a:ext>
            </a:extLst>
          </p:cNvPr>
          <p:cNvSpPr txBox="1"/>
          <p:nvPr/>
        </p:nvSpPr>
        <p:spPr>
          <a:xfrm>
            <a:off x="3742857" y="4205723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[days </a:t>
            </a:r>
            <a:r>
              <a:rPr lang="en-GB" sz="1200" dirty="0" err="1"/>
              <a:t>Gbyte</a:t>
            </a:r>
            <a:r>
              <a:rPr lang="en-GB" sz="1200" dirty="0"/>
              <a:t>]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9D14DF-3911-6547-8693-EF32DBBE0258}"/>
              </a:ext>
            </a:extLst>
          </p:cNvPr>
          <p:cNvSpPr txBox="1"/>
          <p:nvPr/>
        </p:nvSpPr>
        <p:spPr>
          <a:xfrm>
            <a:off x="8095315" y="4213737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[days </a:t>
            </a:r>
            <a:r>
              <a:rPr lang="en-GB" sz="1200" dirty="0" err="1"/>
              <a:t>Gbyte</a:t>
            </a:r>
            <a:r>
              <a:rPr lang="en-GB" sz="1200" dirty="0"/>
              <a:t>]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B2FD0B-FE8A-0F4F-BBFF-DE2195906121}"/>
              </a:ext>
            </a:extLst>
          </p:cNvPr>
          <p:cNvSpPr txBox="1"/>
          <p:nvPr/>
        </p:nvSpPr>
        <p:spPr>
          <a:xfrm>
            <a:off x="5286984" y="1429119"/>
            <a:ext cx="3678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Cost Never Accessed / Cost All Data  ≈ 0.15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8447F-8D3B-604E-B56C-FF52AB9DA675}"/>
              </a:ext>
            </a:extLst>
          </p:cNvPr>
          <p:cNvSpPr txBox="1"/>
          <p:nvPr/>
        </p:nvSpPr>
        <p:spPr>
          <a:xfrm>
            <a:off x="5368480" y="181489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is moved and deleted only</a:t>
            </a:r>
          </a:p>
        </p:txBody>
      </p:sp>
    </p:spTree>
    <p:extLst>
      <p:ext uri="{BB962C8B-B14F-4D97-AF65-F5344CB8AC3E}">
        <p14:creationId xmlns:p14="http://schemas.microsoft.com/office/powerpoint/2010/main" val="712690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Site Perspective </a:t>
            </a:r>
            <a:endParaRPr dirty="0"/>
          </a:p>
        </p:txBody>
      </p:sp>
      <p:sp>
        <p:nvSpPr>
          <p:cNvPr id="287" name="Google Shape;287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4597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Site Perspective</a:t>
            </a:r>
            <a:endParaRPr dirty="0"/>
          </a:p>
        </p:txBody>
      </p:sp>
      <p:sp>
        <p:nvSpPr>
          <p:cNvPr id="280" name="Google Shape;280;p3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Not all data access is traced by the experiments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ask the storage systems</a:t>
            </a:r>
            <a:endParaRPr lang="en-US" dirty="0">
              <a:solidFill>
                <a:srgbClr val="00B05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PIC T1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 err="1"/>
              <a:t>dCache</a:t>
            </a:r>
            <a:r>
              <a:rPr lang="en-US" dirty="0"/>
              <a:t> traces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CERN T0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EOS traces </a:t>
            </a:r>
            <a:endParaRPr dirty="0"/>
          </a:p>
        </p:txBody>
      </p:sp>
      <p:sp>
        <p:nvSpPr>
          <p:cNvPr id="281" name="Google Shape;281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74464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7556CCA-EA89-7146-BC92-CF73D4C0EC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74320"/>
            <a:ext cx="3850640" cy="380970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E2B032-44E8-0A47-9089-EB6E52E43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AutoShape 2" descr="read_times20190101_20190630.png">
            <a:extLst>
              <a:ext uri="{FF2B5EF4-FFF2-40B4-BE49-F238E27FC236}">
                <a16:creationId xmlns:a16="http://schemas.microsoft.com/office/drawing/2014/main" id="{2E439A2B-FCA4-DF41-B0B8-54B1E20412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3E67B6-FE9D-D34A-A4DF-72FF2798A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9A24F2-BAF1-C140-B194-10552404C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840" y="274321"/>
            <a:ext cx="6607666" cy="379694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A74E0ED-97DC-604F-9CBB-39323E641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436" y="519584"/>
            <a:ext cx="8226854" cy="705332"/>
          </a:xfrm>
        </p:spPr>
        <p:txBody>
          <a:bodyPr>
            <a:noAutofit/>
          </a:bodyPr>
          <a:lstStyle/>
          <a:p>
            <a:r>
              <a:rPr lang="en-GB" sz="2800" dirty="0"/>
              <a:t>CERN </a:t>
            </a:r>
            <a:r>
              <a:rPr lang="en-GB" sz="2800" dirty="0" err="1">
                <a:solidFill>
                  <a:srgbClr val="FF0000"/>
                </a:solidFill>
              </a:rPr>
              <a:t>LHCb</a:t>
            </a:r>
            <a:r>
              <a:rPr lang="en-GB" sz="2800" dirty="0"/>
              <a:t> </a:t>
            </a:r>
            <a:r>
              <a:rPr lang="en-GB" sz="2800" dirty="0">
                <a:solidFill>
                  <a:srgbClr val="00B050"/>
                </a:solidFill>
              </a:rPr>
              <a:t>CMS</a:t>
            </a:r>
            <a:r>
              <a:rPr lang="en-GB" sz="2800" dirty="0"/>
              <a:t> </a:t>
            </a:r>
            <a:r>
              <a:rPr lang="en-GB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ATLAS</a:t>
            </a: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89544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55AC2-7829-6E41-9B88-EB8EE0E39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914" y="0"/>
            <a:ext cx="8226854" cy="902520"/>
          </a:xfrm>
        </p:spPr>
        <p:txBody>
          <a:bodyPr>
            <a:noAutofit/>
          </a:bodyPr>
          <a:lstStyle/>
          <a:p>
            <a:r>
              <a:rPr lang="en-US" sz="3600" dirty="0"/>
              <a:t>PIC/CIEMAT </a:t>
            </a:r>
            <a:r>
              <a:rPr lang="en-US" sz="2000" dirty="0"/>
              <a:t>Carlos Pérez </a:t>
            </a:r>
            <a:r>
              <a:rPr lang="en-US" sz="2000" dirty="0" err="1"/>
              <a:t>Dengra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5A0FF-F0C4-864D-AF62-E37809FC8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PIC Tier-1 [CMS]</a:t>
            </a:r>
          </a:p>
          <a:p>
            <a:r>
              <a:rPr lang="en-US" dirty="0"/>
              <a:t>Sept-2017→ Sept-2018</a:t>
            </a:r>
          </a:p>
          <a:p>
            <a:r>
              <a:rPr lang="en-US" dirty="0"/>
              <a:t>Average disk usage </a:t>
            </a:r>
            <a:r>
              <a:rPr lang="en-US" dirty="0">
                <a:solidFill>
                  <a:srgbClr val="C00000"/>
                </a:solidFill>
              </a:rPr>
              <a:t>~2.3 PB</a:t>
            </a:r>
          </a:p>
          <a:p>
            <a:r>
              <a:rPr lang="en-US" dirty="0">
                <a:solidFill>
                  <a:srgbClr val="C00000"/>
                </a:solidFill>
              </a:rPr>
              <a:t>8.8 PB writes </a:t>
            </a:r>
            <a:r>
              <a:rPr lang="en-US" dirty="0"/>
              <a:t>(10.5M files)</a:t>
            </a:r>
          </a:p>
          <a:p>
            <a:r>
              <a:rPr lang="en-US" dirty="0">
                <a:solidFill>
                  <a:srgbClr val="00B050"/>
                </a:solidFill>
              </a:rPr>
              <a:t>24.0 PB read </a:t>
            </a:r>
            <a:r>
              <a:rPr lang="en-US" dirty="0"/>
              <a:t>(3.5M distinct files)</a:t>
            </a:r>
          </a:p>
          <a:p>
            <a:r>
              <a:rPr lang="en-US" dirty="0"/>
              <a:t>8.8 PB removed (11.0M files)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411EB-7379-3740-B680-07E844DCA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66598-7F27-7343-9B15-F3D7710CC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F590D4-C001-C14B-A14A-11669A07F270}"/>
              </a:ext>
            </a:extLst>
          </p:cNvPr>
          <p:cNvSpPr/>
          <p:nvPr/>
        </p:nvSpPr>
        <p:spPr>
          <a:xfrm rot="5400000">
            <a:off x="6490027" y="2045622"/>
            <a:ext cx="4572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B6D04"/>
                </a:solidFill>
                <a:latin typeface="Liberation Sans"/>
              </a:rPr>
              <a:t>Covered by: CMS data access and usage studies at PIC Tier-1 and CIEMAT Tier-2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04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08A48-1FD2-3C40-AF2B-B9E22A8C5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Number of accesses: PIC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4069603-22DC-114A-BC75-37444B6210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244" y="1129242"/>
            <a:ext cx="4206756" cy="320357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3DBCF6-4050-C84C-AE51-097D39DF0F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D73492-8C98-9F4B-A2E8-488915780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82482D-C9DD-8841-B418-C24B119399F2}"/>
              </a:ext>
            </a:extLst>
          </p:cNvPr>
          <p:cNvSpPr/>
          <p:nvPr/>
        </p:nvSpPr>
        <p:spPr>
          <a:xfrm>
            <a:off x="182622" y="993775"/>
            <a:ext cx="1549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Helvetica" pitchFamily="2" charset="0"/>
              </a:rPr>
              <a:t>All Data/MC</a:t>
            </a:r>
          </a:p>
          <a:p>
            <a:r>
              <a:rPr lang="en-US" dirty="0">
                <a:latin typeface="Helvetica" pitchFamily="2" charset="0"/>
              </a:rPr>
              <a:t>Tiers</a:t>
            </a: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BCD78A-C729-034B-BD78-EE152EEBA2BB}"/>
              </a:ext>
            </a:extLst>
          </p:cNvPr>
          <p:cNvSpPr/>
          <p:nvPr/>
        </p:nvSpPr>
        <p:spPr>
          <a:xfrm>
            <a:off x="549173" y="1854361"/>
            <a:ext cx="201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Helvetica" pitchFamily="2" charset="0"/>
              </a:rPr>
              <a:t>800k written and</a:t>
            </a:r>
          </a:p>
          <a:p>
            <a:r>
              <a:rPr lang="en-US" dirty="0" err="1">
                <a:latin typeface="Helvetica" pitchFamily="2" charset="0"/>
              </a:rPr>
              <a:t>unaccessed</a:t>
            </a:r>
            <a:r>
              <a:rPr lang="en-US" dirty="0">
                <a:latin typeface="Helvetica" pitchFamily="2" charset="0"/>
              </a:rPr>
              <a:t> files</a:t>
            </a: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C3CFCF-A2F0-5246-A07C-60D1CF81EF9C}"/>
              </a:ext>
            </a:extLst>
          </p:cNvPr>
          <p:cNvSpPr/>
          <p:nvPr/>
        </p:nvSpPr>
        <p:spPr>
          <a:xfrm>
            <a:off x="182622" y="2807363"/>
            <a:ext cx="21033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6.7M written files,</a:t>
            </a:r>
          </a:p>
          <a:p>
            <a:r>
              <a:rPr lang="en-US" dirty="0" err="1">
                <a:solidFill>
                  <a:srgbClr val="FF0000"/>
                </a:solidFill>
                <a:latin typeface="Helvetica" pitchFamily="2" charset="0"/>
              </a:rPr>
              <a:t>unaccessed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and deleted are Not considered</a:t>
            </a:r>
            <a:endParaRPr lang="en-US" dirty="0">
              <a:solidFill>
                <a:srgbClr val="FF0000"/>
              </a:solidFill>
              <a:effectLst/>
              <a:latin typeface="Helvetica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FBF4FF-EC03-BC46-B5A8-C40F203EA1C2}"/>
              </a:ext>
            </a:extLst>
          </p:cNvPr>
          <p:cNvSpPr txBox="1"/>
          <p:nvPr/>
        </p:nvSpPr>
        <p:spPr>
          <a:xfrm>
            <a:off x="6835914" y="2295204"/>
            <a:ext cx="1943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22k files accessed &gt; 25 times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29C334-8AE0-C240-B265-EFA0AB1BC248}"/>
              </a:ext>
            </a:extLst>
          </p:cNvPr>
          <p:cNvSpPr txBox="1"/>
          <p:nvPr/>
        </p:nvSpPr>
        <p:spPr>
          <a:xfrm>
            <a:off x="2626836" y="1013576"/>
            <a:ext cx="194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Log scale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92FD17-8F1C-0241-B3A1-20AB52EFDD08}"/>
              </a:ext>
            </a:extLst>
          </p:cNvPr>
          <p:cNvSpPr/>
          <p:nvPr/>
        </p:nvSpPr>
        <p:spPr>
          <a:xfrm rot="5400000">
            <a:off x="6490027" y="2045622"/>
            <a:ext cx="4572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B6D04"/>
                </a:solidFill>
                <a:latin typeface="Liberation Sans"/>
              </a:rPr>
              <a:t>Covered by: CMS data access and usage studies at PIC Tier-1 and CIEMAT Tier-2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7345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FCCBB63-0456-5E43-81AF-DDF556333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885"/>
            <a:ext cx="9144000" cy="4641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9E3CCB-B9A1-B14F-81C1-6267F930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877" y="646649"/>
            <a:ext cx="2945423" cy="705332"/>
          </a:xfrm>
        </p:spPr>
        <p:txBody>
          <a:bodyPr>
            <a:noAutofit/>
          </a:bodyPr>
          <a:lstStyle/>
          <a:p>
            <a:r>
              <a:rPr lang="en-GB" sz="2400" dirty="0"/>
              <a:t>File lifetime at PIC</a:t>
            </a:r>
            <a:br>
              <a:rPr lang="en-GB" sz="2400" dirty="0"/>
            </a:br>
            <a:r>
              <a:rPr lang="en-GB" sz="2400" dirty="0">
                <a:solidFill>
                  <a:srgbClr val="C00000"/>
                </a:solidFill>
              </a:rPr>
              <a:t>85% are removed within 1 month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AD16EEB-AD4D-FF47-92B7-C0FA93D70F0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F07EC-DC61-694D-A53A-A3CFBCA9465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1F5091-D89C-E545-85CD-3FB20575210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01AAEF-9050-0C4C-B81B-2579FF86A3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00" y="2840000"/>
            <a:ext cx="25400" cy="63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5216E8-7EBB-064B-B8B6-F406C5278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6" y="263204"/>
            <a:ext cx="9144000" cy="464137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7963F24-04D7-CC41-BFB4-0C725FDD59CA}"/>
              </a:ext>
            </a:extLst>
          </p:cNvPr>
          <p:cNvSpPr/>
          <p:nvPr/>
        </p:nvSpPr>
        <p:spPr>
          <a:xfrm>
            <a:off x="2154265" y="712922"/>
            <a:ext cx="1782305" cy="639059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135DC8-1111-0045-B00A-3BA310F52624}"/>
              </a:ext>
            </a:extLst>
          </p:cNvPr>
          <p:cNvSpPr/>
          <p:nvPr/>
        </p:nvSpPr>
        <p:spPr>
          <a:xfrm rot="5400000">
            <a:off x="6490027" y="2045622"/>
            <a:ext cx="4572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B6D04"/>
                </a:solidFill>
                <a:latin typeface="Liberation Sans"/>
              </a:rPr>
              <a:t>Covered by: CMS data access and usage studies at PIC Tier-1 and CIEMAT Tier-2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6102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FA180-A25C-2748-92F3-E335D110E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65328-427D-A749-BF5D-A935510E2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>
                <a:solidFill>
                  <a:srgbClr val="00B050"/>
                </a:solidFill>
              </a:rPr>
              <a:t>With access logs the impact of caches can be simulated  </a:t>
            </a:r>
          </a:p>
          <a:p>
            <a:pPr lvl="1"/>
            <a:r>
              <a:rPr lang="en-GB" dirty="0"/>
              <a:t>The trade off between storage and network (cost)</a:t>
            </a:r>
          </a:p>
          <a:p>
            <a:r>
              <a:rPr lang="en-GB" dirty="0">
                <a:solidFill>
                  <a:srgbClr val="00B050"/>
                </a:solidFill>
              </a:rPr>
              <a:t>Large and small sites show very similar behaviour (ATLAS)</a:t>
            </a:r>
          </a:p>
          <a:p>
            <a:r>
              <a:rPr lang="en-GB" dirty="0"/>
              <a:t>The bulk of the data isn’t accessed very often (</a:t>
            </a:r>
            <a:r>
              <a:rPr lang="en-GB" dirty="0">
                <a:solidFill>
                  <a:srgbClr val="00B050"/>
                </a:solidFill>
              </a:rPr>
              <a:t>90% &lt; 15 times</a:t>
            </a:r>
            <a:r>
              <a:rPr lang="en-GB" dirty="0"/>
              <a:t>)</a:t>
            </a:r>
          </a:p>
          <a:p>
            <a:r>
              <a:rPr lang="en-GB" dirty="0"/>
              <a:t>Time between accesses is short (</a:t>
            </a:r>
            <a:r>
              <a:rPr lang="en-GB" dirty="0">
                <a:solidFill>
                  <a:srgbClr val="00B050"/>
                </a:solidFill>
              </a:rPr>
              <a:t>days</a:t>
            </a:r>
            <a:r>
              <a:rPr lang="en-GB" dirty="0"/>
              <a:t>)</a:t>
            </a:r>
          </a:p>
          <a:p>
            <a:r>
              <a:rPr lang="en-GB" dirty="0"/>
              <a:t>Lifetime is short  </a:t>
            </a:r>
            <a:r>
              <a:rPr lang="en-GB" dirty="0">
                <a:solidFill>
                  <a:srgbClr val="00B050"/>
                </a:solidFill>
              </a:rPr>
              <a:t>(&lt;80days for &gt;90% of the data </a:t>
            </a:r>
            <a:r>
              <a:rPr lang="en-GB" dirty="0"/>
              <a:t>)</a:t>
            </a:r>
          </a:p>
          <a:p>
            <a:r>
              <a:rPr lang="en-GB" dirty="0"/>
              <a:t>Active </a:t>
            </a:r>
            <a:r>
              <a:rPr lang="en-GB"/>
              <a:t>lifetime is shorter </a:t>
            </a:r>
            <a:r>
              <a:rPr lang="en-GB" dirty="0"/>
              <a:t>than storage lifetime </a:t>
            </a:r>
          </a:p>
          <a:p>
            <a:pPr lvl="1"/>
            <a:r>
              <a:rPr lang="en-GB" dirty="0"/>
              <a:t>ATLAS (</a:t>
            </a:r>
            <a:r>
              <a:rPr lang="en-GB" dirty="0">
                <a:solidFill>
                  <a:srgbClr val="00B050"/>
                </a:solidFill>
              </a:rPr>
              <a:t>some potential gain</a:t>
            </a:r>
            <a:r>
              <a:rPr lang="en-GB" dirty="0"/>
              <a:t>)</a:t>
            </a:r>
          </a:p>
          <a:p>
            <a:r>
              <a:rPr lang="en-GB" dirty="0"/>
              <a:t>The probability density for access in time and frequency can be described by a simple model (inverse gaussian with one shape factor)</a:t>
            </a:r>
          </a:p>
          <a:p>
            <a:pPr lvl="1"/>
            <a:r>
              <a:rPr lang="en-GB" dirty="0"/>
              <a:t>Handle for mathematical description </a:t>
            </a:r>
          </a:p>
          <a:p>
            <a:r>
              <a:rPr lang="en-GB" dirty="0">
                <a:solidFill>
                  <a:srgbClr val="00B050"/>
                </a:solidFill>
              </a:rPr>
              <a:t>Access patterns within sites show similar patterns as those traced by experiment frameworks </a:t>
            </a:r>
          </a:p>
          <a:p>
            <a:endParaRPr lang="en-GB" dirty="0"/>
          </a:p>
          <a:p>
            <a:pPr marL="749808" lvl="2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9E1E54-8A3F-DE47-AA68-8132B1180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09581-7C09-3B40-9A46-1BAAB84F0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139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F5908-E900-9E47-BEC7-1CBC4568E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would be nice ;-)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29F10-9163-2D41-A79C-7300C4D2A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Same format for access logs (binary format) </a:t>
            </a:r>
          </a:p>
          <a:p>
            <a:pPr lvl="1"/>
            <a:r>
              <a:rPr lang="en-GB" dirty="0"/>
              <a:t>Between experiments </a:t>
            </a:r>
          </a:p>
          <a:p>
            <a:pPr lvl="1"/>
            <a:r>
              <a:rPr lang="en-GB" dirty="0"/>
              <a:t>Between storage systems </a:t>
            </a:r>
          </a:p>
          <a:p>
            <a:pPr lvl="1"/>
            <a:r>
              <a:rPr lang="en-GB" dirty="0"/>
              <a:t>Agreed </a:t>
            </a:r>
            <a:r>
              <a:rPr lang="en-GB" dirty="0">
                <a:solidFill>
                  <a:srgbClr val="00B050"/>
                </a:solidFill>
              </a:rPr>
              <a:t>subset</a:t>
            </a:r>
            <a:r>
              <a:rPr lang="en-GB" dirty="0"/>
              <a:t> of information</a:t>
            </a:r>
          </a:p>
          <a:p>
            <a:pPr lvl="2"/>
            <a:r>
              <a:rPr lang="en-GB" dirty="0"/>
              <a:t>File-name/id, size, data-tier, </a:t>
            </a:r>
          </a:p>
          <a:p>
            <a:pPr lvl="2"/>
            <a:r>
              <a:rPr lang="en-GB" dirty="0"/>
              <a:t>time, operation, source, destination</a:t>
            </a:r>
          </a:p>
          <a:p>
            <a:pPr lvl="2"/>
            <a:r>
              <a:rPr lang="en-GB" dirty="0"/>
              <a:t>Data media (Archive (tape), Active (disk))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B80E9-8428-BB4E-80A0-1D7866E26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DB8388-CF77-954A-99F3-A4791DC2A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9504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Related work</a:t>
            </a:r>
            <a:endParaRPr/>
          </a:p>
        </p:txBody>
      </p:sp>
      <p:sp>
        <p:nvSpPr>
          <p:cNvPr id="280" name="Google Shape;280;p3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M. </a:t>
            </a:r>
            <a:r>
              <a:rPr lang="en-GB" dirty="0" err="1"/>
              <a:t>Tadel</a:t>
            </a:r>
            <a:r>
              <a:rPr lang="en-GB" dirty="0"/>
              <a:t>, Moving the California distributed CMS </a:t>
            </a:r>
            <a:r>
              <a:rPr lang="en-GB" dirty="0" err="1"/>
              <a:t>xcache</a:t>
            </a:r>
            <a:r>
              <a:rPr lang="en-GB" dirty="0"/>
              <a:t> from bare metal into containers using Kubernetes, track 4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D. Spiga, Smart caching at CMS: applying AI to </a:t>
            </a:r>
            <a:r>
              <a:rPr lang="en-GB" dirty="0" err="1"/>
              <a:t>XCache</a:t>
            </a:r>
            <a:r>
              <a:rPr lang="en-GB" dirty="0"/>
              <a:t> edge services, track 4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J. </a:t>
            </a:r>
            <a:r>
              <a:rPr lang="en-GB" dirty="0" err="1"/>
              <a:t>Flix</a:t>
            </a:r>
            <a:r>
              <a:rPr lang="en-GB" dirty="0"/>
              <a:t>, CMS data access and usage studies at PIC Tier-1 and CIEMAT Tier-2, track 4</a:t>
            </a:r>
            <a:endParaRPr dirty="0"/>
          </a:p>
        </p:txBody>
      </p:sp>
      <p:sp>
        <p:nvSpPr>
          <p:cNvPr id="281" name="Google Shape;281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334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have we used?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311700" y="1092183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CMS logs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Stored in a Spark cluster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Cover access to production and analysis data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>
                <a:solidFill>
                  <a:srgbClr val="C00000"/>
                </a:solidFill>
              </a:rPr>
              <a:t>No data on data management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ATLAS Panda and RUCIO logs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JSON and AVRO files (1/2 year on laptop)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Production and analysis up to DAOD/</a:t>
            </a:r>
            <a:r>
              <a:rPr lang="en-US" dirty="0" err="1"/>
              <a:t>ntuple</a:t>
            </a:r>
            <a:r>
              <a:rPr lang="en-US" dirty="0"/>
              <a:t> generation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/>
              <a:t>Data access and management logs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>
                <a:solidFill>
                  <a:srgbClr val="C00000"/>
                </a:solidFill>
              </a:rPr>
              <a:t>No logs on the individual local analysis on </a:t>
            </a:r>
            <a:r>
              <a:rPr lang="en-US" dirty="0" err="1">
                <a:solidFill>
                  <a:srgbClr val="C00000"/>
                </a:solidFill>
              </a:rPr>
              <a:t>ntuples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For PIC and CERN we use logs from local storage systems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US" dirty="0" err="1"/>
              <a:t>dCache</a:t>
            </a:r>
            <a:r>
              <a:rPr lang="en-US" dirty="0"/>
              <a:t> and EOS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5" name="Google Shape;8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46A029-41A0-044C-A145-E547386AEA1F}"/>
              </a:ext>
            </a:extLst>
          </p:cNvPr>
          <p:cNvSpPr txBox="1"/>
          <p:nvPr/>
        </p:nvSpPr>
        <p:spPr>
          <a:xfrm rot="1506241">
            <a:off x="-343263" y="2297786"/>
            <a:ext cx="9486508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3600" dirty="0"/>
              <a:t>Many thanks to ATLAS and CMS for the data!</a:t>
            </a:r>
          </a:p>
        </p:txBody>
      </p:sp>
    </p:spTree>
    <p:extLst>
      <p:ext uri="{BB962C8B-B14F-4D97-AF65-F5344CB8AC3E}">
        <p14:creationId xmlns:p14="http://schemas.microsoft.com/office/powerpoint/2010/main" val="330466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Backup slides</a:t>
            </a:r>
            <a:endParaRPr/>
          </a:p>
        </p:txBody>
      </p:sp>
      <p:sp>
        <p:nvSpPr>
          <p:cNvPr id="287" name="Google Shape;287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38404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Probability of another access</a:t>
            </a:r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P(x; x</a:t>
            </a:r>
            <a:r>
              <a:rPr lang="en-GB" sz="1500" baseline="-25000"/>
              <a:t>0</a:t>
            </a:r>
            <a:r>
              <a:rPr lang="en-GB" sz="1500"/>
              <a:t>, …, x</a:t>
            </a:r>
            <a:r>
              <a:rPr lang="en-GB" sz="1500" baseline="-25000"/>
              <a:t>n</a:t>
            </a:r>
            <a:r>
              <a:rPr lang="en-GB" sz="1500"/>
              <a:t>) = probability density of the file being accessed at time x if it was accessed already at times x</a:t>
            </a:r>
            <a:r>
              <a:rPr lang="en-GB" sz="1500" baseline="-25000"/>
              <a:t>0</a:t>
            </a:r>
            <a:r>
              <a:rPr lang="en-GB" sz="1500"/>
              <a:t>, …, n</a:t>
            </a:r>
            <a:r>
              <a:rPr lang="en-GB" sz="1500" baseline="-25000"/>
              <a:t>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Let’s assume time invariance, which leads to</a:t>
            </a:r>
            <a:br>
              <a:rPr lang="en-GB" sz="1500"/>
            </a:br>
            <a:r>
              <a:rPr lang="en-GB" sz="1500"/>
              <a:t>P(x; x</a:t>
            </a:r>
            <a:r>
              <a:rPr lang="en-GB" sz="1500" baseline="-25000"/>
              <a:t>1</a:t>
            </a:r>
            <a:r>
              <a:rPr lang="en-GB" sz="1500"/>
              <a:t>-x</a:t>
            </a:r>
            <a:r>
              <a:rPr lang="en-GB" sz="1500" baseline="-25000"/>
              <a:t>0</a:t>
            </a:r>
            <a:r>
              <a:rPr lang="en-GB" sz="1500"/>
              <a:t>, …, x</a:t>
            </a:r>
            <a:r>
              <a:rPr lang="en-GB" sz="1500" baseline="-25000"/>
              <a:t>n</a:t>
            </a:r>
            <a:r>
              <a:rPr lang="en-GB" sz="1500"/>
              <a:t>-x</a:t>
            </a:r>
            <a:r>
              <a:rPr lang="en-GB" sz="1500" baseline="-25000"/>
              <a:t>n-1</a:t>
            </a:r>
            <a:r>
              <a:rPr lang="en-GB" sz="1500"/>
              <a:t>) = probability density of the file being accessed at time x after the last access if it was accessed already at times x</a:t>
            </a:r>
            <a:r>
              <a:rPr lang="en-GB" sz="1500" baseline="-25000"/>
              <a:t>0</a:t>
            </a:r>
            <a:r>
              <a:rPr lang="en-GB" sz="1500"/>
              <a:t>, …, n</a:t>
            </a:r>
            <a:r>
              <a:rPr lang="en-GB" sz="1500" baseline="-25000"/>
              <a:t>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Special case</a:t>
            </a:r>
            <a:br>
              <a:rPr lang="en-GB" sz="1500"/>
            </a:br>
            <a:r>
              <a:rPr lang="en-GB" sz="1500"/>
              <a:t>P(x) = probability density of the file being accessed at time x after it was accessed once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R</a:t>
            </a:r>
            <a:r>
              <a:rPr lang="en-GB" sz="1500" baseline="-25000"/>
              <a:t>2</a:t>
            </a:r>
            <a:r>
              <a:rPr lang="en-GB" sz="1500"/>
              <a:t>=∫P(x)dx = probability of the file being accessed at least a second time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R</a:t>
            </a:r>
            <a:r>
              <a:rPr lang="en-GB" sz="1500" baseline="-25000"/>
              <a:t>3</a:t>
            </a:r>
            <a:r>
              <a:rPr lang="en-GB" sz="1500"/>
              <a:t>(x</a:t>
            </a:r>
            <a:r>
              <a:rPr lang="en-GB" sz="1500" baseline="-25000"/>
              <a:t>1</a:t>
            </a:r>
            <a:r>
              <a:rPr lang="en-GB" sz="1500"/>
              <a:t>-x</a:t>
            </a:r>
            <a:r>
              <a:rPr lang="en-GB" sz="1500" baseline="-25000"/>
              <a:t>0</a:t>
            </a:r>
            <a:r>
              <a:rPr lang="en-GB" sz="1500"/>
              <a:t>)=∫P(x; x</a:t>
            </a:r>
            <a:r>
              <a:rPr lang="en-GB" sz="1500" baseline="-25000"/>
              <a:t>1</a:t>
            </a:r>
            <a:r>
              <a:rPr lang="en-GB" sz="1500"/>
              <a:t>-x</a:t>
            </a:r>
            <a:r>
              <a:rPr lang="en-GB" sz="1500" baseline="-25000"/>
              <a:t>0</a:t>
            </a:r>
            <a:r>
              <a:rPr lang="en-GB" sz="1500"/>
              <a:t>) = probability of the file being accessed at least a third time if x</a:t>
            </a:r>
            <a:r>
              <a:rPr lang="en-GB" sz="1500" baseline="-25000"/>
              <a:t>1</a:t>
            </a:r>
            <a:r>
              <a:rPr lang="en-GB" sz="1500"/>
              <a:t>-x</a:t>
            </a:r>
            <a:r>
              <a:rPr lang="en-GB" sz="1500" baseline="-25000"/>
              <a:t>0</a:t>
            </a:r>
            <a:r>
              <a:rPr lang="en-GB" sz="1500"/>
              <a:t> seconds passed between the 1st and 2nd access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R</a:t>
            </a:r>
            <a:r>
              <a:rPr lang="en-GB" sz="1500" baseline="-25000"/>
              <a:t>n+1</a:t>
            </a:r>
            <a:r>
              <a:rPr lang="en-GB" sz="1500"/>
              <a:t>=∫P(x; x</a:t>
            </a:r>
            <a:r>
              <a:rPr lang="en-GB" sz="1500" baseline="-25000"/>
              <a:t>1</a:t>
            </a:r>
            <a:r>
              <a:rPr lang="en-GB" sz="1500"/>
              <a:t>-x</a:t>
            </a:r>
            <a:r>
              <a:rPr lang="en-GB" sz="1500" baseline="-25000"/>
              <a:t>0</a:t>
            </a:r>
            <a:r>
              <a:rPr lang="en-GB" sz="1500"/>
              <a:t>, …, x</a:t>
            </a:r>
            <a:r>
              <a:rPr lang="en-GB" sz="1500" baseline="-25000"/>
              <a:t>n</a:t>
            </a:r>
            <a:r>
              <a:rPr lang="en-GB" sz="1500"/>
              <a:t>-x</a:t>
            </a:r>
            <a:r>
              <a:rPr lang="en-GB" sz="1500" baseline="-25000"/>
              <a:t>n-1</a:t>
            </a:r>
            <a:r>
              <a:rPr lang="en-GB" sz="1500"/>
              <a:t>) = probability of the file being accessed at least an (N+1)-th time if etc.</a:t>
            </a:r>
            <a:endParaRPr sz="1500"/>
          </a:p>
        </p:txBody>
      </p:sp>
      <p:sp>
        <p:nvSpPr>
          <p:cNvPr id="198" name="Google Shape;198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40286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Probability of another access</a:t>
            </a:r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body" idx="1"/>
          </p:nvPr>
        </p:nvSpPr>
        <p:spPr>
          <a:xfrm>
            <a:off x="397761" y="1078836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P(x)=R</a:t>
            </a:r>
            <a:r>
              <a:rPr lang="en-GB" baseline="-25000" dirty="0"/>
              <a:t>2</a:t>
            </a:r>
            <a:r>
              <a:rPr lang="en-GB" dirty="0"/>
              <a:t>P’(x)</a:t>
            </a:r>
            <a:br>
              <a:rPr lang="en-GB" dirty="0"/>
            </a:br>
            <a:r>
              <a:rPr lang="en-GB" dirty="0"/>
              <a:t>P’(x) = normalised PDF of time between 1st and 2nd access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P(x; x</a:t>
            </a:r>
            <a:r>
              <a:rPr lang="en-GB" baseline="-25000" dirty="0"/>
              <a:t>1</a:t>
            </a:r>
            <a:r>
              <a:rPr lang="en-GB" dirty="0"/>
              <a:t>-x</a:t>
            </a:r>
            <a:r>
              <a:rPr lang="en-GB" baseline="-25000" dirty="0"/>
              <a:t>0</a:t>
            </a:r>
            <a:r>
              <a:rPr lang="en-GB" dirty="0"/>
              <a:t>)=R</a:t>
            </a:r>
            <a:r>
              <a:rPr lang="en-GB" baseline="-25000" dirty="0"/>
              <a:t>3</a:t>
            </a:r>
            <a:r>
              <a:rPr lang="en-GB" dirty="0"/>
              <a:t>P’(x; x</a:t>
            </a:r>
            <a:r>
              <a:rPr lang="en-GB" baseline="-25000" dirty="0"/>
              <a:t>1</a:t>
            </a:r>
            <a:r>
              <a:rPr lang="en-GB" dirty="0"/>
              <a:t>-x</a:t>
            </a:r>
            <a:r>
              <a:rPr lang="en-GB" baseline="-25000" dirty="0"/>
              <a:t>0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P’(x; x</a:t>
            </a:r>
            <a:r>
              <a:rPr lang="en-GB" baseline="-25000" dirty="0"/>
              <a:t>1</a:t>
            </a:r>
            <a:r>
              <a:rPr lang="en-GB" dirty="0"/>
              <a:t>-x</a:t>
            </a:r>
            <a:r>
              <a:rPr lang="en-GB" baseline="-25000" dirty="0"/>
              <a:t>0</a:t>
            </a:r>
            <a:r>
              <a:rPr lang="en-GB" dirty="0"/>
              <a:t>) = normalised PDF of time between 2nd and 3rd access if x</a:t>
            </a:r>
            <a:r>
              <a:rPr lang="en-GB" baseline="-25000" dirty="0"/>
              <a:t>1</a:t>
            </a:r>
            <a:r>
              <a:rPr lang="en-GB" dirty="0"/>
              <a:t>-x</a:t>
            </a:r>
            <a:r>
              <a:rPr lang="en-GB" baseline="-25000" dirty="0"/>
              <a:t>0</a:t>
            </a:r>
            <a:r>
              <a:rPr lang="en-GB" dirty="0"/>
              <a:t> seconds passed between the 1st and the 2nd access</a:t>
            </a:r>
            <a:endParaRPr dirty="0"/>
          </a:p>
        </p:txBody>
      </p:sp>
      <p:sp>
        <p:nvSpPr>
          <p:cNvPr id="205" name="Google Shape;205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11671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3CCB-B9A1-B14F-81C1-6267F9308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PIC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50FD83-8B47-954B-8028-180D64E72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64" y="880452"/>
            <a:ext cx="3330739" cy="320357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F07EC-DC61-694D-A53A-A3CFBCA94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1F5091-D89C-E545-85CD-3FB205752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01AAEF-9050-0C4C-B81B-2579FF86A3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00" y="2840000"/>
            <a:ext cx="254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909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85D6FE4-C4CD-3640-B46D-79A21B5E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B587F46-7103-3C47-9BDD-CFC82F73547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F07EC-DC61-694D-A53A-A3CFBCA9465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1F5091-D89C-E545-85CD-3FB20575210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01AAEF-9050-0C4C-B81B-2579FF86A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00" y="2840000"/>
            <a:ext cx="25400" cy="63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103BC2-13D2-D84C-9AC5-91F24F0228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-148794"/>
            <a:ext cx="9144000" cy="467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945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BC241-5016-CE4F-8A8C-DFC143897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E2B032-44E8-0A47-9089-EB6E52E43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AutoShape 2" descr="read_times20190101_20190630.png">
            <a:extLst>
              <a:ext uri="{FF2B5EF4-FFF2-40B4-BE49-F238E27FC236}">
                <a16:creationId xmlns:a16="http://schemas.microsoft.com/office/drawing/2014/main" id="{2E439A2B-FCA4-DF41-B0B8-54B1E20412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96EC55-B371-CA4D-A80D-AAECC713A4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60" y="175120"/>
            <a:ext cx="3655649" cy="4177884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3E67B6-FE9D-D34A-A4DF-72FF2798A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497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9"/>
          <p:cNvSpPr txBox="1">
            <a:spLocks noGrp="1"/>
          </p:cNvSpPr>
          <p:nvPr>
            <p:ph type="title"/>
          </p:nvPr>
        </p:nvSpPr>
        <p:spPr>
          <a:xfrm>
            <a:off x="348377" y="176868"/>
            <a:ext cx="8520600" cy="4772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AOD(SIM) vs. MINIAOD(SIM)</a:t>
            </a:r>
            <a:endParaRPr sz="3600" dirty="0"/>
          </a:p>
        </p:txBody>
      </p:sp>
      <p:sp>
        <p:nvSpPr>
          <p:cNvPr id="293" name="Google Shape;293;p39"/>
          <p:cNvSpPr txBox="1">
            <a:spLocks noGrp="1"/>
          </p:cNvSpPr>
          <p:nvPr>
            <p:ph type="body" idx="1"/>
          </p:nvPr>
        </p:nvSpPr>
        <p:spPr>
          <a:xfrm>
            <a:off x="623400" y="569332"/>
            <a:ext cx="8520600" cy="6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No qualitative difference between AOD and MINIAOD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Choosing to work on MINIAOD as AOD usage for analysis will reduce in the future</a:t>
            </a:r>
            <a:endParaRPr dirty="0"/>
          </a:p>
        </p:txBody>
      </p:sp>
      <p:sp>
        <p:nvSpPr>
          <p:cNvPr id="294" name="Google Shape;294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  <p:pic>
        <p:nvPicPr>
          <p:cNvPr id="295" name="Google Shape;29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5474" y="1078700"/>
            <a:ext cx="2613925" cy="1443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0562" y="1093688"/>
            <a:ext cx="2473925" cy="148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70700" y="2726401"/>
            <a:ext cx="2898277" cy="144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48500" y="2726400"/>
            <a:ext cx="2613925" cy="145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6675" y="2759475"/>
            <a:ext cx="2613928" cy="139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4625" y="1147225"/>
            <a:ext cx="2572651" cy="1375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47899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40E4F-EF63-C945-9475-107E14396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0B1E5F-E50E-9641-9848-7C7902C583D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6B8B35-A6A7-574F-8390-428B985B9DA8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306B46-2CB6-504C-BFC4-ABA95CB34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900" y="742950"/>
            <a:ext cx="5486400" cy="3657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9916CC-BCCD-9744-829E-D463B85BE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993" y="742950"/>
            <a:ext cx="5486400" cy="3657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5F81195-A32B-964F-8132-9C3997E47EBA}"/>
              </a:ext>
            </a:extLst>
          </p:cNvPr>
          <p:cNvSpPr txBox="1"/>
          <p:nvPr/>
        </p:nvSpPr>
        <p:spPr>
          <a:xfrm>
            <a:off x="1404567" y="369218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management operations: copy and delete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77BA1A-BBD4-7143-8E73-E3F7E2BB6133}"/>
              </a:ext>
            </a:extLst>
          </p:cNvPr>
          <p:cNvSpPr txBox="1"/>
          <p:nvPr/>
        </p:nvSpPr>
        <p:spPr>
          <a:xfrm>
            <a:off x="643401" y="4346853"/>
            <a:ext cx="5399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Small differences between analysis and prod data: </a:t>
            </a:r>
          </a:p>
        </p:txBody>
      </p:sp>
    </p:spTree>
    <p:extLst>
      <p:ext uri="{BB962C8B-B14F-4D97-AF65-F5344CB8AC3E}">
        <p14:creationId xmlns:p14="http://schemas.microsoft.com/office/powerpoint/2010/main" val="7680547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DA955-FD1C-6244-91B9-6CBC3A3E3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0762DE-E4CF-9044-9C75-01A7FFC0BD0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00F0AE-9D58-BD43-834D-7CAA09327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8" y="725106"/>
            <a:ext cx="4141176" cy="39512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30BE9-A62B-3945-901B-2B42CE7833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81" y="865778"/>
            <a:ext cx="5486400" cy="382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830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File access patterns </a:t>
            </a:r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49</a:t>
            </a:fld>
            <a:endParaRPr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0" y="1380075"/>
            <a:ext cx="4528975" cy="321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4333" y="1380075"/>
            <a:ext cx="4529043" cy="3211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3321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have we looked at?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311700" y="1092183"/>
            <a:ext cx="8520600" cy="3354000"/>
          </a:xfrm>
          <a:prstGeom prst="rect">
            <a:avLst/>
          </a:prstGeom>
        </p:spPr>
        <p:txBody>
          <a:bodyPr spcFirstLastPara="1" wrap="square" lIns="90000" tIns="91425" rIns="91425" bIns="91425" anchor="t" anchorCtr="0">
            <a:normAutofit fontScale="77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00B050"/>
                </a:solidFill>
              </a:rPr>
              <a:t>Cache simulations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Sizes, retention strategies, data tiers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Differences between sites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Details on selected sites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endParaRPr lang="en-GB" dirty="0"/>
          </a:p>
          <a:p>
            <a:pPr lvl="0"/>
            <a:r>
              <a:rPr lang="en-GB" dirty="0">
                <a:solidFill>
                  <a:srgbClr val="00B050"/>
                </a:solidFill>
              </a:rPr>
              <a:t>Access patterns over time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Access frequencies </a:t>
            </a:r>
          </a:p>
          <a:p>
            <a:pPr lvl="1" indent="-342900">
              <a:spcBef>
                <a:spcPts val="0"/>
              </a:spcBef>
              <a:buSzPts val="1800"/>
              <a:buFont typeface="Arial"/>
              <a:buChar char="●"/>
            </a:pPr>
            <a:r>
              <a:rPr lang="en-GB" dirty="0"/>
              <a:t>Time structure of accesses </a:t>
            </a:r>
          </a:p>
          <a:p>
            <a:pPr lvl="1" indent="-342900">
              <a:spcBef>
                <a:spcPts val="0"/>
              </a:spcBef>
              <a:buSzPts val="1800"/>
              <a:buFont typeface="Arial"/>
              <a:buChar char="●"/>
            </a:pPr>
            <a:r>
              <a:rPr lang="en-GB" dirty="0"/>
              <a:t>Data lifetime and active lifetime  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Details on selected sites </a:t>
            </a:r>
          </a:p>
          <a:p>
            <a:endParaRPr lang="en-GB" dirty="0"/>
          </a:p>
          <a:p>
            <a:r>
              <a:rPr lang="en-GB" dirty="0"/>
              <a:t>Too much to show in 15 minutes ..... </a:t>
            </a:r>
          </a:p>
        </p:txBody>
      </p:sp>
      <p:sp>
        <p:nvSpPr>
          <p:cNvPr id="85" name="Google Shape;8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6884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50A66-3BCD-6648-BFF3-10D6D5A6F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File access rates at a T2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7B70A-94AC-4E45-81E2-A428054F3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CB9D-9284-D34E-9B09-F23FC3137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markus.schulz@cern.ch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A5C2FB-D69E-1A49-905B-1EBED1E2C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2050" name="Picture 2" descr="https://lh4.googleusercontent.com/6vQPEvAkZ9UlA32nNzcAhndNm0NeMYfbX5lYkm7ApRO3fKzpDw7eEm0xmFMGJH_rxkdNCJGET2ETZ0SNQ2ifquaAarGTC5AXKxGMAzUf7HT7-56OY2QhPpK9gDqRKLeRF-iu5206Wh4">
            <a:extLst>
              <a:ext uri="{FF2B5EF4-FFF2-40B4-BE49-F238E27FC236}">
                <a16:creationId xmlns:a16="http://schemas.microsoft.com/office/drawing/2014/main" id="{67DFAC83-4968-2341-8E2C-ED75622C4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895350"/>
            <a:ext cx="811784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822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D6521-3F6F-FB44-BE53-2C4F1B1D7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20FBA-C26D-7D4E-A452-43594D3C07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35B69-969B-9B4D-B099-808BDAC146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7F5A21-355E-1543-A5B1-59262BC31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8640" y="921625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056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title"/>
          </p:nvPr>
        </p:nvSpPr>
        <p:spPr>
          <a:xfrm>
            <a:off x="311700" y="165318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Why use a site cache?</a:t>
            </a:r>
            <a:endParaRPr dirty="0"/>
          </a:p>
        </p:txBody>
      </p:sp>
      <p:sp>
        <p:nvSpPr>
          <p:cNvPr id="91" name="Google Shape;91;p17"/>
          <p:cNvSpPr txBox="1">
            <a:spLocks noGrp="1"/>
          </p:cNvSpPr>
          <p:nvPr>
            <p:ph type="body" idx="1"/>
          </p:nvPr>
        </p:nvSpPr>
        <p:spPr>
          <a:xfrm>
            <a:off x="311700" y="829564"/>
            <a:ext cx="8520600" cy="35826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00B050"/>
                </a:solidFill>
              </a:rPr>
              <a:t>What is it?</a:t>
            </a:r>
            <a:endParaRPr dirty="0">
              <a:solidFill>
                <a:srgbClr val="00B05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A storage system that creates replicas of files on demand and appropriately deletes them to reclaim space</a:t>
            </a:r>
          </a:p>
          <a:p>
            <a:pPr lvl="2">
              <a:spcBef>
                <a:spcPts val="0"/>
              </a:spcBef>
              <a:buChar char="○"/>
            </a:pPr>
            <a:r>
              <a:rPr lang="en-GB" dirty="0"/>
              <a:t>To </a:t>
            </a:r>
            <a:r>
              <a:rPr lang="en-GB" dirty="0">
                <a:solidFill>
                  <a:srgbClr val="C00000"/>
                </a:solidFill>
              </a:rPr>
              <a:t>hide latency</a:t>
            </a:r>
            <a:r>
              <a:rPr lang="en-GB" dirty="0"/>
              <a:t> a cache can read forward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The most used implementation is </a:t>
            </a:r>
            <a:r>
              <a:rPr lang="en-GB" dirty="0" err="1">
                <a:solidFill>
                  <a:srgbClr val="C00000"/>
                </a:solidFill>
              </a:rPr>
              <a:t>XCache</a:t>
            </a:r>
            <a:r>
              <a:rPr lang="en-GB" dirty="0"/>
              <a:t>, which supports </a:t>
            </a:r>
            <a:r>
              <a:rPr lang="en-GB" dirty="0" err="1"/>
              <a:t>xrootd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00B050"/>
                </a:solidFill>
              </a:rPr>
              <a:t>What are the advantages?</a:t>
            </a:r>
            <a:endParaRPr dirty="0">
              <a:solidFill>
                <a:srgbClr val="00B05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By caching a file: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Subsequent accesses to it will not cause additional WAN traffic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Impact of latencies can be reduced </a:t>
            </a: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The application needs not to be aware of where a file is located</a:t>
            </a: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No prior staging is needed, no deletion either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A cache is </a:t>
            </a:r>
            <a:r>
              <a:rPr lang="en-GB" dirty="0">
                <a:solidFill>
                  <a:srgbClr val="C00000"/>
                </a:solidFill>
              </a:rPr>
              <a:t>simpler to manage </a:t>
            </a:r>
            <a:r>
              <a:rPr lang="en-GB" dirty="0"/>
              <a:t>than a classic storage system </a:t>
            </a:r>
          </a:p>
          <a:p>
            <a:pPr lvl="2">
              <a:spcBef>
                <a:spcPts val="0"/>
              </a:spcBef>
              <a:buChar char="○"/>
            </a:pPr>
            <a:r>
              <a:rPr lang="en-GB" dirty="0"/>
              <a:t>(</a:t>
            </a:r>
            <a:r>
              <a:rPr lang="en-GB" dirty="0" err="1"/>
              <a:t>dCache</a:t>
            </a:r>
            <a:r>
              <a:rPr lang="en-GB" dirty="0"/>
              <a:t>, DPM, etc.) and allows for a lower and cheaper QoS</a:t>
            </a:r>
            <a:endParaRPr dirty="0"/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By using storage space only for “hot” data, much </a:t>
            </a:r>
            <a:r>
              <a:rPr lang="en-GB" dirty="0">
                <a:solidFill>
                  <a:srgbClr val="C00000"/>
                </a:solidFill>
              </a:rPr>
              <a:t>less storage</a:t>
            </a:r>
            <a:r>
              <a:rPr lang="en-GB" dirty="0"/>
              <a:t> needs to be purchased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9374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226208" y="205196"/>
            <a:ext cx="8520600" cy="94875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File access patterns</a:t>
            </a:r>
            <a:br>
              <a:rPr lang="en-GB" sz="3200" dirty="0"/>
            </a:br>
            <a:r>
              <a:rPr lang="en-GB" sz="3200" dirty="0"/>
              <a:t> and caches</a:t>
            </a:r>
            <a:endParaRPr sz="3200" dirty="0"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5766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00B050"/>
                </a:solidFill>
              </a:rPr>
              <a:t>The usefulness of a cache is strongly dependent on the access patterns</a:t>
            </a:r>
            <a:endParaRPr dirty="0">
              <a:solidFill>
                <a:srgbClr val="00B05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Ideally, files will be processed only once by production jobs, hence they can stay cached (if at all) for just a short time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Files read by analysis jobs will might be accessed several times over the course of a long interval of time, hence they should stay cached for longer times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Therefore, caches are </a:t>
            </a:r>
            <a:r>
              <a:rPr lang="en-GB" dirty="0">
                <a:solidFill>
                  <a:srgbClr val="C00000"/>
                </a:solidFill>
              </a:rPr>
              <a:t>most relevant for Tier-2 </a:t>
            </a:r>
            <a:r>
              <a:rPr lang="en-GB" dirty="0"/>
              <a:t>sites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Access patterns are also very correlated to the data tier</a:t>
            </a:r>
            <a:endParaRPr dirty="0"/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6017" y="201654"/>
            <a:ext cx="2953075" cy="209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4541" y="2220272"/>
            <a:ext cx="2896025" cy="205377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/>
        </p:nvSpPr>
        <p:spPr>
          <a:xfrm>
            <a:off x="3420889" y="679056"/>
            <a:ext cx="2657411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latin typeface="Open Sans"/>
                <a:ea typeface="Open Sans"/>
                <a:cs typeface="Open Sans"/>
                <a:sym typeface="Open Sans"/>
              </a:rPr>
              <a:t>CMS Data from Jan 2018 to Jul 2019, all sites</a:t>
            </a:r>
            <a:endParaRPr sz="10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59AEC5-0A3D-974B-B5C5-031903812435}"/>
              </a:ext>
            </a:extLst>
          </p:cNvPr>
          <p:cNvSpPr txBox="1"/>
          <p:nvPr/>
        </p:nvSpPr>
        <p:spPr>
          <a:xfrm>
            <a:off x="4869369" y="27408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log scale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9726CE-A8C8-9A40-8287-E058C3D592EF}"/>
              </a:ext>
            </a:extLst>
          </p:cNvPr>
          <p:cNvSpPr txBox="1"/>
          <p:nvPr/>
        </p:nvSpPr>
        <p:spPr>
          <a:xfrm>
            <a:off x="8251885" y="7766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B3A34A-D666-1D40-AE34-D98A270602A7}"/>
              </a:ext>
            </a:extLst>
          </p:cNvPr>
          <p:cNvSpPr txBox="1"/>
          <p:nvPr/>
        </p:nvSpPr>
        <p:spPr>
          <a:xfrm>
            <a:off x="8213110" y="27433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20A31D-ACD1-3A44-8E29-626A70F80E02}"/>
              </a:ext>
            </a:extLst>
          </p:cNvPr>
          <p:cNvSpPr txBox="1"/>
          <p:nvPr/>
        </p:nvSpPr>
        <p:spPr>
          <a:xfrm>
            <a:off x="6890615" y="30972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0B92C5-CB1A-B945-BDA7-919728016399}"/>
              </a:ext>
            </a:extLst>
          </p:cNvPr>
          <p:cNvSpPr txBox="1"/>
          <p:nvPr/>
        </p:nvSpPr>
        <p:spPr>
          <a:xfrm>
            <a:off x="6856245" y="240739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3648318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Managing the cache space</a:t>
            </a:r>
            <a:endParaRPr dirty="0"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Caches are unmanaged, but different strategies to free up space can be used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When? For example</a:t>
            </a:r>
            <a:endParaRPr dirty="0">
              <a:solidFill>
                <a:srgbClr val="00B050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When the cache occupancy reaches a certain threshold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When the cache decides that a file is not needed (at any time)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>
                <a:solidFill>
                  <a:srgbClr val="00B050"/>
                </a:solidFill>
              </a:rPr>
              <a:t>How? For example:</a:t>
            </a:r>
            <a:endParaRPr dirty="0">
              <a:solidFill>
                <a:srgbClr val="00B050"/>
              </a:solidFill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By deleting the least recently used (LRU) files until the cache occupancy falls below a certain threshold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When, given the history of the file accesses, the cache decides that it is unlikely that a file will be needed again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solidFill>
                  <a:srgbClr val="C00000"/>
                </a:solidFill>
              </a:rPr>
              <a:t>One objective of this work is to compare strategies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1406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Simulating a site cache</a:t>
            </a:r>
            <a:endParaRPr/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1"/>
          </p:nvPr>
        </p:nvSpPr>
        <p:spPr>
          <a:xfrm>
            <a:off x="311700" y="1147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Some sites run production caches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CMS </a:t>
            </a:r>
            <a:r>
              <a:rPr lang="en-GB" dirty="0" err="1"/>
              <a:t>SoCal</a:t>
            </a:r>
            <a:r>
              <a:rPr lang="en-GB" dirty="0"/>
              <a:t> Tier-2 does, see </a:t>
            </a:r>
            <a:r>
              <a:rPr lang="en-GB" dirty="0" err="1"/>
              <a:t>Matevz</a:t>
            </a:r>
            <a:r>
              <a:rPr lang="en-GB" dirty="0"/>
              <a:t>’ talk just after this one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Data popularity records may allow to “simulate” the effect of having a site cache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CMS collects and stores, for each CMSSW job, information about the files during its execution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File </a:t>
            </a:r>
            <a:r>
              <a:rPr lang="en-GB" dirty="0">
                <a:solidFill>
                  <a:srgbClr val="FF0000"/>
                </a:solidFill>
              </a:rPr>
              <a:t>name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</a:rPr>
              <a:t>size</a:t>
            </a:r>
            <a:r>
              <a:rPr lang="en-GB" dirty="0"/>
              <a:t>, access </a:t>
            </a:r>
            <a:r>
              <a:rPr lang="en-GB" dirty="0">
                <a:solidFill>
                  <a:srgbClr val="FF0000"/>
                </a:solidFill>
              </a:rPr>
              <a:t>time</a:t>
            </a:r>
            <a:r>
              <a:rPr lang="en-GB" dirty="0"/>
              <a:t>, user, </a:t>
            </a:r>
            <a:r>
              <a:rPr lang="en-GB" dirty="0">
                <a:solidFill>
                  <a:srgbClr val="FF0000"/>
                </a:solidFill>
              </a:rPr>
              <a:t>site</a:t>
            </a:r>
            <a:r>
              <a:rPr lang="en-GB" dirty="0"/>
              <a:t>, type, host name of the client and the server, bytes read and written, etc.</a:t>
            </a:r>
            <a:endParaRPr dirty="0"/>
          </a:p>
        </p:txBody>
      </p:sp>
      <p:sp>
        <p:nvSpPr>
          <p:cNvPr id="124" name="Google Shape;124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96428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17426</TotalTime>
  <Words>2384</Words>
  <Application>Microsoft Macintosh PowerPoint</Application>
  <PresentationFormat>On-screen Show (16:9)</PresentationFormat>
  <Paragraphs>364</Paragraphs>
  <Slides>51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Calibri</vt:lpstr>
      <vt:lpstr>Helvetica</vt:lpstr>
      <vt:lpstr>Liberation Sans</vt:lpstr>
      <vt:lpstr>Open Sans</vt:lpstr>
      <vt:lpstr>Wingdings</vt:lpstr>
      <vt:lpstr>CERNCorporate16-9</vt:lpstr>
      <vt:lpstr>PowerPoint Presentation</vt:lpstr>
      <vt:lpstr>Analysis of Data Access Patterns in ATLAS and CMS </vt:lpstr>
      <vt:lpstr>Introduction</vt:lpstr>
      <vt:lpstr>What have we used?</vt:lpstr>
      <vt:lpstr>What have we looked at?</vt:lpstr>
      <vt:lpstr>Why use a site cache?</vt:lpstr>
      <vt:lpstr>File access patterns  and caches</vt:lpstr>
      <vt:lpstr>Managing the cache space</vt:lpstr>
      <vt:lpstr>Simulating a site cache</vt:lpstr>
      <vt:lpstr>File types (“data tiers”)</vt:lpstr>
      <vt:lpstr>“LRU” caches</vt:lpstr>
      <vt:lpstr>“N-days” caches</vt:lpstr>
      <vt:lpstr>Cost function</vt:lpstr>
      <vt:lpstr>Unitary cost estimation</vt:lpstr>
      <vt:lpstr>Cost optimisation</vt:lpstr>
      <vt:lpstr>Access time patterns</vt:lpstr>
      <vt:lpstr>Access time patterns</vt:lpstr>
      <vt:lpstr>Distribution of time to next access</vt:lpstr>
      <vt:lpstr>Access Probabilities </vt:lpstr>
      <vt:lpstr>What to do with this?</vt:lpstr>
      <vt:lpstr>Comparing Caches on Different Sites</vt:lpstr>
      <vt:lpstr>PowerPoint Presentation</vt:lpstr>
      <vt:lpstr>PowerPoint Presentation</vt:lpstr>
      <vt:lpstr>PowerPoint Presentation</vt:lpstr>
      <vt:lpstr>How long is data used?</vt:lpstr>
      <vt:lpstr>Analysis data active/stored </vt:lpstr>
      <vt:lpstr>Non Analysis data active/stored</vt:lpstr>
      <vt:lpstr>Storage is actively managed </vt:lpstr>
      <vt:lpstr>Cost / Value </vt:lpstr>
      <vt:lpstr>Cost of data not accessed </vt:lpstr>
      <vt:lpstr>Site Perspective </vt:lpstr>
      <vt:lpstr>Site Perspective</vt:lpstr>
      <vt:lpstr>CERN LHCb CMS ATLAS </vt:lpstr>
      <vt:lpstr>PIC/CIEMAT Carlos Pérez Dengra</vt:lpstr>
      <vt:lpstr>Number of accesses: PIC</vt:lpstr>
      <vt:lpstr>File lifetime at PIC 85% are removed within 1 month</vt:lpstr>
      <vt:lpstr>Summary</vt:lpstr>
      <vt:lpstr>What would be nice ;-)</vt:lpstr>
      <vt:lpstr>Related work</vt:lpstr>
      <vt:lpstr>Backup slides</vt:lpstr>
      <vt:lpstr>Probability of another access</vt:lpstr>
      <vt:lpstr>Probability of another access</vt:lpstr>
      <vt:lpstr>PIC</vt:lpstr>
      <vt:lpstr>PowerPoint Presentation</vt:lpstr>
      <vt:lpstr>CERN  </vt:lpstr>
      <vt:lpstr>AOD(SIM) vs. MINIAOD(SIM)</vt:lpstr>
      <vt:lpstr>PowerPoint Presentation</vt:lpstr>
      <vt:lpstr>PowerPoint Presentation</vt:lpstr>
      <vt:lpstr>File access patterns </vt:lpstr>
      <vt:lpstr>File access rates at a T2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1055</cp:revision>
  <dcterms:created xsi:type="dcterms:W3CDTF">2012-11-30T11:04:26Z</dcterms:created>
  <dcterms:modified xsi:type="dcterms:W3CDTF">2019-11-04T10:28:24Z</dcterms:modified>
</cp:coreProperties>
</file>