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641159"/>
          <c:y val="0.0498477"/>
          <c:w val="0.439462"/>
          <c:h val="0.8647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HiPO READ</c:v>
                </c:pt>
              </c:strCache>
            </c:strRef>
          </c:tx>
          <c:spPr>
            <a:solidFill>
              <a:srgbClr val="2E578C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Operations</c:v>
                </c:pt>
              </c:strCache>
            </c:strRef>
          </c:cat>
          <c:val>
            <c:numRef>
              <c:f>Sheet1!$B$2:$B$2</c:f>
              <c:numCache>
                <c:ptCount val="1"/>
                <c:pt idx="0">
                  <c:v>1.200000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HIPO WRITE</c:v>
                </c:pt>
              </c:strCache>
            </c:strRef>
          </c:tx>
          <c:spPr>
            <a:solidFill>
              <a:srgbClr val="5D964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Operations</c:v>
                </c:pt>
              </c:strCache>
            </c:strRef>
          </c:cat>
          <c:val>
            <c:numRef>
              <c:f>Sheet1!$B$3:$B$3</c:f>
              <c:numCache>
                <c:ptCount val="1"/>
                <c:pt idx="0">
                  <c:v>7.200000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TRANSFER</c:v>
                </c:pt>
              </c:strCache>
            </c:strRef>
          </c:tx>
          <c:spPr>
            <a:solidFill>
              <a:srgbClr val="E7A13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Operations</c:v>
                </c:pt>
              </c:strCache>
            </c:strRef>
          </c:cat>
          <c:val>
            <c:numRef>
              <c:f>Sheet1!$B$4:$B$4</c:f>
              <c:numCache>
                <c:ptCount val="1"/>
                <c:pt idx="0">
                  <c:v>35.700000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ROOT WRITE</c:v>
                </c:pt>
              </c:strCache>
            </c:strRef>
          </c:tx>
          <c:spPr>
            <a:solidFill>
              <a:srgbClr val="BC2D3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Operations</c:v>
                </c:pt>
              </c:strCache>
            </c:strRef>
          </c:cat>
          <c:val>
            <c:numRef>
              <c:f>Sheet1!$B$5:$B$5</c:f>
              <c:numCache>
                <c:ptCount val="1"/>
                <c:pt idx="0">
                  <c:v>72.500000</c:v>
                </c:pt>
              </c:numCache>
            </c:numRef>
          </c:val>
        </c:ser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20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320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2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444493"/>
          <c:y val="0.0322225"/>
          <c:w val="0.555507"/>
          <c:h val="0.261105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3800" u="none">
              <a:solidFill>
                <a:srgbClr val="000000"/>
              </a:solidFill>
              <a:latin typeface="Helvetica Neue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709675"/>
          <c:y val="0.120359"/>
          <c:w val="0.924032"/>
          <c:h val="0.7741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HiPO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1D</c:v>
                </c:pt>
                <c:pt idx="1">
                  <c:v>2D</c:v>
                </c:pt>
                <c:pt idx="2">
                  <c:v>1D (3 VAR)</c:v>
                </c:pt>
              </c:strCache>
            </c:strRef>
          </c:cat>
          <c:val>
            <c:numRef>
              <c:f>Sheet1!$B$2:$D$2</c:f>
              <c:numCache>
                <c:ptCount val="3"/>
                <c:pt idx="0">
                  <c:v>3.200000</c:v>
                </c:pt>
                <c:pt idx="1">
                  <c:v>2.200000</c:v>
                </c:pt>
                <c:pt idx="2">
                  <c:v>2.800000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ROOT (ZLIB)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1D</c:v>
                </c:pt>
                <c:pt idx="1">
                  <c:v>2D</c:v>
                </c:pt>
                <c:pt idx="2">
                  <c:v>1D (3 VAR)</c:v>
                </c:pt>
              </c:strCache>
            </c:strRef>
          </c:cat>
          <c:val>
            <c:numRef>
              <c:f>Sheet1!$B$3:$D$3</c:f>
              <c:numCache>
                <c:ptCount val="3"/>
                <c:pt idx="0">
                  <c:v>7.600000</c:v>
                </c:pt>
                <c:pt idx="1">
                  <c:v>16.800000</c:v>
                </c:pt>
                <c:pt idx="2">
                  <c:v>18.500000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ROOT (LZ4)</c:v>
                </c:pt>
              </c:strCache>
            </c:strRef>
          </c:tx>
          <c:spPr>
            <a:solidFill>
              <a:schemeClr val="accent4">
                <a:hueOff val="-461056"/>
                <a:satOff val="4338"/>
                <a:lumOff val="-10225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1D</c:v>
                </c:pt>
                <c:pt idx="1">
                  <c:v>2D</c:v>
                </c:pt>
                <c:pt idx="2">
                  <c:v>1D (3 VAR)</c:v>
                </c:pt>
              </c:strCache>
            </c:strRef>
          </c:cat>
          <c:val>
            <c:numRef>
              <c:f>Sheet1!$B$4:$D$4</c:f>
              <c:numCache>
                <c:ptCount val="3"/>
                <c:pt idx="0">
                  <c:v>6.700000</c:v>
                </c:pt>
                <c:pt idx="1">
                  <c:v>14.200000</c:v>
                </c:pt>
                <c:pt idx="2">
                  <c:v>14.900000</c:v>
                </c:pt>
              </c:numCache>
            </c:numRef>
          </c:val>
        </c:ser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20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320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2"/>
        <c:crosses val="autoZero"/>
        <c:crossBetween val="between"/>
        <c:majorUnit val="5"/>
        <c:minorUnit val="2.5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0451566"/>
          <c:y val="0"/>
          <c:w val="0.909687"/>
          <c:h val="0.100285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3800" u="none">
              <a:solidFill>
                <a:srgbClr val="000000"/>
              </a:solidFill>
              <a:latin typeface="Helvetica Neue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854066"/>
          <c:y val="0.0903435"/>
          <c:w val="0.909593"/>
          <c:h val="0.8273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HiPO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Format</c:v>
                </c:pt>
              </c:strCache>
            </c:strRef>
          </c:cat>
          <c:val>
            <c:numRef>
              <c:f>Sheet1!$B$2:$B$2</c:f>
              <c:numCache>
                <c:ptCount val="1"/>
                <c:pt idx="0">
                  <c:v>44.400000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ROOT (LZ4)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Format</c:v>
                </c:pt>
              </c:strCache>
            </c:strRef>
          </c:cat>
          <c:val>
            <c:numRef>
              <c:f>Sheet1!$B$3:$B$3</c:f>
              <c:numCache>
                <c:ptCount val="1"/>
                <c:pt idx="0">
                  <c:v>437.600000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ROOT (LZ4) DF</c:v>
                </c:pt>
              </c:strCache>
            </c:strRef>
          </c:tx>
          <c:spPr>
            <a:solidFill>
              <a:schemeClr val="accent4">
                <a:hueOff val="-461056"/>
                <a:satOff val="4338"/>
                <a:lumOff val="-10225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Format</c:v>
                </c:pt>
              </c:strCache>
            </c:strRef>
          </c:cat>
          <c:val>
            <c:numRef>
              <c:f>Sheet1!$B$4:$B$4</c:f>
              <c:numCache>
                <c:ptCount val="1"/>
                <c:pt idx="0">
                  <c:v>223.400000</c:v>
                </c:pt>
              </c:numCache>
            </c:numRef>
          </c:val>
        </c:ser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20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320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2"/>
        <c:crosses val="autoZero"/>
        <c:crossBetween val="between"/>
        <c:majorUnit val="125"/>
        <c:minorUnit val="62.5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0636788"/>
          <c:y val="0"/>
          <c:w val="0.892041"/>
          <c:h val="0.0815105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3800" u="none">
              <a:solidFill>
                <a:srgbClr val="000000"/>
              </a:solidFill>
              <a:latin typeface="Helvetica Neue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 algn="ctr">
              <a:defRPr sz="11200"/>
            </a:lvl1pPr>
          </a:lstStyle>
          <a:p>
            <a:pPr/>
            <a:r>
              <a:t>Title Text</a:t>
            </a:r>
          </a:p>
        </p:txBody>
      </p:sp>
      <p:sp>
        <p:nvSpPr>
          <p:cNvPr id="18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>
            <a:lvl1pPr algn="ctr">
              <a:defRPr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Image"/>
          <p:cNvSpPr/>
          <p:nvPr>
            <p:ph type="pic" idx="13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5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 algn="ctr">
              <a:defRPr sz="8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6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5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5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5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5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Image"/>
          <p:cNvSpPr/>
          <p:nvPr>
            <p:ph type="pic" sz="half" idx="13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54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</p:spPr>
        <p:txBody>
          <a:bodyPr/>
          <a:lstStyle>
            <a:lvl1pPr algn="ctr">
              <a:defRPr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5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har char="•"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117600" indent="-558800">
              <a:spcBef>
                <a:spcPts val="4500"/>
              </a:spcBef>
              <a:buChar char="•"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676400" indent="-558800">
              <a:spcBef>
                <a:spcPts val="4500"/>
              </a:spcBef>
              <a:buChar char="•"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235200" indent="-558800">
              <a:spcBef>
                <a:spcPts val="4500"/>
              </a:spcBef>
              <a:buChar char="•"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794000" indent="-558800">
              <a:spcBef>
                <a:spcPts val="4500"/>
              </a:spcBef>
              <a:buChar char="•"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Image"/>
          <p:cNvSpPr/>
          <p:nvPr>
            <p:ph type="pic" sz="quarter" idx="13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4" name="Image"/>
          <p:cNvSpPr/>
          <p:nvPr>
            <p:ph type="pic" sz="quarter" idx="14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5" name="Image"/>
          <p:cNvSpPr/>
          <p:nvPr>
            <p:ph type="pic" idx="15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74" name="“Type a quote here.”"/>
          <p:cNvSpPr txBox="1"/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018079" y="355600"/>
            <a:ext cx="22347842" cy="1072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092844" y="1841152"/>
            <a:ext cx="21907708" cy="11036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" name="JLab_logo_text_white_bw1.jpg" descr="JLab_logo_text_white_bw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048" y="12954000"/>
            <a:ext cx="3175001" cy="72159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Line"/>
          <p:cNvSpPr/>
          <p:nvPr/>
        </p:nvSpPr>
        <p:spPr>
          <a:xfrm>
            <a:off x="2425700" y="13296900"/>
            <a:ext cx="21907707" cy="0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1984735" y="13296900"/>
            <a:ext cx="414529" cy="393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0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" name="Gagik Gavalian (November 2019)"/>
          <p:cNvSpPr txBox="1"/>
          <p:nvPr/>
        </p:nvSpPr>
        <p:spPr>
          <a:xfrm>
            <a:off x="20501483" y="13271500"/>
            <a:ext cx="3878835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Gagik Gavalian (November 2019)</a:t>
            </a:r>
          </a:p>
        </p:txBody>
      </p:sp>
      <p:sp>
        <p:nvSpPr>
          <p:cNvPr id="8" name="Rectangle"/>
          <p:cNvSpPr/>
          <p:nvPr/>
        </p:nvSpPr>
        <p:spPr>
          <a:xfrm>
            <a:off x="1130300" y="1371600"/>
            <a:ext cx="1270000" cy="152351"/>
          </a:xfrm>
          <a:prstGeom prst="rect">
            <a:avLst/>
          </a:prstGeom>
          <a:solidFill>
            <a:srgbClr val="527CB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" name="Rectangle"/>
          <p:cNvSpPr/>
          <p:nvPr/>
        </p:nvSpPr>
        <p:spPr>
          <a:xfrm>
            <a:off x="2400300" y="1371600"/>
            <a:ext cx="1270000" cy="152351"/>
          </a:xfrm>
          <a:prstGeom prst="rect">
            <a:avLst/>
          </a:prstGeom>
          <a:solidFill>
            <a:srgbClr val="69C398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0" name="Rectangle"/>
          <p:cNvSpPr/>
          <p:nvPr/>
        </p:nvSpPr>
        <p:spPr>
          <a:xfrm>
            <a:off x="3670300" y="1371600"/>
            <a:ext cx="1270000" cy="152351"/>
          </a:xfrm>
          <a:prstGeom prst="rect">
            <a:avLst/>
          </a:prstGeom>
          <a:solidFill>
            <a:srgbClr val="F57E4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406400" marR="0" indent="-406400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‣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1005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‣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640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‣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2275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‣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2910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‣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3545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4180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4815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5450416" marR="0" indent="-370416" algn="l" defTabSz="825500" latinLnBrk="0">
        <a:lnSpc>
          <a:spcPct val="10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merican Typewrite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Data Format for CLAS12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Data Format for CLAS12</a:t>
            </a:r>
          </a:p>
          <a:p>
            <a:pPr/>
            <a:r>
              <a:t>Experiment</a:t>
            </a:r>
          </a:p>
        </p:txBody>
      </p:sp>
      <p:sp>
        <p:nvSpPr>
          <p:cNvPr id="92" name="Gagik Gavalian (Jlab)…"/>
          <p:cNvSpPr txBox="1"/>
          <p:nvPr>
            <p:ph type="subTitle" sz="quarter" idx="1"/>
          </p:nvPr>
        </p:nvSpPr>
        <p:spPr>
          <a:xfrm>
            <a:off x="1778000" y="8267700"/>
            <a:ext cx="20828000" cy="1587500"/>
          </a:xfrm>
          <a:prstGeom prst="rect">
            <a:avLst/>
          </a:prstGeom>
        </p:spPr>
        <p:txBody>
          <a:bodyPr/>
          <a:lstStyle/>
          <a:p>
            <a:pPr algn="r">
              <a:defRPr sz="3600"/>
            </a:pPr>
            <a:r>
              <a:t>Gagik Gavalian (Jlab)</a:t>
            </a:r>
          </a:p>
          <a:p>
            <a:pPr algn="r">
              <a:defRPr sz="3600"/>
            </a:pPr>
            <a:r>
              <a:t>CHEP 2019 (November)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OOT vs HiPO Benchmarks (Data Frames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ROOT vs HiPO Benchmarks (Data Frames)</a:t>
            </a:r>
          </a:p>
        </p:txBody>
      </p:sp>
      <p:sp>
        <p:nvSpPr>
          <p:cNvPr id="230" name="Slide Number"/>
          <p:cNvSpPr txBox="1"/>
          <p:nvPr>
            <p:ph type="sldNum" sz="quarter" idx="2"/>
          </p:nvPr>
        </p:nvSpPr>
        <p:spPr>
          <a:xfrm>
            <a:off x="11983466" y="13296900"/>
            <a:ext cx="41706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231" name="2D Column Chart"/>
          <p:cNvGraphicFramePr/>
          <p:nvPr/>
        </p:nvGraphicFramePr>
        <p:xfrm>
          <a:off x="967184" y="2987801"/>
          <a:ext cx="11601005" cy="987404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32" name="1D - plotting 1d histogram from 8 variables:…"/>
          <p:cNvSpPr txBox="1"/>
          <p:nvPr/>
        </p:nvSpPr>
        <p:spPr>
          <a:xfrm>
            <a:off x="13334855" y="8323692"/>
            <a:ext cx="10012527" cy="3825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44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1D - plotting 1d histogram from 8 variables:</a:t>
            </a:r>
            <a:endParaRPr>
              <a:solidFill>
                <a:schemeClr val="accent1">
                  <a:lumOff val="-13575"/>
                </a:schemeClr>
              </a:solidFill>
            </a:endParaRPr>
          </a:p>
          <a:p>
            <a:pPr lvl="1" marL="1270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HiPO reads all branches</a:t>
            </a:r>
          </a:p>
          <a:p>
            <a:pPr lvl="1" marL="1270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ROOT reads 8 (out of 12) branch</a:t>
            </a:r>
          </a:p>
        </p:txBody>
      </p:sp>
      <p:graphicFrame>
        <p:nvGraphicFramePr>
          <p:cNvPr id="233" name="Table"/>
          <p:cNvGraphicFramePr/>
          <p:nvPr/>
        </p:nvGraphicFramePr>
        <p:xfrm>
          <a:off x="13220700" y="3682608"/>
          <a:ext cx="9850835" cy="395664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203405"/>
                <a:gridCol w="3283816"/>
                <a:gridCol w="1900903"/>
                <a:gridCol w="2462708"/>
              </a:tblGrid>
              <a:tr h="131888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Format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Compression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File Size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Events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31888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HiPO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LZ4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7.42 GB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32.4 M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31888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ROOT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LZ4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8.00 GB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32.4 M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umma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236" name="Slide Number"/>
          <p:cNvSpPr txBox="1"/>
          <p:nvPr>
            <p:ph type="sldNum" sz="quarter" idx="2"/>
          </p:nvPr>
        </p:nvSpPr>
        <p:spPr>
          <a:xfrm>
            <a:off x="11982958" y="13296900"/>
            <a:ext cx="418085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7" name="Data format…"/>
          <p:cNvSpPr txBox="1"/>
          <p:nvPr/>
        </p:nvSpPr>
        <p:spPr>
          <a:xfrm>
            <a:off x="1145932" y="2270937"/>
            <a:ext cx="22092136" cy="10272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546099" indent="-546099" algn="l" defTabSz="709930">
              <a:spcBef>
                <a:spcPts val="800"/>
              </a:spcBef>
              <a:buSzPct val="125000"/>
              <a:buChar char="•"/>
              <a:defRPr b="0" sz="4128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Data format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new data format is developed for transient data for CLAS12 detector, features: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full random access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compression (LZ4)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record tagging and event type separation</a:t>
            </a:r>
          </a:p>
          <a:p>
            <a:pPr marL="546099" indent="-546099" algn="l" defTabSz="709930">
              <a:spcBef>
                <a:spcPts val="800"/>
              </a:spcBef>
              <a:buSzPct val="125000"/>
              <a:buChar char="•"/>
              <a:defRPr b="0" sz="4128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Performance is better than ROOT: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data sorting and skimming is done using HiPO format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a ROOT interface is developed for plotting data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analysis can be done in ROOT using C++ interface.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final DSTs are stored in HiPO</a:t>
            </a:r>
          </a:p>
          <a:p>
            <a:pPr marL="546099" indent="-546099" algn="l" defTabSz="709930">
              <a:spcBef>
                <a:spcPts val="800"/>
              </a:spcBef>
              <a:buSzPct val="125000"/>
              <a:buChar char="•"/>
              <a:defRPr b="0" sz="4128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ROOT as Analysis File Format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is good for small files to do plotting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not very efficient to store large data sets and run through them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Backup Slid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Backup Slides</a:t>
            </a:r>
          </a:p>
        </p:txBody>
      </p:sp>
      <p:sp>
        <p:nvSpPr>
          <p:cNvPr id="240" name="Slide Number"/>
          <p:cNvSpPr txBox="1"/>
          <p:nvPr>
            <p:ph type="sldNum" sz="quarter" idx="2"/>
          </p:nvPr>
        </p:nvSpPr>
        <p:spPr>
          <a:xfrm>
            <a:off x="11978385" y="13296900"/>
            <a:ext cx="42722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ROOT Benchmar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ROOT Benchmarks</a:t>
            </a:r>
          </a:p>
        </p:txBody>
      </p:sp>
      <p:sp>
        <p:nvSpPr>
          <p:cNvPr id="243" name="Slide Number"/>
          <p:cNvSpPr txBox="1"/>
          <p:nvPr>
            <p:ph type="sldNum" sz="quarter" idx="2"/>
          </p:nvPr>
        </p:nvSpPr>
        <p:spPr>
          <a:xfrm>
            <a:off x="11981433" y="13296900"/>
            <a:ext cx="421133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4" name="processed events = 32464165, benchmark (WRITE) : time =     433.10 sec , count = 32464165…"/>
          <p:cNvSpPr txBox="1"/>
          <p:nvPr/>
        </p:nvSpPr>
        <p:spPr>
          <a:xfrm>
            <a:off x="1882766" y="7051675"/>
            <a:ext cx="19168245" cy="261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processed events = 32464165, benchmark (WRITE) : time =     433.10 sec , count = 32464165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processed events = 32464165, benchmark (READ)  : time =       7.79 sec , count = 32464165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processed events = 32464165, benchmark (COPY)  : time =     258.73 sec , count = 32464165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processed events = 32464165, benchmark (REST)  : time =       5.58 sec , count = 32464165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 total time =     705.21</a:t>
            </a:r>
          </a:p>
        </p:txBody>
      </p:sp>
      <p:sp>
        <p:nvSpPr>
          <p:cNvPr id="245" name="----------------------------------------…"/>
          <p:cNvSpPr txBox="1"/>
          <p:nvPr/>
        </p:nvSpPr>
        <p:spPr>
          <a:xfrm>
            <a:off x="1898393" y="4022724"/>
            <a:ext cx="9320139" cy="303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----------------------------------------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header version   : 6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header length    : 56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first record pos : 1224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trailer position : 7427376676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file size        : 7427394804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----------------------------------------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ROOT Benchmar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ROOT Benchmarks</a:t>
            </a:r>
          </a:p>
        </p:txBody>
      </p:sp>
      <p:sp>
        <p:nvSpPr>
          <p:cNvPr id="248" name="Slide Number"/>
          <p:cNvSpPr txBox="1"/>
          <p:nvPr>
            <p:ph type="sldNum" sz="quarter" idx="2"/>
          </p:nvPr>
        </p:nvSpPr>
        <p:spPr>
          <a:xfrm>
            <a:off x="11986005" y="13296900"/>
            <a:ext cx="41198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9" name="treeLZ4-&gt;Draw(“sqrt(px*px+py*py+pz*pz)&gt;&gt;LZ3(200,0,10)&quot;,&quot;pid==11&quot;,&quot;hist&quot;);…"/>
          <p:cNvSpPr txBox="1"/>
          <p:nvPr/>
        </p:nvSpPr>
        <p:spPr>
          <a:xfrm>
            <a:off x="1034605" y="4584700"/>
            <a:ext cx="22314790" cy="454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 treeLZ4-&gt;Draw(“sqrt(px*px+py*py+pz*pz)&gt;&gt;LZ3(200,0,10)","pid==11","hist");</a:t>
            </a: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Elapsed time Root LZ4 calculate momentum of e- :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18.4177</a:t>
            </a: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 treeLZ4-&gt;Draw(“pid*charge*sqrt(px*px+py*py+pz*pz)/(vx+vy+vz)&gt;&gt;LZ3(200,0,10)","pid==11","hist");</a:t>
            </a: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Elapsed time Root LZ4 calculate momentum of e- :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29.4539</a:t>
            </a:r>
            <a:endParaRPr>
              <a:solidFill>
                <a:schemeClr val="accent5">
                  <a:hueOff val="-82419"/>
                  <a:satOff val="-9513"/>
                  <a:lumOff val="-16343"/>
                </a:schemeClr>
              </a:solidFill>
            </a:endParaRP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 treeLZ4-&gt;Draw(“beta*charge*sqrt(px*px+py*py+pz*pz)*(vx+vy+vz)*status*chi2pid&gt;&gt;LZ3(200,0,10)","pid==11","hist");</a:t>
            </a:r>
          </a:p>
          <a:p>
            <a:pPr algn="l">
              <a:defRPr b="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Elapsed time Root LZ4 calculate momentum of e- :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36.5032</a:t>
            </a:r>
            <a:endParaRPr>
              <a:solidFill>
                <a:schemeClr val="accent5">
                  <a:hueOff val="-82419"/>
                  <a:satOff val="-9513"/>
                  <a:lumOff val="-16343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OOT Benchmar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ROOT Benchmarks</a:t>
            </a:r>
          </a:p>
        </p:txBody>
      </p:sp>
      <p:sp>
        <p:nvSpPr>
          <p:cNvPr id="252" name="Slide Number"/>
          <p:cNvSpPr txBox="1"/>
          <p:nvPr>
            <p:ph type="sldNum" sz="quarter" idx="2"/>
          </p:nvPr>
        </p:nvSpPr>
        <p:spPr>
          <a:xfrm>
            <a:off x="11981560" y="13296900"/>
            <a:ext cx="42087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3" name="processed events = 6492833, benchmark (WRITE) : time =      77.01 sec , count = 6492833…"/>
          <p:cNvSpPr txBox="1"/>
          <p:nvPr/>
        </p:nvSpPr>
        <p:spPr>
          <a:xfrm>
            <a:off x="1882766" y="7394575"/>
            <a:ext cx="20735684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 sz="3100">
                <a:solidFill>
                  <a:srgbClr val="EBE7E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processed events = 6492833, benchmark (WRITE) : time =      77.01 sec , count = 6492833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 sz="3100">
                <a:solidFill>
                  <a:srgbClr val="EBE7E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processed events = 6492833, benchmark (READ)  : time =       1.25 sec , count = 6492833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 sz="3100">
                <a:solidFill>
                  <a:srgbClr val="EBE7E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processed events = 6492833, benchmark (COPY)  : time =      37.52 sec , count = 6492833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 sz="3100">
                <a:solidFill>
                  <a:srgbClr val="EBE7E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processed events = 6492833, benchmark (REST)  : time =       0.91 sec , count = 6492833</a:t>
            </a:r>
          </a:p>
        </p:txBody>
      </p:sp>
      <p:sp>
        <p:nvSpPr>
          <p:cNvPr id="254" name="----------------------------------------…"/>
          <p:cNvSpPr txBox="1"/>
          <p:nvPr/>
        </p:nvSpPr>
        <p:spPr>
          <a:xfrm>
            <a:off x="1898393" y="4022724"/>
            <a:ext cx="9320139" cy="303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----------------------------------------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header version   : 6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header length    : 56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first record pos : 1224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trailer position : 7427376676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**** reader:: file size        : 7427394804</a:t>
            </a:r>
          </a:p>
          <a:p>
            <a:pPr algn="l">
              <a:defRPr b="0" sz="2800">
                <a:latin typeface="Menlo"/>
                <a:ea typeface="Menlo"/>
                <a:cs typeface="Menlo"/>
                <a:sym typeface="Menlo"/>
              </a:defRPr>
            </a:pPr>
            <a:r>
              <a:t>----------------------------------------</a:t>
            </a:r>
          </a:p>
        </p:txBody>
      </p:sp>
      <p:sp>
        <p:nvSpPr>
          <p:cNvPr id="255" name="ifarm1801"/>
          <p:cNvSpPr txBox="1"/>
          <p:nvPr/>
        </p:nvSpPr>
        <p:spPr>
          <a:xfrm>
            <a:off x="2085847" y="2493113"/>
            <a:ext cx="189890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ifarm1801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nt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6" name="Past…"/>
          <p:cNvSpPr txBox="1"/>
          <p:nvPr/>
        </p:nvSpPr>
        <p:spPr>
          <a:xfrm>
            <a:off x="1145932" y="2270937"/>
            <a:ext cx="22092136" cy="10272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546099" indent="-546099" algn="l" defTabSz="709930">
              <a:spcBef>
                <a:spcPts val="800"/>
              </a:spcBef>
              <a:buSzPct val="125000"/>
              <a:buChar char="•"/>
              <a:defRPr b="0" sz="4128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Past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Hall-B at Jefferson Laboratory was running experiments using Cebaf Large Acceptance Spectrometer (CLAS) with 6 GeV electron beam.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On hydrogen target 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On nuclear target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Using tagged photon beam</a:t>
            </a:r>
          </a:p>
          <a:p>
            <a:pPr marL="546099" indent="-546099" algn="l" defTabSz="709930">
              <a:spcBef>
                <a:spcPts val="800"/>
              </a:spcBef>
              <a:buSzPct val="125000"/>
              <a:buChar char="•"/>
              <a:defRPr b="0" sz="4128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Present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With the upgrade of Jlab accelerator to 12 GeV CLAS detector was upgraded to run experiments with higher beam energy and higher luminosities.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Introduced many new detectors</a:t>
            </a:r>
          </a:p>
          <a:p>
            <a:pPr lvl="2" marL="1638300" indent="-546100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Increased data volume (about 50x)</a:t>
            </a:r>
          </a:p>
          <a:p>
            <a:pPr marL="546099" indent="-546099" algn="l" defTabSz="709930">
              <a:spcBef>
                <a:spcPts val="800"/>
              </a:spcBef>
              <a:buSzPct val="125000"/>
              <a:buChar char="•"/>
              <a:defRPr b="0" sz="4128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Future</a:t>
            </a:r>
          </a:p>
          <a:p>
            <a:pPr lvl="1" marL="1092199" indent="-546099" algn="l" defTabSz="709930">
              <a:spcBef>
                <a:spcPts val="800"/>
              </a:spcBef>
              <a:buSzPct val="125000"/>
              <a:buChar char="•"/>
              <a:defRPr b="0" sz="41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Larger data sizes demand new approach to data formats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LAS12 Detec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CLAS12 Detector</a:t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0575" y="1706822"/>
            <a:ext cx="10991298" cy="10874044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Drift Chamber inside Toroidal field for forward tacks.…"/>
          <p:cNvSpPr txBox="1"/>
          <p:nvPr>
            <p:ph type="body" sz="half" idx="1"/>
          </p:nvPr>
        </p:nvSpPr>
        <p:spPr>
          <a:xfrm>
            <a:off x="12093828" y="2426153"/>
            <a:ext cx="11253554" cy="6135288"/>
          </a:xfrm>
          <a:prstGeom prst="rect">
            <a:avLst/>
          </a:prstGeom>
        </p:spPr>
        <p:txBody>
          <a:bodyPr/>
          <a:lstStyle/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Drift Chamber</a:t>
            </a:r>
            <a:r>
              <a:t> inside Toroidal field for forward tacks.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Electromagnetic Calorimeter</a:t>
            </a:r>
            <a:r>
              <a:t> for electron identification and neutral particle detector.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Time of Flight</a:t>
            </a:r>
            <a:r>
              <a:t> system for particle identification.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High Threshold Cherenkov Detector</a:t>
            </a:r>
            <a:r>
              <a:t> for electron pion rejection.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Silicon tracker</a:t>
            </a:r>
            <a:r>
              <a:t> for central detector charged particle tracking in Solenoidal Filed. 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Central Neutron Detector</a:t>
            </a:r>
            <a:r>
              <a:t> for neutron identification.</a:t>
            </a:r>
          </a:p>
        </p:txBody>
      </p:sp>
      <p:sp>
        <p:nvSpPr>
          <p:cNvPr id="102" name="&gt;100K Channels…"/>
          <p:cNvSpPr txBox="1"/>
          <p:nvPr/>
        </p:nvSpPr>
        <p:spPr>
          <a:xfrm>
            <a:off x="12093828" y="9590593"/>
            <a:ext cx="11253554" cy="2821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552450" indent="-552450" algn="l" defTabSz="718184">
              <a:spcBef>
                <a:spcPts val="800"/>
              </a:spcBef>
              <a:buSzPct val="125000"/>
              <a:buChar char="•"/>
              <a:defRPr b="0" sz="38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&gt;100K</a:t>
            </a:r>
            <a:r>
              <a:t> Channels</a:t>
            </a:r>
          </a:p>
          <a:p>
            <a:pPr marL="552450" indent="-552450" algn="l" defTabSz="718184">
              <a:spcBef>
                <a:spcPts val="800"/>
              </a:spcBef>
              <a:buSzPct val="125000"/>
              <a:buChar char="•"/>
              <a:defRPr b="0" sz="38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DAQ data rate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12 kHz</a:t>
            </a:r>
            <a:r>
              <a:t>, </a:t>
            </a:r>
          </a:p>
          <a:p>
            <a:pPr marL="552450" indent="-552450" algn="l" defTabSz="718184">
              <a:spcBef>
                <a:spcPts val="800"/>
              </a:spcBef>
              <a:buSzPct val="125000"/>
              <a:buChar char="•"/>
              <a:defRPr b="0" sz="38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Data rate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400 Mb/sec</a:t>
            </a:r>
            <a:endParaRPr>
              <a:solidFill>
                <a:schemeClr val="accent1">
                  <a:lumOff val="-13575"/>
                </a:schemeClr>
              </a:solidFill>
            </a:endParaRPr>
          </a:p>
          <a:p>
            <a:pPr marL="552450" indent="-552450" algn="l" defTabSz="718184">
              <a:spcBef>
                <a:spcPts val="800"/>
              </a:spcBef>
              <a:buSzPct val="125000"/>
              <a:buChar char="•"/>
              <a:defRPr b="0" sz="38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Up-to-Date collected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~1.2 Pb</a:t>
            </a:r>
          </a:p>
        </p:txBody>
      </p:sp>
      <p:sp>
        <p:nvSpPr>
          <p:cNvPr id="103" name="DETECTOR COMPOSITION:"/>
          <p:cNvSpPr txBox="1"/>
          <p:nvPr/>
        </p:nvSpPr>
        <p:spPr>
          <a:xfrm>
            <a:off x="11912389" y="1764271"/>
            <a:ext cx="605561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DETECTOR COMPOSITION:</a:t>
            </a:r>
          </a:p>
        </p:txBody>
      </p:sp>
      <p:sp>
        <p:nvSpPr>
          <p:cNvPr id="104" name="DATA ACQUISITION:"/>
          <p:cNvSpPr txBox="1"/>
          <p:nvPr/>
        </p:nvSpPr>
        <p:spPr>
          <a:xfrm>
            <a:off x="11956875" y="8886681"/>
            <a:ext cx="4517594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DATA ACQUISITION: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Data Flo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Data Flow</a:t>
            </a:r>
          </a:p>
        </p:txBody>
      </p:sp>
      <p:sp>
        <p:nvSpPr>
          <p:cNvPr id="107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8" name="DAQ"/>
          <p:cNvSpPr/>
          <p:nvPr/>
        </p:nvSpPr>
        <p:spPr>
          <a:xfrm rot="16200000">
            <a:off x="387548" y="3336825"/>
            <a:ext cx="2540001" cy="889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DAQ</a:t>
            </a:r>
          </a:p>
        </p:txBody>
      </p:sp>
      <p:sp>
        <p:nvSpPr>
          <p:cNvPr id="109" name="DECODE"/>
          <p:cNvSpPr/>
          <p:nvPr/>
        </p:nvSpPr>
        <p:spPr>
          <a:xfrm rot="16200000">
            <a:off x="387548" y="6240412"/>
            <a:ext cx="2540001" cy="889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DECODE</a:t>
            </a:r>
          </a:p>
        </p:txBody>
      </p:sp>
      <p:sp>
        <p:nvSpPr>
          <p:cNvPr id="110" name="RECONSTRUCTION"/>
          <p:cNvSpPr/>
          <p:nvPr/>
        </p:nvSpPr>
        <p:spPr>
          <a:xfrm rot="16200000">
            <a:off x="-564952" y="10096500"/>
            <a:ext cx="4445001" cy="889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RECONSTRUCTION</a:t>
            </a:r>
          </a:p>
        </p:txBody>
      </p:sp>
      <p:sp>
        <p:nvSpPr>
          <p:cNvPr id="111" name="data acquisition rate 12 kHz…"/>
          <p:cNvSpPr txBox="1"/>
          <p:nvPr/>
        </p:nvSpPr>
        <p:spPr>
          <a:xfrm>
            <a:off x="2230703" y="2181125"/>
            <a:ext cx="5733122" cy="2736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data acquisition rate 12 kHz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data format EVIO.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flush ADC pulses.</a:t>
            </a:r>
          </a:p>
        </p:txBody>
      </p:sp>
      <p:sp>
        <p:nvSpPr>
          <p:cNvPr id="112" name="apply translation table…"/>
          <p:cNvSpPr txBox="1"/>
          <p:nvPr/>
        </p:nvSpPr>
        <p:spPr>
          <a:xfrm>
            <a:off x="2369014" y="5217585"/>
            <a:ext cx="6088226" cy="2835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apply translation table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fit ADC pulses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write beam conditions banks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write output in HiPO</a:t>
            </a:r>
          </a:p>
        </p:txBody>
      </p:sp>
      <p:sp>
        <p:nvSpPr>
          <p:cNvPr id="113" name="written in JAVA with SOA architecture.…"/>
          <p:cNvSpPr txBox="1"/>
          <p:nvPr/>
        </p:nvSpPr>
        <p:spPr>
          <a:xfrm>
            <a:off x="2429482" y="8246070"/>
            <a:ext cx="7673543" cy="4295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written in JAVA with SOA architecture.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each detector component is a multithreaded micro-service. 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services interact with data in HiPO format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output is DSTs in HiPO</a:t>
            </a:r>
          </a:p>
        </p:txBody>
      </p:sp>
      <p:sp>
        <p:nvSpPr>
          <p:cNvPr id="114" name="Early in development limitations of DAQ format were noticed:…"/>
          <p:cNvSpPr txBox="1"/>
          <p:nvPr/>
        </p:nvSpPr>
        <p:spPr>
          <a:xfrm>
            <a:off x="10620132" y="2347137"/>
            <a:ext cx="12928609" cy="6735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22300" indent="-622300" algn="l" defTabSz="808990">
              <a:spcBef>
                <a:spcPts val="900"/>
              </a:spcBef>
              <a:buSzPct val="125000"/>
              <a:buChar char="•"/>
              <a:defRPr b="0" sz="35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Early in development limitations of DAQ format were noticed: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no compression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no random access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highly inefficient in IOPS</a:t>
            </a:r>
          </a:p>
          <a:p>
            <a:pPr marL="622300" indent="-622300" algn="l" defTabSz="808990">
              <a:spcBef>
                <a:spcPts val="900"/>
              </a:spcBef>
              <a:buSzPct val="125000"/>
              <a:buChar char="•"/>
              <a:defRPr b="0" sz="352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New Data format was developed (</a:t>
            </a:r>
            <a:r>
              <a:rPr>
                <a:latin typeface="Apple SD 산돌고딕 Neo 볼드체"/>
                <a:ea typeface="Apple SD 산돌고딕 Neo 볼드체"/>
                <a:cs typeface="Apple SD 산돌고딕 Neo 볼드체"/>
                <a:sym typeface="Apple SD 산돌고딕 Neo 볼드체"/>
              </a:rPr>
              <a:t>High Performance Output</a:t>
            </a:r>
            <a:r>
              <a:t>):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highly indexed file format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compression enabled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separated records for different types of data</a:t>
            </a:r>
          </a:p>
          <a:p>
            <a:pPr marL="6223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Requirement: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JAVA interface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C++ interface </a:t>
            </a:r>
          </a:p>
        </p:txBody>
      </p:sp>
      <p:graphicFrame>
        <p:nvGraphicFramePr>
          <p:cNvPr id="115" name="Table"/>
          <p:cNvGraphicFramePr/>
          <p:nvPr/>
        </p:nvGraphicFramePr>
        <p:xfrm>
          <a:off x="11252506" y="9657126"/>
          <a:ext cx="11663860" cy="3039416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5831929"/>
                <a:gridCol w="5831929"/>
              </a:tblGrid>
              <a:tr h="759853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  <a:sym typeface="Helvetica Neue"/>
                        </a:rPr>
                        <a:t>Stages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  <a:sym typeface="Helvetica Neue"/>
                        </a:rPr>
                        <a:t>Data Size TB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59853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DAQ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2000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</a:tcPr>
                </a:tc>
              </a:tr>
              <a:tr h="759853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DECODE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500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</a:tcPr>
                </a:tc>
              </a:tr>
              <a:tr h="759853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RECONSTRUCTION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200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File Struc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File Structure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40" name="Group"/>
          <p:cNvGrpSpPr/>
          <p:nvPr/>
        </p:nvGrpSpPr>
        <p:grpSpPr>
          <a:xfrm>
            <a:off x="2586607" y="2109220"/>
            <a:ext cx="4707386" cy="10596060"/>
            <a:chOff x="0" y="0"/>
            <a:chExt cx="4707385" cy="10596058"/>
          </a:xfrm>
        </p:grpSpPr>
        <p:sp>
          <p:nvSpPr>
            <p:cNvPr id="119" name="File Footer"/>
            <p:cNvSpPr/>
            <p:nvPr/>
          </p:nvSpPr>
          <p:spPr>
            <a:xfrm>
              <a:off x="897385" y="9884957"/>
              <a:ext cx="3810001" cy="711102"/>
            </a:xfrm>
            <a:prstGeom prst="rect">
              <a:avLst/>
            </a:prstGeom>
            <a:solidFill>
              <a:srgbClr val="F57E4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b="0" sz="2800">
                  <a:solidFill>
                    <a:srgbClr val="FFFFFF"/>
                  </a:solidFill>
                  <a:latin typeface="Avenir Heavy"/>
                  <a:ea typeface="Avenir Heavy"/>
                  <a:cs typeface="Avenir Heavy"/>
                  <a:sym typeface="Avenir Heavy"/>
                </a:defRPr>
              </a:lvl1pPr>
            </a:lstStyle>
            <a:p>
              <a:pPr/>
              <a:r>
                <a:t>File Footer</a:t>
              </a:r>
            </a:p>
          </p:txBody>
        </p:sp>
        <p:grpSp>
          <p:nvGrpSpPr>
            <p:cNvPr id="125" name="Group"/>
            <p:cNvGrpSpPr/>
            <p:nvPr/>
          </p:nvGrpSpPr>
          <p:grpSpPr>
            <a:xfrm>
              <a:off x="0" y="1608666"/>
              <a:ext cx="4690453" cy="2667001"/>
              <a:chOff x="0" y="0"/>
              <a:chExt cx="4690452" cy="2667000"/>
            </a:xfrm>
          </p:grpSpPr>
          <p:sp>
            <p:nvSpPr>
              <p:cNvPr id="120" name="Index Data"/>
              <p:cNvSpPr/>
              <p:nvPr/>
            </p:nvSpPr>
            <p:spPr>
              <a:xfrm>
                <a:off x="880452" y="571500"/>
                <a:ext cx="3810001" cy="508000"/>
              </a:xfrm>
              <a:prstGeom prst="rect">
                <a:avLst/>
              </a:prstGeom>
              <a:solidFill>
                <a:srgbClr val="69C39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2800">
                    <a:solidFill>
                      <a:srgbClr val="FFFFFF"/>
                    </a:solidFill>
                    <a:latin typeface="Avenir Heavy"/>
                    <a:ea typeface="Avenir Heavy"/>
                    <a:cs typeface="Avenir Heavy"/>
                    <a:sym typeface="Avenir Heavy"/>
                  </a:defRPr>
                </a:lvl1pPr>
              </a:lstStyle>
              <a:p>
                <a:pPr/>
                <a:r>
                  <a:t>Index Data</a:t>
                </a:r>
              </a:p>
            </p:txBody>
          </p:sp>
          <p:sp>
            <p:nvSpPr>
              <p:cNvPr id="121" name="Raw Data"/>
              <p:cNvSpPr/>
              <p:nvPr/>
            </p:nvSpPr>
            <p:spPr>
              <a:xfrm>
                <a:off x="880452" y="1143000"/>
                <a:ext cx="3810001" cy="1524000"/>
              </a:xfrm>
              <a:prstGeom prst="rect">
                <a:avLst/>
              </a:prstGeom>
              <a:solidFill>
                <a:srgbClr val="527CBE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Raw Data</a:t>
                </a:r>
              </a:p>
            </p:txBody>
          </p:sp>
          <p:sp>
            <p:nvSpPr>
              <p:cNvPr id="122" name="Record Header"/>
              <p:cNvSpPr/>
              <p:nvPr/>
            </p:nvSpPr>
            <p:spPr>
              <a:xfrm>
                <a:off x="880452" y="0"/>
                <a:ext cx="3810001" cy="508000"/>
              </a:xfrm>
              <a:prstGeom prst="rect">
                <a:avLst/>
              </a:prstGeom>
              <a:solidFill>
                <a:srgbClr val="324B6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2800">
                    <a:solidFill>
                      <a:srgbClr val="FFFFFF"/>
                    </a:solidFill>
                    <a:latin typeface="Avenir Heavy"/>
                    <a:ea typeface="Avenir Heavy"/>
                    <a:cs typeface="Avenir Heavy"/>
                    <a:sym typeface="Avenir Heavy"/>
                  </a:defRPr>
                </a:lvl1pPr>
              </a:lstStyle>
              <a:p>
                <a:pPr/>
                <a:r>
                  <a:t>Record Header</a:t>
                </a:r>
              </a:p>
            </p:txBody>
          </p:sp>
          <p:sp>
            <p:nvSpPr>
              <p:cNvPr id="123" name="Line"/>
              <p:cNvSpPr/>
              <p:nvPr/>
            </p:nvSpPr>
            <p:spPr>
              <a:xfrm>
                <a:off x="478039" y="69386"/>
                <a:ext cx="393687" cy="2508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282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chemeClr val="accent5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24" name="8-32 MB record"/>
              <p:cNvSpPr txBox="1"/>
              <p:nvPr/>
            </p:nvSpPr>
            <p:spPr>
              <a:xfrm rot="16200000">
                <a:off x="-572466" y="1133295"/>
                <a:ext cx="1525932" cy="381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1600">
                    <a:latin typeface="Avenir Book"/>
                    <a:ea typeface="Avenir Book"/>
                    <a:cs typeface="Avenir Book"/>
                    <a:sym typeface="Avenir Book"/>
                  </a:defRPr>
                </a:lvl1pPr>
              </a:lstStyle>
              <a:p>
                <a:pPr/>
                <a:r>
                  <a:t>8-32 MB record</a:t>
                </a:r>
              </a:p>
            </p:txBody>
          </p:sp>
        </p:grpSp>
        <p:sp>
          <p:nvSpPr>
            <p:cNvPr id="126" name="File Header"/>
            <p:cNvSpPr/>
            <p:nvPr/>
          </p:nvSpPr>
          <p:spPr>
            <a:xfrm>
              <a:off x="897385" y="0"/>
              <a:ext cx="3810001" cy="711101"/>
            </a:xfrm>
            <a:prstGeom prst="rect">
              <a:avLst/>
            </a:prstGeom>
            <a:solidFill>
              <a:srgbClr val="F57E4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b="0" sz="2800">
                  <a:solidFill>
                    <a:srgbClr val="FFFFFF"/>
                  </a:solidFill>
                  <a:latin typeface="Avenir Heavy"/>
                  <a:ea typeface="Avenir Heavy"/>
                  <a:cs typeface="Avenir Heavy"/>
                  <a:sym typeface="Avenir Heavy"/>
                </a:defRPr>
              </a:lvl1pPr>
            </a:lstStyle>
            <a:p>
              <a:pPr/>
              <a:r>
                <a:t>File Header</a:t>
              </a:r>
            </a:p>
          </p:txBody>
        </p:sp>
        <p:sp>
          <p:nvSpPr>
            <p:cNvPr id="127" name="Dictionary"/>
            <p:cNvSpPr/>
            <p:nvPr/>
          </p:nvSpPr>
          <p:spPr>
            <a:xfrm>
              <a:off x="897385" y="804333"/>
              <a:ext cx="3810001" cy="711102"/>
            </a:xfrm>
            <a:prstGeom prst="rect">
              <a:avLst/>
            </a:prstGeom>
            <a:solidFill>
              <a:srgbClr val="C0C0C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b="0" sz="2800">
                  <a:latin typeface="Avenir Heavy"/>
                  <a:ea typeface="Avenir Heavy"/>
                  <a:cs typeface="Avenir Heavy"/>
                  <a:sym typeface="Avenir Heavy"/>
                </a:defRPr>
              </a:lvl1pPr>
            </a:lstStyle>
            <a:p>
              <a:pPr/>
              <a:r>
                <a:t>Dictionary</a:t>
              </a:r>
            </a:p>
          </p:txBody>
        </p:sp>
        <p:grpSp>
          <p:nvGrpSpPr>
            <p:cNvPr id="133" name="Group"/>
            <p:cNvGrpSpPr/>
            <p:nvPr/>
          </p:nvGrpSpPr>
          <p:grpSpPr>
            <a:xfrm>
              <a:off x="0" y="4364492"/>
              <a:ext cx="4690453" cy="2667001"/>
              <a:chOff x="0" y="0"/>
              <a:chExt cx="4690452" cy="2667000"/>
            </a:xfrm>
          </p:grpSpPr>
          <p:sp>
            <p:nvSpPr>
              <p:cNvPr id="128" name="Index Data"/>
              <p:cNvSpPr/>
              <p:nvPr/>
            </p:nvSpPr>
            <p:spPr>
              <a:xfrm>
                <a:off x="880452" y="571500"/>
                <a:ext cx="3810001" cy="508000"/>
              </a:xfrm>
              <a:prstGeom prst="rect">
                <a:avLst/>
              </a:prstGeom>
              <a:solidFill>
                <a:srgbClr val="69C39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2800">
                    <a:solidFill>
                      <a:srgbClr val="FFFFFF"/>
                    </a:solidFill>
                    <a:latin typeface="Avenir Heavy"/>
                    <a:ea typeface="Avenir Heavy"/>
                    <a:cs typeface="Avenir Heavy"/>
                    <a:sym typeface="Avenir Heavy"/>
                  </a:defRPr>
                </a:lvl1pPr>
              </a:lstStyle>
              <a:p>
                <a:pPr/>
                <a:r>
                  <a:t>Index Data</a:t>
                </a:r>
              </a:p>
            </p:txBody>
          </p:sp>
          <p:sp>
            <p:nvSpPr>
              <p:cNvPr id="129" name="Raw Data"/>
              <p:cNvSpPr/>
              <p:nvPr/>
            </p:nvSpPr>
            <p:spPr>
              <a:xfrm>
                <a:off x="880452" y="1143000"/>
                <a:ext cx="3810001" cy="1524000"/>
              </a:xfrm>
              <a:prstGeom prst="rect">
                <a:avLst/>
              </a:prstGeom>
              <a:solidFill>
                <a:srgbClr val="527CBE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Raw Data</a:t>
                </a:r>
              </a:p>
            </p:txBody>
          </p:sp>
          <p:sp>
            <p:nvSpPr>
              <p:cNvPr id="130" name="Record Header"/>
              <p:cNvSpPr/>
              <p:nvPr/>
            </p:nvSpPr>
            <p:spPr>
              <a:xfrm>
                <a:off x="880452" y="0"/>
                <a:ext cx="3810001" cy="508000"/>
              </a:xfrm>
              <a:prstGeom prst="rect">
                <a:avLst/>
              </a:prstGeom>
              <a:solidFill>
                <a:srgbClr val="324B6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2800">
                    <a:solidFill>
                      <a:srgbClr val="FFFFFF"/>
                    </a:solidFill>
                    <a:latin typeface="Avenir Heavy"/>
                    <a:ea typeface="Avenir Heavy"/>
                    <a:cs typeface="Avenir Heavy"/>
                    <a:sym typeface="Avenir Heavy"/>
                  </a:defRPr>
                </a:lvl1pPr>
              </a:lstStyle>
              <a:p>
                <a:pPr/>
                <a:r>
                  <a:t>Record Header</a:t>
                </a:r>
              </a:p>
            </p:txBody>
          </p:sp>
          <p:sp>
            <p:nvSpPr>
              <p:cNvPr id="131" name="Line"/>
              <p:cNvSpPr/>
              <p:nvPr/>
            </p:nvSpPr>
            <p:spPr>
              <a:xfrm>
                <a:off x="478039" y="69386"/>
                <a:ext cx="393687" cy="2508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282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chemeClr val="accent5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32" name="8-32 MB record"/>
              <p:cNvSpPr txBox="1"/>
              <p:nvPr/>
            </p:nvSpPr>
            <p:spPr>
              <a:xfrm rot="16200000">
                <a:off x="-572466" y="1133295"/>
                <a:ext cx="1525932" cy="381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1600">
                    <a:latin typeface="Avenir Book"/>
                    <a:ea typeface="Avenir Book"/>
                    <a:cs typeface="Avenir Book"/>
                    <a:sym typeface="Avenir Book"/>
                  </a:defRPr>
                </a:lvl1pPr>
              </a:lstStyle>
              <a:p>
                <a:pPr/>
                <a:r>
                  <a:t>8-32 MB record</a:t>
                </a:r>
              </a:p>
            </p:txBody>
          </p:sp>
        </p:grpSp>
        <p:grpSp>
          <p:nvGrpSpPr>
            <p:cNvPr id="139" name="Group"/>
            <p:cNvGrpSpPr/>
            <p:nvPr/>
          </p:nvGrpSpPr>
          <p:grpSpPr>
            <a:xfrm>
              <a:off x="0" y="7124724"/>
              <a:ext cx="4690453" cy="2667001"/>
              <a:chOff x="0" y="0"/>
              <a:chExt cx="4690452" cy="2667000"/>
            </a:xfrm>
          </p:grpSpPr>
          <p:sp>
            <p:nvSpPr>
              <p:cNvPr id="134" name="Index Data"/>
              <p:cNvSpPr/>
              <p:nvPr/>
            </p:nvSpPr>
            <p:spPr>
              <a:xfrm>
                <a:off x="880452" y="571500"/>
                <a:ext cx="3810001" cy="508000"/>
              </a:xfrm>
              <a:prstGeom prst="rect">
                <a:avLst/>
              </a:prstGeom>
              <a:solidFill>
                <a:srgbClr val="69C39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2800">
                    <a:solidFill>
                      <a:srgbClr val="FFFFFF"/>
                    </a:solidFill>
                    <a:latin typeface="Avenir Heavy"/>
                    <a:ea typeface="Avenir Heavy"/>
                    <a:cs typeface="Avenir Heavy"/>
                    <a:sym typeface="Avenir Heavy"/>
                  </a:defRPr>
                </a:lvl1pPr>
              </a:lstStyle>
              <a:p>
                <a:pPr/>
                <a:r>
                  <a:t>Index Data</a:t>
                </a:r>
              </a:p>
            </p:txBody>
          </p:sp>
          <p:sp>
            <p:nvSpPr>
              <p:cNvPr id="135" name="Raw Data"/>
              <p:cNvSpPr/>
              <p:nvPr/>
            </p:nvSpPr>
            <p:spPr>
              <a:xfrm>
                <a:off x="880452" y="1143000"/>
                <a:ext cx="3810001" cy="1524000"/>
              </a:xfrm>
              <a:prstGeom prst="rect">
                <a:avLst/>
              </a:prstGeom>
              <a:solidFill>
                <a:srgbClr val="527CBE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Raw Data</a:t>
                </a:r>
              </a:p>
            </p:txBody>
          </p:sp>
          <p:sp>
            <p:nvSpPr>
              <p:cNvPr id="136" name="Record Header"/>
              <p:cNvSpPr/>
              <p:nvPr/>
            </p:nvSpPr>
            <p:spPr>
              <a:xfrm>
                <a:off x="880452" y="0"/>
                <a:ext cx="3810001" cy="508000"/>
              </a:xfrm>
              <a:prstGeom prst="rect">
                <a:avLst/>
              </a:prstGeom>
              <a:solidFill>
                <a:srgbClr val="324B6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2800">
                    <a:solidFill>
                      <a:srgbClr val="FFFFFF"/>
                    </a:solidFill>
                    <a:latin typeface="Avenir Heavy"/>
                    <a:ea typeface="Avenir Heavy"/>
                    <a:cs typeface="Avenir Heavy"/>
                    <a:sym typeface="Avenir Heavy"/>
                  </a:defRPr>
                </a:lvl1pPr>
              </a:lstStyle>
              <a:p>
                <a:pPr/>
                <a:r>
                  <a:t>Record Header</a:t>
                </a:r>
              </a:p>
            </p:txBody>
          </p:sp>
          <p:sp>
            <p:nvSpPr>
              <p:cNvPr id="137" name="Line"/>
              <p:cNvSpPr/>
              <p:nvPr/>
            </p:nvSpPr>
            <p:spPr>
              <a:xfrm>
                <a:off x="478039" y="69386"/>
                <a:ext cx="393687" cy="2508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282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chemeClr val="accent5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38" name="8-32 MB record"/>
              <p:cNvSpPr txBox="1"/>
              <p:nvPr/>
            </p:nvSpPr>
            <p:spPr>
              <a:xfrm rot="16200000">
                <a:off x="-572466" y="1133295"/>
                <a:ext cx="1525932" cy="381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1600">
                    <a:latin typeface="Avenir Book"/>
                    <a:ea typeface="Avenir Book"/>
                    <a:cs typeface="Avenir Book"/>
                    <a:sym typeface="Avenir Book"/>
                  </a:defRPr>
                </a:lvl1pPr>
              </a:lstStyle>
              <a:p>
                <a:pPr/>
                <a:r>
                  <a:t>8-32 MB record</a:t>
                </a:r>
              </a:p>
            </p:txBody>
          </p:sp>
        </p:grpSp>
      </p:grpSp>
      <p:sp>
        <p:nvSpPr>
          <p:cNvPr id="141" name="File metadata - version, compression etc.…"/>
          <p:cNvSpPr txBox="1"/>
          <p:nvPr>
            <p:ph type="body" sz="quarter" idx="1"/>
          </p:nvPr>
        </p:nvSpPr>
        <p:spPr>
          <a:xfrm>
            <a:off x="11930822" y="2798747"/>
            <a:ext cx="7852603" cy="2086571"/>
          </a:xfrm>
          <a:prstGeom prst="rect">
            <a:avLst/>
          </a:prstGeom>
        </p:spPr>
        <p:txBody>
          <a:bodyPr/>
          <a:lstStyle/>
          <a:p>
            <a:pPr marL="635000" indent="-635000">
              <a:buChar char="•"/>
            </a:pPr>
            <a:r>
              <a:t>File metadata - version, compression etc.</a:t>
            </a:r>
          </a:p>
          <a:p>
            <a:pPr marL="635000" indent="-635000">
              <a:buChar char="•"/>
            </a:pPr>
            <a:r>
              <a:t>Dictionary for banks stored in the data</a:t>
            </a:r>
          </a:p>
          <a:p>
            <a:pPr marL="635000" indent="-635000">
              <a:buChar char="•"/>
            </a:pPr>
            <a:r>
              <a:t>Location of File Footer</a:t>
            </a:r>
          </a:p>
        </p:txBody>
      </p:sp>
      <p:sp>
        <p:nvSpPr>
          <p:cNvPr id="142" name="File Header:"/>
          <p:cNvSpPr txBox="1"/>
          <p:nvPr/>
        </p:nvSpPr>
        <p:spPr>
          <a:xfrm>
            <a:off x="11331628" y="1910523"/>
            <a:ext cx="3157348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2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File Header:</a:t>
            </a:r>
          </a:p>
        </p:txBody>
      </p:sp>
      <p:sp>
        <p:nvSpPr>
          <p:cNvPr id="143" name="Record Header:"/>
          <p:cNvSpPr txBox="1"/>
          <p:nvPr/>
        </p:nvSpPr>
        <p:spPr>
          <a:xfrm>
            <a:off x="11634786" y="4737637"/>
            <a:ext cx="4026257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200">
                <a:solidFill>
                  <a:schemeClr val="accent1">
                    <a:hueOff val="114395"/>
                    <a:lumOff val="-24975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Record Header:</a:t>
            </a:r>
          </a:p>
        </p:txBody>
      </p:sp>
      <p:sp>
        <p:nvSpPr>
          <p:cNvPr id="144" name="record metadata - version, compression and tags…"/>
          <p:cNvSpPr txBox="1"/>
          <p:nvPr/>
        </p:nvSpPr>
        <p:spPr>
          <a:xfrm>
            <a:off x="11996914" y="5443511"/>
            <a:ext cx="9636308" cy="155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2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record metadata - version, compression and tags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2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number of events and record length, index array length</a:t>
            </a:r>
          </a:p>
        </p:txBody>
      </p:sp>
      <p:sp>
        <p:nvSpPr>
          <p:cNvPr id="145" name="Index Data:"/>
          <p:cNvSpPr txBox="1"/>
          <p:nvPr/>
        </p:nvSpPr>
        <p:spPr>
          <a:xfrm>
            <a:off x="11628018" y="6934648"/>
            <a:ext cx="2998395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20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Index Data:</a:t>
            </a:r>
          </a:p>
        </p:txBody>
      </p:sp>
      <p:sp>
        <p:nvSpPr>
          <p:cNvPr id="146" name="relative position of each event in the record"/>
          <p:cNvSpPr txBox="1"/>
          <p:nvPr/>
        </p:nvSpPr>
        <p:spPr>
          <a:xfrm>
            <a:off x="11930822" y="7564750"/>
            <a:ext cx="7852603" cy="1072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635000" indent="-635000" algn="l">
              <a:spcBef>
                <a:spcPts val="1000"/>
              </a:spcBef>
              <a:buSzPct val="125000"/>
              <a:buChar char="•"/>
              <a:defRPr b="0" sz="2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relative position of each event in the record</a:t>
            </a:r>
          </a:p>
        </p:txBody>
      </p:sp>
      <p:sp>
        <p:nvSpPr>
          <p:cNvPr id="147" name="Raw Data:"/>
          <p:cNvSpPr txBox="1"/>
          <p:nvPr/>
        </p:nvSpPr>
        <p:spPr>
          <a:xfrm>
            <a:off x="11579126" y="8628578"/>
            <a:ext cx="266235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200">
                <a:solidFill>
                  <a:schemeClr val="accent1">
                    <a:lumOff val="-13575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Raw Data:</a:t>
            </a:r>
          </a:p>
        </p:txBody>
      </p:sp>
      <p:sp>
        <p:nvSpPr>
          <p:cNvPr id="148" name="collection of events of any type"/>
          <p:cNvSpPr txBox="1"/>
          <p:nvPr/>
        </p:nvSpPr>
        <p:spPr>
          <a:xfrm>
            <a:off x="11930822" y="9566364"/>
            <a:ext cx="7852603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635000" indent="-635000" algn="l">
              <a:spcBef>
                <a:spcPts val="1000"/>
              </a:spcBef>
              <a:buSzPct val="125000"/>
              <a:buChar char="•"/>
              <a:defRPr b="0" sz="2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collection of events of any type</a:t>
            </a:r>
          </a:p>
        </p:txBody>
      </p:sp>
      <p:sp>
        <p:nvSpPr>
          <p:cNvPr id="149" name="File Footer:"/>
          <p:cNvSpPr txBox="1"/>
          <p:nvPr/>
        </p:nvSpPr>
        <p:spPr>
          <a:xfrm>
            <a:off x="11526684" y="10362749"/>
            <a:ext cx="2997861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2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File Footer:</a:t>
            </a:r>
          </a:p>
        </p:txBody>
      </p:sp>
      <p:sp>
        <p:nvSpPr>
          <p:cNvPr id="150" name="location of each record and their tags…"/>
          <p:cNvSpPr txBox="1"/>
          <p:nvPr/>
        </p:nvSpPr>
        <p:spPr>
          <a:xfrm>
            <a:off x="11930822" y="11317134"/>
            <a:ext cx="7852603" cy="13404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2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location of each record and their tags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2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number of events in each record</a:t>
            </a:r>
          </a:p>
        </p:txBody>
      </p:sp>
      <p:grpSp>
        <p:nvGrpSpPr>
          <p:cNvPr id="153" name="Group"/>
          <p:cNvGrpSpPr/>
          <p:nvPr/>
        </p:nvGrpSpPr>
        <p:grpSpPr>
          <a:xfrm>
            <a:off x="7343866" y="4371995"/>
            <a:ext cx="745072" cy="1905840"/>
            <a:chOff x="0" y="0"/>
            <a:chExt cx="745071" cy="1905838"/>
          </a:xfrm>
        </p:grpSpPr>
        <p:sp>
          <p:nvSpPr>
            <p:cNvPr id="151" name="Line"/>
            <p:cNvSpPr/>
            <p:nvPr/>
          </p:nvSpPr>
          <p:spPr>
            <a:xfrm>
              <a:off x="0" y="35722"/>
              <a:ext cx="269748" cy="1834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99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52" name="compressed (LZ4)"/>
            <p:cNvSpPr txBox="1"/>
            <p:nvPr/>
          </p:nvSpPr>
          <p:spPr>
            <a:xfrm rot="5400000">
              <a:off x="-417398" y="743369"/>
              <a:ext cx="1905839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800">
                  <a:latin typeface="Avenir Book"/>
                  <a:ea typeface="Avenir Book"/>
                  <a:cs typeface="Avenir Book"/>
                  <a:sym typeface="Avenir Book"/>
                </a:defRPr>
              </a:lvl1pPr>
            </a:lstStyle>
            <a:p>
              <a:pPr/>
              <a:r>
                <a:t>compressed (LZ4)</a:t>
              </a:r>
            </a:p>
          </p:txBody>
        </p:sp>
      </p:grpSp>
      <p:grpSp>
        <p:nvGrpSpPr>
          <p:cNvPr id="156" name="Group"/>
          <p:cNvGrpSpPr/>
          <p:nvPr/>
        </p:nvGrpSpPr>
        <p:grpSpPr>
          <a:xfrm>
            <a:off x="7343866" y="7180678"/>
            <a:ext cx="745072" cy="1905839"/>
            <a:chOff x="0" y="0"/>
            <a:chExt cx="745071" cy="1905838"/>
          </a:xfrm>
        </p:grpSpPr>
        <p:sp>
          <p:nvSpPr>
            <p:cNvPr id="154" name="Line"/>
            <p:cNvSpPr/>
            <p:nvPr/>
          </p:nvSpPr>
          <p:spPr>
            <a:xfrm>
              <a:off x="0" y="35722"/>
              <a:ext cx="269748" cy="1834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99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55" name="compressed (LZ4)"/>
            <p:cNvSpPr txBox="1"/>
            <p:nvPr/>
          </p:nvSpPr>
          <p:spPr>
            <a:xfrm rot="5400000">
              <a:off x="-417398" y="743369"/>
              <a:ext cx="1905839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800">
                  <a:latin typeface="Avenir Book"/>
                  <a:ea typeface="Avenir Book"/>
                  <a:cs typeface="Avenir Book"/>
                  <a:sym typeface="Avenir Book"/>
                </a:defRPr>
              </a:lvl1pPr>
            </a:lstStyle>
            <a:p>
              <a:pPr/>
              <a:r>
                <a:t>compressed (LZ4)</a:t>
              </a:r>
            </a:p>
          </p:txBody>
        </p:sp>
      </p:grpSp>
      <p:grpSp>
        <p:nvGrpSpPr>
          <p:cNvPr id="159" name="Group"/>
          <p:cNvGrpSpPr/>
          <p:nvPr/>
        </p:nvGrpSpPr>
        <p:grpSpPr>
          <a:xfrm>
            <a:off x="7343866" y="9989361"/>
            <a:ext cx="745072" cy="1905839"/>
            <a:chOff x="0" y="0"/>
            <a:chExt cx="745071" cy="1905838"/>
          </a:xfrm>
        </p:grpSpPr>
        <p:sp>
          <p:nvSpPr>
            <p:cNvPr id="157" name="Line"/>
            <p:cNvSpPr/>
            <p:nvPr/>
          </p:nvSpPr>
          <p:spPr>
            <a:xfrm>
              <a:off x="0" y="35722"/>
              <a:ext cx="269748" cy="1834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99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58" name="compressed (LZ4)"/>
            <p:cNvSpPr txBox="1"/>
            <p:nvPr/>
          </p:nvSpPr>
          <p:spPr>
            <a:xfrm rot="5400000">
              <a:off x="-417398" y="743369"/>
              <a:ext cx="1905839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800">
                  <a:latin typeface="Avenir Book"/>
                  <a:ea typeface="Avenir Book"/>
                  <a:cs typeface="Avenir Book"/>
                  <a:sym typeface="Avenir Book"/>
                </a:defRPr>
              </a:lvl1pPr>
            </a:lstStyle>
            <a:p>
              <a:pPr/>
              <a:r>
                <a:t>compressed (LZ4)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Data Trai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Data Trains</a:t>
            </a:r>
          </a:p>
        </p:txBody>
      </p:sp>
      <p:sp>
        <p:nvSpPr>
          <p:cNvPr id="162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3" name="DATA TRAINS"/>
          <p:cNvSpPr/>
          <p:nvPr/>
        </p:nvSpPr>
        <p:spPr>
          <a:xfrm rot="16200000">
            <a:off x="-247452" y="3692425"/>
            <a:ext cx="3810001" cy="889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DATA TRAINS</a:t>
            </a:r>
          </a:p>
        </p:txBody>
      </p:sp>
      <p:sp>
        <p:nvSpPr>
          <p:cNvPr id="164" name="Data trains are used to select data for different physics analysis…"/>
          <p:cNvSpPr txBox="1"/>
          <p:nvPr/>
        </p:nvSpPr>
        <p:spPr>
          <a:xfrm>
            <a:off x="2230703" y="2241847"/>
            <a:ext cx="12070621" cy="381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Data trains are used to select data for different physics analysis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Output is written in separate files depending on physics final state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Also used for selecting useful events for calibration of different detectors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Has to be done several times while calibrating </a:t>
            </a:r>
          </a:p>
        </p:txBody>
      </p:sp>
      <p:pic>
        <p:nvPicPr>
          <p:cNvPr id="165" name="Download-Database-Png-Image-55456-For-Designing-Projects.png" descr="Download-Database-Png-Image-55456-For-Designing-Projec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1907" y="8467129"/>
            <a:ext cx="2893617" cy="2893617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Line"/>
          <p:cNvSpPr/>
          <p:nvPr/>
        </p:nvSpPr>
        <p:spPr>
          <a:xfrm>
            <a:off x="3656493" y="9913937"/>
            <a:ext cx="8890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187" name="Group"/>
          <p:cNvGrpSpPr/>
          <p:nvPr/>
        </p:nvGrpSpPr>
        <p:grpSpPr>
          <a:xfrm>
            <a:off x="4817624" y="7831038"/>
            <a:ext cx="9864659" cy="4165799"/>
            <a:chOff x="0" y="0"/>
            <a:chExt cx="9864658" cy="4165798"/>
          </a:xfrm>
        </p:grpSpPr>
        <p:sp>
          <p:nvSpPr>
            <p:cNvPr id="167" name="Rounded Rectangle"/>
            <p:cNvSpPr/>
            <p:nvPr/>
          </p:nvSpPr>
          <p:spPr>
            <a:xfrm>
              <a:off x="0" y="0"/>
              <a:ext cx="9864659" cy="4165799"/>
            </a:xfrm>
            <a:prstGeom prst="roundRect">
              <a:avLst>
                <a:gd name="adj" fmla="val 13719"/>
              </a:avLst>
            </a:prstGeom>
            <a:solidFill>
              <a:schemeClr val="accent1"/>
            </a:solidFill>
            <a:ln w="12700" cap="flat">
              <a:solidFill>
                <a:schemeClr val="accent1">
                  <a:hueOff val="114395"/>
                  <a:lumOff val="-24975"/>
                </a:schemeClr>
              </a:solidFill>
              <a:prstDash val="solid"/>
              <a:miter lim="400000"/>
            </a:ln>
            <a:effectLst>
              <a:reflection blurRad="0" stA="50000" stPos="0" endA="0" endPos="40000" dist="0" dir="5400000" fadeDir="5400000" sx="100000" sy="-100000" kx="0" ky="0" algn="bl" rotWithShape="0"/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grpSp>
          <p:nvGrpSpPr>
            <p:cNvPr id="171" name="Group"/>
            <p:cNvGrpSpPr/>
            <p:nvPr/>
          </p:nvGrpSpPr>
          <p:grpSpPr>
            <a:xfrm>
              <a:off x="256314" y="1250801"/>
              <a:ext cx="2866629" cy="1093259"/>
              <a:chOff x="0" y="0"/>
              <a:chExt cx="2866628" cy="1093258"/>
            </a:xfrm>
          </p:grpSpPr>
          <p:sp>
            <p:nvSpPr>
              <p:cNvPr id="168" name="Service A"/>
              <p:cNvSpPr/>
              <p:nvPr/>
            </p:nvSpPr>
            <p:spPr>
              <a:xfrm>
                <a:off x="0" y="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A</a:t>
                </a:r>
              </a:p>
            </p:txBody>
          </p:sp>
          <p:sp>
            <p:nvSpPr>
              <p:cNvPr id="169" name="Service A"/>
              <p:cNvSpPr/>
              <p:nvPr/>
            </p:nvSpPr>
            <p:spPr>
              <a:xfrm>
                <a:off x="127000" y="12700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A</a:t>
                </a:r>
              </a:p>
            </p:txBody>
          </p:sp>
          <p:sp>
            <p:nvSpPr>
              <p:cNvPr id="170" name="Service A"/>
              <p:cNvSpPr/>
              <p:nvPr/>
            </p:nvSpPr>
            <p:spPr>
              <a:xfrm>
                <a:off x="254000" y="25400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A</a:t>
                </a:r>
              </a:p>
            </p:txBody>
          </p:sp>
        </p:grpSp>
        <p:grpSp>
          <p:nvGrpSpPr>
            <p:cNvPr id="175" name="Group"/>
            <p:cNvGrpSpPr/>
            <p:nvPr/>
          </p:nvGrpSpPr>
          <p:grpSpPr>
            <a:xfrm>
              <a:off x="3499015" y="1250801"/>
              <a:ext cx="2866629" cy="1093259"/>
              <a:chOff x="0" y="0"/>
              <a:chExt cx="2866628" cy="1093258"/>
            </a:xfrm>
          </p:grpSpPr>
          <p:sp>
            <p:nvSpPr>
              <p:cNvPr id="172" name="Service A"/>
              <p:cNvSpPr/>
              <p:nvPr/>
            </p:nvSpPr>
            <p:spPr>
              <a:xfrm>
                <a:off x="0" y="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A</a:t>
                </a:r>
              </a:p>
            </p:txBody>
          </p:sp>
          <p:sp>
            <p:nvSpPr>
              <p:cNvPr id="173" name="Service A"/>
              <p:cNvSpPr/>
              <p:nvPr/>
            </p:nvSpPr>
            <p:spPr>
              <a:xfrm>
                <a:off x="127000" y="12700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A</a:t>
                </a:r>
              </a:p>
            </p:txBody>
          </p:sp>
          <p:sp>
            <p:nvSpPr>
              <p:cNvPr id="174" name="Service B"/>
              <p:cNvSpPr/>
              <p:nvPr/>
            </p:nvSpPr>
            <p:spPr>
              <a:xfrm>
                <a:off x="254000" y="25400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B</a:t>
                </a:r>
              </a:p>
            </p:txBody>
          </p:sp>
        </p:grpSp>
        <p:grpSp>
          <p:nvGrpSpPr>
            <p:cNvPr id="179" name="Group"/>
            <p:cNvGrpSpPr/>
            <p:nvPr/>
          </p:nvGrpSpPr>
          <p:grpSpPr>
            <a:xfrm>
              <a:off x="6741714" y="1250801"/>
              <a:ext cx="2866629" cy="1093259"/>
              <a:chOff x="0" y="0"/>
              <a:chExt cx="2866628" cy="1093258"/>
            </a:xfrm>
          </p:grpSpPr>
          <p:sp>
            <p:nvSpPr>
              <p:cNvPr id="176" name="Service A"/>
              <p:cNvSpPr/>
              <p:nvPr/>
            </p:nvSpPr>
            <p:spPr>
              <a:xfrm>
                <a:off x="0" y="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A</a:t>
                </a:r>
              </a:p>
            </p:txBody>
          </p:sp>
          <p:sp>
            <p:nvSpPr>
              <p:cNvPr id="177" name="Service A"/>
              <p:cNvSpPr/>
              <p:nvPr/>
            </p:nvSpPr>
            <p:spPr>
              <a:xfrm>
                <a:off x="127000" y="12700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A</a:t>
                </a:r>
              </a:p>
            </p:txBody>
          </p:sp>
          <p:sp>
            <p:nvSpPr>
              <p:cNvPr id="178" name="Service C"/>
              <p:cNvSpPr/>
              <p:nvPr/>
            </p:nvSpPr>
            <p:spPr>
              <a:xfrm>
                <a:off x="254000" y="254000"/>
                <a:ext cx="2612629" cy="839259"/>
              </a:xfrm>
              <a:prstGeom prst="roundRect">
                <a:avLst>
                  <a:gd name="adj" fmla="val 22699"/>
                </a:avLst>
              </a:prstGeom>
              <a:solidFill>
                <a:schemeClr val="accent2"/>
              </a:solidFill>
              <a:ln w="12700" cap="flat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Service C</a:t>
                </a:r>
              </a:p>
            </p:txBody>
          </p:sp>
        </p:grpSp>
        <p:sp>
          <p:nvSpPr>
            <p:cNvPr id="180" name="00000001"/>
            <p:cNvSpPr txBox="1"/>
            <p:nvPr/>
          </p:nvSpPr>
          <p:spPr>
            <a:xfrm>
              <a:off x="903766" y="2316776"/>
              <a:ext cx="1808989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00000001</a:t>
              </a:r>
            </a:p>
          </p:txBody>
        </p:sp>
        <p:sp>
          <p:nvSpPr>
            <p:cNvPr id="181" name="00000010"/>
            <p:cNvSpPr txBox="1"/>
            <p:nvPr/>
          </p:nvSpPr>
          <p:spPr>
            <a:xfrm>
              <a:off x="4027835" y="2316776"/>
              <a:ext cx="1808989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00000010</a:t>
              </a:r>
            </a:p>
          </p:txBody>
        </p:sp>
        <p:sp>
          <p:nvSpPr>
            <p:cNvPr id="182" name="00000100"/>
            <p:cNvSpPr txBox="1"/>
            <p:nvPr/>
          </p:nvSpPr>
          <p:spPr>
            <a:xfrm>
              <a:off x="7465433" y="2316776"/>
              <a:ext cx="1808989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00000100</a:t>
              </a:r>
            </a:p>
          </p:txBody>
        </p:sp>
        <p:sp>
          <p:nvSpPr>
            <p:cNvPr id="183" name="Line"/>
            <p:cNvSpPr/>
            <p:nvPr/>
          </p:nvSpPr>
          <p:spPr>
            <a:xfrm>
              <a:off x="1749225" y="2985068"/>
              <a:ext cx="6819573" cy="431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693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84" name="Masks"/>
            <p:cNvSpPr txBox="1"/>
            <p:nvPr/>
          </p:nvSpPr>
          <p:spPr>
            <a:xfrm>
              <a:off x="4279104" y="3531061"/>
              <a:ext cx="1306450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Masks</a:t>
              </a:r>
            </a:p>
          </p:txBody>
        </p:sp>
        <p:sp>
          <p:nvSpPr>
            <p:cNvPr id="185" name="Line"/>
            <p:cNvSpPr/>
            <p:nvPr/>
          </p:nvSpPr>
          <p:spPr>
            <a:xfrm>
              <a:off x="1695647" y="762968"/>
              <a:ext cx="6423451" cy="454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17313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86" name="Multi-threaded Service Chain"/>
            <p:cNvSpPr txBox="1"/>
            <p:nvPr/>
          </p:nvSpPr>
          <p:spPr>
            <a:xfrm>
              <a:off x="2204558" y="163296"/>
              <a:ext cx="5405629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Multi-threaded Service Chain</a:t>
              </a:r>
            </a:p>
          </p:txBody>
        </p:sp>
      </p:grpSp>
      <p:sp>
        <p:nvSpPr>
          <p:cNvPr id="188" name="Rounded Rectangle"/>
          <p:cNvSpPr/>
          <p:nvPr/>
        </p:nvSpPr>
        <p:spPr>
          <a:xfrm>
            <a:off x="14960762" y="7831038"/>
            <a:ext cx="1257301" cy="4165799"/>
          </a:xfrm>
          <a:prstGeom prst="roundRect">
            <a:avLst>
              <a:gd name="adj" fmla="val 45455"/>
            </a:avLst>
          </a:prstGeom>
          <a:solidFill>
            <a:schemeClr val="accent1"/>
          </a:solidFill>
          <a:ln w="12700">
            <a:solidFill>
              <a:schemeClr val="accent1">
                <a:hueOff val="114395"/>
                <a:lumOff val="-24975"/>
              </a:schemeClr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89" name="Download-Database-Png-Image-55456-For-Designing-Projects.png" descr="Download-Database-Png-Image-55456-For-Designing-Projec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522" y="6985000"/>
            <a:ext cx="1524001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Download-Database-Png-Image-55456-For-Designing-Projects.png" descr="Download-Database-Png-Image-55456-For-Designing-Projec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71908" y="11126192"/>
            <a:ext cx="1524001" cy="1524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Download-Database-Png-Image-55456-For-Designing-Projects.png" descr="Download-Database-Png-Image-55456-For-Designing-Projec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71908" y="8961834"/>
            <a:ext cx="1524001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Line"/>
          <p:cNvSpPr/>
          <p:nvPr/>
        </p:nvSpPr>
        <p:spPr>
          <a:xfrm flipV="1">
            <a:off x="16496544" y="7817014"/>
            <a:ext cx="3209074" cy="151272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3" name="Line"/>
          <p:cNvSpPr/>
          <p:nvPr/>
        </p:nvSpPr>
        <p:spPr>
          <a:xfrm>
            <a:off x="16503600" y="9863137"/>
            <a:ext cx="31750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4" name="Line"/>
          <p:cNvSpPr/>
          <p:nvPr/>
        </p:nvSpPr>
        <p:spPr>
          <a:xfrm>
            <a:off x="16510705" y="10662323"/>
            <a:ext cx="3179556" cy="104396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5" name="00000001"/>
          <p:cNvSpPr txBox="1"/>
          <p:nvPr/>
        </p:nvSpPr>
        <p:spPr>
          <a:xfrm rot="20100000">
            <a:off x="17186606" y="7787858"/>
            <a:ext cx="1808989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00000001</a:t>
            </a:r>
          </a:p>
        </p:txBody>
      </p:sp>
      <p:sp>
        <p:nvSpPr>
          <p:cNvPr id="196" name="00000001"/>
          <p:cNvSpPr txBox="1"/>
          <p:nvPr/>
        </p:nvSpPr>
        <p:spPr>
          <a:xfrm>
            <a:off x="17389806" y="9198216"/>
            <a:ext cx="1808989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00000001</a:t>
            </a:r>
          </a:p>
        </p:txBody>
      </p:sp>
      <p:sp>
        <p:nvSpPr>
          <p:cNvPr id="197" name="00000001"/>
          <p:cNvSpPr txBox="1"/>
          <p:nvPr/>
        </p:nvSpPr>
        <p:spPr>
          <a:xfrm rot="1080000">
            <a:off x="17389806" y="10518363"/>
            <a:ext cx="1808989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00000001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File Structure (Event Tagging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File Structure (Event Tagging)</a:t>
            </a:r>
          </a:p>
        </p:txBody>
      </p:sp>
      <p:sp>
        <p:nvSpPr>
          <p:cNvPr id="200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1" name="EventFileMap.png" descr="EventFileMap.png"/>
          <p:cNvPicPr>
            <a:picLocks noChangeAspect="1"/>
          </p:cNvPicPr>
          <p:nvPr/>
        </p:nvPicPr>
        <p:blipFill>
          <a:blip r:embed="rId2">
            <a:extLst/>
          </a:blip>
          <a:srcRect l="0" t="14911" r="0" b="0"/>
          <a:stretch>
            <a:fillRect/>
          </a:stretch>
        </p:blipFill>
        <p:spPr>
          <a:xfrm>
            <a:off x="889000" y="8680119"/>
            <a:ext cx="22605853" cy="3007796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Rectangle"/>
          <p:cNvSpPr/>
          <p:nvPr/>
        </p:nvSpPr>
        <p:spPr>
          <a:xfrm>
            <a:off x="1320800" y="11865835"/>
            <a:ext cx="381000" cy="1016001"/>
          </a:xfrm>
          <a:prstGeom prst="rect">
            <a:avLst/>
          </a:prstGeom>
          <a:solidFill>
            <a:srgbClr val="47798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3" name="59.7%"/>
          <p:cNvSpPr txBox="1"/>
          <p:nvPr/>
        </p:nvSpPr>
        <p:spPr>
          <a:xfrm>
            <a:off x="1752142" y="11865834"/>
            <a:ext cx="2388516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400">
                <a:solidFill>
                  <a:schemeClr val="accent1">
                    <a:lumOff val="-13575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59.7%</a:t>
            </a:r>
          </a:p>
        </p:txBody>
      </p:sp>
      <p:sp>
        <p:nvSpPr>
          <p:cNvPr id="204" name="Trigger particle is not an electron.…"/>
          <p:cNvSpPr txBox="1"/>
          <p:nvPr/>
        </p:nvSpPr>
        <p:spPr>
          <a:xfrm>
            <a:off x="4191000" y="11897584"/>
            <a:ext cx="609864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Trigger particle is not an electron.</a:t>
            </a:r>
          </a:p>
          <a:p>
            <a:pPr algn="l">
              <a:defRPr b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No electron Forward Tagger.</a:t>
            </a:r>
          </a:p>
        </p:txBody>
      </p:sp>
      <p:sp>
        <p:nvSpPr>
          <p:cNvPr id="205" name="Rectangle"/>
          <p:cNvSpPr/>
          <p:nvPr/>
        </p:nvSpPr>
        <p:spPr>
          <a:xfrm>
            <a:off x="10339985" y="11865835"/>
            <a:ext cx="381001" cy="1016001"/>
          </a:xfrm>
          <a:prstGeom prst="rect">
            <a:avLst/>
          </a:prstGeom>
          <a:solidFill>
            <a:srgbClr val="D8656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6" name="25.6%"/>
          <p:cNvSpPr txBox="1"/>
          <p:nvPr/>
        </p:nvSpPr>
        <p:spPr>
          <a:xfrm>
            <a:off x="10771328" y="11865834"/>
            <a:ext cx="2388516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400">
                <a:solidFill>
                  <a:schemeClr val="accent1">
                    <a:lumOff val="-13575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25.6%</a:t>
            </a:r>
          </a:p>
        </p:txBody>
      </p:sp>
      <p:sp>
        <p:nvSpPr>
          <p:cNvPr id="207" name="Electron trigger.…"/>
          <p:cNvSpPr txBox="1"/>
          <p:nvPr/>
        </p:nvSpPr>
        <p:spPr>
          <a:xfrm>
            <a:off x="13210185" y="11897584"/>
            <a:ext cx="3339669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Electron trigger. </a:t>
            </a:r>
          </a:p>
          <a:p>
            <a:pPr algn="l">
              <a:defRPr b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Forward Detector</a:t>
            </a:r>
          </a:p>
        </p:txBody>
      </p:sp>
      <p:sp>
        <p:nvSpPr>
          <p:cNvPr id="208" name="Rectangle"/>
          <p:cNvSpPr/>
          <p:nvPr/>
        </p:nvSpPr>
        <p:spPr>
          <a:xfrm>
            <a:off x="16920314" y="11865835"/>
            <a:ext cx="381001" cy="1016001"/>
          </a:xfrm>
          <a:prstGeom prst="rect">
            <a:avLst/>
          </a:prstGeom>
          <a:solidFill>
            <a:srgbClr val="A4D77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9" name="14.7%"/>
          <p:cNvSpPr txBox="1"/>
          <p:nvPr/>
        </p:nvSpPr>
        <p:spPr>
          <a:xfrm>
            <a:off x="17351657" y="11865834"/>
            <a:ext cx="2388515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400">
                <a:solidFill>
                  <a:schemeClr val="accent1">
                    <a:lumOff val="-13575"/>
                  </a:schemeClr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14.7%</a:t>
            </a:r>
          </a:p>
        </p:txBody>
      </p:sp>
      <p:sp>
        <p:nvSpPr>
          <p:cNvPr id="210" name="Forward Tagger…"/>
          <p:cNvSpPr txBox="1"/>
          <p:nvPr/>
        </p:nvSpPr>
        <p:spPr>
          <a:xfrm>
            <a:off x="19790514" y="11897584"/>
            <a:ext cx="3669968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Forward Tagger</a:t>
            </a:r>
          </a:p>
          <a:p>
            <a:pPr algn="l">
              <a:defRPr b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No Electron in ECAL</a:t>
            </a:r>
          </a:p>
        </p:txBody>
      </p:sp>
      <p:sp>
        <p:nvSpPr>
          <p:cNvPr id="211" name="EVENT TOPOLOGY FROM CLAS12 (RUN #3856)"/>
          <p:cNvSpPr txBox="1"/>
          <p:nvPr/>
        </p:nvSpPr>
        <p:spPr>
          <a:xfrm>
            <a:off x="1259441" y="8680449"/>
            <a:ext cx="5392755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1800">
                <a:solidFill>
                  <a:schemeClr val="accent2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EVENT TOPOLOGY FROM CLAS12 (RUN #3856)</a:t>
            </a:r>
          </a:p>
        </p:txBody>
      </p:sp>
      <p:sp>
        <p:nvSpPr>
          <p:cNvPr id="212" name="Event are tagged in reconstruction stage.…"/>
          <p:cNvSpPr txBox="1"/>
          <p:nvPr>
            <p:ph type="body" sz="quarter" idx="1"/>
          </p:nvPr>
        </p:nvSpPr>
        <p:spPr>
          <a:xfrm>
            <a:off x="1112108" y="3187435"/>
            <a:ext cx="10383673" cy="4918175"/>
          </a:xfrm>
          <a:prstGeom prst="rect">
            <a:avLst/>
          </a:prstGeom>
        </p:spPr>
        <p:txBody>
          <a:bodyPr/>
          <a:lstStyle/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Event are tagged in reconstruction stage.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Each tag is written in separate records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Record reading sequence is initialized by user request.</a:t>
            </a:r>
          </a:p>
          <a:p>
            <a:pPr marL="635000" indent="-635000">
              <a:buChar char="•"/>
              <a:defRPr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Detector diagnostics data is kept in separate records for checks.</a:t>
            </a:r>
          </a:p>
        </p:txBody>
      </p:sp>
      <p:sp>
        <p:nvSpPr>
          <p:cNvPr id="213" name="Event Tagging:"/>
          <p:cNvSpPr txBox="1"/>
          <p:nvPr/>
        </p:nvSpPr>
        <p:spPr>
          <a:xfrm>
            <a:off x="1112850" y="2228494"/>
            <a:ext cx="3844900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200">
                <a:solidFill>
                  <a:schemeClr val="accent1">
                    <a:lumOff val="-13575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Event Tagging:</a:t>
            </a:r>
          </a:p>
        </p:txBody>
      </p:sp>
      <p:sp>
        <p:nvSpPr>
          <p:cNvPr id="214" name="Analysis groups can receive files containing several final states for analysis…"/>
          <p:cNvSpPr txBox="1"/>
          <p:nvPr/>
        </p:nvSpPr>
        <p:spPr>
          <a:xfrm>
            <a:off x="11857697" y="3550377"/>
            <a:ext cx="11117892" cy="4192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Analysis groups can receive files containing several final states for analysis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The data for each analysis can be read separately.</a:t>
            </a:r>
          </a:p>
          <a:p>
            <a:pPr marL="635000" indent="-635000" algn="l">
              <a:spcBef>
                <a:spcPts val="1000"/>
              </a:spcBef>
              <a:buSzPct val="125000"/>
              <a:buChar char="•"/>
              <a:defRPr b="0" sz="36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Experimental conditions, such as beam helicity and beam charge are common for all analysis, and are present in the file.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HiPO 2 ROOT conver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HiPO 2 ROOT conversion</a:t>
            </a:r>
          </a:p>
        </p:txBody>
      </p:sp>
      <p:sp>
        <p:nvSpPr>
          <p:cNvPr id="217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218" name="2D Column Chart"/>
          <p:cNvGraphicFramePr/>
          <p:nvPr/>
        </p:nvGraphicFramePr>
        <p:xfrm>
          <a:off x="1301694" y="3230836"/>
          <a:ext cx="11929071" cy="9453205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19" name="Converting HiPO to ROOT…"/>
          <p:cNvSpPr txBox="1"/>
          <p:nvPr/>
        </p:nvSpPr>
        <p:spPr>
          <a:xfrm>
            <a:off x="13385655" y="3457277"/>
            <a:ext cx="10012527" cy="3380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22300" indent="-622300" algn="l" defTabSz="808990">
              <a:spcBef>
                <a:spcPts val="900"/>
              </a:spcBef>
              <a:buSzPct val="125000"/>
              <a:buChar char="•"/>
              <a:defRPr b="0" sz="4312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Converting HiPO to ROOT</a:t>
            </a:r>
            <a:endParaRPr>
              <a:solidFill>
                <a:schemeClr val="accent1">
                  <a:lumOff val="-13575"/>
                </a:schemeClr>
              </a:solidFill>
            </a:endParaRP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Read all branches in HiPO file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Transfer all columns and rows into std::vector </a:t>
            </a:r>
          </a:p>
          <a:p>
            <a:pPr lvl="1" marL="1244600" indent="-622300" algn="l" defTabSz="808990">
              <a:spcBef>
                <a:spcPts val="900"/>
              </a:spcBef>
              <a:buSzPct val="125000"/>
              <a:buChar char="•"/>
              <a:defRPr b="0" sz="313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write ROOT file with branches as vectors </a:t>
            </a:r>
          </a:p>
        </p:txBody>
      </p:sp>
      <p:graphicFrame>
        <p:nvGraphicFramePr>
          <p:cNvPr id="220" name="Table"/>
          <p:cNvGraphicFramePr/>
          <p:nvPr/>
        </p:nvGraphicFramePr>
        <p:xfrm>
          <a:off x="9656502" y="7314807"/>
          <a:ext cx="12604763" cy="367004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8246840"/>
                <a:gridCol w="4357922"/>
              </a:tblGrid>
              <a:tr h="7340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Operation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Time (sec)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7340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HiPO Read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1.5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7340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HiPO Write 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7.2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7340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Transfer Structures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35.5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7340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ROOT Write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72.5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OOT vs HiPO Benchmar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ROOT vs HiPO Benchmarks</a:t>
            </a:r>
          </a:p>
        </p:txBody>
      </p:sp>
      <p:sp>
        <p:nvSpPr>
          <p:cNvPr id="223" name="Slide Number"/>
          <p:cNvSpPr txBox="1"/>
          <p:nvPr>
            <p:ph type="sldNum" sz="quarter" idx="2"/>
          </p:nvPr>
        </p:nvSpPr>
        <p:spPr>
          <a:xfrm>
            <a:off x="12053951" y="13296900"/>
            <a:ext cx="276099" cy="393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224" name="2D Column Chart"/>
          <p:cNvGraphicFramePr/>
          <p:nvPr/>
        </p:nvGraphicFramePr>
        <p:xfrm>
          <a:off x="1193142" y="5450212"/>
          <a:ext cx="10777370" cy="7411629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25" name="1D - plotting 1 variables:…"/>
          <p:cNvSpPr txBox="1"/>
          <p:nvPr/>
        </p:nvSpPr>
        <p:spPr>
          <a:xfrm>
            <a:off x="13334855" y="6754571"/>
            <a:ext cx="10012527" cy="565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533400" indent="-533400" algn="l" defTabSz="693419">
              <a:spcBef>
                <a:spcPts val="800"/>
              </a:spcBef>
              <a:buSzPct val="125000"/>
              <a:buChar char="•"/>
              <a:defRPr b="0" sz="3696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1D - plotting 1 variables:</a:t>
            </a:r>
            <a:endParaRPr>
              <a:solidFill>
                <a:schemeClr val="accent1">
                  <a:lumOff val="-13575"/>
                </a:schemeClr>
              </a:solidFill>
            </a:endParaRPr>
          </a:p>
          <a:p>
            <a:pPr lvl="1" marL="1066800" indent="-533400" algn="l" defTabSz="693419">
              <a:spcBef>
                <a:spcPts val="800"/>
              </a:spcBef>
              <a:buSzPct val="125000"/>
              <a:buChar char="•"/>
              <a:defRPr b="0" sz="268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HiPO reads all branches</a:t>
            </a:r>
          </a:p>
          <a:p>
            <a:pPr lvl="1" marL="1066800" indent="-533400" algn="l" defTabSz="693419">
              <a:spcBef>
                <a:spcPts val="800"/>
              </a:spcBef>
              <a:buSzPct val="125000"/>
              <a:buChar char="•"/>
              <a:defRPr b="0" sz="268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ROOT reads 1 branch (1/10 of data)</a:t>
            </a:r>
          </a:p>
          <a:p>
            <a:pPr marL="533400" indent="-533400" algn="l" defTabSz="693419">
              <a:spcBef>
                <a:spcPts val="800"/>
              </a:spcBef>
              <a:buSzPct val="125000"/>
              <a:buChar char="•"/>
              <a:defRPr b="0" sz="3696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2D - plotting 2 variables:</a:t>
            </a:r>
          </a:p>
          <a:p>
            <a:pPr lvl="1" marL="1066800" indent="-533400" algn="l" defTabSz="693419">
              <a:spcBef>
                <a:spcPts val="800"/>
              </a:spcBef>
              <a:buSzPct val="125000"/>
              <a:buChar char="•"/>
              <a:defRPr b="0" sz="268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HiPO reads all branches</a:t>
            </a:r>
          </a:p>
          <a:p>
            <a:pPr lvl="1" marL="1066800" indent="-533400" algn="l" defTabSz="693419">
              <a:spcBef>
                <a:spcPts val="800"/>
              </a:spcBef>
              <a:buSzPct val="125000"/>
              <a:buChar char="•"/>
              <a:defRPr b="0" sz="268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ROOT reads 2 branches</a:t>
            </a:r>
            <a:endParaRPr>
              <a:solidFill>
                <a:schemeClr val="accent1">
                  <a:lumOff val="-13575"/>
                </a:schemeClr>
              </a:solidFill>
            </a:endParaRPr>
          </a:p>
          <a:p>
            <a:pPr marL="533400" indent="-533400" algn="l" defTabSz="693419">
              <a:spcBef>
                <a:spcPts val="800"/>
              </a:spcBef>
              <a:buSzPct val="125000"/>
              <a:buChar char="•"/>
              <a:defRPr b="0" sz="3696">
                <a:solidFill>
                  <a:schemeClr val="accent1">
                    <a:lumOff val="-13575"/>
                  </a:schemeClr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1D (3VAR) - plotting 1d histogram calculated from 3 variables:</a:t>
            </a:r>
          </a:p>
          <a:p>
            <a:pPr lvl="1" marL="1066800" indent="-533400" algn="l" defTabSz="693419">
              <a:spcBef>
                <a:spcPts val="800"/>
              </a:spcBef>
              <a:buSzPct val="125000"/>
              <a:buChar char="•"/>
              <a:defRPr b="0" sz="268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HiPO reads all branches</a:t>
            </a:r>
          </a:p>
          <a:p>
            <a:pPr lvl="1" marL="1066800" indent="-533400" algn="l" defTabSz="693419">
              <a:spcBef>
                <a:spcPts val="800"/>
              </a:spcBef>
              <a:buSzPct val="125000"/>
              <a:buChar char="•"/>
              <a:defRPr b="0" sz="2688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ROOT reads 3 branches</a:t>
            </a:r>
          </a:p>
        </p:txBody>
      </p:sp>
      <p:graphicFrame>
        <p:nvGraphicFramePr>
          <p:cNvPr id="226" name="Table"/>
          <p:cNvGraphicFramePr/>
          <p:nvPr/>
        </p:nvGraphicFramePr>
        <p:xfrm>
          <a:off x="13618902" y="2458867"/>
          <a:ext cx="9850835" cy="395664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203405"/>
                <a:gridCol w="3283816"/>
                <a:gridCol w="1900903"/>
                <a:gridCol w="2462708"/>
              </a:tblGrid>
              <a:tr h="98916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Format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Compression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File Size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Events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8916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HiPO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LZ4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1.48 GB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6.3 M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8916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ROOT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LZ4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1.95 GB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6.3 M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98916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ROOT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ZLIB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1.60 GB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6.3 M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T w="12700">
                      <a:solidFill>
                        <a:srgbClr val="B8B8B8"/>
                      </a:solidFill>
                      <a:miter lim="400000"/>
                    </a:lnT>
                  </a:tcPr>
                </a:tc>
              </a:tr>
            </a:tbl>
          </a:graphicData>
        </a:graphic>
      </p:graphicFrame>
      <p:sp>
        <p:nvSpPr>
          <p:cNvPr id="227" name="Interface…"/>
          <p:cNvSpPr txBox="1"/>
          <p:nvPr/>
        </p:nvSpPr>
        <p:spPr>
          <a:xfrm>
            <a:off x="1153736" y="2061028"/>
            <a:ext cx="12060599" cy="3014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635000" indent="-635000" algn="l">
              <a:spcBef>
                <a:spcPts val="1000"/>
              </a:spcBef>
              <a:buSzPct val="125000"/>
              <a:buChar char="•"/>
              <a:defRPr b="0" sz="44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Interface</a:t>
            </a:r>
            <a:endParaRPr>
              <a:solidFill>
                <a:schemeClr val="accent1">
                  <a:lumOff val="-13575"/>
                </a:schemeClr>
              </a:solidFill>
            </a:endParaRPr>
          </a:p>
          <a:p>
            <a:pPr lvl="1" marL="1270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C++ interface was developed extending ROOT classes to read HiPO files from ROOT</a:t>
            </a:r>
          </a:p>
          <a:p>
            <a:pPr lvl="1" marL="1270000" indent="-635000" algn="l">
              <a:spcBef>
                <a:spcPts val="1000"/>
              </a:spcBef>
              <a:buSzPct val="125000"/>
              <a:buChar char="•"/>
              <a:defRPr b="0" sz="320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t>Expression parsing interface for plotting directly from HiPO.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