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6" r:id="rId2"/>
    <p:sldId id="414" r:id="rId3"/>
    <p:sldId id="429" r:id="rId4"/>
    <p:sldId id="430" r:id="rId5"/>
    <p:sldId id="431" r:id="rId6"/>
    <p:sldId id="432" r:id="rId7"/>
    <p:sldId id="422" r:id="rId8"/>
    <p:sldId id="434" r:id="rId9"/>
    <p:sldId id="435" r:id="rId10"/>
    <p:sldId id="433" r:id="rId11"/>
    <p:sldId id="436" r:id="rId12"/>
    <p:sldId id="41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000000"/>
    <a:srgbClr val="FFFF00"/>
    <a:srgbClr val="99FFCC"/>
    <a:srgbClr val="FF9900"/>
    <a:srgbClr val="663300"/>
    <a:srgbClr val="FFC637"/>
    <a:srgbClr val="F9D607"/>
    <a:srgbClr val="F8F8F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09" autoAdjust="0"/>
    <p:restoredTop sz="94660"/>
  </p:normalViewPr>
  <p:slideViewPr>
    <p:cSldViewPr>
      <p:cViewPr varScale="1">
        <p:scale>
          <a:sx n="75" d="100"/>
          <a:sy n="75" d="100"/>
        </p:scale>
        <p:origin x="-5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94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3EA9F-16C8-4E26-A9BF-868C8C4F745D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E56B6-57E6-4F9A-A5FC-DF8B6084F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84188" y="1065213"/>
            <a:ext cx="8158162" cy="1689100"/>
          </a:xfrm>
          <a:prstGeom prst="rect">
            <a:avLst/>
          </a:prstGeom>
          <a:solidFill>
            <a:srgbClr val="777777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ltGray">
          <a:xfrm>
            <a:off x="228600" y="2722563"/>
            <a:ext cx="8686800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ltGray">
          <a:xfrm>
            <a:off x="228600" y="998538"/>
            <a:ext cx="8686800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ltGray">
          <a:xfrm>
            <a:off x="8623300" y="762000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ltGray">
          <a:xfrm>
            <a:off x="434975" y="768350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ltGray">
          <a:xfrm>
            <a:off x="2830513" y="5535613"/>
            <a:ext cx="3481387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4" name="Rectangle 8" descr="Large confetti"/>
          <p:cNvSpPr>
            <a:spLocks noChangeArrowheads="1"/>
          </p:cNvSpPr>
          <p:nvPr/>
        </p:nvSpPr>
        <p:spPr bwMode="ltGray">
          <a:xfrm>
            <a:off x="4095750" y="5486400"/>
            <a:ext cx="949325" cy="176213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5" name="Rectangle 9" descr="Large confetti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371600"/>
          </a:xfrm>
          <a:pattFill prst="lgConfetti">
            <a:fgClr>
              <a:schemeClr val="accent2"/>
            </a:fgClr>
            <a:bgClr>
              <a:schemeClr val="folHlink"/>
            </a:bgClr>
          </a:pattFill>
        </p:spPr>
        <p:txBody>
          <a:bodyPr anchor="ctr"/>
          <a:lstStyle>
            <a:lvl1pPr algn="ctr">
              <a:defRPr>
                <a:solidFill>
                  <a:schemeClr val="bg1"/>
                </a:solidFill>
                <a:latin typeface="Open San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46500"/>
            <a:ext cx="6400800" cy="1752600"/>
          </a:xfrm>
        </p:spPr>
        <p:txBody>
          <a:bodyPr/>
          <a:lstStyle>
            <a:lvl1pPr marL="0" indent="0" algn="ctr">
              <a:spcBef>
                <a:spcPts val="0"/>
              </a:spcBef>
              <a:buFontTx/>
              <a:buNone/>
              <a:defRPr>
                <a:latin typeface="Open Sans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646988" cy="1143000"/>
          </a:xfrm>
        </p:spPr>
        <p:txBody>
          <a:bodyPr/>
          <a:lstStyle>
            <a:lvl1pPr>
              <a:defRPr sz="4000">
                <a:latin typeface="Palatino Linotype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Palatino Linotype" pitchFamily="18" charset="0"/>
              </a:defRPr>
            </a:lvl1pPr>
            <a:lvl2pPr>
              <a:defRPr>
                <a:latin typeface="Palatino Linotype" pitchFamily="18" charset="0"/>
              </a:defRPr>
            </a:lvl2pPr>
            <a:lvl3pPr>
              <a:defRPr>
                <a:latin typeface="Palatino Linotype" pitchFamily="18" charset="0"/>
              </a:defRPr>
            </a:lvl3pPr>
            <a:lvl4pPr>
              <a:defRPr>
                <a:latin typeface="Palatino Linotype" pitchFamily="18" charset="0"/>
              </a:defRPr>
            </a:lvl4pPr>
            <a:lvl5pPr>
              <a:defRPr>
                <a:solidFill>
                  <a:srgbClr val="000000"/>
                </a:solidFill>
                <a:latin typeface="Palatino Linotype" pitchFamily="18" charset="0"/>
              </a:defRPr>
            </a:lvl5pPr>
            <a:lvl6pPr>
              <a:defRPr>
                <a:latin typeface="Palatino Linotype" pitchFamily="18" charset="0"/>
              </a:defRPr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533400" y="6477000"/>
            <a:ext cx="7391400" cy="246221"/>
            <a:chOff x="533400" y="6477000"/>
            <a:chExt cx="7391400" cy="246221"/>
          </a:xfrm>
        </p:grpSpPr>
        <p:sp>
          <p:nvSpPr>
            <p:cNvPr id="11" name="TextBox 10"/>
            <p:cNvSpPr txBox="1"/>
            <p:nvPr userDrawn="1"/>
          </p:nvSpPr>
          <p:spPr>
            <a:xfrm>
              <a:off x="533400" y="6477000"/>
              <a:ext cx="1752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CHEP</a:t>
              </a:r>
              <a:r>
                <a:rPr lang="en-US" sz="1000" baseline="0" dirty="0" smtClean="0"/>
                <a:t> 2019</a:t>
              </a:r>
              <a:endParaRPr lang="en-US" sz="1000" dirty="0"/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7086600" y="6477000"/>
              <a:ext cx="838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fld id="{73D6675D-022C-4886-AF2E-B21C52138989}" type="slidenum">
                <a:rPr lang="en-US" sz="1000" smtClean="0"/>
                <a:pPr algn="r"/>
                <a:t>‹#›</a:t>
              </a:fld>
              <a:endParaRPr lang="en-US" sz="1000" dirty="0"/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05200" y="6477000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aseline="0" dirty="0" smtClean="0"/>
              <a:t>November2-8, 2019</a:t>
            </a:r>
            <a:endParaRPr lang="en-US" sz="10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2019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479C8D-CD85-45F2-9265-67F289693F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November2-8,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3000">
              <a:schemeClr val="bg1">
                <a:lumMod val="90000"/>
                <a:alpha val="60000"/>
              </a:schemeClr>
            </a:gs>
            <a:gs pos="89000">
              <a:schemeClr val="bg1">
                <a:lumMod val="90000"/>
                <a:alpha val="60000"/>
              </a:schemeClr>
            </a:gs>
            <a:gs pos="100000">
              <a:srgbClr val="FAE3B7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 descr="Large confetti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84163"/>
            <a:ext cx="7646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770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CHEP 2019</a:t>
            </a: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November2-8, 2019</a:t>
            </a:r>
            <a:endParaRPr lang="en-US" dirty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512888"/>
            <a:ext cx="8458200" cy="873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7924800" y="6324600"/>
            <a:ext cx="1219200" cy="762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10" name="Rectangle 13" descr="Large confetti"/>
          <p:cNvSpPr>
            <a:spLocks noChangeArrowheads="1"/>
          </p:cNvSpPr>
          <p:nvPr/>
        </p:nvSpPr>
        <p:spPr bwMode="ltGray">
          <a:xfrm>
            <a:off x="603504" y="152400"/>
            <a:ext cx="152400" cy="164592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imes New Roman" pitchFamily="18" charset="0"/>
            </a:endParaRPr>
          </a:p>
        </p:txBody>
      </p:sp>
      <p:pic>
        <p:nvPicPr>
          <p:cNvPr id="11" name="Picture 11" descr="slac-logo-2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6391275"/>
            <a:ext cx="1219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7162800" y="6477000"/>
            <a:ext cx="8382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79C8D-CD85-45F2-9265-67F289693F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Open Sans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5"/>
        </a:buBlip>
        <a:defRPr sz="3200">
          <a:solidFill>
            <a:srgbClr val="000000"/>
          </a:solidFill>
          <a:latin typeface="Open Sans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n"/>
        <a:defRPr sz="2800">
          <a:solidFill>
            <a:srgbClr val="000000"/>
          </a:solidFill>
          <a:latin typeface="Open San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400">
          <a:solidFill>
            <a:srgbClr val="000000"/>
          </a:solidFill>
          <a:latin typeface="Open San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000">
          <a:solidFill>
            <a:srgbClr val="000000"/>
          </a:solidFill>
          <a:latin typeface="Open San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Open San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2720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371600"/>
          </a:xfrm>
        </p:spPr>
        <p:txBody>
          <a:bodyPr/>
          <a:lstStyle/>
          <a:p>
            <a:r>
              <a:rPr lang="en-US" sz="4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Palatino Linotype" pitchFamily="18" charset="0"/>
              </a:rPr>
              <a:t>XRootD</a:t>
            </a:r>
            <a:r>
              <a:rPr lang="en-US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alatino Linotype" pitchFamily="18" charset="0"/>
              </a:rPr>
              <a:t> 5.0.0</a:t>
            </a:r>
            <a:br>
              <a:rPr lang="en-US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alatino Linotype" pitchFamily="18" charset="0"/>
              </a:rPr>
            </a:br>
            <a:r>
              <a:rPr lang="en-US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alatino Linotype" pitchFamily="18" charset="0"/>
              </a:rPr>
              <a:t>Encryption and Beyond</a:t>
            </a:r>
            <a:endParaRPr lang="en-US" sz="4400" dirty="0">
              <a:solidFill>
                <a:schemeClr val="tx1">
                  <a:lumMod val="50000"/>
                  <a:lumOff val="50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153400" cy="1752600"/>
          </a:xfrm>
        </p:spPr>
        <p:txBody>
          <a:bodyPr/>
          <a:lstStyle/>
          <a:p>
            <a:r>
              <a:rPr lang="en-US" dirty="0" smtClean="0">
                <a:latin typeface="Palatino Linotype" pitchFamily="18" charset="0"/>
              </a:rPr>
              <a:t>CHEP 2019</a:t>
            </a:r>
          </a:p>
          <a:p>
            <a:r>
              <a:rPr lang="en-US" sz="2400" dirty="0" smtClean="0">
                <a:latin typeface="Palatino Linotype" pitchFamily="18" charset="0"/>
              </a:rPr>
              <a:t>Adelaide, Australia</a:t>
            </a:r>
          </a:p>
          <a:p>
            <a:r>
              <a:rPr lang="en-US" sz="2400" dirty="0" smtClean="0">
                <a:latin typeface="Palatino Linotype" pitchFamily="18" charset="0"/>
              </a:rPr>
              <a:t>November 4 - 8, 2019</a:t>
            </a:r>
          </a:p>
          <a:p>
            <a:endParaRPr lang="en-US" sz="2400" dirty="0" smtClean="0">
              <a:latin typeface="Palatino Linotype" pitchFamily="18" charset="0"/>
            </a:endParaRPr>
          </a:p>
          <a:p>
            <a:r>
              <a:rPr lang="en-US" sz="1800" dirty="0" smtClean="0">
                <a:latin typeface="Palatino Linotype" pitchFamily="18" charset="0"/>
              </a:rPr>
              <a:t>Andrew Hanushevsky, SLAC</a:t>
            </a:r>
          </a:p>
          <a:p>
            <a:endParaRPr lang="en-US" sz="1800" dirty="0" smtClean="0"/>
          </a:p>
          <a:p>
            <a:r>
              <a:rPr lang="en-US" sz="1800" dirty="0" smtClean="0"/>
              <a:t>http://xrootd.org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settable </a:t>
            </a:r>
            <a:r>
              <a:rPr lang="en-US" dirty="0" smtClean="0"/>
              <a:t>f</a:t>
            </a:r>
            <a:r>
              <a:rPr lang="en-US" dirty="0" smtClean="0"/>
              <a:t>ile extended </a:t>
            </a:r>
            <a:r>
              <a:rPr lang="en-US" dirty="0" err="1" smtClean="0"/>
              <a:t>attrs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05800" cy="4343400"/>
          </a:xfrm>
        </p:spPr>
        <p:txBody>
          <a:bodyPr/>
          <a:lstStyle/>
          <a:p>
            <a:pPr>
              <a:spcBef>
                <a:spcPts val="768"/>
              </a:spcBef>
            </a:pPr>
            <a:r>
              <a:rPr lang="en-US" dirty="0" smtClean="0"/>
              <a:t>Allows </a:t>
            </a:r>
            <a:r>
              <a:rPr lang="en-US" dirty="0" smtClean="0"/>
              <a:t>adding metadata to a file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Client can only play in the user </a:t>
            </a:r>
            <a:r>
              <a:rPr lang="en-US" dirty="0" smtClean="0"/>
              <a:t>namespace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System name space is fully hidden</a:t>
            </a:r>
            <a:endParaRPr lang="en-US" dirty="0" smtClean="0"/>
          </a:p>
          <a:p>
            <a:pPr>
              <a:spcBef>
                <a:spcPts val="768"/>
              </a:spcBef>
            </a:pPr>
            <a:r>
              <a:rPr lang="en-US" dirty="0" smtClean="0"/>
              <a:t>Done via binary API or </a:t>
            </a:r>
            <a:r>
              <a:rPr lang="en-US" dirty="0" err="1" smtClean="0"/>
              <a:t>xrdfs</a:t>
            </a:r>
            <a:r>
              <a:rPr lang="en-US" dirty="0" smtClean="0"/>
              <a:t> command</a:t>
            </a:r>
          </a:p>
          <a:p>
            <a:pPr lvl="1">
              <a:spcBef>
                <a:spcPts val="768"/>
              </a:spcBef>
            </a:pPr>
            <a:r>
              <a:rPr lang="en-US" dirty="0" err="1" smtClean="0"/>
              <a:t>xrdcp</a:t>
            </a:r>
            <a:r>
              <a:rPr lang="en-US" dirty="0" smtClean="0"/>
              <a:t> extended to copy attributes as </a:t>
            </a:r>
            <a:r>
              <a:rPr lang="en-US" dirty="0" smtClean="0"/>
              <a:t>well </a:t>
            </a:r>
            <a:r>
              <a:rPr lang="en-US" sz="2200" dirty="0" smtClean="0"/>
              <a:t>(soon)</a:t>
            </a:r>
            <a:endParaRPr lang="en-US" sz="2200" dirty="0" smtClean="0"/>
          </a:p>
          <a:p>
            <a:pPr>
              <a:spcBef>
                <a:spcPts val="768"/>
              </a:spcBef>
            </a:pPr>
            <a:r>
              <a:rPr lang="en-US" dirty="0" smtClean="0"/>
              <a:t>Requires underlying file system support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Most file systems </a:t>
            </a:r>
            <a:r>
              <a:rPr lang="en-US" dirty="0" smtClean="0"/>
              <a:t>have it but </a:t>
            </a:r>
            <a:r>
              <a:rPr lang="en-US" dirty="0" smtClean="0"/>
              <a:t>not </a:t>
            </a:r>
            <a:r>
              <a:rPr lang="en-US" dirty="0" smtClean="0"/>
              <a:t>all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Some require special mount options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Beyond</a:t>
            </a:r>
            <a:r>
              <a:rPr lang="en-US" dirty="0" smtClean="0">
                <a:solidFill>
                  <a:srgbClr val="0033CC"/>
                </a:solidFill>
              </a:rPr>
              <a:t> </a:t>
            </a:r>
            <a:r>
              <a:rPr lang="en-US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5.0.0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spcBef>
                <a:spcPts val="768"/>
              </a:spcBef>
            </a:pPr>
            <a:r>
              <a:rPr lang="en-US" dirty="0" smtClean="0"/>
              <a:t>5.0.0 lays the groundwork for…</a:t>
            </a:r>
            <a:endParaRPr lang="en-US" dirty="0" smtClean="0"/>
          </a:p>
          <a:p>
            <a:pPr lvl="1">
              <a:spcBef>
                <a:spcPts val="768"/>
              </a:spcBef>
            </a:pPr>
            <a:r>
              <a:rPr lang="en-US" dirty="0" smtClean="0"/>
              <a:t>End-to-end data verification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On-the-fly disk </a:t>
            </a:r>
            <a:r>
              <a:rPr lang="en-US" i="1" dirty="0" smtClean="0"/>
              <a:t>and</a:t>
            </a:r>
            <a:r>
              <a:rPr lang="en-US" dirty="0" smtClean="0"/>
              <a:t> network verification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Server-side appends to a zip archive</a:t>
            </a:r>
          </a:p>
          <a:p>
            <a:pPr lvl="1">
              <a:spcBef>
                <a:spcPts val="768"/>
              </a:spcBef>
            </a:pPr>
            <a:r>
              <a:rPr lang="en-US" dirty="0" err="1" smtClean="0"/>
              <a:t>uid</a:t>
            </a:r>
            <a:r>
              <a:rPr lang="en-US" dirty="0" smtClean="0"/>
              <a:t>/</a:t>
            </a:r>
            <a:r>
              <a:rPr lang="en-US" dirty="0" err="1" smtClean="0"/>
              <a:t>gid</a:t>
            </a:r>
            <a:r>
              <a:rPr lang="en-US" dirty="0" smtClean="0"/>
              <a:t> tracking for files/directories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Apply/Map operation for data pipelining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RDMA </a:t>
            </a:r>
            <a:r>
              <a:rPr lang="en-US" dirty="0" smtClean="0"/>
              <a:t>support for better HPC integration</a:t>
            </a:r>
            <a:endParaRPr lang="en-US" dirty="0" smtClean="0"/>
          </a:p>
          <a:p>
            <a:pPr lvl="1">
              <a:spcBef>
                <a:spcPts val="768"/>
              </a:spcBef>
            </a:pPr>
            <a:r>
              <a:rPr lang="en-US" dirty="0" smtClean="0"/>
              <a:t>Multi-protocol third party copy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09865" y="801469"/>
            <a:ext cx="2242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Some of these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will appear in 5.1.0!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458200" cy="4343400"/>
          </a:xfrm>
        </p:spPr>
        <p:txBody>
          <a:bodyPr/>
          <a:lstStyle/>
          <a:p>
            <a:r>
              <a:rPr lang="en-US" dirty="0" smtClean="0"/>
              <a:t>5.0.0 significantly extends usability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Important because </a:t>
            </a:r>
            <a:r>
              <a:rPr lang="en-US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/>
              <a:t> is now embedded in </a:t>
            </a:r>
            <a:r>
              <a:rPr lang="en-US" dirty="0" smtClean="0"/>
              <a:t>many HEP </a:t>
            </a:r>
            <a:r>
              <a:rPr lang="en-US" dirty="0" smtClean="0"/>
              <a:t>data delivery system</a:t>
            </a:r>
          </a:p>
          <a:p>
            <a:pPr lvl="3"/>
            <a:r>
              <a:rPr lang="en-US" dirty="0" smtClean="0"/>
              <a:t>EOS, DPM, CTA, </a:t>
            </a:r>
            <a:r>
              <a:rPr lang="en-US" dirty="0" err="1" smtClean="0"/>
              <a:t>dCache</a:t>
            </a:r>
            <a:r>
              <a:rPr lang="en-US" dirty="0" smtClean="0"/>
              <a:t> (Java version), QSERV, etc</a:t>
            </a:r>
          </a:p>
          <a:p>
            <a:pPr lvl="2"/>
            <a:r>
              <a:rPr lang="en-US" dirty="0" smtClean="0"/>
              <a:t>New experiments are also relying on </a:t>
            </a:r>
            <a:r>
              <a:rPr lang="en-US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/>
              <a:t> </a:t>
            </a:r>
          </a:p>
          <a:p>
            <a:pPr lvl="3"/>
            <a:r>
              <a:rPr lang="en-US" dirty="0" smtClean="0"/>
              <a:t>E.g. </a:t>
            </a:r>
            <a:r>
              <a:rPr lang="en-US" dirty="0" smtClean="0"/>
              <a:t>Dune, </a:t>
            </a:r>
            <a:r>
              <a:rPr lang="en-US" dirty="0" smtClean="0"/>
              <a:t>LCLS </a:t>
            </a:r>
            <a:r>
              <a:rPr lang="en-US" dirty="0" smtClean="0"/>
              <a:t>II , LSST</a:t>
            </a:r>
            <a:endParaRPr lang="en-US" dirty="0" smtClean="0"/>
          </a:p>
          <a:p>
            <a:r>
              <a:rPr lang="en-US" dirty="0" smtClean="0"/>
              <a:t>5.0.0 addresses new and evolving needs</a:t>
            </a:r>
          </a:p>
          <a:p>
            <a:pPr lvl="1"/>
            <a:r>
              <a:rPr lang="en-US" dirty="0" smtClean="0"/>
              <a:t>Not only for HEP but other fields as well</a:t>
            </a:r>
          </a:p>
          <a:p>
            <a:pPr lvl="2"/>
            <a:r>
              <a:rPr lang="en-US" dirty="0" smtClean="0"/>
              <a:t>Via it’s </a:t>
            </a:r>
            <a:r>
              <a:rPr lang="en-US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Xcache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component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5.0.0 The Next Big One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spcBef>
                <a:spcPts val="768"/>
              </a:spcBef>
            </a:pPr>
            <a:r>
              <a:rPr lang="en-US" dirty="0" smtClean="0"/>
              <a:t>Introduces many new features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Breaks plug-in ABI in some cases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Some external plug-ins will need to recompile</a:t>
            </a:r>
          </a:p>
          <a:p>
            <a:pPr lvl="3">
              <a:spcBef>
                <a:spcPts val="768"/>
              </a:spcBef>
            </a:pPr>
            <a:r>
              <a:rPr lang="en-US" dirty="0" smtClean="0"/>
              <a:t>No source changes are needed</a:t>
            </a:r>
          </a:p>
          <a:p>
            <a:pPr>
              <a:spcBef>
                <a:spcPts val="768"/>
              </a:spcBef>
            </a:pPr>
            <a:r>
              <a:rPr lang="en-US" dirty="0" smtClean="0"/>
              <a:t>It’s very ambitious &amp; planned for 4Q19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Realistically, for all practical purposes, 1Q20</a:t>
            </a:r>
          </a:p>
          <a:p>
            <a:pPr>
              <a:spcBef>
                <a:spcPts val="768"/>
              </a:spcBef>
            </a:pPr>
            <a:r>
              <a:rPr lang="en-US" dirty="0" smtClean="0"/>
              <a:t>This talk presents the highlights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And introduces what’s ahead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 Layer Security (TLS)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spcBef>
                <a:spcPts val="768"/>
              </a:spcBef>
            </a:pPr>
            <a:r>
              <a:rPr lang="en-US" dirty="0" smtClean="0"/>
              <a:t>Why do it?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Allow for authorization token handling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E.g. </a:t>
            </a:r>
            <a:r>
              <a:rPr lang="en-US" dirty="0" err="1" smtClean="0"/>
              <a:t>SciToken</a:t>
            </a:r>
            <a:endParaRPr lang="en-US" dirty="0" smtClean="0"/>
          </a:p>
          <a:p>
            <a:pPr lvl="1">
              <a:spcBef>
                <a:spcPts val="768"/>
              </a:spcBef>
            </a:pPr>
            <a:r>
              <a:rPr lang="en-US" dirty="0" smtClean="0"/>
              <a:t>Improves security and data integrity</a:t>
            </a:r>
          </a:p>
          <a:p>
            <a:pPr>
              <a:spcBef>
                <a:spcPts val="768"/>
              </a:spcBef>
            </a:pPr>
            <a:r>
              <a:rPr lang="en-US" dirty="0" smtClean="0"/>
              <a:t>What are the obstacles?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Backward compatibility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Forward migration path</a:t>
            </a:r>
          </a:p>
          <a:p>
            <a:pPr lvl="1">
              <a:spcBef>
                <a:spcPts val="768"/>
              </a:spcBef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/>
              <a:t> </a:t>
            </a:r>
            <a:r>
              <a:rPr lang="en-US" dirty="0" smtClean="0"/>
              <a:t>a</a:t>
            </a:r>
            <a:r>
              <a:rPr lang="en-US" dirty="0" smtClean="0"/>
              <a:t>pproach</a:t>
            </a:r>
            <a:r>
              <a:rPr lang="en-US" dirty="0" smtClean="0"/>
              <a:t>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spcBef>
                <a:spcPts val="768"/>
              </a:spcBef>
            </a:pPr>
            <a:r>
              <a:rPr lang="en-US" dirty="0" smtClean="0"/>
              <a:t>Flexible TLS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Not every client has TLS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We need to supply backward compatibility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Not everything needs TLS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We need to account for operational context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So, a connection may or may not </a:t>
            </a:r>
            <a:r>
              <a:rPr lang="en-US" dirty="0" smtClean="0"/>
              <a:t>require TLS</a:t>
            </a:r>
            <a:endParaRPr lang="en-US" dirty="0" smtClean="0"/>
          </a:p>
          <a:p>
            <a:pPr lvl="2">
              <a:spcBef>
                <a:spcPts val="768"/>
              </a:spcBef>
            </a:pPr>
            <a:r>
              <a:rPr lang="en-US" dirty="0" smtClean="0"/>
              <a:t>At the discretion of the client, or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The insistence of the server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Flexible TLS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685800" y="1905000"/>
            <a:ext cx="1752600" cy="16764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715549" y="1905000"/>
            <a:ext cx="1752600" cy="1676400"/>
          </a:xfrm>
          <a:prstGeom prst="rect">
            <a:avLst/>
          </a:prstGeom>
          <a:solidFill>
            <a:srgbClr val="0033CC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2805" y="2389257"/>
            <a:ext cx="16385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Client</a:t>
            </a:r>
            <a:endParaRPr lang="en-US" sz="4000" b="1" dirty="0">
              <a:solidFill>
                <a:schemeClr val="tx2">
                  <a:lumMod val="50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43700" y="2389257"/>
            <a:ext cx="16962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Server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2438400" y="2362200"/>
            <a:ext cx="4267200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994070" y="1981200"/>
            <a:ext cx="3267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Initial connection is non-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TLS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21082" y="2373868"/>
            <a:ext cx="2613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Client may request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TLS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Palatino Linotype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2438400" y="3124200"/>
            <a:ext cx="4267200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3300243" y="2743200"/>
            <a:ext cx="2654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Server may request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TLS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43200" y="3135868"/>
            <a:ext cx="37689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If either side requests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TLS</a:t>
            </a:r>
          </a:p>
          <a:p>
            <a:pPr algn="ctr"/>
            <a:r>
              <a:rPr lang="en-US" b="1" i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The connection is converted to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TLS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57200" y="3886200"/>
            <a:ext cx="8229600" cy="2209800"/>
          </a:xfrm>
        </p:spPr>
        <p:txBody>
          <a:bodyPr/>
          <a:lstStyle/>
          <a:p>
            <a:pPr>
              <a:spcBef>
                <a:spcPts val="768"/>
              </a:spcBef>
            </a:pPr>
            <a:r>
              <a:rPr lang="en-US" dirty="0" smtClean="0"/>
              <a:t>The heart of flexible TLS is negotiation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Ability to go from non-TLS to TLS at any time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Provides backward compatibly &amp; migration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Plus, no special ports are needed </a:t>
            </a:r>
            <a:r>
              <a:rPr lang="en-US" sz="1800" dirty="0" smtClean="0"/>
              <a:t>(but you can have one)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Flexible TLS Is Super-flexible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685800" y="1905000"/>
            <a:ext cx="1752600" cy="16764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715549" y="1905000"/>
            <a:ext cx="1752600" cy="1676400"/>
          </a:xfrm>
          <a:prstGeom prst="rect">
            <a:avLst/>
          </a:prstGeom>
          <a:solidFill>
            <a:srgbClr val="0033CC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2805" y="2389257"/>
            <a:ext cx="16385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Client</a:t>
            </a:r>
            <a:endParaRPr lang="en-US" sz="4000" b="1" dirty="0">
              <a:solidFill>
                <a:schemeClr val="tx2">
                  <a:lumMod val="50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43700" y="2389257"/>
            <a:ext cx="16962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Server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2438400" y="2362200"/>
            <a:ext cx="4267200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871379" y="1981200"/>
            <a:ext cx="3264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Request (i.e. login) </a:t>
            </a:r>
            <a:r>
              <a:rPr lang="en-US" b="1" i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connection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23477" y="2362200"/>
            <a:ext cx="315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This may or may not be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TLS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Palatino Linotype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2438400" y="3124200"/>
            <a:ext cx="4267200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952332" y="2743200"/>
            <a:ext cx="3102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This may or may not be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TLS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67000" y="3135868"/>
            <a:ext cx="3672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Additional data-only connections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57200" y="3886200"/>
            <a:ext cx="8229600" cy="2209800"/>
          </a:xfrm>
        </p:spPr>
        <p:txBody>
          <a:bodyPr/>
          <a:lstStyle/>
          <a:p>
            <a:pPr>
              <a:spcBef>
                <a:spcPts val="768"/>
              </a:spcBef>
            </a:pPr>
            <a:r>
              <a:rPr lang="en-US" dirty="0" smtClean="0"/>
              <a:t>Client’s connections may be mixed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Requests may use TLS but not data responses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Similar to what </a:t>
            </a:r>
            <a:r>
              <a:rPr lang="en-US" dirty="0" err="1" smtClean="0"/>
              <a:t>gridFTP</a:t>
            </a:r>
            <a:r>
              <a:rPr lang="en-US" dirty="0" smtClean="0"/>
              <a:t> does for data transfer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TLS only when and where it’s needed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triggers TLS?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82000" cy="4343400"/>
          </a:xfrm>
        </p:spPr>
        <p:txBody>
          <a:bodyPr/>
          <a:lstStyle/>
          <a:p>
            <a:pPr>
              <a:spcBef>
                <a:spcPts val="768"/>
              </a:spcBef>
            </a:pPr>
            <a:r>
              <a:rPr lang="en-US" dirty="0" smtClean="0"/>
              <a:t>Client URL that uses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roots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or 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xroots</a:t>
            </a:r>
            <a:endParaRPr lang="en-US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spcBef>
                <a:spcPts val="768"/>
              </a:spcBef>
            </a:pPr>
            <a:r>
              <a:rPr lang="en-US" dirty="0" err="1" smtClean="0"/>
              <a:t>xrdcp</a:t>
            </a:r>
            <a:r>
              <a:rPr lang="en-US" dirty="0" smtClean="0"/>
              <a:t> xroots://server//mydata /</a:t>
            </a:r>
            <a:r>
              <a:rPr lang="en-US" dirty="0" err="1" smtClean="0"/>
              <a:t>tmp</a:t>
            </a:r>
            <a:endParaRPr lang="en-US" dirty="0" smtClean="0"/>
          </a:p>
          <a:p>
            <a:pPr lvl="1">
              <a:spcBef>
                <a:spcPts val="768"/>
              </a:spcBef>
            </a:pPr>
            <a:r>
              <a:rPr lang="en-US" dirty="0" smtClean="0"/>
              <a:t>Implicit for authorization token usage</a:t>
            </a:r>
          </a:p>
          <a:p>
            <a:pPr>
              <a:spcBef>
                <a:spcPts val="768"/>
              </a:spcBef>
            </a:pPr>
            <a:r>
              <a:rPr lang="en-US" dirty="0" smtClean="0"/>
              <a:t>Server configuration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TLS may be required for certain contexts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Third Party Copy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All TLS-capable clients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For all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/>
              <a:t> TLS </a:t>
            </a:r>
            <a:r>
              <a:rPr lang="en-US" dirty="0" smtClean="0"/>
              <a:t>I</a:t>
            </a:r>
            <a:r>
              <a:rPr lang="en-US" dirty="0" smtClean="0"/>
              <a:t>mplementation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82000" cy="4343400"/>
          </a:xfrm>
        </p:spPr>
        <p:txBody>
          <a:bodyPr/>
          <a:lstStyle/>
          <a:p>
            <a:pPr>
              <a:spcBef>
                <a:spcPts val="768"/>
              </a:spcBef>
            </a:pPr>
            <a:r>
              <a:rPr lang="en-US" dirty="0" smtClean="0"/>
              <a:t>Based on </a:t>
            </a:r>
            <a:r>
              <a:rPr lang="en-US" dirty="0" err="1" smtClean="0"/>
              <a:t>OpenSSL</a:t>
            </a:r>
            <a:r>
              <a:rPr lang="en-US" dirty="0" smtClean="0"/>
              <a:t> </a:t>
            </a:r>
            <a:endParaRPr lang="en-US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spcBef>
                <a:spcPts val="768"/>
              </a:spcBef>
            </a:pPr>
            <a:r>
              <a:rPr lang="en-US" dirty="0" smtClean="0"/>
              <a:t>All typically deployed versions are supported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Version 1.0.0 and above</a:t>
            </a:r>
          </a:p>
          <a:p>
            <a:pPr lvl="3">
              <a:spcBef>
                <a:spcPts val="768"/>
              </a:spcBef>
            </a:pPr>
            <a:r>
              <a:rPr lang="en-US" dirty="0" smtClean="0"/>
              <a:t>Though should work with the old 0.9 series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Hostname verification added to cover all versions</a:t>
            </a:r>
          </a:p>
          <a:p>
            <a:pPr>
              <a:spcBef>
                <a:spcPts val="768"/>
              </a:spcBef>
            </a:pPr>
            <a:r>
              <a:rPr lang="en-US" dirty="0" smtClean="0"/>
              <a:t>All TLS actions are logged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When a connection switches to TLS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What version of TLS the client is using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5.0.0 </a:t>
            </a:r>
            <a:r>
              <a:rPr lang="en-US" dirty="0" smtClean="0"/>
              <a:t>h</a:t>
            </a:r>
            <a:r>
              <a:rPr lang="en-US" dirty="0" smtClean="0"/>
              <a:t>as </a:t>
            </a:r>
            <a:r>
              <a:rPr lang="en-US" dirty="0" smtClean="0"/>
              <a:t>m</a:t>
            </a:r>
            <a:r>
              <a:rPr lang="en-US" dirty="0" smtClean="0"/>
              <a:t>ore than TLS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spcBef>
                <a:spcPts val="768"/>
              </a:spcBef>
            </a:pPr>
            <a:r>
              <a:rPr lang="en-US" dirty="0" smtClean="0"/>
              <a:t>Internal </a:t>
            </a:r>
            <a:r>
              <a:rPr lang="en-US" dirty="0" smtClean="0"/>
              <a:t>improvements </a:t>
            </a:r>
            <a:r>
              <a:rPr lang="en-US" dirty="0" smtClean="0"/>
              <a:t>&amp; geeky features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Plug-in stacking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New general monitoring </a:t>
            </a:r>
            <a:r>
              <a:rPr lang="en-US" dirty="0" smtClean="0"/>
              <a:t>stream</a:t>
            </a:r>
            <a:endParaRPr lang="en-US" dirty="0" smtClean="0"/>
          </a:p>
          <a:p>
            <a:pPr lvl="1">
              <a:spcBef>
                <a:spcPts val="768"/>
              </a:spcBef>
            </a:pPr>
            <a:r>
              <a:rPr lang="en-US" dirty="0" smtClean="0"/>
              <a:t>Better containerization coexistence</a:t>
            </a:r>
          </a:p>
          <a:p>
            <a:pPr lvl="1">
              <a:spcBef>
                <a:spcPts val="768"/>
              </a:spcBef>
            </a:pPr>
            <a:r>
              <a:rPr lang="en-US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Xcache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improvements</a:t>
            </a:r>
            <a:endParaRPr lang="en-US" dirty="0" smtClean="0"/>
          </a:p>
          <a:p>
            <a:pPr lvl="1">
              <a:spcBef>
                <a:spcPts val="768"/>
              </a:spcBef>
            </a:pPr>
            <a:r>
              <a:rPr lang="en-US" dirty="0" smtClean="0"/>
              <a:t>See IN2P3 </a:t>
            </a:r>
            <a:r>
              <a:rPr lang="en-US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Workshop presentations</a:t>
            </a:r>
          </a:p>
          <a:p>
            <a:pPr lvl="2">
              <a:spcBef>
                <a:spcPts val="768"/>
              </a:spcBef>
            </a:pPr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indico.cern.ch/event/727208</a:t>
            </a:r>
            <a:endParaRPr lang="en-US" dirty="0" smtClean="0"/>
          </a:p>
          <a:p>
            <a:pPr>
              <a:spcBef>
                <a:spcPts val="768"/>
              </a:spcBef>
            </a:pPr>
            <a:r>
              <a:rPr lang="en-US" dirty="0" smtClean="0"/>
              <a:t>And…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Ricepaper">
  <a:themeElements>
    <a:clrScheme name="Ricepaper 2">
      <a:dk1>
        <a:srgbClr val="00264C"/>
      </a:dk1>
      <a:lt1>
        <a:srgbClr val="FFFFE9"/>
      </a:lt1>
      <a:dk2>
        <a:srgbClr val="333333"/>
      </a:dk2>
      <a:lt2>
        <a:srgbClr val="333333"/>
      </a:lt2>
      <a:accent1>
        <a:srgbClr val="78C0B2"/>
      </a:accent1>
      <a:accent2>
        <a:srgbClr val="262D4C"/>
      </a:accent2>
      <a:accent3>
        <a:srgbClr val="FFFFF2"/>
      </a:accent3>
      <a:accent4>
        <a:srgbClr val="001F40"/>
      </a:accent4>
      <a:accent5>
        <a:srgbClr val="BEDCD5"/>
      </a:accent5>
      <a:accent6>
        <a:srgbClr val="212844"/>
      </a:accent6>
      <a:hlink>
        <a:srgbClr val="598BBD"/>
      </a:hlink>
      <a:folHlink>
        <a:srgbClr val="4D4D4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Ricepaper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cepaper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Scalla2010</Template>
  <TotalTime>15712</TotalTime>
  <Words>578</Words>
  <Application>Microsoft Office PowerPoint</Application>
  <PresentationFormat>On-screen Show (4:3)</PresentationFormat>
  <Paragraphs>113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Ricepaper</vt:lpstr>
      <vt:lpstr>XRootD 5.0.0 Encryption and Beyond</vt:lpstr>
      <vt:lpstr>XRootD 5.0.0 The Next Big One</vt:lpstr>
      <vt:lpstr>Transport Layer Security (TLS)</vt:lpstr>
      <vt:lpstr>The XRootD approach?</vt:lpstr>
      <vt:lpstr>Flexible TLS</vt:lpstr>
      <vt:lpstr>Flexible TLS Is Super-flexible</vt:lpstr>
      <vt:lpstr>What triggers TLS?</vt:lpstr>
      <vt:lpstr>XRootD TLS Implementation</vt:lpstr>
      <vt:lpstr>XRootD 5.0.0 has more than TLS</vt:lpstr>
      <vt:lpstr>User settable file extended attrs</vt:lpstr>
      <vt:lpstr>Beyond XRootD 5.0.0</vt:lpstr>
      <vt:lpstr>In The End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 Hanushevsky</dc:creator>
  <cp:lastModifiedBy>abh</cp:lastModifiedBy>
  <cp:revision>993</cp:revision>
  <dcterms:created xsi:type="dcterms:W3CDTF">2010-08-24T03:26:13Z</dcterms:created>
  <dcterms:modified xsi:type="dcterms:W3CDTF">2019-10-29T04:10:06Z</dcterms:modified>
</cp:coreProperties>
</file>