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3" r:id="rId29"/>
    <p:sldId id="284" r:id="rId30"/>
    <p:sldId id="285" r:id="rId3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6"/>
  </p:normalViewPr>
  <p:slideViewPr>
    <p:cSldViewPr snapToGrid="0" snapToObjects="1">
      <p:cViewPr>
        <p:scale>
          <a:sx n="105" d="100"/>
          <a:sy n="105" d="100"/>
        </p:scale>
        <p:origin x="14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tif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530797" cy="663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748144" y="1825624"/>
            <a:ext cx="10688782" cy="492154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838200" y="1028700"/>
            <a:ext cx="4530797" cy="619125"/>
          </a:xfrm>
          <a:prstGeom prst="rect">
            <a:avLst/>
          </a:prstGeom>
        </p:spPr>
        <p:txBody>
          <a:bodyPr/>
          <a:lstStyle/>
          <a:p>
            <a: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6" name="Image 15" descr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Изображение" descr="Изображе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086" y="326897"/>
            <a:ext cx="4530798" cy="740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62FF10-F108-8449-9318-4D64260CC68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9181" y="326897"/>
            <a:ext cx="1036536" cy="10439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5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4530797" cy="515803"/>
          </a:xfrm>
          <a:prstGeom prst="rect">
            <a:avLst/>
          </a:prstGeom>
        </p:spPr>
        <p:txBody>
          <a:bodyPr/>
          <a:lstStyle>
            <a:lvl1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7" name="Espace réservé pour une image  12"/>
          <p:cNvSpPr>
            <a:spLocks noGrp="1"/>
          </p:cNvSpPr>
          <p:nvPr>
            <p:ph type="pic" idx="13"/>
          </p:nvPr>
        </p:nvSpPr>
        <p:spPr>
          <a:xfrm>
            <a:off x="838200" y="1706878"/>
            <a:ext cx="10515600" cy="464947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pic>
        <p:nvPicPr>
          <p:cNvPr id="28" name="Image 15" descr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530797" cy="663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pic>
        <p:nvPicPr>
          <p:cNvPr id="30" name="Изображение" descr="Изображе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086" y="326897"/>
            <a:ext cx="4530798" cy="740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A69B8B-F25E-0C4F-8F8B-5A266FEB075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9181" y="326897"/>
            <a:ext cx="1036536" cy="10439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8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838200" y="1734671"/>
            <a:ext cx="5181600" cy="444229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pic>
        <p:nvPicPr>
          <p:cNvPr id="40" name="Image 15" descr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5181600" cy="515803"/>
          </a:xfrm>
          <a:prstGeom prst="rect">
            <a:avLst/>
          </a:prstGeom>
        </p:spPr>
        <p:txBody>
          <a:bodyPr/>
          <a:lstStyle/>
          <a:p>
            <a: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5181600" cy="663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pic>
        <p:nvPicPr>
          <p:cNvPr id="43" name="Изображение" descr="Изображе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086" y="326897"/>
            <a:ext cx="4530798" cy="740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23A453-CBCE-F847-B54E-EAAD8E6D7FE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9181" y="326897"/>
            <a:ext cx="1036536" cy="10439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1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838200" y="1734671"/>
            <a:ext cx="3821206" cy="444229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3" name="Espace réservé pour une image  5"/>
          <p:cNvSpPr>
            <a:spLocks noGrp="1"/>
          </p:cNvSpPr>
          <p:nvPr>
            <p:ph type="pic" idx="13"/>
          </p:nvPr>
        </p:nvSpPr>
        <p:spPr>
          <a:xfrm>
            <a:off x="4875950" y="1530764"/>
            <a:ext cx="7027315" cy="485010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pic>
        <p:nvPicPr>
          <p:cNvPr id="54" name="Image 15" descr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838200" y="1029541"/>
            <a:ext cx="4530797" cy="515803"/>
          </a:xfrm>
          <a:prstGeom prst="rect">
            <a:avLst/>
          </a:prstGeom>
        </p:spPr>
        <p:txBody>
          <a:bodyPr/>
          <a:lstStyle/>
          <a:p>
            <a: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530797" cy="663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pic>
        <p:nvPicPr>
          <p:cNvPr id="57" name="Изображение" descr="Изображе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086" y="326897"/>
            <a:ext cx="4530798" cy="740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F734D-149E-4A41-B0D1-F49E2D54F33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9181" y="326897"/>
            <a:ext cx="1036536" cy="10439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5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839787" y="1681163"/>
            <a:ext cx="4527622" cy="45085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7" name="Espace réservé pour une image  12"/>
          <p:cNvSpPr>
            <a:spLocks noGrp="1"/>
          </p:cNvSpPr>
          <p:nvPr>
            <p:ph type="pic" sz="quarter" idx="13"/>
          </p:nvPr>
        </p:nvSpPr>
        <p:spPr>
          <a:xfrm>
            <a:off x="6010971" y="1546028"/>
            <a:ext cx="5342829" cy="230749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8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010971" y="3940473"/>
            <a:ext cx="5342829" cy="230749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pic>
        <p:nvPicPr>
          <p:cNvPr id="69" name="Image 15" descr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Espace réservé du texte 10"/>
          <p:cNvSpPr>
            <a:spLocks noGrp="1"/>
          </p:cNvSpPr>
          <p:nvPr>
            <p:ph type="body" sz="quarter" idx="15"/>
          </p:nvPr>
        </p:nvSpPr>
        <p:spPr>
          <a:xfrm>
            <a:off x="838200" y="1029541"/>
            <a:ext cx="4530797" cy="515803"/>
          </a:xfrm>
          <a:prstGeom prst="rect">
            <a:avLst/>
          </a:prstGeom>
        </p:spPr>
        <p:txBody>
          <a:bodyPr/>
          <a:lstStyle/>
          <a:p>
            <a: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530797" cy="663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pic>
        <p:nvPicPr>
          <p:cNvPr id="72" name="Изображение" descr="Изображе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086" y="326897"/>
            <a:ext cx="4530798" cy="740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A321A7-2D0C-DB46-8E4E-BFA23D99E87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9181" y="326897"/>
            <a:ext cx="1036536" cy="10439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0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1"/>
            <a:ext cx="5103814" cy="182007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buSzTx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2" name="Espace réservé pour une image  12"/>
          <p:cNvSpPr>
            <a:spLocks noGrp="1"/>
          </p:cNvSpPr>
          <p:nvPr>
            <p:ph type="pic" sz="quarter" idx="13"/>
          </p:nvPr>
        </p:nvSpPr>
        <p:spPr>
          <a:xfrm>
            <a:off x="836612" y="3879477"/>
            <a:ext cx="5106988" cy="23436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249987" y="3879477"/>
            <a:ext cx="5106989" cy="23436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pic>
        <p:nvPicPr>
          <p:cNvPr id="84" name="Image 15" descr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84" y="6334919"/>
            <a:ext cx="790231" cy="248778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Espace réservé du texte 10"/>
          <p:cNvSpPr>
            <a:spLocks noGrp="1"/>
          </p:cNvSpPr>
          <p:nvPr>
            <p:ph type="body" sz="quarter" idx="15"/>
          </p:nvPr>
        </p:nvSpPr>
        <p:spPr>
          <a:xfrm>
            <a:off x="838200" y="1029541"/>
            <a:ext cx="4530797" cy="515803"/>
          </a:xfrm>
          <a:prstGeom prst="rect">
            <a:avLst/>
          </a:prstGeom>
        </p:spPr>
        <p:txBody>
          <a:bodyPr/>
          <a:lstStyle/>
          <a:p>
            <a: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530797" cy="6635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pic>
        <p:nvPicPr>
          <p:cNvPr id="87" name="Изображение" descr="Изображени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086" y="326897"/>
            <a:ext cx="4530798" cy="740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5D0E6C-FC84-AD4B-B5C7-FACA4FA08C2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39181" y="326897"/>
            <a:ext cx="1036536" cy="104394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5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"/>
            <a:ext cx="12192000" cy="685465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24000" y="2750127"/>
            <a:ext cx="9144000" cy="135150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97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4193707"/>
            <a:ext cx="9144000" cy="558402"/>
          </a:xfrm>
          <a:prstGeom prst="rect">
            <a:avLst/>
          </a:prstGeom>
        </p:spPr>
        <p:txBody>
          <a:bodyPr/>
          <a:lstStyle>
            <a:lvl1pPr algn="ctr"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algn="ctr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algn="ctr">
              <a:buSzTx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8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24000" y="6033858"/>
            <a:ext cx="9144000" cy="222625"/>
          </a:xfrm>
          <a:prstGeom prst="rect">
            <a:avLst/>
          </a:prstGeom>
        </p:spPr>
        <p:txBody>
          <a:bodyPr/>
          <a:lstStyle/>
          <a:p>
            <a:pPr algn="ctr">
              <a:defRPr sz="1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9" name="Espace réservé du texte 14"/>
          <p:cNvSpPr>
            <a:spLocks noGrp="1"/>
          </p:cNvSpPr>
          <p:nvPr>
            <p:ph type="body" sz="quarter" idx="14"/>
          </p:nvPr>
        </p:nvSpPr>
        <p:spPr>
          <a:xfrm>
            <a:off x="1524000" y="5067129"/>
            <a:ext cx="9144000" cy="222625"/>
          </a:xfrm>
          <a:prstGeom prst="rect">
            <a:avLst/>
          </a:prstGeom>
        </p:spPr>
        <p:txBody>
          <a:bodyPr/>
          <a:lstStyle/>
          <a:p>
            <a:pPr algn="ctr"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00" name="Image 5" descr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B74232-BF5D-DC4B-B0F5-A2AF2EEEB0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720" y="20203"/>
            <a:ext cx="2271439" cy="2287664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259530" cy="23927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image" Target="../media/image29.ti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t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03.08155" TargetMode="External"/><Relationship Id="rId2" Type="http://schemas.openxmlformats.org/officeDocument/2006/relationships/hyperlink" Target="https://github.com/MaximArtemev/DUNE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03.08155" TargetMode="External"/><Relationship Id="rId2" Type="http://schemas.openxmlformats.org/officeDocument/2006/relationships/hyperlink" Target="https://arxiv.org/abs/1905.12281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17" name="Title 1"/>
          <p:cNvSpPr txBox="1">
            <a:spLocks noGrp="1"/>
          </p:cNvSpPr>
          <p:nvPr>
            <p:ph type="title"/>
          </p:nvPr>
        </p:nvSpPr>
        <p:spPr>
          <a:xfrm>
            <a:off x="1524000" y="3158619"/>
            <a:ext cx="9144000" cy="1351506"/>
          </a:xfrm>
          <a:prstGeom prst="rect">
            <a:avLst/>
          </a:prstGeom>
        </p:spPr>
        <p:txBody>
          <a:bodyPr anchor="ctr">
            <a:normAutofit fontScale="90000"/>
          </a:bodyPr>
          <a:lstStyle>
            <a:lvl1pPr defTabSz="521208">
              <a:defRPr sz="3420"/>
            </a:lvl1pPr>
          </a:lstStyle>
          <a:p>
            <a:r>
              <a:rPr lang="en-US" dirty="0"/>
              <a:t>A Graph Neural Network Approach for Neutrino Signal Reconstruction from </a:t>
            </a:r>
            <a:r>
              <a:rPr lang="en-US" dirty="0" err="1"/>
              <a:t>LarTPC</a:t>
            </a:r>
            <a:r>
              <a:rPr lang="en-US" dirty="0"/>
              <a:t> Raw Data</a:t>
            </a:r>
            <a:endParaRPr dirty="0"/>
          </a:p>
        </p:txBody>
      </p:sp>
      <p:sp>
        <p:nvSpPr>
          <p:cNvPr id="118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5464274" y="4718017"/>
            <a:ext cx="5167512" cy="53051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defTabSz="749808">
              <a:spcBef>
                <a:spcPts val="800"/>
              </a:spcBef>
              <a:defRPr sz="1640"/>
            </a:lvl1pPr>
          </a:lstStyle>
          <a:p>
            <a:r>
              <a:rPr dirty="0"/>
              <a:t>A</a:t>
            </a:r>
            <a:r>
              <a:rPr lang="fr-CH" dirty="0"/>
              <a:t>.</a:t>
            </a:r>
            <a:r>
              <a:rPr dirty="0"/>
              <a:t> Maksim, S</a:t>
            </a:r>
            <a:r>
              <a:rPr lang="fr-CH" dirty="0"/>
              <a:t>.</a:t>
            </a:r>
            <a:r>
              <a:rPr dirty="0"/>
              <a:t> Vallecorsa, F</a:t>
            </a:r>
            <a:r>
              <a:rPr lang="fr-CH" dirty="0"/>
              <a:t>.</a:t>
            </a:r>
            <a:r>
              <a:rPr dirty="0"/>
              <a:t> Carminati</a:t>
            </a:r>
            <a:endParaRPr lang="fr-CH" dirty="0"/>
          </a:p>
          <a:p>
            <a:r>
              <a:rPr lang="fr-CH" dirty="0"/>
              <a:t>P. Sala, M. Alonso, S. </a:t>
            </a:r>
            <a:r>
              <a:rPr lang="fr-CH" dirty="0" err="1"/>
              <a:t>Monsalve</a:t>
            </a:r>
            <a:r>
              <a:rPr lang="fr-CH" dirty="0"/>
              <a:t>, M. </a:t>
            </a:r>
            <a:r>
              <a:rPr lang="fr-CH" dirty="0" err="1"/>
              <a:t>Pierini</a:t>
            </a:r>
            <a:endParaRPr dirty="0"/>
          </a:p>
        </p:txBody>
      </p:sp>
      <p:sp>
        <p:nvSpPr>
          <p:cNvPr id="119" name="Text Placeholder 3"/>
          <p:cNvSpPr>
            <a:spLocks noGrp="1"/>
          </p:cNvSpPr>
          <p:nvPr>
            <p:ph type="body" idx="13"/>
          </p:nvPr>
        </p:nvSpPr>
        <p:spPr>
          <a:xfrm>
            <a:off x="1524000" y="6343241"/>
            <a:ext cx="9144000" cy="22262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>
            <a:lvl1pPr algn="ctr">
              <a:defRPr sz="1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4th November, 2019</a:t>
            </a:r>
          </a:p>
        </p:txBody>
      </p:sp>
      <p:sp>
        <p:nvSpPr>
          <p:cNvPr id="120" name="Text Placeholder 4"/>
          <p:cNvSpPr>
            <a:spLocks noGrp="1"/>
          </p:cNvSpPr>
          <p:nvPr>
            <p:ph type="body" idx="14"/>
          </p:nvPr>
        </p:nvSpPr>
        <p:spPr>
          <a:xfrm>
            <a:off x="1524000" y="7660576"/>
            <a:ext cx="9144000" cy="22262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>
            <a:normAutofit fontScale="25000" lnSpcReduction="20000"/>
          </a:bodyPr>
          <a:lstStyle>
            <a:lvl1pPr indent="63246">
              <a:lnSpc>
                <a:spcPts val="2800"/>
              </a:lnSpc>
              <a:spcBef>
                <a:spcPts val="100"/>
              </a:spcBef>
              <a:tabLst>
                <a:tab pos="292100" algn="l"/>
                <a:tab pos="584200" algn="l"/>
                <a:tab pos="876300" algn="l"/>
                <a:tab pos="1168400" algn="l"/>
                <a:tab pos="1473200" algn="l"/>
                <a:tab pos="1765300" algn="l"/>
                <a:tab pos="2057400" algn="l"/>
                <a:tab pos="2349500" algn="l"/>
                <a:tab pos="2654300" algn="l"/>
                <a:tab pos="2946400" algn="l"/>
                <a:tab pos="3238500" algn="l"/>
                <a:tab pos="3530600" algn="l"/>
              </a:tabLst>
              <a:defRPr sz="996">
                <a:solidFill>
                  <a:srgbClr val="000000">
                    <a:alpha val="49803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Sofia Vallecorsa, Ahmad Siar Hesam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72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73" name="Снимок экрана 2019-08-27 в 16.31.14.png" descr="Снимок экрана 2019-08-27 в 16.31.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400800" cy="4826833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75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249161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178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79" name="Снимок экрана 2019-08-27 в 16.31.15.png" descr="Снимок экрана 2019-08-27 в 16.31.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400800" cy="4826833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81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84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85" name="Снимок экрана 2019-08-27 в 16.31.22.png" descr="Снимок экрана 2019-08-27 в 16.31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400800" cy="4826833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87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90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91" name="Снимок экрана 2019-08-27 в 16.31.23.png" descr="Снимок экрана 2019-08-27 в 16.31.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400800" cy="4826833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93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96" name="protoDUNE experiment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protoDUNE experiment</a:t>
            </a:r>
          </a:p>
        </p:txBody>
      </p:sp>
      <p:sp>
        <p:nvSpPr>
          <p:cNvPr id="197" name="protoDUNE Dat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67512">
              <a:defRPr sz="3212"/>
            </a:lvl1pPr>
          </a:lstStyle>
          <a:p>
            <a:r>
              <a:t>protoDUNE Data</a:t>
            </a:r>
          </a:p>
        </p:txBody>
      </p:sp>
      <p:pic>
        <p:nvPicPr>
          <p:cNvPr id="198" name="Изображение" descr="Изображение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558644"/>
            <a:ext cx="11176000" cy="24413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Изображение" descr="Изображение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040928"/>
            <a:ext cx="11176000" cy="24413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02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protoDUNE experiment</a:t>
            </a:r>
          </a:p>
        </p:txBody>
      </p:sp>
      <p:sp>
        <p:nvSpPr>
          <p:cNvPr id="203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Current pipeline </a:t>
            </a:r>
          </a:p>
        </p:txBody>
      </p:sp>
      <p:pic>
        <p:nvPicPr>
          <p:cNvPr id="204" name="Линия" descr="Линия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527713" y="4535723"/>
            <a:ext cx="4479419" cy="152401"/>
          </a:xfrm>
          <a:prstGeom prst="rect">
            <a:avLst/>
          </a:prstGeom>
        </p:spPr>
      </p:pic>
      <p:pic>
        <p:nvPicPr>
          <p:cNvPr id="206" name="Линия" descr="Линия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68" y="4535723"/>
            <a:ext cx="2714402" cy="152401"/>
          </a:xfrm>
          <a:prstGeom prst="rect">
            <a:avLst/>
          </a:prstGeom>
        </p:spPr>
      </p:pic>
      <p:pic>
        <p:nvPicPr>
          <p:cNvPr id="208" name="Линия" descr="Линия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173930" y="4535723"/>
            <a:ext cx="1448591" cy="152401"/>
          </a:xfrm>
          <a:prstGeom prst="rect">
            <a:avLst/>
          </a:prstGeom>
        </p:spPr>
      </p:pic>
      <p:pic>
        <p:nvPicPr>
          <p:cNvPr id="210" name="Линия" descr="Линия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765475" y="4535723"/>
            <a:ext cx="1548980" cy="152401"/>
          </a:xfrm>
          <a:prstGeom prst="rect">
            <a:avLst/>
          </a:prstGeom>
        </p:spPr>
      </p:pic>
      <p:sp>
        <p:nvSpPr>
          <p:cNvPr id="212" name="Линия"/>
          <p:cNvSpPr/>
          <p:nvPr/>
        </p:nvSpPr>
        <p:spPr>
          <a:xfrm>
            <a:off x="8767422" y="3790045"/>
            <a:ext cx="1" cy="663575"/>
          </a:xfrm>
          <a:prstGeom prst="line">
            <a:avLst/>
          </a:prstGeom>
          <a:ln w="381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" name="Линия"/>
          <p:cNvSpPr/>
          <p:nvPr/>
        </p:nvSpPr>
        <p:spPr>
          <a:xfrm>
            <a:off x="2542068" y="3790045"/>
            <a:ext cx="1" cy="663575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" name="Линия"/>
          <p:cNvSpPr/>
          <p:nvPr/>
        </p:nvSpPr>
        <p:spPr>
          <a:xfrm>
            <a:off x="4386024" y="3790045"/>
            <a:ext cx="1" cy="663575"/>
          </a:xfrm>
          <a:prstGeom prst="line">
            <a:avLst/>
          </a:prstGeom>
          <a:ln w="38100">
            <a:solidFill>
              <a:schemeClr val="accent6">
                <a:lumOff val="-9568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" name="Линия"/>
          <p:cNvSpPr/>
          <p:nvPr/>
        </p:nvSpPr>
        <p:spPr>
          <a:xfrm>
            <a:off x="5898225" y="3790045"/>
            <a:ext cx="1" cy="663575"/>
          </a:xfrm>
          <a:prstGeom prst="line">
            <a:avLst/>
          </a:prstGeom>
          <a:ln w="38100">
            <a:solidFill>
              <a:schemeClr val="accent4">
                <a:lumOff val="12500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" name="Espace réservé du texte 2"/>
          <p:cNvSpPr txBox="1"/>
          <p:nvPr/>
        </p:nvSpPr>
        <p:spPr>
          <a:xfrm>
            <a:off x="1767579" y="3192138"/>
            <a:ext cx="1548980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Denoising</a:t>
            </a:r>
          </a:p>
        </p:txBody>
      </p:sp>
      <p:sp>
        <p:nvSpPr>
          <p:cNvPr id="217" name="Espace réservé du texte 2"/>
          <p:cNvSpPr txBox="1"/>
          <p:nvPr/>
        </p:nvSpPr>
        <p:spPr>
          <a:xfrm>
            <a:off x="3611535" y="3192138"/>
            <a:ext cx="154897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6">
                    <a:lumOff val="-9568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Hit finding</a:t>
            </a:r>
          </a:p>
        </p:txBody>
      </p:sp>
      <p:sp>
        <p:nvSpPr>
          <p:cNvPr id="218" name="Espace réservé du texte 2"/>
          <p:cNvSpPr txBox="1"/>
          <p:nvPr/>
        </p:nvSpPr>
        <p:spPr>
          <a:xfrm>
            <a:off x="5123736" y="3192138"/>
            <a:ext cx="1548980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algn="ctr" defTabSz="603504">
              <a:lnSpc>
                <a:spcPct val="90000"/>
              </a:lnSpc>
              <a:spcBef>
                <a:spcPts val="600"/>
              </a:spcBef>
              <a:defRPr sz="1584" i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Energy Reconstruction</a:t>
            </a:r>
          </a:p>
        </p:txBody>
      </p:sp>
      <p:sp>
        <p:nvSpPr>
          <p:cNvPr id="219" name="Espace réservé du texte 2"/>
          <p:cNvSpPr txBox="1"/>
          <p:nvPr/>
        </p:nvSpPr>
        <p:spPr>
          <a:xfrm>
            <a:off x="7744872" y="3192138"/>
            <a:ext cx="2045101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PID DL Model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222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protoDUNE experiment</a:t>
            </a:r>
          </a:p>
        </p:txBody>
      </p:sp>
      <p:sp>
        <p:nvSpPr>
          <p:cNvPr id="223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Ideal pipeline </a:t>
            </a:r>
          </a:p>
        </p:txBody>
      </p:sp>
      <p:pic>
        <p:nvPicPr>
          <p:cNvPr id="224" name="Линия" descr="Линия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527713" y="4535723"/>
            <a:ext cx="4479419" cy="152401"/>
          </a:xfrm>
          <a:prstGeom prst="rect">
            <a:avLst/>
          </a:prstGeom>
        </p:spPr>
      </p:pic>
      <p:pic>
        <p:nvPicPr>
          <p:cNvPr id="226" name="Линия" descr="Линия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68" y="4535723"/>
            <a:ext cx="5347658" cy="152401"/>
          </a:xfrm>
          <a:prstGeom prst="rect">
            <a:avLst/>
          </a:prstGeom>
        </p:spPr>
      </p:pic>
      <p:sp>
        <p:nvSpPr>
          <p:cNvPr id="228" name="Линия"/>
          <p:cNvSpPr/>
          <p:nvPr/>
        </p:nvSpPr>
        <p:spPr>
          <a:xfrm>
            <a:off x="8767422" y="3790045"/>
            <a:ext cx="1" cy="663575"/>
          </a:xfrm>
          <a:prstGeom prst="line">
            <a:avLst/>
          </a:prstGeom>
          <a:ln w="381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" name="Линия"/>
          <p:cNvSpPr/>
          <p:nvPr/>
        </p:nvSpPr>
        <p:spPr>
          <a:xfrm>
            <a:off x="2180618" y="2975573"/>
            <a:ext cx="1" cy="663575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" name="Линия"/>
          <p:cNvSpPr/>
          <p:nvPr/>
        </p:nvSpPr>
        <p:spPr>
          <a:xfrm>
            <a:off x="4024574" y="2975573"/>
            <a:ext cx="1" cy="663575"/>
          </a:xfrm>
          <a:prstGeom prst="line">
            <a:avLst/>
          </a:prstGeom>
          <a:ln w="38100">
            <a:solidFill>
              <a:schemeClr val="accent6">
                <a:lumOff val="-9568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" name="Линия"/>
          <p:cNvSpPr/>
          <p:nvPr/>
        </p:nvSpPr>
        <p:spPr>
          <a:xfrm>
            <a:off x="5536775" y="2975573"/>
            <a:ext cx="1" cy="663575"/>
          </a:xfrm>
          <a:prstGeom prst="line">
            <a:avLst/>
          </a:prstGeom>
          <a:ln w="38100">
            <a:solidFill>
              <a:schemeClr val="accent4">
                <a:lumOff val="12500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" name="Espace réservé du texte 2"/>
          <p:cNvSpPr txBox="1"/>
          <p:nvPr/>
        </p:nvSpPr>
        <p:spPr>
          <a:xfrm>
            <a:off x="1406129" y="2377667"/>
            <a:ext cx="154897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Denoising</a:t>
            </a:r>
          </a:p>
        </p:txBody>
      </p:sp>
      <p:sp>
        <p:nvSpPr>
          <p:cNvPr id="233" name="Espace réservé du texte 2"/>
          <p:cNvSpPr txBox="1"/>
          <p:nvPr/>
        </p:nvSpPr>
        <p:spPr>
          <a:xfrm>
            <a:off x="3250084" y="2377667"/>
            <a:ext cx="1548980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6">
                    <a:lumOff val="-9568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Hit finding</a:t>
            </a:r>
          </a:p>
        </p:txBody>
      </p:sp>
      <p:sp>
        <p:nvSpPr>
          <p:cNvPr id="234" name="Espace réservé du texte 2"/>
          <p:cNvSpPr txBox="1"/>
          <p:nvPr/>
        </p:nvSpPr>
        <p:spPr>
          <a:xfrm>
            <a:off x="4762286" y="2377667"/>
            <a:ext cx="154897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algn="ctr" defTabSz="603504">
              <a:lnSpc>
                <a:spcPct val="90000"/>
              </a:lnSpc>
              <a:spcBef>
                <a:spcPts val="600"/>
              </a:spcBef>
              <a:defRPr sz="1584" i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Energy Reconstruction</a:t>
            </a:r>
          </a:p>
        </p:txBody>
      </p:sp>
      <p:sp>
        <p:nvSpPr>
          <p:cNvPr id="235" name="Espace réservé du texte 2"/>
          <p:cNvSpPr txBox="1"/>
          <p:nvPr/>
        </p:nvSpPr>
        <p:spPr>
          <a:xfrm>
            <a:off x="7744872" y="3192138"/>
            <a:ext cx="2045101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PID DL Model</a:t>
            </a:r>
          </a:p>
        </p:txBody>
      </p:sp>
      <p:sp>
        <p:nvSpPr>
          <p:cNvPr id="236" name="Espace réservé du texte 2"/>
          <p:cNvSpPr txBox="1"/>
          <p:nvPr/>
        </p:nvSpPr>
        <p:spPr>
          <a:xfrm>
            <a:off x="1297321" y="3863931"/>
            <a:ext cx="5122751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Preprocessing DL Model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239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/>
          <a:p>
            <a:pPr marL="240631" indent="-240631">
              <a:buSzPct val="100000"/>
              <a:buChar char="•"/>
              <a:defRPr i="1"/>
            </a:pPr>
            <a:r>
              <a:t>Advantages: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Fast 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Reliable 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Easy to use</a:t>
            </a:r>
          </a:p>
          <a:p>
            <a:pPr marL="240631" indent="-240631">
              <a:buSzPct val="100000"/>
              <a:buChar char="•"/>
              <a:defRPr i="1"/>
            </a:pPr>
            <a:r>
              <a:t>Disadvantages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Small receptive field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Can’t use cross-pixel similarity</a:t>
            </a:r>
          </a:p>
        </p:txBody>
      </p:sp>
      <p:pic>
        <p:nvPicPr>
          <p:cNvPr id="240" name="Espace réservé pour une image  12" descr="Espace réservé pour une image  12"/>
          <p:cNvPicPr>
            <a:picLocks noGrp="1" noChangeAspect="1"/>
          </p:cNvPicPr>
          <p:nvPr>
            <p:ph type="pic" idx="14"/>
          </p:nvPr>
        </p:nvPicPr>
        <p:blipFill>
          <a:blip r:embed="rId2"/>
          <a:srcRect t="3101" b="3101"/>
          <a:stretch>
            <a:fillRect/>
          </a:stretch>
        </p:blipFill>
        <p:spPr>
          <a:xfrm>
            <a:off x="6010971" y="3743728"/>
            <a:ext cx="5342829" cy="2307498"/>
          </a:xfrm>
          <a:prstGeom prst="rect">
            <a:avLst/>
          </a:prstGeom>
        </p:spPr>
      </p:pic>
      <p:sp>
        <p:nvSpPr>
          <p:cNvPr id="241" name="Espace réservé du texte 10"/>
          <p:cNvSpPr>
            <a:spLocks noGrp="1"/>
          </p:cNvSpPr>
          <p:nvPr>
            <p:ph type="body" idx="1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Convolutional layers</a:t>
            </a:r>
          </a:p>
        </p:txBody>
      </p:sp>
      <p:sp>
        <p:nvSpPr>
          <p:cNvPr id="242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Denoising Model</a:t>
            </a:r>
          </a:p>
        </p:txBody>
      </p:sp>
      <p:pic>
        <p:nvPicPr>
          <p:cNvPr id="243" name="Изображение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987" y="1352654"/>
            <a:ext cx="5346701" cy="2382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Снимок экрана 2019-08-27 в 16.59.30.png" descr="Снимок экрана 2019-08-27 в 16.59.30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194116" y="3811024"/>
            <a:ext cx="2156334" cy="2487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247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/>
          <a:p>
            <a:pPr marL="240631" indent="-240631">
              <a:buSzPct val="100000"/>
              <a:buChar char="•"/>
              <a:defRPr i="1"/>
            </a:pPr>
            <a:r>
              <a:t>Advantages: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Enormous receptive field 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Well suited for sparse data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Can use cross-pixel similarity</a:t>
            </a:r>
          </a:p>
          <a:p>
            <a:pPr marL="240631" indent="-240631">
              <a:buSzPct val="100000"/>
              <a:buChar char="•"/>
              <a:defRPr i="1"/>
            </a:pPr>
            <a:r>
              <a:t>Disadvantages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Slow for big images</a:t>
            </a:r>
          </a:p>
          <a:p>
            <a:pPr marL="621631" lvl="1" indent="-240631">
              <a:buSzPct val="100000"/>
              <a:buChar char="•"/>
              <a:defRPr i="1"/>
            </a:pPr>
            <a:r>
              <a:t>Memory inefficient</a:t>
            </a:r>
          </a:p>
        </p:txBody>
      </p:sp>
      <p:sp>
        <p:nvSpPr>
          <p:cNvPr id="248" name="Espace réservé du texte 10"/>
          <p:cNvSpPr>
            <a:spLocks noGrp="1"/>
          </p:cNvSpPr>
          <p:nvPr>
            <p:ph type="body" idx="1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Graph-Convolutional layers</a:t>
            </a:r>
          </a:p>
        </p:txBody>
      </p:sp>
      <p:sp>
        <p:nvSpPr>
          <p:cNvPr id="249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Denoising Model</a:t>
            </a:r>
          </a:p>
        </p:txBody>
      </p:sp>
      <p:pic>
        <p:nvPicPr>
          <p:cNvPr id="250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428" y="1210697"/>
            <a:ext cx="5346701" cy="1945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Изображение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476" y="3420470"/>
            <a:ext cx="5346701" cy="27726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254" name="Espace réservé du texte 2"/>
          <p:cNvSpPr txBox="1">
            <a:spLocks noGrp="1"/>
          </p:cNvSpPr>
          <p:nvPr>
            <p:ph type="body" sz="half" idx="1"/>
          </p:nvPr>
        </p:nvSpPr>
        <p:spPr>
          <a:xfrm>
            <a:off x="839787" y="1685881"/>
            <a:ext cx="4527622" cy="4508501"/>
          </a:xfrm>
          <a:prstGeom prst="rect">
            <a:avLst/>
          </a:prstGeom>
        </p:spPr>
        <p:txBody>
          <a:bodyPr anchor="ctr"/>
          <a:lstStyle/>
          <a:p>
            <a:pPr marL="240631" indent="-240631">
              <a:lnSpc>
                <a:spcPct val="100000"/>
              </a:lnSpc>
              <a:buSzPct val="100000"/>
              <a:buChar char="•"/>
              <a:defRPr i="1"/>
            </a:pPr>
            <a:r>
              <a:t>Green - receptive field of a single pixel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i="1"/>
            </a:pPr>
            <a:r>
              <a:t>Each consecutive application of the Graph-Convolutional layer greatly increases the receptive field</a:t>
            </a:r>
          </a:p>
        </p:txBody>
      </p:sp>
      <p:sp>
        <p:nvSpPr>
          <p:cNvPr id="255" name="Espace réservé du texte 10"/>
          <p:cNvSpPr>
            <a:spLocks noGrp="1"/>
          </p:cNvSpPr>
          <p:nvPr>
            <p:ph type="body" idx="1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Graph-Convolutional layers</a:t>
            </a:r>
          </a:p>
        </p:txBody>
      </p:sp>
      <p:sp>
        <p:nvSpPr>
          <p:cNvPr id="256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Denoising Model</a:t>
            </a:r>
          </a:p>
        </p:txBody>
      </p:sp>
      <p:pic>
        <p:nvPicPr>
          <p:cNvPr id="257" name="Снимок экрана 2019-08-27 в 17.11.07.png" descr="Снимок экрана 2019-08-27 в 17.11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987" y="1209216"/>
            <a:ext cx="4114801" cy="49853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23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/>
          <a:p>
            <a:pPr marL="240631" indent="-240631">
              <a:buSzPct val="100000"/>
              <a:buChar char="•"/>
              <a:defRPr i="1">
                <a:solidFill>
                  <a:schemeClr val="accent3">
                    <a:lumOff val="-12941"/>
                  </a:schemeClr>
                </a:solidFill>
              </a:defRPr>
            </a:pPr>
            <a:r>
              <a:t>The Deep Underground Neutrino Experiment (DUNE)</a:t>
            </a:r>
          </a:p>
          <a:p>
            <a:pPr marL="240631" indent="-240631">
              <a:buSzPct val="100000"/>
              <a:buChar char="•"/>
              <a:defRPr i="1">
                <a:solidFill>
                  <a:schemeClr val="accent3">
                    <a:lumOff val="-12941"/>
                  </a:schemeClr>
                </a:solidFill>
              </a:defRPr>
            </a:pPr>
            <a:r>
              <a:t>Two neutrino detectors placed in the world’s most intense neutrino beam.</a:t>
            </a:r>
          </a:p>
          <a:p>
            <a:pPr marL="240631" indent="-240631">
              <a:buSzPct val="100000"/>
              <a:buChar char="•"/>
              <a:defRPr i="1">
                <a:solidFill>
                  <a:schemeClr val="accent3">
                    <a:lumOff val="-12941"/>
                  </a:schemeClr>
                </a:solidFill>
              </a:defRPr>
            </a:pPr>
            <a:r>
              <a:t>Exploration of the three-flavor model of neutrino physics</a:t>
            </a:r>
          </a:p>
        </p:txBody>
      </p:sp>
      <p:sp>
        <p:nvSpPr>
          <p:cNvPr id="124" name="Espace réservé du texte 10"/>
          <p:cNvSpPr>
            <a:spLocks noGrp="1"/>
          </p:cNvSpPr>
          <p:nvPr>
            <p:ph type="body" idx="1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DUNE experiment</a:t>
            </a:r>
          </a:p>
        </p:txBody>
      </p:sp>
      <p:sp>
        <p:nvSpPr>
          <p:cNvPr id="125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Introduction</a:t>
            </a:r>
          </a:p>
        </p:txBody>
      </p:sp>
      <p:pic>
        <p:nvPicPr>
          <p:cNvPr id="126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748" y="1475861"/>
            <a:ext cx="6231275" cy="20556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Изображение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593" y="3721005"/>
            <a:ext cx="6231586" cy="24264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260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Full model</a:t>
            </a:r>
          </a:p>
        </p:txBody>
      </p:sp>
      <p:sp>
        <p:nvSpPr>
          <p:cNvPr id="261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Denoising Model</a:t>
            </a:r>
          </a:p>
        </p:txBody>
      </p:sp>
      <p:pic>
        <p:nvPicPr>
          <p:cNvPr id="262" name="GraphCNN.pdf" descr="GraphCNN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453" y="1622033"/>
            <a:ext cx="9519667" cy="221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gconv.pdf" descr="gconv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3494" y="3892485"/>
            <a:ext cx="2359531" cy="2386048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Espace réservé du texte 2"/>
          <p:cNvSpPr txBox="1"/>
          <p:nvPr/>
        </p:nvSpPr>
        <p:spPr>
          <a:xfrm>
            <a:off x="2103548" y="4169712"/>
            <a:ext cx="1228240" cy="365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algn="ctr" defTabSz="777240">
              <a:lnSpc>
                <a:spcPct val="90000"/>
              </a:lnSpc>
              <a:spcBef>
                <a:spcPts val="800"/>
              </a:spcBef>
              <a:defRPr sz="204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С 3x3</a:t>
            </a:r>
          </a:p>
        </p:txBody>
      </p:sp>
      <p:sp>
        <p:nvSpPr>
          <p:cNvPr id="265" name="Линия"/>
          <p:cNvSpPr/>
          <p:nvPr/>
        </p:nvSpPr>
        <p:spPr>
          <a:xfrm>
            <a:off x="3307735" y="4352423"/>
            <a:ext cx="656110" cy="1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6" name="Espace réservé du texte 2"/>
          <p:cNvSpPr txBox="1"/>
          <p:nvPr/>
        </p:nvSpPr>
        <p:spPr>
          <a:xfrm>
            <a:off x="4069024" y="4169712"/>
            <a:ext cx="3372499" cy="365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algn="ctr" defTabSz="777240">
              <a:lnSpc>
                <a:spcPct val="90000"/>
              </a:lnSpc>
              <a:spcBef>
                <a:spcPts val="800"/>
              </a:spcBef>
              <a:defRPr sz="204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Convolutional Layer 3x3</a:t>
            </a:r>
          </a:p>
        </p:txBody>
      </p:sp>
      <p:sp>
        <p:nvSpPr>
          <p:cNvPr id="267" name="Espace réservé du texte 2"/>
          <p:cNvSpPr txBox="1"/>
          <p:nvPr/>
        </p:nvSpPr>
        <p:spPr>
          <a:xfrm>
            <a:off x="2106140" y="4743998"/>
            <a:ext cx="1228240" cy="365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algn="ctr" defTabSz="777240">
              <a:lnSpc>
                <a:spcPct val="90000"/>
              </a:lnSpc>
              <a:spcBef>
                <a:spcPts val="800"/>
              </a:spcBef>
              <a:defRPr sz="204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GC</a:t>
            </a:r>
          </a:p>
        </p:txBody>
      </p:sp>
      <p:sp>
        <p:nvSpPr>
          <p:cNvPr id="268" name="Линия"/>
          <p:cNvSpPr/>
          <p:nvPr/>
        </p:nvSpPr>
        <p:spPr>
          <a:xfrm>
            <a:off x="3310327" y="4926709"/>
            <a:ext cx="656110" cy="1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9" name="Espace réservé du texte 2"/>
          <p:cNvSpPr txBox="1"/>
          <p:nvPr/>
        </p:nvSpPr>
        <p:spPr>
          <a:xfrm>
            <a:off x="4071616" y="4743998"/>
            <a:ext cx="3698716" cy="365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>
            <a:lvl1pPr algn="ctr" defTabSz="777240">
              <a:lnSpc>
                <a:spcPct val="90000"/>
              </a:lnSpc>
              <a:spcBef>
                <a:spcPts val="800"/>
              </a:spcBef>
              <a:defRPr sz="204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Graph-Convolutional Layer</a:t>
            </a:r>
          </a:p>
        </p:txBody>
      </p:sp>
      <p:sp>
        <p:nvSpPr>
          <p:cNvPr id="270" name="Линия"/>
          <p:cNvSpPr/>
          <p:nvPr/>
        </p:nvSpPr>
        <p:spPr>
          <a:xfrm>
            <a:off x="7691756" y="4926709"/>
            <a:ext cx="656110" cy="1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71" name="Снимок экрана 2019-08-13 в 14.20.09.png" descr="Снимок экрана 2019-08-13 в 14.20.0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025" y="5157284"/>
            <a:ext cx="2448498" cy="9896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274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Results</a:t>
            </a:r>
          </a:p>
        </p:txBody>
      </p:sp>
      <p:sp>
        <p:nvSpPr>
          <p:cNvPr id="275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Denoising Model </a:t>
            </a:r>
          </a:p>
        </p:txBody>
      </p:sp>
      <p:sp>
        <p:nvSpPr>
          <p:cNvPr id="276" name="Линия"/>
          <p:cNvSpPr/>
          <p:nvPr/>
        </p:nvSpPr>
        <p:spPr>
          <a:xfrm>
            <a:off x="4522222" y="2860156"/>
            <a:ext cx="1548980" cy="1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7" name="Espace réservé du texte 2"/>
          <p:cNvSpPr txBox="1"/>
          <p:nvPr/>
        </p:nvSpPr>
        <p:spPr>
          <a:xfrm>
            <a:off x="1936823" y="1947815"/>
            <a:ext cx="2333551" cy="1098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CIFAR-100 32x32 Denoising</a:t>
            </a:r>
          </a:p>
        </p:txBody>
      </p:sp>
      <p:pic>
        <p:nvPicPr>
          <p:cNvPr id="278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50" y="1251813"/>
            <a:ext cx="4530797" cy="4900188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Espace réservé du texte 2"/>
          <p:cNvSpPr txBox="1"/>
          <p:nvPr/>
        </p:nvSpPr>
        <p:spPr>
          <a:xfrm>
            <a:off x="1936823" y="3448658"/>
            <a:ext cx="2333551" cy="1098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Result of </a:t>
            </a:r>
            <a:r>
              <a:rPr lang="en-US" dirty="0"/>
              <a:t>our</a:t>
            </a:r>
            <a:r>
              <a:rPr dirty="0"/>
              <a:t> denoising DL model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sp>
        <p:nvSpPr>
          <p:cNvPr id="282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Results</a:t>
            </a:r>
          </a:p>
        </p:txBody>
      </p:sp>
      <p:sp>
        <p:nvSpPr>
          <p:cNvPr id="283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Denoising Model</a:t>
            </a:r>
          </a:p>
        </p:txBody>
      </p:sp>
      <p:sp>
        <p:nvSpPr>
          <p:cNvPr id="284" name="Линия"/>
          <p:cNvSpPr/>
          <p:nvPr/>
        </p:nvSpPr>
        <p:spPr>
          <a:xfrm>
            <a:off x="4521200" y="2857500"/>
            <a:ext cx="1549401" cy="0"/>
          </a:xfrm>
          <a:prstGeom prst="line">
            <a:avLst/>
          </a:prstGeom>
          <a:ln w="38100">
            <a:solidFill>
              <a:schemeClr val="accent2">
                <a:satOff val="-18194"/>
                <a:lumOff val="-11215"/>
              </a:schemeClr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" name="Espace réservé du texte 2"/>
          <p:cNvSpPr txBox="1"/>
          <p:nvPr/>
        </p:nvSpPr>
        <p:spPr>
          <a:xfrm>
            <a:off x="1936823" y="1950686"/>
            <a:ext cx="2333550" cy="1098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32x32 Denoising</a:t>
            </a:r>
          </a:p>
        </p:txBody>
      </p:sp>
      <p:pic>
        <p:nvPicPr>
          <p:cNvPr id="286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566" y="1257300"/>
            <a:ext cx="4533901" cy="4903544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Espace réservé du texte 2"/>
          <p:cNvSpPr txBox="1"/>
          <p:nvPr/>
        </p:nvSpPr>
        <p:spPr>
          <a:xfrm>
            <a:off x="1936823" y="3454400"/>
            <a:ext cx="2333550" cy="1098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2400" i="1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Result of </a:t>
            </a:r>
            <a:r>
              <a:rPr lang="en-US" dirty="0"/>
              <a:t>our</a:t>
            </a:r>
            <a:r>
              <a:rPr dirty="0"/>
              <a:t> denoising DL model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290" name="Espace réservé du texte 2"/>
          <p:cNvSpPr txBox="1">
            <a:spLocks noGrp="1"/>
          </p:cNvSpPr>
          <p:nvPr>
            <p:ph type="subTitle" idx="1"/>
          </p:nvPr>
        </p:nvSpPr>
        <p:spPr>
          <a:xfrm>
            <a:off x="748144" y="1825624"/>
            <a:ext cx="10688782" cy="4431278"/>
          </a:xfrm>
          <a:prstGeom prst="rect">
            <a:avLst/>
          </a:prstGeom>
        </p:spPr>
        <p:txBody>
          <a:bodyPr/>
          <a:lstStyle/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It’s hard to work with full event (4000x1000) images. </a:t>
            </a:r>
            <a:endParaRPr lang="en-US" dirty="0"/>
          </a:p>
          <a:p>
            <a:pPr marL="240631" lvl="4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A</a:t>
            </a:r>
            <a:r>
              <a:rPr dirty="0"/>
              <a:t> way to split an image </a:t>
            </a:r>
            <a:r>
              <a:rPr lang="en-US" dirty="0"/>
              <a:t>in</a:t>
            </a:r>
            <a:r>
              <a:rPr dirty="0"/>
              <a:t>to chunks of smaller size (32x32) is needed.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The naive approach is to split image </a:t>
            </a:r>
            <a:r>
              <a:rPr lang="en-US" dirty="0"/>
              <a:t>in</a:t>
            </a:r>
            <a:r>
              <a:rPr dirty="0"/>
              <a:t>to chunks </a:t>
            </a:r>
            <a:r>
              <a:rPr lang="en-US" dirty="0"/>
              <a:t>the</a:t>
            </a:r>
            <a:r>
              <a:rPr dirty="0"/>
              <a:t> grid with cell size of 32x32. </a:t>
            </a:r>
            <a:endParaRPr lang="en-US" dirty="0"/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Unfortunately</a:t>
            </a:r>
            <a:r>
              <a:rPr dirty="0"/>
              <a:t>, our image is only ~3% signal and ~97% background. Thus, splitting the grid </a:t>
            </a:r>
            <a:r>
              <a:rPr lang="en-US" dirty="0"/>
              <a:t>will only train the </a:t>
            </a:r>
            <a:r>
              <a:rPr dirty="0"/>
              <a:t>network to denoise background. </a:t>
            </a:r>
          </a:p>
        </p:txBody>
      </p:sp>
      <p:sp>
        <p:nvSpPr>
          <p:cNvPr id="291" name="Titr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84631">
              <a:defRPr sz="3180"/>
            </a:lvl1pPr>
          </a:lstStyle>
          <a:p>
            <a:r>
              <a:t>Sampling technique</a:t>
            </a:r>
          </a:p>
        </p:txBody>
      </p:sp>
      <p:sp>
        <p:nvSpPr>
          <p:cNvPr id="292" name="Espace réservé du texte 2"/>
          <p:cNvSpPr txBox="1"/>
          <p:nvPr/>
        </p:nvSpPr>
        <p:spPr>
          <a:xfrm>
            <a:off x="838200" y="1029541"/>
            <a:ext cx="349301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Problems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295" name="Espace réservé du texte 2"/>
          <p:cNvSpPr txBox="1">
            <a:spLocks noGrp="1"/>
          </p:cNvSpPr>
          <p:nvPr>
            <p:ph type="subTitle" idx="1"/>
          </p:nvPr>
        </p:nvSpPr>
        <p:spPr>
          <a:xfrm>
            <a:off x="748144" y="1825624"/>
            <a:ext cx="10688782" cy="4431278"/>
          </a:xfrm>
          <a:prstGeom prst="rect">
            <a:avLst/>
          </a:prstGeom>
        </p:spPr>
        <p:txBody>
          <a:bodyPr/>
          <a:lstStyle/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Another possible solution is simply to use a weighted loss with the naive approach. Let’s say we have a 3/97 signal/noise ratio. </a:t>
            </a:r>
            <a:endParaRPr lang="en-US" dirty="0"/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Then to train a network we should use a BCE</a:t>
            </a:r>
            <a:r>
              <a:rPr lang="en-US" dirty="0"/>
              <a:t> (Binary Cross Entropy)</a:t>
            </a:r>
            <a:r>
              <a:rPr dirty="0"/>
              <a:t> with 0.97/0.03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This way we can control our network’s signal/background priorities, but we still </a:t>
            </a:r>
            <a:r>
              <a:rPr lang="en-US" dirty="0"/>
              <a:t>must</a:t>
            </a:r>
            <a:r>
              <a:rPr dirty="0"/>
              <a:t> process whole image, while getting only 0.03 </a:t>
            </a:r>
            <a:r>
              <a:rPr lang="en-US" dirty="0"/>
              <a:t>useful information</a:t>
            </a:r>
            <a:r>
              <a:rPr dirty="0"/>
              <a:t> from each background patch</a:t>
            </a:r>
          </a:p>
        </p:txBody>
      </p:sp>
      <p:sp>
        <p:nvSpPr>
          <p:cNvPr id="296" name="Titr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84631">
              <a:defRPr sz="3180"/>
            </a:lvl1pPr>
          </a:lstStyle>
          <a:p>
            <a:r>
              <a:t>Sampling technique</a:t>
            </a:r>
          </a:p>
        </p:txBody>
      </p:sp>
      <p:sp>
        <p:nvSpPr>
          <p:cNvPr id="297" name="Espace réservé du texte 2"/>
          <p:cNvSpPr txBox="1"/>
          <p:nvPr/>
        </p:nvSpPr>
        <p:spPr>
          <a:xfrm>
            <a:off x="838200" y="1029541"/>
            <a:ext cx="349301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Problems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300" name="Espace réservé du texte 2"/>
          <p:cNvSpPr txBox="1">
            <a:spLocks noGrp="1"/>
          </p:cNvSpPr>
          <p:nvPr>
            <p:ph type="subTitle" idx="1"/>
          </p:nvPr>
        </p:nvSpPr>
        <p:spPr>
          <a:xfrm>
            <a:off x="748144" y="1825624"/>
            <a:ext cx="10688782" cy="4431278"/>
          </a:xfrm>
          <a:prstGeom prst="rect">
            <a:avLst/>
          </a:prstGeom>
        </p:spPr>
        <p:txBody>
          <a:bodyPr/>
          <a:lstStyle/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Our approach </a:t>
            </a:r>
            <a:r>
              <a:rPr dirty="0"/>
              <a:t>is to use </a:t>
            </a:r>
            <a:r>
              <a:rPr lang="en-US" dirty="0"/>
              <a:t>a </a:t>
            </a:r>
            <a:r>
              <a:rPr dirty="0"/>
              <a:t>specific sampling technique to get necessary signal/background ration while maintaining a reasonable training complexity</a:t>
            </a:r>
            <a:r>
              <a:rPr lang="en-US" dirty="0"/>
              <a:t>:</a:t>
            </a:r>
            <a:endParaRPr dirty="0"/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T</a:t>
            </a:r>
            <a:r>
              <a:rPr dirty="0"/>
              <a:t>reat each pixel as a center of an according patch (32x32)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N</a:t>
            </a:r>
            <a:r>
              <a:rPr dirty="0"/>
              <a:t>ormalize each pixel value and add a constant C (~0.05) to each background pixel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T</a:t>
            </a:r>
            <a:r>
              <a:rPr dirty="0"/>
              <a:t>reat each pixel value as a sampling probability of the pixel’s patch</a:t>
            </a:r>
          </a:p>
        </p:txBody>
      </p:sp>
      <p:sp>
        <p:nvSpPr>
          <p:cNvPr id="301" name="Titr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84631">
              <a:defRPr sz="3180"/>
            </a:lvl1pPr>
          </a:lstStyle>
          <a:p>
            <a:r>
              <a:t>Sampling technique</a:t>
            </a:r>
          </a:p>
        </p:txBody>
      </p:sp>
      <p:sp>
        <p:nvSpPr>
          <p:cNvPr id="302" name="Espace réservé du texte 2"/>
          <p:cNvSpPr txBox="1"/>
          <p:nvPr/>
        </p:nvSpPr>
        <p:spPr>
          <a:xfrm>
            <a:off x="838200" y="1029541"/>
            <a:ext cx="349301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Problems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305" name="Espace réservé du texte 2"/>
          <p:cNvSpPr txBox="1">
            <a:spLocks noGrp="1"/>
          </p:cNvSpPr>
          <p:nvPr>
            <p:ph type="subTitle" idx="1"/>
          </p:nvPr>
        </p:nvSpPr>
        <p:spPr>
          <a:xfrm>
            <a:off x="748144" y="1825624"/>
            <a:ext cx="10688782" cy="4431278"/>
          </a:xfrm>
          <a:prstGeom prst="rect">
            <a:avLst/>
          </a:prstGeom>
        </p:spPr>
        <p:txBody>
          <a:bodyPr/>
          <a:lstStyle/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S</a:t>
            </a:r>
            <a:r>
              <a:rPr dirty="0"/>
              <a:t>ample from all pixels with their probability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lang="en-US" dirty="0"/>
              <a:t>S</a:t>
            </a:r>
            <a:r>
              <a:rPr dirty="0"/>
              <a:t>ample a number N (~100) of pixel patches from previously sampled pixels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Repeat until the training dataset is created</a:t>
            </a:r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endParaRPr dirty="0"/>
          </a:p>
          <a:p>
            <a:pPr marL="240631" indent="-240631">
              <a:lnSpc>
                <a:spcPct val="100000"/>
              </a:lnSpc>
              <a:buSzPct val="100000"/>
              <a:buChar char="•"/>
              <a:defRPr sz="2900" i="1"/>
            </a:pPr>
            <a:r>
              <a:rPr dirty="0"/>
              <a:t>Using this approach one can balance signal/background ratio with constant C and maintain the amount of information gained from the image with constant N. </a:t>
            </a:r>
          </a:p>
        </p:txBody>
      </p:sp>
      <p:sp>
        <p:nvSpPr>
          <p:cNvPr id="306" name="Titr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84631">
              <a:defRPr sz="3180"/>
            </a:lvl1pPr>
          </a:lstStyle>
          <a:p>
            <a:r>
              <a:t>Sampling technique</a:t>
            </a:r>
          </a:p>
        </p:txBody>
      </p:sp>
      <p:sp>
        <p:nvSpPr>
          <p:cNvPr id="307" name="Espace réservé du texte 2"/>
          <p:cNvSpPr txBox="1"/>
          <p:nvPr/>
        </p:nvSpPr>
        <p:spPr>
          <a:xfrm>
            <a:off x="838200" y="1029541"/>
            <a:ext cx="349301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Problems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310" name="Espace réservé du texte 2"/>
          <p:cNvSpPr txBox="1">
            <a:spLocks noGrp="1"/>
          </p:cNvSpPr>
          <p:nvPr>
            <p:ph type="subTitle" idx="1"/>
          </p:nvPr>
        </p:nvSpPr>
        <p:spPr>
          <a:xfrm>
            <a:off x="748144" y="1825624"/>
            <a:ext cx="10688782" cy="443127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38225" indent="-238225" defTabSz="905255">
              <a:lnSpc>
                <a:spcPct val="100000"/>
              </a:lnSpc>
              <a:spcBef>
                <a:spcPts val="900"/>
              </a:spcBef>
              <a:buSzPct val="100000"/>
              <a:buChar char="•"/>
              <a:defRPr sz="2871" i="1"/>
            </a:pPr>
            <a:r>
              <a:rPr dirty="0"/>
              <a:t>Training a big model with a simple MSE </a:t>
            </a:r>
            <a:r>
              <a:rPr lang="en-US" dirty="0"/>
              <a:t>(Mean Square Error) </a:t>
            </a:r>
            <a:r>
              <a:rPr dirty="0"/>
              <a:t>loss is very unstable. To stabilize the process one can use the perceptual loss technique. </a:t>
            </a:r>
          </a:p>
          <a:p>
            <a:pPr marL="238225" indent="-238225" defTabSz="905255">
              <a:lnSpc>
                <a:spcPct val="100000"/>
              </a:lnSpc>
              <a:spcBef>
                <a:spcPts val="900"/>
              </a:spcBef>
              <a:buSzPct val="100000"/>
              <a:buChar char="•"/>
              <a:defRPr sz="2871" i="1"/>
            </a:pPr>
            <a:r>
              <a:rPr dirty="0"/>
              <a:t>The goal is to make </a:t>
            </a:r>
            <a:r>
              <a:rPr lang="en-US" dirty="0"/>
              <a:t>the </a:t>
            </a:r>
            <a:r>
              <a:rPr dirty="0"/>
              <a:t>hidden representation of the noised image similar</a:t>
            </a:r>
            <a:r>
              <a:rPr lang="en-US" dirty="0"/>
              <a:t> to the clear one</a:t>
            </a:r>
            <a:r>
              <a:rPr dirty="0"/>
              <a:t>, to teach network to iteratively remove noise layer </a:t>
            </a:r>
            <a:r>
              <a:rPr lang="en-US" dirty="0"/>
              <a:t>by</a:t>
            </a:r>
            <a:r>
              <a:rPr dirty="0"/>
              <a:t> layer.</a:t>
            </a:r>
          </a:p>
          <a:p>
            <a:pPr marL="238225" indent="-238225" defTabSz="905255">
              <a:lnSpc>
                <a:spcPct val="100000"/>
              </a:lnSpc>
              <a:spcBef>
                <a:spcPts val="900"/>
              </a:spcBef>
              <a:buSzPct val="100000"/>
              <a:buChar char="•"/>
              <a:defRPr sz="2871" i="1"/>
            </a:pPr>
            <a:r>
              <a:rPr dirty="0"/>
              <a:t>The recommended way </a:t>
            </a:r>
            <a:r>
              <a:rPr lang="en-US" dirty="0"/>
              <a:t>is to submit to </a:t>
            </a:r>
            <a:r>
              <a:rPr dirty="0"/>
              <a:t>the network both clear and noised patches and then to apply MSE loss to the output of a number of hidden layers as well as to the model output</a:t>
            </a:r>
          </a:p>
        </p:txBody>
      </p:sp>
      <p:sp>
        <p:nvSpPr>
          <p:cNvPr id="311" name="Titr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84631">
              <a:defRPr sz="3180"/>
            </a:lvl1pPr>
          </a:lstStyle>
          <a:p>
            <a:r>
              <a:t>Perceptual loss</a:t>
            </a:r>
          </a:p>
        </p:txBody>
      </p:sp>
      <p:sp>
        <p:nvSpPr>
          <p:cNvPr id="312" name="Espace réservé du texte 2"/>
          <p:cNvSpPr txBox="1"/>
          <p:nvPr/>
        </p:nvSpPr>
        <p:spPr>
          <a:xfrm>
            <a:off x="838200" y="1029541"/>
            <a:ext cx="3493019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Problems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sp>
        <p:nvSpPr>
          <p:cNvPr id="315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Full model</a:t>
            </a:r>
          </a:p>
        </p:txBody>
      </p:sp>
      <p:sp>
        <p:nvSpPr>
          <p:cNvPr id="316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General Model</a:t>
            </a:r>
          </a:p>
        </p:txBody>
      </p:sp>
      <p:pic>
        <p:nvPicPr>
          <p:cNvPr id="318" name="GraphCNN.pdf" descr="GraphCNN.pd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46478" y="2313250"/>
            <a:ext cx="7296033" cy="27773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8FE7131-0AC3-8340-A4AC-9BCDAFD12708}"/>
              </a:ext>
            </a:extLst>
          </p:cNvPr>
          <p:cNvSpPr/>
          <p:nvPr/>
        </p:nvSpPr>
        <p:spPr>
          <a:xfrm>
            <a:off x="7293166" y="3429000"/>
            <a:ext cx="264405" cy="28368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319FD7-B90F-7E41-BFF7-2FA453BF7FAF}"/>
              </a:ext>
            </a:extLst>
          </p:cNvPr>
          <p:cNvCxnSpPr>
            <a:cxnSpLocks/>
          </p:cNvCxnSpPr>
          <p:nvPr/>
        </p:nvCxnSpPr>
        <p:spPr>
          <a:xfrm flipV="1">
            <a:off x="7609460" y="2467539"/>
            <a:ext cx="0" cy="1278196"/>
          </a:xfrm>
          <a:prstGeom prst="line">
            <a:avLst/>
          </a:prstGeom>
          <a:noFill/>
          <a:ln w="15875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4544DD-FD8D-0B4D-B4F9-9AD034B3AE67}"/>
              </a:ext>
            </a:extLst>
          </p:cNvPr>
          <p:cNvCxnSpPr>
            <a:cxnSpLocks/>
          </p:cNvCxnSpPr>
          <p:nvPr/>
        </p:nvCxnSpPr>
        <p:spPr>
          <a:xfrm flipV="1">
            <a:off x="7609460" y="3745735"/>
            <a:ext cx="0" cy="1278196"/>
          </a:xfrm>
          <a:prstGeom prst="line">
            <a:avLst/>
          </a:prstGeom>
          <a:noFill/>
          <a:ln w="15875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265BC0D-5DEC-B340-9817-12EBBB327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88" y="2235028"/>
            <a:ext cx="1205991" cy="4650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F8AFB9-D98E-1745-AB47-917892090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87" y="3570842"/>
            <a:ext cx="1205991" cy="4650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AFBD5B-02D7-6F4C-AD93-406111D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87" y="4791420"/>
            <a:ext cx="1205991" cy="4650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396898-54E1-F747-A0EA-E8F546685120}"/>
              </a:ext>
            </a:extLst>
          </p:cNvPr>
          <p:cNvSpPr txBox="1"/>
          <p:nvPr/>
        </p:nvSpPr>
        <p:spPr>
          <a:xfrm>
            <a:off x="8493047" y="1865698"/>
            <a:ext cx="102047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Denoising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EDF21F-614B-F44B-BD44-A8708ECF13C0}"/>
              </a:ext>
            </a:extLst>
          </p:cNvPr>
          <p:cNvSpPr txBox="1"/>
          <p:nvPr/>
        </p:nvSpPr>
        <p:spPr>
          <a:xfrm>
            <a:off x="8493047" y="3191740"/>
            <a:ext cx="107016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Hit finding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6F91B0-60D0-504D-B880-609621F8963E}"/>
              </a:ext>
            </a:extLst>
          </p:cNvPr>
          <p:cNvSpPr txBox="1"/>
          <p:nvPr/>
        </p:nvSpPr>
        <p:spPr>
          <a:xfrm>
            <a:off x="7898333" y="4431862"/>
            <a:ext cx="220989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Energy Reconstruction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8DB1F9-175D-4F45-9ED2-7F5D0053D57A}"/>
              </a:ext>
            </a:extLst>
          </p:cNvPr>
          <p:cNvCxnSpPr>
            <a:cxnSpLocks/>
          </p:cNvCxnSpPr>
          <p:nvPr/>
        </p:nvCxnSpPr>
        <p:spPr>
          <a:xfrm>
            <a:off x="7593743" y="2467539"/>
            <a:ext cx="757777" cy="0"/>
          </a:xfrm>
          <a:prstGeom prst="straightConnector1">
            <a:avLst/>
          </a:prstGeom>
          <a:noFill/>
          <a:ln w="15875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1BCD1B1-C2FA-2449-BA39-BD8CD84160D5}"/>
              </a:ext>
            </a:extLst>
          </p:cNvPr>
          <p:cNvCxnSpPr>
            <a:cxnSpLocks/>
          </p:cNvCxnSpPr>
          <p:nvPr/>
        </p:nvCxnSpPr>
        <p:spPr>
          <a:xfrm>
            <a:off x="7630318" y="3768778"/>
            <a:ext cx="757777" cy="0"/>
          </a:xfrm>
          <a:prstGeom prst="straightConnector1">
            <a:avLst/>
          </a:prstGeom>
          <a:noFill/>
          <a:ln w="15875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40EA105-848D-194E-8773-EBB329703915}"/>
              </a:ext>
            </a:extLst>
          </p:cNvPr>
          <p:cNvCxnSpPr>
            <a:cxnSpLocks/>
          </p:cNvCxnSpPr>
          <p:nvPr/>
        </p:nvCxnSpPr>
        <p:spPr>
          <a:xfrm>
            <a:off x="7630318" y="5010398"/>
            <a:ext cx="757777" cy="0"/>
          </a:xfrm>
          <a:prstGeom prst="straightConnector1">
            <a:avLst/>
          </a:prstGeom>
          <a:noFill/>
          <a:ln w="15875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5" name="Изображение" descr="Изображение">
            <a:extLst>
              <a:ext uri="{FF2B5EF4-FFF2-40B4-BE49-F238E27FC236}">
                <a16:creationId xmlns:a16="http://schemas.microsoft.com/office/drawing/2014/main" id="{04A07373-7AF7-874F-9E97-E79EFDF4CD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05" r="73965" b="75320"/>
          <a:stretch/>
        </p:blipFill>
        <p:spPr>
          <a:xfrm>
            <a:off x="10761980" y="2140298"/>
            <a:ext cx="701028" cy="654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Изображение" descr="Изображение">
            <a:extLst>
              <a:ext uri="{FF2B5EF4-FFF2-40B4-BE49-F238E27FC236}">
                <a16:creationId xmlns:a16="http://schemas.microsoft.com/office/drawing/2014/main" id="{2D7C25A0-154B-F145-ABD0-AB90A1722D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05" r="73965" b="75320"/>
          <a:stretch/>
        </p:blipFill>
        <p:spPr>
          <a:xfrm>
            <a:off x="10761980" y="3476112"/>
            <a:ext cx="701028" cy="654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Изображение" descr="Изображение">
            <a:extLst>
              <a:ext uri="{FF2B5EF4-FFF2-40B4-BE49-F238E27FC236}">
                <a16:creationId xmlns:a16="http://schemas.microsoft.com/office/drawing/2014/main" id="{B88969CC-789C-3849-8B96-CE2FD437D0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05" r="73965" b="75320"/>
          <a:stretch/>
        </p:blipFill>
        <p:spPr>
          <a:xfrm>
            <a:off x="10761980" y="4684498"/>
            <a:ext cx="701028" cy="65448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DE94B3-65E3-7F48-B165-33CE3B52CFE7}"/>
              </a:ext>
            </a:extLst>
          </p:cNvPr>
          <p:cNvSpPr txBox="1"/>
          <p:nvPr/>
        </p:nvSpPr>
        <p:spPr>
          <a:xfrm>
            <a:off x="9736734" y="2191173"/>
            <a:ext cx="98755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Recreate clear image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36ABF3-BAD6-2F4A-8E2A-5D33DD645AC6}"/>
              </a:ext>
            </a:extLst>
          </p:cNvPr>
          <p:cNvSpPr txBox="1"/>
          <p:nvPr/>
        </p:nvSpPr>
        <p:spPr>
          <a:xfrm>
            <a:off x="9731360" y="3434022"/>
            <a:ext cx="987552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Select only interesting tracks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ABA79C-1811-F643-AA51-4F402390CBB0}"/>
              </a:ext>
            </a:extLst>
          </p:cNvPr>
          <p:cNvSpPr txBox="1"/>
          <p:nvPr/>
        </p:nvSpPr>
        <p:spPr>
          <a:xfrm>
            <a:off x="9774428" y="4684498"/>
            <a:ext cx="987552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Reconstr</a:t>
            </a:r>
            <a:r>
              <a:rPr lang="en-US" sz="1400" dirty="0"/>
              <a:t>uct real energy values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602188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322" name="Espace réservé du texte 2"/>
          <p:cNvSpPr txBox="1">
            <a:spLocks noGrp="1"/>
          </p:cNvSpPr>
          <p:nvPr>
            <p:ph type="body" sz="quarter" idx="1"/>
          </p:nvPr>
        </p:nvSpPr>
        <p:spPr>
          <a:xfrm>
            <a:off x="838200" y="1029541"/>
            <a:ext cx="3493019" cy="5158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t> </a:t>
            </a:r>
          </a:p>
        </p:txBody>
      </p:sp>
      <p:sp>
        <p:nvSpPr>
          <p:cNvPr id="323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Summary</a:t>
            </a:r>
          </a:p>
        </p:txBody>
      </p:sp>
      <p:sp>
        <p:nvSpPr>
          <p:cNvPr id="324" name="Espace réservé du texte 2"/>
          <p:cNvSpPr txBox="1"/>
          <p:nvPr/>
        </p:nvSpPr>
        <p:spPr>
          <a:xfrm>
            <a:off x="838200" y="2207098"/>
            <a:ext cx="10515600" cy="1506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marL="240631" indent="-240631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Implemented</a:t>
            </a:r>
            <a:r>
              <a:t> the denoising model on Pytorch (DL framework) from scratch</a:t>
            </a:r>
          </a:p>
          <a:p>
            <a:pPr marL="240631" indent="-240631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Proposed new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perceptual loss</a:t>
            </a:r>
            <a:r>
              <a:t> to stabilize the training</a:t>
            </a:r>
          </a:p>
          <a:p>
            <a:pPr marL="240631" indent="-240631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Developed a new approach to process high-resolution images</a:t>
            </a:r>
          </a:p>
        </p:txBody>
      </p:sp>
      <p:sp>
        <p:nvSpPr>
          <p:cNvPr id="325" name="The general model can be used to imitate the whole preprocessing step…"/>
          <p:cNvSpPr txBox="1"/>
          <p:nvPr/>
        </p:nvSpPr>
        <p:spPr>
          <a:xfrm>
            <a:off x="838199" y="4375440"/>
            <a:ext cx="10515602" cy="1206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40631" indent="-240631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400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general model can be used to imitate the whole preprocessing step</a:t>
            </a:r>
          </a:p>
          <a:p>
            <a:pPr marL="240631" indent="-240631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400">
                <a:solidFill>
                  <a:schemeClr val="accent2">
                    <a:satOff val="-18194"/>
                    <a:lumOff val="-11215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model implemented (even KNN search) as a matrix-multiplication sequence, thus making it easy to replicate it to the FPGA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30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sp>
        <p:nvSpPr>
          <p:cNvPr id="131" name="Espace réservé du texte 10"/>
          <p:cNvSpPr>
            <a:spLocks noGrp="1"/>
          </p:cNvSpPr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  <p:sp>
        <p:nvSpPr>
          <p:cNvPr id="132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pic>
        <p:nvPicPr>
          <p:cNvPr id="133" name="Снимок экрана 2019-08-27 в 16.31.03.png" descr="Снимок экрана 2019-08-27 в 16.31.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990" y="1542991"/>
            <a:ext cx="6399235" cy="48256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lide Number Placeholder 2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328" name="Titr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algn="ctr" defTabSz="484631">
              <a:defRPr sz="3180"/>
            </a:lvl1pPr>
          </a:lstStyle>
          <a:p>
            <a:r>
              <a:t>References</a:t>
            </a:r>
          </a:p>
        </p:txBody>
      </p:sp>
      <p:sp>
        <p:nvSpPr>
          <p:cNvPr id="329" name="Espace réservé du texte 2"/>
          <p:cNvSpPr txBox="1">
            <a:spLocks noGrp="1"/>
          </p:cNvSpPr>
          <p:nvPr>
            <p:ph type="subTitle" idx="1"/>
          </p:nvPr>
        </p:nvSpPr>
        <p:spPr>
          <a:xfrm>
            <a:off x="748144" y="1825624"/>
            <a:ext cx="10688782" cy="4431278"/>
          </a:xfrm>
          <a:prstGeom prst="rect">
            <a:avLst/>
          </a:prstGeom>
        </p:spPr>
        <p:txBody>
          <a:bodyPr/>
          <a:lstStyle/>
          <a:p>
            <a:pPr marL="290763" indent="-290763">
              <a:buSzPct val="100000"/>
              <a:buChar char="•"/>
              <a:defRPr sz="2900"/>
            </a:pPr>
            <a:r>
              <a:t>Fancy setup slides are from «Introduction to LArSoft» presentation of Erica Snider @ Fermilab</a:t>
            </a:r>
          </a:p>
          <a:p>
            <a:pPr marL="290763" indent="-290763">
              <a:buSzPct val="100000"/>
              <a:buChar char="•"/>
              <a:defRPr sz="2900"/>
            </a:pPr>
            <a:r>
              <a:t>GC-Layers are from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https://arxiv.org/abs/1905.12281</a:t>
            </a:r>
          </a:p>
          <a:p>
            <a:pPr marL="290763" indent="-290763">
              <a:buSzPct val="100000"/>
              <a:buChar char="•"/>
              <a:defRPr sz="2900"/>
            </a:pPr>
            <a:r>
              <a:t>Perceptual loss are from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https://arxiv.org/abs/1603.08155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36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37" name="Снимок экрана 2019-08-27 в 16.31.05.png" descr="Снимок экрана 2019-08-27 в 16.31.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177" y="1530764"/>
            <a:ext cx="6400801" cy="4826834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39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42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43" name="Снимок экрана 2019-08-27 в 16.31.06.png" descr="Снимок экрана 2019-08-27 в 16.31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399696" cy="482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45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48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49" name="Снимок экрана 2019-08-27 в 16.31.07.png" descr="Снимок экрана 2019-08-27 в 16.31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400800" cy="4826833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51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54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55" name="Снимок экрана 2019-08-27 в 16.31.08.png" descr="Снимок экрана 2019-08-27 в 16.31.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399696" cy="482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57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60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61" name="Снимок экрана 2019-08-27 в 16.31.10.png" descr="Снимок экрана 2019-08-27 в 16.31.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399696" cy="482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63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lide Number Placeholder 22"/>
          <p:cNvSpPr txBox="1"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66" name="Espace réservé du texte 2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 anchor="ctr"/>
          <a:lstStyle>
            <a:lvl1pPr marL="240631" indent="-240631">
              <a:buSzPct val="100000"/>
              <a:buChar char="•"/>
              <a:defRPr i="1"/>
            </a:lvl1pPr>
          </a:lstStyle>
          <a:p>
            <a:r>
              <a:t>Detector measures the amount of the ionized electrons as the result of the neutrino interactions with argon atoms</a:t>
            </a:r>
          </a:p>
        </p:txBody>
      </p:sp>
      <p:pic>
        <p:nvPicPr>
          <p:cNvPr id="167" name="Снимок экрана 2019-08-27 в 16.31.12.png" descr="Снимок экрана 2019-08-27 в 16.31.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1536700"/>
            <a:ext cx="6400800" cy="4826833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1" defTabSz="749808">
              <a:defRPr sz="3198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Setup</a:t>
            </a:r>
          </a:p>
        </p:txBody>
      </p:sp>
      <p:sp>
        <p:nvSpPr>
          <p:cNvPr id="169" name="Espace réservé du texte 10"/>
          <p:cNvSpPr/>
          <p:nvPr/>
        </p:nvSpPr>
        <p:spPr>
          <a:xfrm>
            <a:off x="838200" y="1029541"/>
            <a:ext cx="4530797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protoDUNE TPC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hème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hème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988</Words>
  <Application>Microsoft Macintosh PowerPoint</Application>
  <PresentationFormat>Widescreen</PresentationFormat>
  <Paragraphs>172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Helvetica Neue</vt:lpstr>
      <vt:lpstr>Thème Office</vt:lpstr>
      <vt:lpstr>A Graph Neural Network Approach for Neutrino Signal Reconstruction from LarTPC Raw Data</vt:lpstr>
      <vt:lpstr>Introduction</vt:lpstr>
      <vt:lpstr>Setup</vt:lpstr>
      <vt:lpstr>Setup</vt:lpstr>
      <vt:lpstr>Setup</vt:lpstr>
      <vt:lpstr>Setup</vt:lpstr>
      <vt:lpstr>Setup</vt:lpstr>
      <vt:lpstr>Setup</vt:lpstr>
      <vt:lpstr>Setup</vt:lpstr>
      <vt:lpstr>Setup</vt:lpstr>
      <vt:lpstr>Setup</vt:lpstr>
      <vt:lpstr>Setup</vt:lpstr>
      <vt:lpstr>Setup</vt:lpstr>
      <vt:lpstr>protoDUNE Data</vt:lpstr>
      <vt:lpstr>Current pipeline </vt:lpstr>
      <vt:lpstr>Ideal pipeline </vt:lpstr>
      <vt:lpstr>Denoising Model</vt:lpstr>
      <vt:lpstr>Denoising Model</vt:lpstr>
      <vt:lpstr>Denoising Model</vt:lpstr>
      <vt:lpstr>Denoising Model</vt:lpstr>
      <vt:lpstr>Denoising Model </vt:lpstr>
      <vt:lpstr>Denoising Model</vt:lpstr>
      <vt:lpstr>Sampling technique</vt:lpstr>
      <vt:lpstr>Sampling technique</vt:lpstr>
      <vt:lpstr>Sampling technique</vt:lpstr>
      <vt:lpstr>Sampling technique</vt:lpstr>
      <vt:lpstr>Perceptual loss</vt:lpstr>
      <vt:lpstr>General Model</vt:lpstr>
      <vt:lpstr>Summary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protoDUNE Raw Data Denoising with Graph-Convolutional Neural Networks</dc:title>
  <cp:lastModifiedBy>Federico Carminati</cp:lastModifiedBy>
  <cp:revision>24</cp:revision>
  <dcterms:modified xsi:type="dcterms:W3CDTF">2019-11-03T23:45:58Z</dcterms:modified>
</cp:coreProperties>
</file>