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28"/>
  </p:notesMasterIdLst>
  <p:sldIdLst>
    <p:sldId id="256" r:id="rId2"/>
    <p:sldId id="288" r:id="rId3"/>
    <p:sldId id="290" r:id="rId4"/>
    <p:sldId id="289" r:id="rId5"/>
    <p:sldId id="292" r:id="rId6"/>
    <p:sldId id="294" r:id="rId7"/>
    <p:sldId id="295" r:id="rId8"/>
    <p:sldId id="296" r:id="rId9"/>
    <p:sldId id="316" r:id="rId10"/>
    <p:sldId id="317" r:id="rId11"/>
    <p:sldId id="318" r:id="rId12"/>
    <p:sldId id="319" r:id="rId13"/>
    <p:sldId id="320" r:id="rId14"/>
    <p:sldId id="321" r:id="rId15"/>
    <p:sldId id="291" r:id="rId16"/>
    <p:sldId id="322" r:id="rId17"/>
    <p:sldId id="323" r:id="rId18"/>
    <p:sldId id="312" r:id="rId19"/>
    <p:sldId id="315" r:id="rId20"/>
    <p:sldId id="324" r:id="rId21"/>
    <p:sldId id="302" r:id="rId22"/>
    <p:sldId id="305" r:id="rId23"/>
    <p:sldId id="326" r:id="rId24"/>
    <p:sldId id="327" r:id="rId25"/>
    <p:sldId id="325" r:id="rId26"/>
    <p:sldId id="328" r:id="rId27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4CF"/>
    <a:srgbClr val="007AAA"/>
    <a:srgbClr val="0B80C3"/>
    <a:srgbClr val="D9D9D9"/>
    <a:srgbClr val="D1D1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51"/>
    <p:restoredTop sz="94647"/>
  </p:normalViewPr>
  <p:slideViewPr>
    <p:cSldViewPr snapToGrid="0" snapToObjects="1">
      <p:cViewPr varScale="1">
        <p:scale>
          <a:sx n="147" d="100"/>
          <a:sy n="147" d="100"/>
        </p:scale>
        <p:origin x="200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B2696-E543-BF40-B848-C9DBB3CA2437}" type="datetimeFigureOut">
              <a:rPr lang="en-GB" smtClean="0"/>
              <a:t>05/11/2019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FCA82-A8BD-9546-BD7D-8308609F1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454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FCA82-A8BD-9546-BD7D-8308609F11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1022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BFCA82-A8BD-9546-BD7D-8308609F110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2677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BFCA82-A8BD-9546-BD7D-8308609F110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2607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BFCA82-A8BD-9546-BD7D-8308609F110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8913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BFCA82-A8BD-9546-BD7D-8308609F110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1346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BFCA82-A8BD-9546-BD7D-8308609F110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3199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BFCA82-A8BD-9546-BD7D-8308609F110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3761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BFCA82-A8BD-9546-BD7D-8308609F11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014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BFCA82-A8BD-9546-BD7D-8308609F110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013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err="1">
                <a:sym typeface="Wingdings" pitchFamily="2" charset="2"/>
              </a:rPr>
              <a:t>movingDrupal</a:t>
            </a:r>
            <a:r>
              <a:rPr lang="en-GB" b="1" dirty="0">
                <a:sym typeface="Wingdings" pitchFamily="2" charset="2"/>
              </a:rPr>
              <a:t> 7Drupal 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BFCA82-A8BD-9546-BD7D-8308609F110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134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BFCA82-A8BD-9546-BD7D-8308609F110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3403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BFCA82-A8BD-9546-BD7D-8308609F110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4885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BFCA82-A8BD-9546-BD7D-8308609F110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8744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BFCA82-A8BD-9546-BD7D-8308609F110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8511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BFCA82-A8BD-9546-BD7D-8308609F110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284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612669"/>
            <a:ext cx="6858000" cy="640830"/>
          </a:xfrm>
        </p:spPr>
        <p:txBody>
          <a:bodyPr anchor="b">
            <a:noAutofit/>
          </a:bodyPr>
          <a:lstStyle>
            <a:lvl1pPr algn="l">
              <a:defRPr sz="2400" b="0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290912"/>
            <a:ext cx="6858000" cy="1150558"/>
          </a:xfrm>
        </p:spPr>
        <p:txBody>
          <a:bodyPr>
            <a:normAutofit/>
          </a:bodyPr>
          <a:lstStyle>
            <a:lvl1pPr marL="0" indent="0" algn="l" fontAlgn="b">
              <a:buNone/>
              <a:defRPr sz="3600" baseline="0">
                <a:solidFill>
                  <a:srgbClr val="0094CF"/>
                </a:solidFill>
                <a:latin typeface="Avenir Next" charset="0"/>
                <a:ea typeface="Avenir Next" charset="0"/>
                <a:cs typeface="Avenir Next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1143000" y="2253499"/>
            <a:ext cx="6858000" cy="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1020AF14-2BDE-1C43-B32F-D2A212FA30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76923" cy="130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146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6"/>
            <a:ext cx="7886700" cy="526692"/>
          </a:xfrm>
        </p:spPr>
        <p:txBody>
          <a:bodyPr anchor="b">
            <a:normAutofit/>
          </a:bodyPr>
          <a:lstStyle>
            <a:lvl1pPr>
              <a:defRPr sz="24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27105"/>
            <a:ext cx="7886700" cy="357958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8650" y="4767264"/>
            <a:ext cx="4470124" cy="273844"/>
          </a:xfrm>
        </p:spPr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28650" y="800538"/>
            <a:ext cx="7886700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5208109" y="4767264"/>
            <a:ext cx="2611769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4CF"/>
                </a:solidFill>
                <a:latin typeface="Avenir Next" panose="020B0503020202020204" pitchFamily="34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CHEP, Adelaide, Australia, 5 Nov 2019</a:t>
            </a:r>
            <a:endParaRPr lang="en-US" dirty="0"/>
          </a:p>
        </p:txBody>
      </p:sp>
      <p:cxnSp>
        <p:nvCxnSpPr>
          <p:cNvPr id="10" name="Straight Connector 9"/>
          <p:cNvCxnSpPr>
            <a:cxnSpLocks/>
          </p:cNvCxnSpPr>
          <p:nvPr userDrawn="1"/>
        </p:nvCxnSpPr>
        <p:spPr>
          <a:xfrm flipV="1">
            <a:off x="145770" y="4720650"/>
            <a:ext cx="7674108" cy="1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E7874E72-F9C2-A143-866D-8F2E6BCBF8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878" y="4447309"/>
            <a:ext cx="1324126" cy="69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196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075998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100"/>
            <a:ext cx="7886700" cy="692871"/>
          </a:xfrm>
        </p:spPr>
        <p:txBody>
          <a:bodyPr/>
          <a:lstStyle>
            <a:lvl1pPr marL="0" indent="0">
              <a:buNone/>
              <a:defRPr sz="2400">
                <a:solidFill>
                  <a:srgbClr val="0094CF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23888" y="3315561"/>
            <a:ext cx="7886700" cy="26526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D6311FF6-AEE5-5648-B57F-A1A273EBA1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878" y="4447309"/>
            <a:ext cx="1324126" cy="69619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17A03EC-D45B-A246-84F0-7F73740CCE01}"/>
              </a:ext>
            </a:extLst>
          </p:cNvPr>
          <p:cNvCxnSpPr>
            <a:cxnSpLocks/>
          </p:cNvCxnSpPr>
          <p:nvPr userDrawn="1"/>
        </p:nvCxnSpPr>
        <p:spPr>
          <a:xfrm flipV="1">
            <a:off x="145770" y="4720650"/>
            <a:ext cx="7674108" cy="1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4">
            <a:extLst>
              <a:ext uri="{FF2B5EF4-FFF2-40B4-BE49-F238E27FC236}">
                <a16:creationId xmlns:a16="http://schemas.microsoft.com/office/drawing/2014/main" id="{17B619A1-5B74-5943-ABD9-A957737040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08109" y="4767264"/>
            <a:ext cx="2611769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4CF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CHEP, Adelaide, Australia, 5 Nov 2019</a:t>
            </a:r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70AC4A6D-CF64-5846-A4DE-99D357250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4767264"/>
            <a:ext cx="4470124" cy="273844"/>
          </a:xfrm>
        </p:spPr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</p:spTree>
    <p:extLst>
      <p:ext uri="{BB962C8B-B14F-4D97-AF65-F5344CB8AC3E}">
        <p14:creationId xmlns:p14="http://schemas.microsoft.com/office/powerpoint/2010/main" val="1031131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29187"/>
            <a:ext cx="3886200" cy="3227661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29187"/>
            <a:ext cx="3886200" cy="3227661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28650" y="1029144"/>
            <a:ext cx="7886700" cy="26526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3EF90C34-E06B-5C40-9A54-D0A57D512B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878" y="4447309"/>
            <a:ext cx="1324126" cy="696191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1A7EF-6F03-0D46-BBA8-E53E637CCBAF}"/>
              </a:ext>
            </a:extLst>
          </p:cNvPr>
          <p:cNvCxnSpPr>
            <a:cxnSpLocks/>
          </p:cNvCxnSpPr>
          <p:nvPr userDrawn="1"/>
        </p:nvCxnSpPr>
        <p:spPr>
          <a:xfrm flipV="1">
            <a:off x="145770" y="4720650"/>
            <a:ext cx="7674108" cy="1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4">
            <a:extLst>
              <a:ext uri="{FF2B5EF4-FFF2-40B4-BE49-F238E27FC236}">
                <a16:creationId xmlns:a16="http://schemas.microsoft.com/office/drawing/2014/main" id="{CB9A94C9-AA66-4D4A-9EB2-4E5061B542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08109" y="4767264"/>
            <a:ext cx="2611769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4CF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CHEP, Adelaide, Australia, 5 Nov 2019</a:t>
            </a:r>
            <a:endParaRPr lang="en-US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73B15AB-0409-D345-AE03-018D2FC1B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4767264"/>
            <a:ext cx="4470124" cy="273844"/>
          </a:xfrm>
        </p:spPr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</p:spTree>
    <p:extLst>
      <p:ext uri="{BB962C8B-B14F-4D97-AF65-F5344CB8AC3E}">
        <p14:creationId xmlns:p14="http://schemas.microsoft.com/office/powerpoint/2010/main" val="29114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6C97215-A166-0E45-817C-36331D46E2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878" y="4447309"/>
            <a:ext cx="1324126" cy="69619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136A627-B1D8-5745-9210-8B29BB9E40D8}"/>
              </a:ext>
            </a:extLst>
          </p:cNvPr>
          <p:cNvCxnSpPr>
            <a:cxnSpLocks/>
          </p:cNvCxnSpPr>
          <p:nvPr userDrawn="1"/>
        </p:nvCxnSpPr>
        <p:spPr>
          <a:xfrm flipV="1">
            <a:off x="145770" y="4720650"/>
            <a:ext cx="7674108" cy="1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A0CE6DC1-D66C-FC4F-94AF-781A8D887F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08109" y="4767264"/>
            <a:ext cx="2611769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4CF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CHEP, Adelaide, Australia, 5 Nov 2019</a:t>
            </a:r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A0B35DC9-3520-4B49-8EE5-12C1DD902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4767264"/>
            <a:ext cx="4470124" cy="273844"/>
          </a:xfrm>
        </p:spPr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</p:spTree>
    <p:extLst>
      <p:ext uri="{BB962C8B-B14F-4D97-AF65-F5344CB8AC3E}">
        <p14:creationId xmlns:p14="http://schemas.microsoft.com/office/powerpoint/2010/main" val="1339541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B94DC62-9BEE-4E4F-831E-67EA6025D0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9878" y="4447309"/>
            <a:ext cx="1324126" cy="69619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15D5105-9264-1D49-97E1-1552BB7D0252}"/>
              </a:ext>
            </a:extLst>
          </p:cNvPr>
          <p:cNvCxnSpPr>
            <a:cxnSpLocks/>
          </p:cNvCxnSpPr>
          <p:nvPr userDrawn="1"/>
        </p:nvCxnSpPr>
        <p:spPr>
          <a:xfrm flipV="1">
            <a:off x="145770" y="4720650"/>
            <a:ext cx="7674108" cy="1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08211322-535A-6C42-90D7-7258C14D18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08109" y="4767264"/>
            <a:ext cx="2611769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4CF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/>
              <a:t>CHEP, Adelaide, Australia, 5 Nov 2019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35625309-AD5F-F644-8BC9-F635F1798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4767264"/>
            <a:ext cx="4470124" cy="273844"/>
          </a:xfrm>
        </p:spPr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</p:spTree>
    <p:extLst>
      <p:ext uri="{BB962C8B-B14F-4D97-AF65-F5344CB8AC3E}">
        <p14:creationId xmlns:p14="http://schemas.microsoft.com/office/powerpoint/2010/main" val="1599843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6817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29188"/>
            <a:ext cx="7886700" cy="33596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8651" y="4767266"/>
            <a:ext cx="5423014" cy="273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0094CF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ATLAS Public Web Migration to Drupal 8 - S. Goldfarb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45768" y="4767264"/>
            <a:ext cx="37821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0094CF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fld id="{C1E25728-A6C8-E342-B332-F631360476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2"/>
          </p:nvPr>
        </p:nvSpPr>
        <p:spPr>
          <a:xfrm>
            <a:off x="6134793" y="4767264"/>
            <a:ext cx="2380557" cy="273844"/>
          </a:xfrm>
          <a:prstGeom prst="rect">
            <a:avLst/>
          </a:prstGeom>
        </p:spPr>
        <p:txBody>
          <a:bodyPr anchor="ctr" anchorCtr="0"/>
          <a:lstStyle>
            <a:lvl1pPr algn="r">
              <a:defRPr sz="900">
                <a:solidFill>
                  <a:srgbClr val="0094CF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r>
              <a:rPr lang="en-US"/>
              <a:t>CHEP, Adelaide, Australia, 5 Nov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633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90" r:id="rId5"/>
    <p:sldLayoutId id="2147483691" r:id="rId6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0" i="0" kern="1200">
          <a:solidFill>
            <a:schemeClr val="tx1">
              <a:lumMod val="50000"/>
              <a:lumOff val="50000"/>
            </a:schemeClr>
          </a:solidFill>
          <a:latin typeface="Avenir Next" charset="0"/>
          <a:ea typeface="Avenir Next" charset="0"/>
          <a:cs typeface="Avenir Next" charset="0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b="0" kern="1200">
          <a:solidFill>
            <a:srgbClr val="0094CF"/>
          </a:solidFill>
          <a:latin typeface="Avenir Next" charset="0"/>
          <a:ea typeface="Avenir Next" charset="0"/>
          <a:cs typeface="Avenir Next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2"/>
          </a:solidFill>
          <a:latin typeface="Avenir Next" charset="0"/>
          <a:ea typeface="Avenir Next" charset="0"/>
          <a:cs typeface="Avenir Next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2"/>
          </a:solidFill>
          <a:latin typeface="Avenir Next" charset="0"/>
          <a:ea typeface="Avenir Next" charset="0"/>
          <a:cs typeface="Avenir Next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bg2"/>
          </a:solidFill>
          <a:latin typeface="Avenir Next" charset="0"/>
          <a:ea typeface="Avenir Next" charset="0"/>
          <a:cs typeface="Avenir Next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bg2"/>
          </a:solidFill>
          <a:latin typeface="Avenir Next" charset="0"/>
          <a:ea typeface="Avenir Next" charset="0"/>
          <a:cs typeface="Avenir Next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tlas.cern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667882"/>
            <a:ext cx="6858000" cy="6141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65000"/>
                  </a:schemeClr>
                </a:solidFill>
              </a:rPr>
              <a:t>ATLAS Public Web Pages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375111"/>
            <a:ext cx="6858000" cy="692285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0B80C3"/>
                </a:solidFill>
                <a:latin typeface="Avenir Next Demi Bold" panose="020B0503020202020204" pitchFamily="34" charset="0"/>
              </a:rPr>
              <a:t>Evolution to Drupal 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CB8084-9A8E-7740-9D9F-0E4B6A1F5C91}"/>
              </a:ext>
            </a:extLst>
          </p:cNvPr>
          <p:cNvSpPr txBox="1"/>
          <p:nvPr/>
        </p:nvSpPr>
        <p:spPr>
          <a:xfrm>
            <a:off x="1199644" y="3067396"/>
            <a:ext cx="6428555" cy="15619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K. Anthony, </a:t>
            </a:r>
            <a:r>
              <a:rPr lang="en-GB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Universita</a:t>
            </a:r>
            <a:r>
              <a:rPr lang="en-GB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 </a:t>
            </a:r>
            <a:r>
              <a:rPr lang="en-GB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degli</a:t>
            </a:r>
            <a:r>
              <a:rPr lang="en-GB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 </a:t>
            </a:r>
            <a:r>
              <a:rPr lang="en-GB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Studi</a:t>
            </a:r>
            <a:r>
              <a:rPr lang="en-GB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 di Udine</a:t>
            </a:r>
          </a:p>
          <a:p>
            <a:pPr>
              <a:spcAft>
                <a:spcPts val="200"/>
              </a:spcAft>
            </a:pPr>
            <a:r>
              <a: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S. Goldfarb, </a:t>
            </a:r>
            <a:r>
              <a:rPr lang="en-GB" sz="1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University of Melbourne (Speaker)</a:t>
            </a:r>
          </a:p>
          <a:p>
            <a:pPr>
              <a:spcAft>
                <a:spcPts val="200"/>
              </a:spcAft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M. </a:t>
            </a:r>
            <a:r>
              <a:rPr lang="en-GB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Hutinet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, </a:t>
            </a:r>
            <a:r>
              <a:rPr lang="en-US" sz="1200" i="1" dirty="0">
                <a:latin typeface="Avenir Next" panose="020B0503020202020204" pitchFamily="34" charset="0"/>
              </a:rPr>
              <a:t>Haute Ecole </a:t>
            </a:r>
            <a:r>
              <a:rPr lang="en-US" sz="1200" i="1" dirty="0" err="1">
                <a:latin typeface="Avenir Next" panose="020B0503020202020204" pitchFamily="34" charset="0"/>
              </a:rPr>
              <a:t>Spécialisée</a:t>
            </a:r>
            <a:r>
              <a:rPr lang="en-US" sz="1200" i="1" dirty="0">
                <a:latin typeface="Avenir Next" panose="020B0503020202020204" pitchFamily="34" charset="0"/>
              </a:rPr>
              <a:t> de Suisse </a:t>
            </a:r>
            <a:r>
              <a:rPr lang="en-US" sz="1200" i="1" dirty="0" err="1">
                <a:latin typeface="Avenir Next" panose="020B0503020202020204" pitchFamily="34" charset="0"/>
              </a:rPr>
              <a:t>Occidentale</a:t>
            </a:r>
            <a:r>
              <a:rPr lang="en-US" sz="1200" i="1" dirty="0">
                <a:latin typeface="Avenir Next" panose="020B0503020202020204" pitchFamily="34" charset="0"/>
              </a:rPr>
              <a:t> – Genève</a:t>
            </a:r>
          </a:p>
          <a:p>
            <a:pPr>
              <a:spcAft>
                <a:spcPts val="200"/>
              </a:spcAft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S. </a:t>
            </a:r>
            <a:r>
              <a:rPr lang="en-GB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Mehlhase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, </a:t>
            </a:r>
            <a:r>
              <a:rPr lang="en-GB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Ludwig </a:t>
            </a:r>
            <a:r>
              <a:rPr lang="en-GB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Maximilians</a:t>
            </a:r>
            <a:r>
              <a:rPr lang="en-GB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 </a:t>
            </a:r>
            <a:r>
              <a:rPr lang="en-GB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Universitat</a:t>
            </a:r>
            <a:endParaRPr lang="en-GB" sz="1200" i="1" dirty="0">
              <a:solidFill>
                <a:schemeClr val="tx1">
                  <a:lumMod val="75000"/>
                  <a:lumOff val="25000"/>
                </a:schemeClr>
              </a:solidFill>
              <a:latin typeface="Avenir Next" panose="020B0503020202020204" pitchFamily="34" charset="0"/>
            </a:endParaRPr>
          </a:p>
          <a:p>
            <a:pPr>
              <a:spcAft>
                <a:spcPts val="200"/>
              </a:spcAft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C. </a:t>
            </a:r>
            <a:r>
              <a:rPr lang="en-GB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Nellist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, </a:t>
            </a:r>
            <a:r>
              <a:rPr lang="en-GB" sz="12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Nikhef</a:t>
            </a:r>
            <a:r>
              <a:rPr lang="en-GB" sz="1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 National institute for subatomic physics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 </a:t>
            </a:r>
          </a:p>
          <a:p>
            <a:pPr>
              <a:spcAft>
                <a:spcPts val="200"/>
              </a:spcAft>
            </a:pPr>
            <a:endParaRPr lang="en-GB" sz="1200" i="1" dirty="0">
              <a:solidFill>
                <a:schemeClr val="tx1">
                  <a:lumMod val="75000"/>
                  <a:lumOff val="25000"/>
                </a:schemeClr>
              </a:solidFill>
              <a:latin typeface="Avenir Next" panose="020B0503020202020204" pitchFamily="34" charset="0"/>
            </a:endParaRPr>
          </a:p>
          <a:p>
            <a:pPr>
              <a:spcAft>
                <a:spcPts val="200"/>
              </a:spcAft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Presented on behalf of the ATLAS Collaboration at CHEP, Adelaide, Australia, 5 Nov, 2019</a:t>
            </a:r>
          </a:p>
        </p:txBody>
      </p:sp>
    </p:spTree>
    <p:extLst>
      <p:ext uri="{BB962C8B-B14F-4D97-AF65-F5344CB8AC3E}">
        <p14:creationId xmlns:p14="http://schemas.microsoft.com/office/powerpoint/2010/main" val="1606285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BCAF5-033B-FC4C-8176-6DA863868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Extracts from Public Poll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5515FC-E016-2147-9721-95ED529A9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CC2ED8-19A7-4F46-972F-0CE719073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10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EF1A838-8316-6F4F-8B99-DEFC9A6A3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CHEP, Adelaide, Australia, 5 Nov 2019</a:t>
            </a:r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EBD6F8A-BE02-494C-B3D0-EA3B4CA8A9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880447"/>
            <a:ext cx="5984298" cy="3579813"/>
          </a:xfrm>
        </p:spPr>
      </p:pic>
    </p:spTree>
    <p:extLst>
      <p:ext uri="{BB962C8B-B14F-4D97-AF65-F5344CB8AC3E}">
        <p14:creationId xmlns:p14="http://schemas.microsoft.com/office/powerpoint/2010/main" val="304653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BCAF5-033B-FC4C-8176-6DA863868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Extracts from Public Poll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5515FC-E016-2147-9721-95ED529A9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CC2ED8-19A7-4F46-972F-0CE719073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11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EF1A838-8316-6F4F-8B99-DEFC9A6A3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CHEP, Adelaide, Australia, 5 Nov 2019</a:t>
            </a:r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6F84D07-B6DF-9A4D-94A5-333C9ADD67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889777"/>
            <a:ext cx="5504268" cy="3579813"/>
          </a:xfrm>
        </p:spPr>
      </p:pic>
    </p:spTree>
    <p:extLst>
      <p:ext uri="{BB962C8B-B14F-4D97-AF65-F5344CB8AC3E}">
        <p14:creationId xmlns:p14="http://schemas.microsoft.com/office/powerpoint/2010/main" val="3199747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BCAF5-033B-FC4C-8176-6DA863868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Extracts from Public Poll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5515FC-E016-2147-9721-95ED529A9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CC2ED8-19A7-4F46-972F-0CE719073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12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EF1A838-8316-6F4F-8B99-DEFC9A6A3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CHEP, Adelaide, Australia, 5 Nov 2019</a:t>
            </a:r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8C5C389-D69F-4B40-8D2C-DC4D21C408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889777"/>
            <a:ext cx="6315749" cy="3579813"/>
          </a:xfrm>
        </p:spPr>
      </p:pic>
    </p:spTree>
    <p:extLst>
      <p:ext uri="{BB962C8B-B14F-4D97-AF65-F5344CB8AC3E}">
        <p14:creationId xmlns:p14="http://schemas.microsoft.com/office/powerpoint/2010/main" val="34716705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BCAF5-033B-FC4C-8176-6DA863868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Extracts from Public Poll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5515FC-E016-2147-9721-95ED529A9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CC2ED8-19A7-4F46-972F-0CE719073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13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EF1A838-8316-6F4F-8B99-DEFC9A6A3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CHEP, Adelaide, Australia, 5 Nov 2019</a:t>
            </a:r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CB9BBBB-EF0C-4540-A6FA-351D3A1AC3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917770"/>
            <a:ext cx="6642263" cy="3579813"/>
          </a:xfrm>
        </p:spPr>
      </p:pic>
    </p:spTree>
    <p:extLst>
      <p:ext uri="{BB962C8B-B14F-4D97-AF65-F5344CB8AC3E}">
        <p14:creationId xmlns:p14="http://schemas.microsoft.com/office/powerpoint/2010/main" val="3050785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9E596-41BB-044E-A1EB-43DF0DF87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Quick Summary of Poll Input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EF364-E274-7A47-B9FE-AAD42C249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The Collaboration</a:t>
            </a:r>
          </a:p>
          <a:p>
            <a:pPr lvl="1"/>
            <a:r>
              <a:rPr lang="en-GB" dirty="0"/>
              <a:t>Comes to public site for Material, News</a:t>
            </a:r>
          </a:p>
          <a:p>
            <a:pPr lvl="1"/>
            <a:r>
              <a:rPr lang="en-GB" dirty="0"/>
              <a:t>Expect a broad range of audiences</a:t>
            </a:r>
          </a:p>
          <a:p>
            <a:pPr lvl="1"/>
            <a:r>
              <a:rPr lang="en-GB" dirty="0"/>
              <a:t>Want more educational material</a:t>
            </a:r>
          </a:p>
          <a:p>
            <a:r>
              <a:rPr lang="en-GB" dirty="0"/>
              <a:t>The Public</a:t>
            </a:r>
          </a:p>
          <a:p>
            <a:pPr lvl="1"/>
            <a:r>
              <a:rPr lang="en-GB" dirty="0"/>
              <a:t>Identify as General Public, University Students, Scientists</a:t>
            </a:r>
          </a:p>
          <a:p>
            <a:pPr lvl="1"/>
            <a:r>
              <a:rPr lang="en-GB" dirty="0"/>
              <a:t>Visit fairly frequently</a:t>
            </a:r>
          </a:p>
          <a:p>
            <a:pPr lvl="1"/>
            <a:r>
              <a:rPr lang="en-GB" dirty="0"/>
              <a:t>Want the latest News and to learn about ATLAS &amp; Particle Physics</a:t>
            </a:r>
          </a:p>
          <a:p>
            <a:pPr lvl="1"/>
            <a:r>
              <a:rPr lang="en-GB" dirty="0"/>
              <a:t>Uses a variety of screens</a:t>
            </a:r>
          </a:p>
          <a:p>
            <a:r>
              <a:rPr lang="en-GB" dirty="0"/>
              <a:t>In General</a:t>
            </a:r>
          </a:p>
          <a:p>
            <a:pPr lvl="1"/>
            <a:r>
              <a:rPr lang="en-GB" dirty="0"/>
              <a:t>Statistics limited, but matches data from polls of 4 years ago</a:t>
            </a:r>
          </a:p>
          <a:p>
            <a:pPr lvl="1"/>
            <a:r>
              <a:rPr lang="en-GB" dirty="0"/>
              <a:t>Our structure (Description, Educational Material, Updates) remains valid</a:t>
            </a:r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3EA9B4-DBBD-CE4B-B222-441896211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527725-D851-7843-8C64-350178DB2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14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9B67F8F-D32F-B540-ACF0-0BCF6F14A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CHEP, Adelaide, Australia, 5 Nov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373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0BCE46A-9A91-F54E-A8E3-5008077CD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Migration Wish List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C01A3A-FE3D-6542-9186-42E5DEA94B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Upgrade Infrastructure</a:t>
            </a:r>
          </a:p>
          <a:p>
            <a:pPr lvl="1"/>
            <a:r>
              <a:rPr lang="en-GB" dirty="0"/>
              <a:t>Rebuild ATLAS site in Drupal 8</a:t>
            </a:r>
          </a:p>
          <a:p>
            <a:pPr lvl="2"/>
            <a:r>
              <a:rPr lang="en-GB" dirty="0"/>
              <a:t>Content Types, Views, Blocks, Style, Tools, Content</a:t>
            </a:r>
          </a:p>
          <a:p>
            <a:pPr lvl="1"/>
            <a:r>
              <a:rPr lang="en-GB" dirty="0"/>
              <a:t>Use “CERN Override” theme instead of “ATLAS” theme</a:t>
            </a:r>
          </a:p>
          <a:p>
            <a:pPr lvl="2"/>
            <a:r>
              <a:rPr lang="en-GB" dirty="0"/>
              <a:t>Remove specialised templates</a:t>
            </a:r>
          </a:p>
          <a:p>
            <a:r>
              <a:rPr lang="en-GB" dirty="0"/>
              <a:t>Improve Design</a:t>
            </a:r>
          </a:p>
          <a:p>
            <a:pPr lvl="1"/>
            <a:r>
              <a:rPr lang="en-GB" dirty="0"/>
              <a:t>Follow current trends</a:t>
            </a:r>
          </a:p>
          <a:p>
            <a:pPr lvl="2"/>
            <a:r>
              <a:rPr lang="en-GB" dirty="0"/>
              <a:t>Dynamic, responsive content (all screen sizes)</a:t>
            </a:r>
          </a:p>
          <a:p>
            <a:pPr lvl="2"/>
            <a:r>
              <a:rPr lang="en-GB" dirty="0"/>
              <a:t>More scrolling, easy to use menus, no hovering</a:t>
            </a:r>
          </a:p>
          <a:p>
            <a:pPr lvl="1"/>
            <a:r>
              <a:rPr lang="en-GB" dirty="0"/>
              <a:t>Better usability for content developers</a:t>
            </a:r>
          </a:p>
          <a:p>
            <a:pPr lvl="2"/>
            <a:r>
              <a:rPr lang="en-GB" b="1" dirty="0"/>
              <a:t>Easier Layout Capability</a:t>
            </a:r>
          </a:p>
          <a:p>
            <a:r>
              <a:rPr lang="en-GB" dirty="0"/>
              <a:t>Automated Large-Scale Migration of Content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4FACB4-80D9-BF47-B9E6-353AB03A2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ATLAS Public Web Migration to Drupal 8 - S. Goldfarb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6CABAD-E807-384C-A97E-61A881BC5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15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D7B82A-9EF5-DB45-A636-B348AB3C9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Avenir Next" panose="020B0503020202020204" pitchFamily="34" charset="0"/>
              </a:rPr>
              <a:t>CHEP, Adelaide, Australia, 5 Nov 2019</a:t>
            </a:r>
            <a:endParaRPr lang="en-US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96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8EDDB-CD80-2849-9C30-D8E827AC4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Challenge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759F5-B8AA-A94A-A62F-4CDCB85D1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Content Types</a:t>
            </a:r>
          </a:p>
          <a:p>
            <a:pPr lvl="1"/>
            <a:r>
              <a:rPr lang="en-GB" b="1" dirty="0"/>
              <a:t>Current</a:t>
            </a:r>
            <a:r>
              <a:rPr lang="en-GB" dirty="0"/>
              <a:t>: Glossary Term (22), Home Page (2), Job Posting (400+), Multimedia Page (1), Page (40), Update (400+), Webform (2)</a:t>
            </a:r>
          </a:p>
          <a:p>
            <a:pPr lvl="1"/>
            <a:r>
              <a:rPr lang="en-GB" b="1" dirty="0"/>
              <a:t>Drupal 8</a:t>
            </a:r>
            <a:r>
              <a:rPr lang="en-GB" dirty="0"/>
              <a:t>: Glossary Term, Home Page, Job Posting, Landing Page, Update Virtual Visit, Webform</a:t>
            </a:r>
          </a:p>
          <a:p>
            <a:r>
              <a:rPr lang="en-GB" dirty="0"/>
              <a:t>Views</a:t>
            </a:r>
          </a:p>
          <a:p>
            <a:pPr lvl="1"/>
            <a:r>
              <a:rPr lang="en-GB" b="1" dirty="0"/>
              <a:t>Current</a:t>
            </a:r>
            <a:r>
              <a:rPr lang="en-GB" dirty="0"/>
              <a:t>: Author Profiles, Updates, Blog, Briefings, Features, News, Portraits, Profiles, Press Statements, Updates Side Bars, All Updates pages, RSS Feeds, Glossary, Jobs, Discover, Resources pages</a:t>
            </a:r>
          </a:p>
          <a:p>
            <a:pPr lvl="1"/>
            <a:r>
              <a:rPr lang="en-GB" b="1" dirty="0"/>
              <a:t>Drupal 8</a:t>
            </a:r>
            <a:r>
              <a:rPr lang="en-GB" dirty="0"/>
              <a:t>: Author Profiles, Updates, Blog, Briefings, Features, News, Portraits, Profiles, Press Statements, Glossary, Jobs, Virtual Visits</a:t>
            </a:r>
          </a:p>
          <a:p>
            <a:pPr indent="-228594"/>
            <a:r>
              <a:rPr lang="en-GB" dirty="0"/>
              <a:t>Totals</a:t>
            </a:r>
          </a:p>
          <a:p>
            <a:pPr lvl="1"/>
            <a:r>
              <a:rPr lang="en-GB" dirty="0"/>
              <a:t>More than </a:t>
            </a:r>
            <a:r>
              <a:rPr lang="en-GB" b="1" dirty="0"/>
              <a:t>1000 pages of content </a:t>
            </a:r>
            <a:r>
              <a:rPr lang="en-GB" dirty="0"/>
              <a:t>and a few dozen new landing pages and views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D1895E-844D-4B4A-8F6A-117D3B30E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D6C325-548E-2A40-9275-C276A4895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16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FA9795B-3DB5-924B-970A-9E39D98A7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CHEP, Adelaide, Australia, 5 Nov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885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FE08F-54BC-F44E-AFFF-A06038E5B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Are We, Now?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2066B2-D28C-B340-942F-C6C2ECF34D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Design</a:t>
            </a:r>
          </a:p>
          <a:p>
            <a:pPr lvl="1"/>
            <a:r>
              <a:rPr lang="en-GB" dirty="0"/>
              <a:t>ATLAS Visual Identity Implemented in CERN Override</a:t>
            </a:r>
          </a:p>
          <a:p>
            <a:pPr lvl="2"/>
            <a:r>
              <a:rPr lang="en-GB" dirty="0"/>
              <a:t>Colour Palette, Logo, Favicon, Fonts (no, not </a:t>
            </a:r>
            <a:r>
              <a:rPr lang="en-GB" b="1" dirty="0">
                <a:latin typeface="Comic Sans MS" panose="030F0902030302020204" pitchFamily="66" charset="0"/>
              </a:rPr>
              <a:t>comic sans</a:t>
            </a:r>
            <a:r>
              <a:rPr lang="en-GB" dirty="0">
                <a:latin typeface="Comic Sans MS" panose="030F0902030302020204" pitchFamily="66" charset="0"/>
              </a:rPr>
              <a:t>,</a:t>
            </a:r>
            <a:r>
              <a:rPr lang="en-GB" dirty="0">
                <a:latin typeface="Avenir Next" panose="020B0503020202020204" pitchFamily="34" charset="0"/>
              </a:rPr>
              <a:t> but </a:t>
            </a:r>
            <a:r>
              <a:rPr lang="en-GB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 sans</a:t>
            </a:r>
            <a:r>
              <a:rPr lang="en-GB" dirty="0">
                <a:latin typeface="Avenir Next" panose="020B0503020202020204" pitchFamily="34" charset="0"/>
              </a:rPr>
              <a:t>)</a:t>
            </a:r>
          </a:p>
          <a:p>
            <a:pPr lvl="1"/>
            <a:r>
              <a:rPr lang="en-GB" dirty="0">
                <a:latin typeface="Avenir Next" panose="020B0503020202020204" pitchFamily="34" charset="0"/>
              </a:rPr>
              <a:t>Regions &amp; Blocks Similar to Drupal 7 site</a:t>
            </a:r>
          </a:p>
          <a:p>
            <a:pPr lvl="2"/>
            <a:r>
              <a:rPr lang="en-GB" dirty="0"/>
              <a:t>Forced to redefine footer, but not an issue</a:t>
            </a:r>
          </a:p>
          <a:p>
            <a:r>
              <a:rPr lang="en-GB" dirty="0"/>
              <a:t>Content Types</a:t>
            </a:r>
          </a:p>
          <a:p>
            <a:pPr lvl="1"/>
            <a:r>
              <a:rPr lang="en-GB" dirty="0"/>
              <a:t>Using Landing Page as is, others redefined, as in Drupal 7</a:t>
            </a:r>
          </a:p>
          <a:p>
            <a:pPr lvl="1"/>
            <a:r>
              <a:rPr lang="en-GB" dirty="0"/>
              <a:t>Being tested and refined (</a:t>
            </a:r>
            <a:r>
              <a:rPr lang="en-GB" b="1" dirty="0"/>
              <a:t>77 nodes</a:t>
            </a:r>
            <a:r>
              <a:rPr lang="en-GB" dirty="0"/>
              <a:t>, so far)</a:t>
            </a:r>
          </a:p>
          <a:p>
            <a:r>
              <a:rPr lang="en-GB" dirty="0"/>
              <a:t>Views</a:t>
            </a:r>
          </a:p>
          <a:p>
            <a:pPr lvl="1"/>
            <a:r>
              <a:rPr lang="en-GB" dirty="0"/>
              <a:t>Re-defined as in Drupal 7</a:t>
            </a:r>
          </a:p>
          <a:p>
            <a:pPr lvl="1"/>
            <a:r>
              <a:rPr lang="en-GB" dirty="0"/>
              <a:t>Being tested and refined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8027D0-886B-294B-BB05-C2757CA9E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995D3A-3E8A-834E-A860-244463F66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17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8F9A6B7-87EC-2E4D-A555-F4E370DCC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CHEP, Adelaide, Australia, 5 Nov 2019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BF5A97-F6DB-564C-810A-1B4BCD53C93E}"/>
              </a:ext>
            </a:extLst>
          </p:cNvPr>
          <p:cNvSpPr txBox="1"/>
          <p:nvPr/>
        </p:nvSpPr>
        <p:spPr>
          <a:xfrm>
            <a:off x="7542519" y="2120165"/>
            <a:ext cx="1218603" cy="5078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Which ATLAS</a:t>
            </a:r>
          </a:p>
          <a:p>
            <a:r>
              <a: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used FIRST!!!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740DD51-A8DD-A840-AA5A-7372854F85AA}"/>
              </a:ext>
            </a:extLst>
          </p:cNvPr>
          <p:cNvCxnSpPr>
            <a:cxnSpLocks/>
            <a:stCxn id="7" idx="0"/>
          </p:cNvCxnSpPr>
          <p:nvPr/>
        </p:nvCxnSpPr>
        <p:spPr>
          <a:xfrm flipH="1" flipV="1">
            <a:off x="7328545" y="1802115"/>
            <a:ext cx="823276" cy="31805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5310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84D8D28-9A46-0A41-AB4F-0CBDB3949D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238"/>
          <a:stretch/>
        </p:blipFill>
        <p:spPr>
          <a:xfrm>
            <a:off x="4685212" y="246928"/>
            <a:ext cx="4032068" cy="388654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3BB51BE-9A5D-A94E-A370-995CCBB648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031"/>
          <a:stretch/>
        </p:blipFill>
        <p:spPr>
          <a:xfrm>
            <a:off x="430500" y="246928"/>
            <a:ext cx="4080539" cy="436047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4552C0-24C7-6C4E-9F28-BA2342B6E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18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5D989F7-EA30-F245-8C21-7F944F260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CHEP, Adelaide, Australia, 5 Nov 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368268-C24B-C745-A281-1AD6C0C14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994776C-8D10-3040-BE32-FFD2FDE2086C}"/>
              </a:ext>
            </a:extLst>
          </p:cNvPr>
          <p:cNvSpPr txBox="1"/>
          <p:nvPr/>
        </p:nvSpPr>
        <p:spPr>
          <a:xfrm rot="19433158">
            <a:off x="3159981" y="2248013"/>
            <a:ext cx="1952907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venir Roman" panose="02000503020000020003" pitchFamily="2" charset="0"/>
              </a:rPr>
              <a:t>Work in progress…</a:t>
            </a:r>
          </a:p>
        </p:txBody>
      </p:sp>
    </p:spTree>
    <p:extLst>
      <p:ext uri="{BB962C8B-B14F-4D97-AF65-F5344CB8AC3E}">
        <p14:creationId xmlns:p14="http://schemas.microsoft.com/office/powerpoint/2010/main" val="760097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4552C0-24C7-6C4E-9F28-BA2342B6E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19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5D989F7-EA30-F245-8C21-7F944F260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CHEP, Adelaide, Australia, 5 Nov 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368268-C24B-C745-A281-1AD6C0C14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38DE1C-D667-EB45-BB90-7030AFB8C4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610"/>
          <a:stretch/>
        </p:blipFill>
        <p:spPr>
          <a:xfrm>
            <a:off x="53460" y="574442"/>
            <a:ext cx="2948380" cy="343102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F7D056C-C38F-FA44-918C-7E6CA6CB51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1535" y="574442"/>
            <a:ext cx="2948380" cy="323277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05BC7B6-30F5-B544-9AE0-6D332FE2BC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9549" y="574442"/>
            <a:ext cx="3027152" cy="318804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015EE6C-B5B2-DC43-BE4C-DFFBBC51D0EE}"/>
              </a:ext>
            </a:extLst>
          </p:cNvPr>
          <p:cNvSpPr txBox="1"/>
          <p:nvPr/>
        </p:nvSpPr>
        <p:spPr>
          <a:xfrm rot="19433158">
            <a:off x="3637060" y="3637935"/>
            <a:ext cx="1952907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venir Roman" panose="02000503020000020003" pitchFamily="2" charset="0"/>
              </a:rPr>
              <a:t>Work in progress…</a:t>
            </a:r>
          </a:p>
        </p:txBody>
      </p:sp>
    </p:spTree>
    <p:extLst>
      <p:ext uri="{BB962C8B-B14F-4D97-AF65-F5344CB8AC3E}">
        <p14:creationId xmlns:p14="http://schemas.microsoft.com/office/powerpoint/2010/main" val="1712359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5E1E2-10F4-D641-9BDA-043390DEB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2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421ECA-7460-4144-9C2B-E6D8696A0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CHEP, Adelaide, Australia, 5 Nov 2019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545DDD-9D95-934C-BA05-F7E0B6E09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ATLAS Public Web Migration to Drupal 8 - S. Goldfarb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4935A34-8B18-B54C-BEB2-5F359FE1366F}"/>
              </a:ext>
            </a:extLst>
          </p:cNvPr>
          <p:cNvSpPr txBox="1">
            <a:spLocks/>
          </p:cNvSpPr>
          <p:nvPr/>
        </p:nvSpPr>
        <p:spPr>
          <a:xfrm>
            <a:off x="4437772" y="122797"/>
            <a:ext cx="3382106" cy="4486608"/>
          </a:xfrm>
          <a:prstGeom prst="rect">
            <a:avLst/>
          </a:prstGeom>
        </p:spPr>
        <p:txBody>
          <a:bodyPr/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kern="1200">
                <a:solidFill>
                  <a:srgbClr val="0094CF"/>
                </a:solidFill>
                <a:latin typeface="Avenir Next" charset="0"/>
                <a:ea typeface="Avenir Next" charset="0"/>
                <a:cs typeface="Avenir Next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/>
                </a:solidFill>
                <a:latin typeface="Avenir Next" charset="0"/>
                <a:ea typeface="Avenir Next" charset="0"/>
                <a:cs typeface="Avenir Next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Avenir Next" charset="0"/>
                <a:ea typeface="Avenir Next" charset="0"/>
                <a:cs typeface="Avenir Next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/>
                </a:solidFill>
                <a:latin typeface="Avenir Next" charset="0"/>
                <a:ea typeface="Avenir Next" charset="0"/>
                <a:cs typeface="Avenir Next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/>
                </a:solidFill>
                <a:latin typeface="Avenir Next" charset="0"/>
                <a:ea typeface="Avenir Next" charset="0"/>
                <a:cs typeface="Avenir Next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>
                <a:latin typeface="Avenir Next Demi Bold" panose="020B0503020202020204" pitchFamily="34" charset="0"/>
              </a:rPr>
              <a:t>ATLAS Public Web Site</a:t>
            </a:r>
          </a:p>
          <a:p>
            <a:r>
              <a:rPr lang="en-GB" sz="2000" dirty="0">
                <a:hlinkClick r:id="rId3"/>
              </a:rPr>
              <a:t>http://atlas.cern</a:t>
            </a:r>
            <a:endParaRPr lang="en-GB" sz="2000" dirty="0"/>
          </a:p>
          <a:p>
            <a:endParaRPr lang="en-GB" sz="1400" dirty="0"/>
          </a:p>
          <a:p>
            <a:r>
              <a:rPr lang="en-GB" sz="1600" dirty="0"/>
              <a:t>Public access to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Descriptions of Experiment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Educational Resources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Updates (News, Briefings, Blog, etc.)</a:t>
            </a:r>
          </a:p>
          <a:p>
            <a:endParaRPr lang="en-GB" sz="1600" dirty="0"/>
          </a:p>
          <a:p>
            <a:r>
              <a:rPr lang="en-GB" sz="1600" dirty="0"/>
              <a:t>In Drupal since March, 2016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Replaced original html site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Developed in Drupal 7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Maintained by ATLAS Communication Team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5F3D3C-388E-7A49-AACB-39A6EA3D6F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0" y="122797"/>
            <a:ext cx="3584940" cy="448660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72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7083E9-AFB0-204D-AC12-7366B2679E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61" y="574442"/>
            <a:ext cx="2927392" cy="33999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4552C0-24C7-6C4E-9F28-BA2342B6E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20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5D989F7-EA30-F245-8C21-7F944F260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CHEP, Adelaide, Australia, 5 Nov 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368268-C24B-C745-A281-1AD6C0C14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6D15F4-EA5E-3D4D-9F0F-E5F73B458C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3924" y="574442"/>
            <a:ext cx="2952554" cy="33012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1CD5C9-79E8-1946-9ECE-5F0A78DF7C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9549" y="563852"/>
            <a:ext cx="3050248" cy="34105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015EE6C-B5B2-DC43-BE4C-DFFBBC51D0EE}"/>
              </a:ext>
            </a:extLst>
          </p:cNvPr>
          <p:cNvSpPr txBox="1"/>
          <p:nvPr/>
        </p:nvSpPr>
        <p:spPr>
          <a:xfrm rot="19433158">
            <a:off x="3637060" y="3637935"/>
            <a:ext cx="1952907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venir Roman" panose="02000503020000020003" pitchFamily="2" charset="0"/>
              </a:rPr>
              <a:t>Work in progress…</a:t>
            </a:r>
          </a:p>
        </p:txBody>
      </p:sp>
    </p:spTree>
    <p:extLst>
      <p:ext uri="{BB962C8B-B14F-4D97-AF65-F5344CB8AC3E}">
        <p14:creationId xmlns:p14="http://schemas.microsoft.com/office/powerpoint/2010/main" val="20783784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B0D56-60B6-2B4B-965B-E380DC813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Remains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873CD5-D8B2-3145-A9CE-A38CA4B6EC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Development</a:t>
            </a:r>
          </a:p>
          <a:p>
            <a:pPr lvl="1"/>
            <a:r>
              <a:rPr lang="en-GB" dirty="0"/>
              <a:t>Completion of Landing Pages for Physics, Resources, etc.</a:t>
            </a:r>
          </a:p>
          <a:p>
            <a:pPr lvl="2"/>
            <a:r>
              <a:rPr lang="en-GB" dirty="0"/>
              <a:t>Adjusting style of cards and other elements</a:t>
            </a:r>
          </a:p>
          <a:p>
            <a:pPr lvl="1"/>
            <a:r>
              <a:rPr lang="en-GB" dirty="0"/>
              <a:t>Completion of Example Updates pages with quality layout</a:t>
            </a:r>
          </a:p>
          <a:p>
            <a:pPr lvl="2"/>
            <a:r>
              <a:rPr lang="en-GB" b="1" dirty="0"/>
              <a:t>Simplification of interface for writer</a:t>
            </a:r>
          </a:p>
          <a:p>
            <a:r>
              <a:rPr lang="en-GB" dirty="0"/>
              <a:t>Content</a:t>
            </a:r>
          </a:p>
          <a:p>
            <a:pPr lvl="1"/>
            <a:r>
              <a:rPr lang="en-GB" dirty="0"/>
              <a:t>Automatic porting of high-quantity Content Types</a:t>
            </a:r>
          </a:p>
          <a:p>
            <a:pPr lvl="2"/>
            <a:r>
              <a:rPr lang="en-GB" dirty="0"/>
              <a:t>Updates, Job Postings, Virtual Visits</a:t>
            </a:r>
          </a:p>
          <a:p>
            <a:pPr lvl="1"/>
            <a:r>
              <a:rPr lang="en-GB" dirty="0"/>
              <a:t>Refinement of the automatically ported content</a:t>
            </a:r>
          </a:p>
          <a:p>
            <a:r>
              <a:rPr lang="en-GB" dirty="0"/>
              <a:t>Design</a:t>
            </a:r>
          </a:p>
          <a:p>
            <a:pPr lvl="1"/>
            <a:r>
              <a:rPr lang="en-GB" dirty="0"/>
              <a:t>Modification of elements, like cards, to our own ATLAS style (see images of home page, e.g.)</a:t>
            </a:r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5CA3F5-B555-9849-83D7-118EC9638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71BF12-1BFE-5B46-9F17-4A1319C41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21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2AFA968-720D-2B44-8AA2-F69E9E134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CHEP, Adelaide, Australia, 5 Nov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2045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B0D56-60B6-2B4B-965B-E380DC813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Development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873CD5-D8B2-3145-A9CE-A38CA4B6EC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Landing Pages</a:t>
            </a:r>
          </a:p>
          <a:p>
            <a:pPr lvl="1"/>
            <a:r>
              <a:rPr lang="en-GB" dirty="0"/>
              <a:t>Flexible, but not trivial for writer to work with</a:t>
            </a:r>
          </a:p>
          <a:p>
            <a:pPr lvl="1"/>
            <a:r>
              <a:rPr lang="en-GB" dirty="0"/>
              <a:t>For example, lack of clone feature for elements is a show-slower</a:t>
            </a:r>
          </a:p>
          <a:p>
            <a:r>
              <a:rPr lang="en-GB" dirty="0"/>
              <a:t>Updates (News, Briefings, etc.)</a:t>
            </a:r>
          </a:p>
          <a:p>
            <a:pPr lvl="1"/>
            <a:r>
              <a:rPr lang="en-GB" dirty="0"/>
              <a:t>Article Content Type insufficient for creating quality content visually</a:t>
            </a:r>
          </a:p>
          <a:p>
            <a:pPr lvl="2"/>
            <a:r>
              <a:rPr lang="en-GB" dirty="0"/>
              <a:t>Editing source to add Bootstrap classes by hand!</a:t>
            </a:r>
          </a:p>
          <a:p>
            <a:pPr lvl="1"/>
            <a:r>
              <a:rPr lang="en-GB" dirty="0"/>
              <a:t>We need to be able to lay out an article professionally</a:t>
            </a:r>
          </a:p>
          <a:p>
            <a:pPr lvl="2"/>
            <a:r>
              <a:rPr lang="en-GB" dirty="0"/>
              <a:t>My writer keeps begging me for WordPress</a:t>
            </a:r>
          </a:p>
          <a:p>
            <a:pPr lvl="2"/>
            <a:r>
              <a:rPr lang="en-GB" dirty="0"/>
              <a:t>Hasn’t anyone come up with a similar environment for Drupal? Why not?</a:t>
            </a:r>
          </a:p>
          <a:p>
            <a:r>
              <a:rPr lang="en-GB" dirty="0"/>
              <a:t>Short Codes</a:t>
            </a:r>
          </a:p>
          <a:p>
            <a:pPr lvl="1"/>
            <a:r>
              <a:rPr lang="en-GB" dirty="0"/>
              <a:t>In Drupal 7, we defined short codes, like [</a:t>
            </a:r>
            <a:r>
              <a:rPr lang="en-GB" dirty="0" err="1"/>
              <a:t>img</a:t>
            </a:r>
            <a:r>
              <a:rPr lang="en-GB" dirty="0"/>
              <a:t> right 50%] or [span1of3]</a:t>
            </a:r>
          </a:p>
          <a:p>
            <a:pPr lvl="1"/>
            <a:r>
              <a:rPr lang="en-GB" dirty="0"/>
              <a:t>Perhaps this can be handled in the WYSIWYG?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5CA3F5-B555-9849-83D7-118EC9638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71BF12-1BFE-5B46-9F17-4A1319C41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22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2AFA968-720D-2B44-8AA2-F69E9E134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CHEP, Adelaide, Australia, 5 Nov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775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DEB8F40-7EFD-E341-AFB5-CF2E51AAF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Layout images side-by-side (Drupal 7 ATLAS theme)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EFAEA6-FA2A-F042-BE00-61B690E64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BFDAE7-D3BB-CA46-BF93-63FA4E742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23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7A69314-1AEB-A34B-9E30-5EDF02C7D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CHEP, Adelaide, Australia, 5 Nov 2019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8B0D22-2ABC-3E4D-AF75-EE8AA7ED26CF}"/>
              </a:ext>
            </a:extLst>
          </p:cNvPr>
          <p:cNvSpPr txBox="1"/>
          <p:nvPr/>
        </p:nvSpPr>
        <p:spPr>
          <a:xfrm>
            <a:off x="628650" y="882595"/>
            <a:ext cx="1114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" pitchFamily="2" charset="0"/>
              </a:rPr>
              <a:t>[span1of2]</a:t>
            </a:r>
          </a:p>
          <a:p>
            <a:r>
              <a:rPr lang="en-US" sz="1200" dirty="0">
                <a:latin typeface="Courier" pitchFamily="2" charset="0"/>
              </a:rPr>
              <a:t>[</a:t>
            </a:r>
            <a:r>
              <a:rPr lang="en-US" sz="1200" dirty="0" err="1">
                <a:latin typeface="Courier" pitchFamily="2" charset="0"/>
              </a:rPr>
              <a:t>img</a:t>
            </a:r>
            <a:r>
              <a:rPr lang="en-US" sz="1200" dirty="0">
                <a:latin typeface="Courier" pitchFamily="2" charset="0"/>
              </a:rPr>
              <a:t>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F3F780-A5B1-A740-8964-874ED0CADF2B}"/>
              </a:ext>
            </a:extLst>
          </p:cNvPr>
          <p:cNvSpPr txBox="1"/>
          <p:nvPr/>
        </p:nvSpPr>
        <p:spPr>
          <a:xfrm>
            <a:off x="628650" y="2379010"/>
            <a:ext cx="15792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" pitchFamily="2" charset="0"/>
              </a:rPr>
              <a:t>[/</a:t>
            </a:r>
            <a:r>
              <a:rPr lang="en-US" sz="1200" dirty="0" err="1">
                <a:latin typeface="Courier" pitchFamily="2" charset="0"/>
              </a:rPr>
              <a:t>img</a:t>
            </a:r>
            <a:r>
              <a:rPr lang="en-US" sz="1200" dirty="0">
                <a:latin typeface="Courier" pitchFamily="2" charset="0"/>
              </a:rPr>
              <a:t>]</a:t>
            </a:r>
          </a:p>
          <a:p>
            <a:r>
              <a:rPr lang="en-US" sz="1200" dirty="0">
                <a:latin typeface="Courier" pitchFamily="2" charset="0"/>
              </a:rPr>
              <a:t>[/span1of2]</a:t>
            </a:r>
          </a:p>
          <a:p>
            <a:r>
              <a:rPr lang="en-US" sz="1200" dirty="0">
                <a:latin typeface="Courier" pitchFamily="2" charset="0"/>
              </a:rPr>
              <a:t>[span1of2 last]</a:t>
            </a:r>
          </a:p>
          <a:p>
            <a:r>
              <a:rPr lang="en-US" sz="1200" dirty="0">
                <a:latin typeface="Courier" pitchFamily="2" charset="0"/>
              </a:rPr>
              <a:t>[</a:t>
            </a:r>
            <a:r>
              <a:rPr lang="en-US" sz="1200" dirty="0" err="1">
                <a:latin typeface="Courier" pitchFamily="2" charset="0"/>
              </a:rPr>
              <a:t>img</a:t>
            </a:r>
            <a:r>
              <a:rPr lang="en-US" sz="1200" dirty="0">
                <a:latin typeface="Courier" pitchFamily="2" charset="0"/>
              </a:rPr>
              <a:t>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B38B85-C726-B84B-93ED-A3548B7FAD02}"/>
              </a:ext>
            </a:extLst>
          </p:cNvPr>
          <p:cNvSpPr txBox="1"/>
          <p:nvPr/>
        </p:nvSpPr>
        <p:spPr>
          <a:xfrm>
            <a:off x="628650" y="4244758"/>
            <a:ext cx="1207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" pitchFamily="2" charset="0"/>
              </a:rPr>
              <a:t>[/</a:t>
            </a:r>
            <a:r>
              <a:rPr lang="en-US" sz="1200" dirty="0" err="1">
                <a:latin typeface="Courier" pitchFamily="2" charset="0"/>
              </a:rPr>
              <a:t>img</a:t>
            </a:r>
            <a:r>
              <a:rPr lang="en-US" sz="1200" dirty="0">
                <a:latin typeface="Courier" pitchFamily="2" charset="0"/>
              </a:rPr>
              <a:t>]</a:t>
            </a:r>
          </a:p>
          <a:p>
            <a:r>
              <a:rPr lang="en-US" sz="1200" dirty="0">
                <a:latin typeface="Courier" pitchFamily="2" charset="0"/>
              </a:rPr>
              <a:t>[/span1of2]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54CA35C-D317-F84C-830B-39F31FE427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858" y="1377146"/>
            <a:ext cx="1340237" cy="95910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B2AAD1A-6806-B847-BC66-926609DC3F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858" y="3194350"/>
            <a:ext cx="1114408" cy="107958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384890C-18C7-7849-A563-90DAF30F08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6296" y="956795"/>
            <a:ext cx="5044077" cy="365654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16161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DEB8F40-7EFD-E341-AFB5-CF2E51AAF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Layout two images side-by-side (Drupal 8 CERN theme)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EFAEA6-FA2A-F042-BE00-61B690E64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BFDAE7-D3BB-CA46-BF93-63FA4E742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24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7A69314-1AEB-A34B-9E30-5EDF02C7D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CHEP, Adelaide, Australia, 5 Nov 2019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541287-D052-4945-9DB8-632688256D18}"/>
              </a:ext>
            </a:extLst>
          </p:cNvPr>
          <p:cNvSpPr txBox="1"/>
          <p:nvPr/>
        </p:nvSpPr>
        <p:spPr>
          <a:xfrm>
            <a:off x="628651" y="889907"/>
            <a:ext cx="7886700" cy="29884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noAutofit/>
          </a:bodyPr>
          <a:lstStyle/>
          <a:p>
            <a:r>
              <a:rPr lang="en-GB" sz="1200" b="1" dirty="0">
                <a:latin typeface="Courier" pitchFamily="2" charset="0"/>
              </a:rPr>
              <a:t>&lt;div class="col-sm-6"&gt; </a:t>
            </a:r>
            <a:r>
              <a:rPr lang="en-GB" sz="1200" dirty="0">
                <a:latin typeface="Courier" pitchFamily="2" charset="0"/>
              </a:rPr>
              <a:t>&lt;figure class="</a:t>
            </a:r>
            <a:r>
              <a:rPr lang="en-GB" sz="1200" dirty="0" err="1">
                <a:latin typeface="Courier" pitchFamily="2" charset="0"/>
              </a:rPr>
              <a:t>cds</a:t>
            </a:r>
            <a:r>
              <a:rPr lang="en-GB" sz="1200" dirty="0">
                <a:latin typeface="Courier" pitchFamily="2" charset="0"/>
              </a:rPr>
              <a:t>-image" id="ATLAS-PHOTO-2018-020-2"&gt;&lt;a </a:t>
            </a:r>
            <a:r>
              <a:rPr lang="en-GB" sz="1200" dirty="0" err="1">
                <a:latin typeface="Courier" pitchFamily="2" charset="0"/>
              </a:rPr>
              <a:t>href</a:t>
            </a:r>
            <a:r>
              <a:rPr lang="en-GB" sz="1200" dirty="0">
                <a:latin typeface="Courier" pitchFamily="2" charset="0"/>
              </a:rPr>
              <a:t>="//</a:t>
            </a:r>
            <a:r>
              <a:rPr lang="en-GB" sz="1200" dirty="0" err="1">
                <a:latin typeface="Courier" pitchFamily="2" charset="0"/>
              </a:rPr>
              <a:t>cds.cern.ch</a:t>
            </a:r>
            <a:r>
              <a:rPr lang="en-GB" sz="1200" dirty="0">
                <a:latin typeface="Courier" pitchFamily="2" charset="0"/>
              </a:rPr>
              <a:t>/images/ATLAS-PHOTO-2018-020-2" title="View on CDS"&gt;&lt;</a:t>
            </a:r>
            <a:r>
              <a:rPr lang="en-GB" sz="1200" dirty="0" err="1">
                <a:latin typeface="Courier" pitchFamily="2" charset="0"/>
              </a:rPr>
              <a:t>img</a:t>
            </a:r>
            <a:r>
              <a:rPr lang="en-GB" sz="1200" dirty="0">
                <a:latin typeface="Courier" pitchFamily="2" charset="0"/>
              </a:rPr>
              <a:t> alt="Plots or </a:t>
            </a:r>
            <a:r>
              <a:rPr lang="en-GB" sz="1200" dirty="0" err="1">
                <a:latin typeface="Courier" pitchFamily="2" charset="0"/>
              </a:rPr>
              <a:t>Distributions,Physics,ATLAS,Higgs</a:t>
            </a:r>
            <a:r>
              <a:rPr lang="en-GB" sz="1200" dirty="0">
                <a:latin typeface="Courier" pitchFamily="2" charset="0"/>
              </a:rPr>
              <a:t> boson" </a:t>
            </a:r>
            <a:r>
              <a:rPr lang="en-GB" sz="1200" dirty="0" err="1">
                <a:latin typeface="Courier" pitchFamily="2" charset="0"/>
              </a:rPr>
              <a:t>src</a:t>
            </a:r>
            <a:r>
              <a:rPr lang="en-GB" sz="1200" dirty="0">
                <a:latin typeface="Courier" pitchFamily="2" charset="0"/>
              </a:rPr>
              <a:t>="//</a:t>
            </a:r>
            <a:r>
              <a:rPr lang="en-GB" sz="1200" dirty="0" err="1">
                <a:latin typeface="Courier" pitchFamily="2" charset="0"/>
              </a:rPr>
              <a:t>cds.cern.ch</a:t>
            </a:r>
            <a:r>
              <a:rPr lang="en-GB" sz="1200" dirty="0">
                <a:latin typeface="Courier" pitchFamily="2" charset="0"/>
              </a:rPr>
              <a:t>/images/ATLAS-PHOTO-2018-020-2/</a:t>
            </a:r>
            <a:r>
              <a:rPr lang="en-GB" sz="1200" dirty="0" err="1">
                <a:latin typeface="Courier" pitchFamily="2" charset="0"/>
              </a:rPr>
              <a:t>file?size</a:t>
            </a:r>
            <a:r>
              <a:rPr lang="en-GB" sz="1200" dirty="0">
                <a:latin typeface="Courier" pitchFamily="2" charset="0"/>
              </a:rPr>
              <a:t>=large" /&gt;&lt;/a&gt;</a:t>
            </a:r>
          </a:p>
          <a:p>
            <a:r>
              <a:rPr lang="en-GB" sz="1200" dirty="0">
                <a:latin typeface="Courier" pitchFamily="2" charset="0"/>
              </a:rPr>
              <a:t>&lt;</a:t>
            </a:r>
            <a:r>
              <a:rPr lang="en-GB" sz="1200" dirty="0" err="1">
                <a:latin typeface="Courier" pitchFamily="2" charset="0"/>
              </a:rPr>
              <a:t>figcaption</a:t>
            </a:r>
            <a:r>
              <a:rPr lang="en-GB" sz="1200" dirty="0">
                <a:latin typeface="Courier" pitchFamily="2" charset="0"/>
              </a:rPr>
              <a:t>&gt;Figure 3: A recent distribution of candidate Higgs events from the H to ZZ to 4 leptons analysis using 13 </a:t>
            </a:r>
            <a:r>
              <a:rPr lang="en-GB" sz="1200" dirty="0" err="1">
                <a:latin typeface="Courier" pitchFamily="2" charset="0"/>
              </a:rPr>
              <a:t>TeV</a:t>
            </a:r>
            <a:r>
              <a:rPr lang="en-GB" sz="1200" dirty="0">
                <a:latin typeface="Courier" pitchFamily="2" charset="0"/>
              </a:rPr>
              <a:t> data from the LHC. The excess of events around 125 GeV is consistent with Standard Model predictions for the Higgs boson. (Image: ATLAS Collaboration/CERN)&lt;/</a:t>
            </a:r>
            <a:r>
              <a:rPr lang="en-GB" sz="1200" dirty="0" err="1">
                <a:latin typeface="Courier" pitchFamily="2" charset="0"/>
              </a:rPr>
              <a:t>figcaption</a:t>
            </a:r>
            <a:r>
              <a:rPr lang="en-GB" sz="1200" dirty="0">
                <a:latin typeface="Courier" pitchFamily="2" charset="0"/>
              </a:rPr>
              <a:t>&gt;&lt;/figure&gt;&lt;/div&gt;</a:t>
            </a:r>
          </a:p>
          <a:p>
            <a:r>
              <a:rPr lang="en-GB" sz="1200" b="1" dirty="0">
                <a:latin typeface="Courier" pitchFamily="2" charset="0"/>
              </a:rPr>
              <a:t>&lt;div class="col-sm-6"&gt; </a:t>
            </a:r>
            <a:r>
              <a:rPr lang="en-GB" sz="1200" dirty="0">
                <a:latin typeface="Courier" pitchFamily="2" charset="0"/>
              </a:rPr>
              <a:t>&lt;figure class="</a:t>
            </a:r>
            <a:r>
              <a:rPr lang="en-GB" sz="1200" dirty="0" err="1">
                <a:latin typeface="Courier" pitchFamily="2" charset="0"/>
              </a:rPr>
              <a:t>cds</a:t>
            </a:r>
            <a:r>
              <a:rPr lang="en-GB" sz="1200" dirty="0">
                <a:latin typeface="Courier" pitchFamily="2" charset="0"/>
              </a:rPr>
              <a:t>-image" id="ATLAS-PHOTO-2018-020-1"&gt;&lt;a </a:t>
            </a:r>
            <a:r>
              <a:rPr lang="en-GB" sz="1200" dirty="0" err="1">
                <a:latin typeface="Courier" pitchFamily="2" charset="0"/>
              </a:rPr>
              <a:t>href</a:t>
            </a:r>
            <a:r>
              <a:rPr lang="en-GB" sz="1200" dirty="0">
                <a:latin typeface="Courier" pitchFamily="2" charset="0"/>
              </a:rPr>
              <a:t>="//</a:t>
            </a:r>
            <a:r>
              <a:rPr lang="en-GB" sz="1200" dirty="0" err="1">
                <a:latin typeface="Courier" pitchFamily="2" charset="0"/>
              </a:rPr>
              <a:t>cds.cern.ch</a:t>
            </a:r>
            <a:r>
              <a:rPr lang="en-GB" sz="1200" dirty="0">
                <a:latin typeface="Courier" pitchFamily="2" charset="0"/>
              </a:rPr>
              <a:t>/images/ATLAS-PHOTO-2018-020-1" title="View on CDS"&gt;&lt;</a:t>
            </a:r>
            <a:r>
              <a:rPr lang="en-GB" sz="1200" dirty="0" err="1">
                <a:latin typeface="Courier" pitchFamily="2" charset="0"/>
              </a:rPr>
              <a:t>img</a:t>
            </a:r>
            <a:r>
              <a:rPr lang="en-GB" sz="1200" dirty="0">
                <a:latin typeface="Courier" pitchFamily="2" charset="0"/>
              </a:rPr>
              <a:t> alt="Plots or </a:t>
            </a:r>
            <a:r>
              <a:rPr lang="en-GB" sz="1200" dirty="0" err="1">
                <a:latin typeface="Courier" pitchFamily="2" charset="0"/>
              </a:rPr>
              <a:t>Distributions,Physics,ATLAS,Higgs</a:t>
            </a:r>
            <a:r>
              <a:rPr lang="en-GB" sz="1200" dirty="0">
                <a:latin typeface="Courier" pitchFamily="2" charset="0"/>
              </a:rPr>
              <a:t> boson" </a:t>
            </a:r>
            <a:r>
              <a:rPr lang="en-GB" sz="1200" dirty="0" err="1">
                <a:latin typeface="Courier" pitchFamily="2" charset="0"/>
              </a:rPr>
              <a:t>src</a:t>
            </a:r>
            <a:r>
              <a:rPr lang="en-GB" sz="1200" dirty="0">
                <a:latin typeface="Courier" pitchFamily="2" charset="0"/>
              </a:rPr>
              <a:t>="//</a:t>
            </a:r>
            <a:r>
              <a:rPr lang="en-GB" sz="1200" dirty="0" err="1">
                <a:latin typeface="Courier" pitchFamily="2" charset="0"/>
              </a:rPr>
              <a:t>cds.cern.ch</a:t>
            </a:r>
            <a:r>
              <a:rPr lang="en-GB" sz="1200" dirty="0">
                <a:latin typeface="Courier" pitchFamily="2" charset="0"/>
              </a:rPr>
              <a:t>/images/ATLAS-PHOTO-2018-020-1/</a:t>
            </a:r>
            <a:r>
              <a:rPr lang="en-GB" sz="1200" dirty="0" err="1">
                <a:latin typeface="Courier" pitchFamily="2" charset="0"/>
              </a:rPr>
              <a:t>file?size</a:t>
            </a:r>
            <a:r>
              <a:rPr lang="en-GB" sz="1200" dirty="0">
                <a:latin typeface="Courier" pitchFamily="2" charset="0"/>
              </a:rPr>
              <a:t>=large" /&gt;&lt;/a&gt;</a:t>
            </a:r>
          </a:p>
          <a:p>
            <a:r>
              <a:rPr lang="en-GB" sz="1200" dirty="0">
                <a:latin typeface="Courier" pitchFamily="2" charset="0"/>
              </a:rPr>
              <a:t>&lt;</a:t>
            </a:r>
            <a:r>
              <a:rPr lang="en-GB" sz="1200" dirty="0" err="1">
                <a:latin typeface="Courier" pitchFamily="2" charset="0"/>
              </a:rPr>
              <a:t>figcaption</a:t>
            </a:r>
            <a:r>
              <a:rPr lang="en-GB" sz="1200" dirty="0">
                <a:latin typeface="Courier" pitchFamily="2" charset="0"/>
              </a:rPr>
              <a:t>&gt;Figure 4: The measured interaction strength as a function of the mass of different particles in the Standard Model. (Image: ATLAS and CMS Collaborations/CERN)&lt;/</a:t>
            </a:r>
            <a:r>
              <a:rPr lang="en-GB" sz="1200" dirty="0" err="1">
                <a:latin typeface="Courier" pitchFamily="2" charset="0"/>
              </a:rPr>
              <a:t>figcaption</a:t>
            </a:r>
            <a:r>
              <a:rPr lang="en-GB" sz="1200" dirty="0">
                <a:latin typeface="Courier" pitchFamily="2" charset="0"/>
              </a:rPr>
              <a:t>&gt;&lt;/figure&gt;&lt;/div&gt;</a:t>
            </a:r>
          </a:p>
          <a:p>
            <a:endParaRPr lang="en-GB" sz="1200" dirty="0">
              <a:latin typeface="Courier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2B9608-A5BC-8049-A802-A3A24F3A99A6}"/>
              </a:ext>
            </a:extLst>
          </p:cNvPr>
          <p:cNvSpPr txBox="1"/>
          <p:nvPr/>
        </p:nvSpPr>
        <p:spPr>
          <a:xfrm rot="19433158">
            <a:off x="2658662" y="3002209"/>
            <a:ext cx="3172663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venir Roman" panose="02000503020000020003" pitchFamily="2" charset="0"/>
              </a:rPr>
              <a:t>Need to learn bootstrap classes </a:t>
            </a:r>
          </a:p>
        </p:txBody>
      </p:sp>
    </p:spTree>
    <p:extLst>
      <p:ext uri="{BB962C8B-B14F-4D97-AF65-F5344CB8AC3E}">
        <p14:creationId xmlns:p14="http://schemas.microsoft.com/office/powerpoint/2010/main" val="4438480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B0D56-60B6-2B4B-965B-E380DC813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Large-Scale Porting of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873CD5-D8B2-3145-A9CE-A38CA4B6EC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Updates</a:t>
            </a:r>
          </a:p>
          <a:p>
            <a:pPr lvl="1"/>
            <a:r>
              <a:rPr lang="en-GB" dirty="0"/>
              <a:t>There are 400-500 articles that need to be ported</a:t>
            </a:r>
          </a:p>
          <a:p>
            <a:pPr lvl="1"/>
            <a:r>
              <a:rPr lang="en-GB" dirty="0"/>
              <a:t>They contain short codes for the layout</a:t>
            </a:r>
          </a:p>
          <a:p>
            <a:pPr lvl="2"/>
            <a:r>
              <a:rPr lang="en-GB" dirty="0"/>
              <a:t>They will need to be translated manually or automatically</a:t>
            </a:r>
          </a:p>
          <a:p>
            <a:r>
              <a:rPr lang="en-GB" dirty="0"/>
              <a:t>Job Postings</a:t>
            </a:r>
          </a:p>
          <a:p>
            <a:pPr lvl="1"/>
            <a:r>
              <a:rPr lang="en-GB" dirty="0"/>
              <a:t>There are 400-500 postings that need to be ported</a:t>
            </a:r>
          </a:p>
          <a:p>
            <a:pPr lvl="2"/>
            <a:r>
              <a:rPr lang="en-GB" dirty="0"/>
              <a:t>We maintain an archive of past postings</a:t>
            </a:r>
          </a:p>
          <a:p>
            <a:pPr lvl="1"/>
            <a:r>
              <a:rPr lang="en-GB" dirty="0"/>
              <a:t>Should be straightforward</a:t>
            </a:r>
          </a:p>
          <a:p>
            <a:r>
              <a:rPr lang="en-GB" dirty="0"/>
              <a:t>Virtual Visits</a:t>
            </a:r>
          </a:p>
          <a:p>
            <a:pPr lvl="1"/>
            <a:r>
              <a:rPr lang="en-GB" dirty="0"/>
              <a:t>There are around 400 visits that need to be ported</a:t>
            </a:r>
          </a:p>
          <a:p>
            <a:pPr lvl="2"/>
            <a:r>
              <a:rPr lang="en-GB" dirty="0"/>
              <a:t>They are in a different Drupal 7 site</a:t>
            </a:r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5CA3F5-B555-9849-83D7-118EC9638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71BF12-1BFE-5B46-9F17-4A1319C41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25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2AFA968-720D-2B44-8AA2-F69E9E134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CHEP, Adelaide, Australia, 5 Nov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6176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06544-75BA-8445-933B-79767D54B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4BC17-FE5A-4744-A5A1-5F19960512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Move to Drupal 8</a:t>
            </a:r>
          </a:p>
          <a:p>
            <a:pPr lvl="1"/>
            <a:r>
              <a:rPr lang="en-GB" dirty="0"/>
              <a:t>We are trying to comply with the choice of Drupal 8 for upgrade</a:t>
            </a:r>
          </a:p>
          <a:p>
            <a:pPr lvl="2"/>
            <a:r>
              <a:rPr lang="en-GB" dirty="0"/>
              <a:t>The CERN support team is very helpful</a:t>
            </a:r>
          </a:p>
          <a:p>
            <a:pPr lvl="2"/>
            <a:r>
              <a:rPr lang="en-GB" dirty="0"/>
              <a:t>CERN Override Theme provides most of the functionality we need</a:t>
            </a:r>
          </a:p>
          <a:p>
            <a:pPr lvl="1"/>
            <a:r>
              <a:rPr lang="en-GB" dirty="0"/>
              <a:t>The theme (perhaps Drupal, in general) is frustrating for high-level design</a:t>
            </a:r>
          </a:p>
          <a:p>
            <a:pPr lvl="2"/>
            <a:r>
              <a:rPr lang="en-GB" dirty="0"/>
              <a:t>The environment for content providers (writers) is clunky</a:t>
            </a:r>
          </a:p>
          <a:p>
            <a:pPr lvl="2"/>
            <a:r>
              <a:rPr lang="en-GB" dirty="0"/>
              <a:t>We are having to develop code (templates) to implement our style</a:t>
            </a:r>
          </a:p>
          <a:p>
            <a:pPr lvl="1"/>
            <a:r>
              <a:rPr lang="en-GB" dirty="0"/>
              <a:t>We do not yet know how the mass import (&gt;1000 nodes) will go</a:t>
            </a:r>
          </a:p>
          <a:p>
            <a:r>
              <a:rPr lang="en-GB" dirty="0"/>
              <a:t>Common Goals, Different Approaches</a:t>
            </a:r>
          </a:p>
          <a:p>
            <a:pPr lvl="1"/>
            <a:r>
              <a:rPr lang="en-GB" dirty="0"/>
              <a:t>CMS, ALICE seeking developer</a:t>
            </a:r>
          </a:p>
          <a:p>
            <a:pPr lvl="1"/>
            <a:r>
              <a:rPr lang="en-GB" dirty="0"/>
              <a:t>IPPOG using designer / first implementation (we will port data)</a:t>
            </a:r>
          </a:p>
          <a:p>
            <a:pPr lvl="1"/>
            <a:r>
              <a:rPr lang="en-GB" b="1" dirty="0"/>
              <a:t>Don’t we all (including CERN) have same needs for publishing articles?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4509C8-72F7-4446-B24A-3CE69F6EA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52CED5-746D-F64C-9819-9CC88B0B3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26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493BD51-22DD-9B49-BF2B-16D1A0B9E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CHEP, Adelaide, Australia, 5 Nov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111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C97F36-0671-EB44-9B97-7ECCF9DC5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3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A8BC97A-EF67-7B4A-A41D-5C28D0915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Avenir Next" panose="020B0503020202020204" pitchFamily="34" charset="0"/>
              </a:rPr>
              <a:t>CHEP, Adelaide, Australia, 5 Nov 2019</a:t>
            </a:r>
            <a:endParaRPr lang="en-US" dirty="0">
              <a:latin typeface="Avenir Next" panose="020B0503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151868-013F-A64B-8341-17D966FE1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ATLAS Public Web Migration to Drupal 8 - S. Goldfarb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86F1DC-AFF1-5649-83B2-4F4EDA7B4E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6229"/>
          <a:stretch/>
        </p:blipFill>
        <p:spPr>
          <a:xfrm>
            <a:off x="523985" y="254198"/>
            <a:ext cx="5760720" cy="438347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B433527F-BDB7-EB40-98D7-B0BA1A204DDE}"/>
              </a:ext>
            </a:extLst>
          </p:cNvPr>
          <p:cNvGrpSpPr/>
          <p:nvPr/>
        </p:nvGrpSpPr>
        <p:grpSpPr>
          <a:xfrm>
            <a:off x="2523180" y="968187"/>
            <a:ext cx="6253333" cy="1339036"/>
            <a:chOff x="2523180" y="968187"/>
            <a:chExt cx="6253333" cy="1339036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F2E19F6-BE79-E24C-AC48-482C9A299074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>
              <a:off x="5208110" y="1311029"/>
              <a:ext cx="1730572" cy="60174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CEBA5FD-59D7-7F4D-9043-6D4BC0E29E90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>
              <a:off x="2523180" y="1311029"/>
              <a:ext cx="4415502" cy="99619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C2E4F658-7961-EF42-9E41-5902CEA8881D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>
              <a:off x="5620872" y="1311029"/>
              <a:ext cx="1317810" cy="86739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C686417-097B-594F-B440-466710EB0395}"/>
                </a:ext>
              </a:extLst>
            </p:cNvPr>
            <p:cNvSpPr txBox="1"/>
            <p:nvPr/>
          </p:nvSpPr>
          <p:spPr>
            <a:xfrm>
              <a:off x="6938682" y="968187"/>
              <a:ext cx="1837831" cy="68568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noAutofit/>
            </a:bodyPr>
            <a:lstStyle/>
            <a:p>
              <a:r>
                <a:rPr lang="en-GB" dirty="0">
                  <a:latin typeface="Avenir Next" panose="020B0503020202020204" pitchFamily="34" charset="0"/>
                </a:rPr>
                <a:t>Spikes correspond to publications, events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621B91C-3000-6647-8F98-965CF5F55D6A}"/>
              </a:ext>
            </a:extLst>
          </p:cNvPr>
          <p:cNvGrpSpPr/>
          <p:nvPr/>
        </p:nvGrpSpPr>
        <p:grpSpPr>
          <a:xfrm>
            <a:off x="726141" y="2367541"/>
            <a:ext cx="7933764" cy="1543348"/>
            <a:chOff x="726141" y="2367541"/>
            <a:chExt cx="7933764" cy="154334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F9CF82F-8CED-4C47-9890-FB7838E986C4}"/>
                </a:ext>
              </a:extLst>
            </p:cNvPr>
            <p:cNvSpPr txBox="1"/>
            <p:nvPr/>
          </p:nvSpPr>
          <p:spPr>
            <a:xfrm>
              <a:off x="6669740" y="3181526"/>
              <a:ext cx="1990165" cy="7293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noAutofit/>
            </a:bodyPr>
            <a:lstStyle/>
            <a:p>
              <a:r>
                <a:rPr lang="en-GB" dirty="0">
                  <a:latin typeface="Avenir Next" panose="020B0503020202020204" pitchFamily="34" charset="0"/>
                </a:rPr>
                <a:t>Steady growth over 3+ years (now around 30k views/week)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E5DC1E4C-6AB3-D64C-994B-6AFB391FEC64}"/>
                </a:ext>
              </a:extLst>
            </p:cNvPr>
            <p:cNvCxnSpPr>
              <a:cxnSpLocks/>
              <a:stCxn id="21" idx="1"/>
            </p:cNvCxnSpPr>
            <p:nvPr/>
          </p:nvCxnSpPr>
          <p:spPr>
            <a:xfrm flipH="1" flipV="1">
              <a:off x="726141" y="2596335"/>
              <a:ext cx="5943599" cy="94987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E2AE5AA3-4940-B24E-9C8F-BBDB875E6F87}"/>
                </a:ext>
              </a:extLst>
            </p:cNvPr>
            <p:cNvCxnSpPr>
              <a:cxnSpLocks/>
              <a:stCxn id="21" idx="1"/>
            </p:cNvCxnSpPr>
            <p:nvPr/>
          </p:nvCxnSpPr>
          <p:spPr>
            <a:xfrm flipH="1" flipV="1">
              <a:off x="5930825" y="2367541"/>
              <a:ext cx="738915" cy="117866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03506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98E73-8411-EA49-A0DE-AD89A06A2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Migration to Drupal 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7838C7-3A5F-9E43-9E60-A9582D33B8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1900" dirty="0"/>
              <a:t>Motivation</a:t>
            </a:r>
          </a:p>
          <a:p>
            <a:pPr lvl="1"/>
            <a:r>
              <a:rPr lang="en-GB" dirty="0">
                <a:sym typeface="Wingdings" pitchFamily="2" charset="2"/>
              </a:rPr>
              <a:t>Drupal is an Open Source Content Management System (CMS)</a:t>
            </a:r>
          </a:p>
          <a:p>
            <a:pPr lvl="2"/>
            <a:r>
              <a:rPr lang="en-GB" dirty="0">
                <a:sym typeface="Wingdings" pitchFamily="2" charset="2"/>
              </a:rPr>
              <a:t>Selected for security, management of large sites</a:t>
            </a:r>
          </a:p>
          <a:p>
            <a:pPr lvl="1"/>
            <a:r>
              <a:rPr lang="en-GB" dirty="0">
                <a:sym typeface="Wingdings" pitchFamily="2" charset="2"/>
              </a:rPr>
              <a:t>CERN supports Drupal 7 until </a:t>
            </a:r>
            <a:r>
              <a:rPr lang="en-GB" b="1" dirty="0">
                <a:sym typeface="Wingdings" pitchFamily="2" charset="2"/>
              </a:rPr>
              <a:t>mid-2020</a:t>
            </a:r>
          </a:p>
          <a:p>
            <a:pPr lvl="2"/>
            <a:r>
              <a:rPr lang="en-GB" dirty="0">
                <a:sym typeface="Wingdings" pitchFamily="2" charset="2"/>
              </a:rPr>
              <a:t>CERN guarantees support for Drupal 8</a:t>
            </a:r>
          </a:p>
          <a:p>
            <a:pPr lvl="1"/>
            <a:r>
              <a:rPr lang="en-GB" dirty="0">
                <a:sym typeface="Wingdings" pitchFamily="2" charset="2"/>
              </a:rPr>
              <a:t>Opportunity to Improve ATLAS Public Site</a:t>
            </a:r>
          </a:p>
          <a:p>
            <a:pPr lvl="2"/>
            <a:r>
              <a:rPr lang="en-GB" b="1" dirty="0">
                <a:sym typeface="Wingdings" pitchFamily="2" charset="2"/>
              </a:rPr>
              <a:t>More dynamic </a:t>
            </a:r>
            <a:r>
              <a:rPr lang="en-GB" dirty="0">
                <a:sym typeface="Wingdings" pitchFamily="2" charset="2"/>
              </a:rPr>
              <a:t>look &amp; feel</a:t>
            </a:r>
          </a:p>
          <a:p>
            <a:pPr lvl="2"/>
            <a:r>
              <a:rPr lang="en-GB" dirty="0">
                <a:sym typeface="Wingdings" pitchFamily="2" charset="2"/>
              </a:rPr>
              <a:t>Better, automatic </a:t>
            </a:r>
            <a:r>
              <a:rPr lang="en-GB" b="1" dirty="0">
                <a:sym typeface="Wingdings" pitchFamily="2" charset="2"/>
              </a:rPr>
              <a:t>portability between screen sizes</a:t>
            </a:r>
          </a:p>
          <a:p>
            <a:r>
              <a:rPr lang="en-GB" dirty="0">
                <a:sym typeface="Wingdings" pitchFamily="2" charset="2"/>
              </a:rPr>
              <a:t>Technicalities</a:t>
            </a:r>
          </a:p>
          <a:p>
            <a:pPr lvl="1"/>
            <a:r>
              <a:rPr lang="en-GB" dirty="0">
                <a:sym typeface="Wingdings" pitchFamily="2" charset="2"/>
              </a:rPr>
              <a:t>Migration not automatic</a:t>
            </a:r>
          </a:p>
          <a:p>
            <a:pPr lvl="2"/>
            <a:r>
              <a:rPr lang="en-GB" dirty="0">
                <a:sym typeface="Wingdings" pitchFamily="2" charset="2"/>
              </a:rPr>
              <a:t>Change of template language from </a:t>
            </a:r>
            <a:r>
              <a:rPr lang="en-GB" b="1" dirty="0" err="1">
                <a:sym typeface="Wingdings" pitchFamily="2" charset="2"/>
              </a:rPr>
              <a:t>php</a:t>
            </a:r>
            <a:r>
              <a:rPr lang="en-GB" dirty="0">
                <a:sym typeface="Wingdings" pitchFamily="2" charset="2"/>
              </a:rPr>
              <a:t> to </a:t>
            </a:r>
            <a:r>
              <a:rPr lang="en-GB" b="1" dirty="0">
                <a:sym typeface="Wingdings" pitchFamily="2" charset="2"/>
              </a:rPr>
              <a:t>twig</a:t>
            </a:r>
          </a:p>
          <a:p>
            <a:pPr lvl="2"/>
            <a:r>
              <a:rPr lang="en-GB" dirty="0">
                <a:sym typeface="Wingdings" pitchFamily="2" charset="2"/>
              </a:rPr>
              <a:t>Original ATLAS designers used </a:t>
            </a:r>
            <a:r>
              <a:rPr lang="en-GB" b="1" dirty="0">
                <a:sym typeface="Wingdings" pitchFamily="2" charset="2"/>
              </a:rPr>
              <a:t>short codes in ATLAS theme</a:t>
            </a:r>
          </a:p>
          <a:p>
            <a:pPr lvl="1"/>
            <a:r>
              <a:rPr lang="en-GB" dirty="0">
                <a:sym typeface="Wingdings" pitchFamily="2" charset="2"/>
              </a:rPr>
              <a:t>Opportunity to improve maintainability</a:t>
            </a:r>
          </a:p>
          <a:p>
            <a:pPr lvl="2"/>
            <a:r>
              <a:rPr lang="en-GB" dirty="0">
                <a:sym typeface="Wingdings" pitchFamily="2" charset="2"/>
              </a:rPr>
              <a:t>Decrease ATLAS-specific code</a:t>
            </a:r>
          </a:p>
          <a:p>
            <a:pPr lvl="2"/>
            <a:r>
              <a:rPr lang="en-GB" dirty="0">
                <a:sym typeface="Wingdings" pitchFamily="2" charset="2"/>
              </a:rPr>
              <a:t>Simplify future migrations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21A4B3-F4A6-0648-8382-5103D3B02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455DAF-D0B1-204E-8C06-B7C0AA86E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4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8147E10-9457-154C-A7BA-390089D6B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latin typeface="Avenir Next" panose="020B0503020202020204" pitchFamily="34" charset="0"/>
              </a:rPr>
              <a:t>CHEP, Adelaide, Australia, 5 Nov 2019</a:t>
            </a:r>
            <a:endParaRPr lang="en-US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805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AF9606A-F0FB-1A48-B87A-226F763A5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Extracts from Collaboration Poll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D228C21-8F72-6041-ADCC-90013F34CD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8650" y="912736"/>
            <a:ext cx="6331959" cy="374233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DCC552-AE75-D245-BD6B-DFB5E013D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ATLAS Public Web Development - S. Goldfarb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C5F1FB-A0B4-C243-B144-AA65F0FC5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5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C2D19F-C4C4-C242-A4EB-529032328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ATLAS Week, CERN - 10 Oct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179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6B7A3FD-EDE9-794D-AF50-61A9129CF3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912736"/>
            <a:ext cx="5843606" cy="347101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7AF9606A-F0FB-1A48-B87A-226F763A5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Extracts from Collaboration Poll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DCC552-AE75-D245-BD6B-DFB5E013D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ATLAS Public Web Development - S. Goldfarb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C5F1FB-A0B4-C243-B144-AA65F0FC5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6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C2D19F-C4C4-C242-A4EB-529032328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ATLAS Week, CERN - 10 Oct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302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E410A0F-9AA1-A544-A912-8DFAE070C1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22"/>
          <a:stretch/>
        </p:blipFill>
        <p:spPr>
          <a:xfrm>
            <a:off x="628650" y="931026"/>
            <a:ext cx="6221037" cy="336238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7AF9606A-F0FB-1A48-B87A-226F763A5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Extracts from Collaboration Poll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DCC552-AE75-D245-BD6B-DFB5E013D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ATLAS Public Web Development - S. Goldfarb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C5F1FB-A0B4-C243-B144-AA65F0FC5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7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C2D19F-C4C4-C242-A4EB-529032328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ATLAS Week, CERN - 10 Oct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223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AF9606A-F0FB-1A48-B87A-226F763A5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Extracts from Collaboration Poll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DCC552-AE75-D245-BD6B-DFB5E013D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ATLAS Public Web Development - S. Goldfarb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C5F1FB-A0B4-C243-B144-AA65F0FC5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8</a:t>
            </a:fld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C2D19F-C4C4-C242-A4EB-529032328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ATLAS Week, CERN - 10 Oct 2018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45969A-66CE-D144-81B5-C904CCFB8D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2602"/>
          <a:stretch/>
        </p:blipFill>
        <p:spPr>
          <a:xfrm>
            <a:off x="145768" y="924078"/>
            <a:ext cx="4314037" cy="28166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0FFDE9-E507-E148-A9EA-8F10B442B2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761" t="56504" r="30601"/>
          <a:stretch/>
        </p:blipFill>
        <p:spPr>
          <a:xfrm>
            <a:off x="3211783" y="1512916"/>
            <a:ext cx="2304766" cy="21259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FC89604-E7FC-D74C-AA0B-4864DCC3C5D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471"/>
          <a:stretch/>
        </p:blipFill>
        <p:spPr>
          <a:xfrm>
            <a:off x="5292668" y="1404851"/>
            <a:ext cx="2953557" cy="2752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956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BCAF5-033B-FC4C-8176-6DA863868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Extracts from Public Poll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AA1A875-0154-4E4B-A20A-18E1A9E67B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899108"/>
            <a:ext cx="4898303" cy="357981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5515FC-E016-2147-9721-95ED529A9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ATLAS Public Web Migration to Drupal 8 - S. Goldfarb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CC2ED8-19A7-4F46-972F-0CE719073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25728-A6C8-E342-B332-F6313604762F}" type="slidenum">
              <a:rPr lang="en-US" smtClean="0"/>
              <a:t>9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EF1A838-8316-6F4F-8B99-DEFC9A6A3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CHEP, Adelaide, Australia, 5 Nov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62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7AA9"/>
      </a:hlink>
      <a:folHlink>
        <a:srgbClr val="8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FC0AFC0-CEFC-FA45-98C0-5A616D5638E6}" vid="{590B097D-6EEA-4A44-A1A1-84FADEA36DD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OutreachTemplateWhite</Template>
  <TotalTime>14484</TotalTime>
  <Words>1852</Words>
  <Application>Microsoft Macintosh PowerPoint</Application>
  <PresentationFormat>On-screen Show (16:9)</PresentationFormat>
  <Paragraphs>257</Paragraphs>
  <Slides>26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</vt:lpstr>
      <vt:lpstr>Avenir Next</vt:lpstr>
      <vt:lpstr>Avenir Next Demi Bold</vt:lpstr>
      <vt:lpstr>Avenir Roman</vt:lpstr>
      <vt:lpstr>Calibri</vt:lpstr>
      <vt:lpstr>Comic Sans MS</vt:lpstr>
      <vt:lpstr>Courier</vt:lpstr>
      <vt:lpstr>Open Sans</vt:lpstr>
      <vt:lpstr>Wingdings</vt:lpstr>
      <vt:lpstr>Office Theme</vt:lpstr>
      <vt:lpstr>ATLAS Public Web Pages</vt:lpstr>
      <vt:lpstr>PowerPoint Presentation</vt:lpstr>
      <vt:lpstr>PowerPoint Presentation</vt:lpstr>
      <vt:lpstr>Migration to Drupal 8</vt:lpstr>
      <vt:lpstr>Extracts from Collaboration Poll</vt:lpstr>
      <vt:lpstr>Extracts from Collaboration Poll</vt:lpstr>
      <vt:lpstr>Extracts from Collaboration Poll</vt:lpstr>
      <vt:lpstr>Extracts from Collaboration Poll</vt:lpstr>
      <vt:lpstr>Extracts from Public Poll</vt:lpstr>
      <vt:lpstr>Extracts from Public Poll</vt:lpstr>
      <vt:lpstr>Extracts from Public Poll</vt:lpstr>
      <vt:lpstr>Extracts from Public Poll</vt:lpstr>
      <vt:lpstr>Extracts from Public Poll</vt:lpstr>
      <vt:lpstr>Quick Summary of Poll Input</vt:lpstr>
      <vt:lpstr>Migration Wish List</vt:lpstr>
      <vt:lpstr>The Challenge</vt:lpstr>
      <vt:lpstr>Where Are We, Now?</vt:lpstr>
      <vt:lpstr>PowerPoint Presentation</vt:lpstr>
      <vt:lpstr>PowerPoint Presentation</vt:lpstr>
      <vt:lpstr>PowerPoint Presentation</vt:lpstr>
      <vt:lpstr>What Remains</vt:lpstr>
      <vt:lpstr>Development Issues</vt:lpstr>
      <vt:lpstr>Layout images side-by-side (Drupal 7 ATLAS theme)</vt:lpstr>
      <vt:lpstr>Layout two images side-by-side (Drupal 8 CERN theme)</vt:lpstr>
      <vt:lpstr>Large-Scale Porting of Data</vt:lpstr>
      <vt:lpstr>Summary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Subtitle</dc:title>
  <dc:creator>Microsoft Office User</dc:creator>
  <cp:lastModifiedBy>Steven Goldfarb</cp:lastModifiedBy>
  <cp:revision>134</cp:revision>
  <cp:lastPrinted>2018-10-09T08:52:55Z</cp:lastPrinted>
  <dcterms:created xsi:type="dcterms:W3CDTF">2017-06-20T15:19:05Z</dcterms:created>
  <dcterms:modified xsi:type="dcterms:W3CDTF">2019-11-05T04:07:13Z</dcterms:modified>
</cp:coreProperties>
</file>