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269" r:id="rId6"/>
    <p:sldId id="262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29" d="100"/>
          <a:sy n="129" d="100"/>
        </p:scale>
        <p:origin x="110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Installation of the SC-Link cryostat at P1</a:t>
            </a:r>
            <a:br>
              <a:rPr lang="fr-CH" dirty="0" smtClean="0"/>
            </a:br>
            <a:r>
              <a:rPr lang="fr-CH" sz="2000" dirty="0" err="1" smtClean="0"/>
              <a:t>Pre-study</a:t>
            </a:r>
            <a:r>
              <a:rPr lang="fr-CH" sz="2000" dirty="0" smtClean="0"/>
              <a:t> for handling and </a:t>
            </a:r>
            <a:r>
              <a:rPr lang="fr-CH" sz="2000" dirty="0" err="1" smtClean="0"/>
              <a:t>routing</a:t>
            </a:r>
            <a:endParaRPr lang="en-GB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P. Schneider, A. Gharib, Y. Leclercq, R. Bete</a:t>
            </a:r>
            <a:r>
              <a:rPr lang="en-GB" dirty="0" smtClean="0"/>
              <a:t>mps</a:t>
            </a:r>
            <a:r>
              <a:rPr lang="en-GB" dirty="0" smtClean="0"/>
              <a:t>   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20/11/2018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Transport </a:t>
            </a:r>
            <a:r>
              <a:rPr lang="fr-CH" dirty="0" err="1" smtClean="0"/>
              <a:t>into</a:t>
            </a:r>
            <a:r>
              <a:rPr lang="fr-CH" dirty="0" smtClean="0"/>
              <a:t> the UL tunnel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772816"/>
            <a:ext cx="7200800" cy="410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92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Towards</a:t>
            </a:r>
            <a:r>
              <a:rPr lang="fr-CH" dirty="0" smtClean="0"/>
              <a:t> the vertical </a:t>
            </a:r>
            <a:r>
              <a:rPr lang="fr-CH" dirty="0" err="1" smtClean="0"/>
              <a:t>shaft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</a:t>
            </a:r>
            <a:r>
              <a:rPr lang="fr-FR" dirty="0"/>
              <a:t>B</a:t>
            </a:r>
            <a:r>
              <a:rPr lang="fr-FR" noProof="0" dirty="0" err="1" smtClean="0"/>
              <a:t>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428" y="1740288"/>
            <a:ext cx="7659936" cy="386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3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Guiding</a:t>
            </a:r>
            <a:r>
              <a:rPr lang="fr-CH" dirty="0" smtClean="0"/>
              <a:t> rails to </a:t>
            </a:r>
            <a:r>
              <a:rPr lang="fr-CH" dirty="0" err="1" smtClean="0"/>
              <a:t>maintain</a:t>
            </a:r>
            <a:r>
              <a:rPr lang="fr-CH" dirty="0" smtClean="0"/>
              <a:t> the minimal radius…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848207"/>
            <a:ext cx="7638979" cy="364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7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… and </a:t>
            </a:r>
            <a:r>
              <a:rPr lang="fr-CH" dirty="0" err="1" smtClean="0"/>
              <a:t>prevent</a:t>
            </a:r>
            <a:r>
              <a:rPr lang="fr-CH" dirty="0" smtClean="0"/>
              <a:t> </a:t>
            </a:r>
            <a:r>
              <a:rPr lang="fr-CH" dirty="0" err="1" smtClean="0"/>
              <a:t>overbending</a:t>
            </a:r>
            <a:r>
              <a:rPr lang="fr-CH" dirty="0" smtClean="0"/>
              <a:t> at the</a:t>
            </a:r>
            <a:br>
              <a:rPr lang="fr-CH" dirty="0" smtClean="0"/>
            </a:br>
            <a:r>
              <a:rPr lang="fr-CH" dirty="0" smtClean="0"/>
              <a:t>cryostat / </a:t>
            </a:r>
            <a:r>
              <a:rPr lang="fr-CH" dirty="0" err="1" smtClean="0"/>
              <a:t>head</a:t>
            </a:r>
            <a:r>
              <a:rPr lang="fr-CH" dirty="0" smtClean="0"/>
              <a:t> </a:t>
            </a:r>
            <a:r>
              <a:rPr lang="fr-CH" dirty="0" err="1" smtClean="0"/>
              <a:t>junction</a:t>
            </a:r>
            <a:r>
              <a:rPr lang="fr-CH" dirty="0" smtClean="0"/>
              <a:t> (tangent to </a:t>
            </a:r>
            <a:r>
              <a:rPr lang="fr-CH" dirty="0" err="1" smtClean="0"/>
              <a:t>guiding</a:t>
            </a:r>
            <a:r>
              <a:rPr lang="fr-CH" dirty="0" smtClean="0"/>
              <a:t>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52" y="2229397"/>
            <a:ext cx="5416047" cy="3524041"/>
          </a:xfrm>
          <a:prstGeom prst="rect">
            <a:avLst/>
          </a:prstGeom>
        </p:spPr>
      </p:pic>
      <p:sp>
        <p:nvSpPr>
          <p:cNvPr id="8" name="Arc 7"/>
          <p:cNvSpPr/>
          <p:nvPr/>
        </p:nvSpPr>
        <p:spPr>
          <a:xfrm rot="18739196">
            <a:off x="2304094" y="3456499"/>
            <a:ext cx="2570584" cy="2448272"/>
          </a:xfrm>
          <a:prstGeom prst="arc">
            <a:avLst>
              <a:gd name="adj1" fmla="val 12095957"/>
              <a:gd name="adj2" fmla="val 0"/>
            </a:avLst>
          </a:prstGeom>
          <a:ln>
            <a:solidFill>
              <a:srgbClr val="FFFF0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Insertion in the vertical </a:t>
            </a:r>
            <a:r>
              <a:rPr lang="fr-CH" dirty="0" err="1" smtClean="0"/>
              <a:t>shaft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80" y="1860019"/>
            <a:ext cx="7560840" cy="43812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6176" y="33569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Ø 450 lg: 800</a:t>
            </a:r>
          </a:p>
          <a:p>
            <a:r>
              <a:rPr lang="fr-CH" dirty="0" smtClean="0"/>
              <a:t>Ø 300 lg 800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814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previously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</a:t>
            </a:r>
            <a:r>
              <a:rPr lang="fr-CH" dirty="0" err="1" smtClean="0"/>
              <a:t>DSHm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</a:t>
            </a:r>
            <a:r>
              <a:rPr lang="fr-FR" dirty="0"/>
              <a:t>B</a:t>
            </a:r>
            <a:r>
              <a:rPr lang="fr-FR" noProof="0" dirty="0" err="1" smtClean="0"/>
              <a:t>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93" y="1772816"/>
            <a:ext cx="6480720" cy="416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75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Real </a:t>
            </a:r>
            <a:r>
              <a:rPr lang="fr-CH" dirty="0" smtClean="0"/>
              <a:t>dimensions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R.Betemps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052" y="1700808"/>
            <a:ext cx="4203948" cy="40340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5796" y="1421676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DSHx</a:t>
            </a:r>
            <a:r>
              <a:rPr lang="en-GB" sz="1600" dirty="0" smtClean="0"/>
              <a:t>:</a:t>
            </a:r>
          </a:p>
          <a:p>
            <a:r>
              <a:rPr lang="en-GB" sz="1600" dirty="0" smtClean="0"/>
              <a:t>Diameter: 4 m</a:t>
            </a:r>
          </a:p>
          <a:p>
            <a:r>
              <a:rPr lang="en-GB" sz="1600" dirty="0" smtClean="0"/>
              <a:t>Width: 2.5 m</a:t>
            </a:r>
          </a:p>
          <a:p>
            <a:r>
              <a:rPr lang="en-GB" sz="1600" dirty="0" smtClean="0"/>
              <a:t>Minimum cryostat radius: 1.55 m</a:t>
            </a:r>
          </a:p>
          <a:p>
            <a:r>
              <a:rPr lang="en-GB" sz="1600" dirty="0" smtClean="0"/>
              <a:t>Length of cryostat: 110 m</a:t>
            </a:r>
          </a:p>
          <a:p>
            <a:r>
              <a:rPr lang="en-GB" sz="1600" dirty="0" smtClean="0"/>
              <a:t>+ 15 m cable</a:t>
            </a:r>
            <a:endParaRPr lang="en-GB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760163" y="2583809"/>
            <a:ext cx="2013173" cy="4776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480244" y="2810312"/>
            <a:ext cx="1284703" cy="13312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639" y="3432840"/>
            <a:ext cx="2959993" cy="302509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66443" y="3198674"/>
            <a:ext cx="2953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DSHx</a:t>
            </a:r>
            <a:r>
              <a:rPr lang="fr-CH" sz="1600" dirty="0" smtClean="0"/>
              <a:t>:</a:t>
            </a:r>
          </a:p>
          <a:p>
            <a:r>
              <a:rPr lang="fr-CH" sz="1600" dirty="0" err="1" smtClean="0"/>
              <a:t>Same</a:t>
            </a:r>
            <a:r>
              <a:rPr lang="fr-CH" sz="1600" dirty="0" smtClean="0"/>
              <a:t> dimensions</a:t>
            </a:r>
          </a:p>
          <a:p>
            <a:r>
              <a:rPr lang="fr-CH" sz="1600" dirty="0" smtClean="0"/>
              <a:t>Opposite </a:t>
            </a:r>
            <a:r>
              <a:rPr lang="fr-CH" sz="1600" dirty="0" err="1" smtClean="0"/>
              <a:t>winding</a:t>
            </a:r>
            <a:endParaRPr lang="fr-CH" sz="1600" dirty="0" smtClean="0"/>
          </a:p>
        </p:txBody>
      </p:sp>
    </p:spTree>
    <p:extLst>
      <p:ext uri="{BB962C8B-B14F-4D97-AF65-F5344CB8AC3E}">
        <p14:creationId xmlns:p14="http://schemas.microsoft.com/office/powerpoint/2010/main" val="29058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Down </a:t>
            </a:r>
            <a:r>
              <a:rPr lang="fr-CH" dirty="0" smtClean="0"/>
              <a:t>to US17 </a:t>
            </a:r>
            <a:r>
              <a:rPr lang="fr-CH" dirty="0" err="1" smtClean="0"/>
              <a:t>cavern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with</a:t>
            </a:r>
            <a:r>
              <a:rPr lang="fr-CH" dirty="0" smtClean="0"/>
              <a:t> support)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57" y="1852998"/>
            <a:ext cx="7416825" cy="4493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Down </a:t>
            </a:r>
            <a:r>
              <a:rPr lang="fr-CH" dirty="0"/>
              <a:t>to US17 </a:t>
            </a:r>
            <a:r>
              <a:rPr lang="fr-CH" dirty="0" err="1"/>
              <a:t>cavern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875940"/>
            <a:ext cx="6510794" cy="401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0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Arrival</a:t>
            </a:r>
            <a:r>
              <a:rPr lang="fr-CH" dirty="0" smtClean="0"/>
              <a:t> in US17 </a:t>
            </a:r>
            <a:r>
              <a:rPr lang="fr-CH" dirty="0" err="1" smtClean="0"/>
              <a:t>cavern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767519"/>
            <a:ext cx="4968552" cy="417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89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Move </a:t>
            </a:r>
            <a:r>
              <a:rPr lang="fr-CH" dirty="0" smtClean="0"/>
              <a:t>to </a:t>
            </a:r>
            <a:r>
              <a:rPr lang="fr-CH" dirty="0" err="1" smtClean="0"/>
              <a:t>unroller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916832"/>
            <a:ext cx="660487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Installation </a:t>
            </a:r>
            <a:r>
              <a:rPr lang="fr-CH" dirty="0" err="1" smtClean="0"/>
              <a:t>unroller</a:t>
            </a:r>
            <a:r>
              <a:rPr lang="fr-CH" dirty="0" smtClean="0"/>
              <a:t> (</a:t>
            </a:r>
            <a:r>
              <a:rPr lang="fr-CH" dirty="0" smtClean="0"/>
              <a:t>5 t crane)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772816"/>
            <a:ext cx="6552728" cy="423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75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Unwinding</a:t>
            </a:r>
            <a:r>
              <a:rPr lang="fr-CH" dirty="0" smtClean="0"/>
              <a:t> on roller </a:t>
            </a:r>
            <a:r>
              <a:rPr lang="fr-CH" dirty="0" err="1" smtClean="0"/>
              <a:t>conveyor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516" y="1844824"/>
            <a:ext cx="7576484" cy="388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83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Unwinding</a:t>
            </a:r>
            <a:r>
              <a:rPr lang="fr-CH" dirty="0" smtClean="0"/>
              <a:t> on roller </a:t>
            </a:r>
            <a:r>
              <a:rPr lang="fr-CH" dirty="0" err="1" smtClean="0"/>
              <a:t>conveyor</a:t>
            </a:r>
            <a:r>
              <a:rPr lang="fr-CH" dirty="0" smtClean="0"/>
              <a:t> (≈150 m)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R.Betemps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782787"/>
            <a:ext cx="6192688" cy="4203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8946e33d-fd2f-4ae4-8ee9-d90c129cdf9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2643</TotalTime>
  <Words>189</Words>
  <Application>Microsoft Office PowerPoint</Application>
  <PresentationFormat>On-screen Show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Installation of the SC-Link cryostat at P1 Pre-study for handling and routing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Robin Betemps</cp:lastModifiedBy>
  <cp:revision>51</cp:revision>
  <dcterms:created xsi:type="dcterms:W3CDTF">2016-01-11T14:38:10Z</dcterms:created>
  <dcterms:modified xsi:type="dcterms:W3CDTF">2018-11-20T13:56:42Z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