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84" r:id="rId2"/>
    <p:sldId id="257" r:id="rId3"/>
    <p:sldId id="283" r:id="rId4"/>
    <p:sldId id="28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B050"/>
    <a:srgbClr val="EC52DA"/>
    <a:srgbClr val="FFFF00"/>
    <a:srgbClr val="F2F2F2"/>
    <a:srgbClr val="C2E4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624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60F370-BA4F-4D23-BCFD-3462629F091D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BB032-11C0-4D06-BE2C-589186B64C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76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2255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1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DFX - CPS review 3 July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88977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1398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230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0873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897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3596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524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B510-3015-4FF8-BE32-3D485EDB950F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F76D-6208-4F73-A203-C298965EF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915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DFX - CPS review 3 July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5255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DFX </a:t>
            </a:r>
            <a:r>
              <a:rPr lang="en-GB" dirty="0" smtClean="0"/>
              <a:t>transport &amp; installation brainstorming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828800" y="5298140"/>
            <a:ext cx="8640000" cy="493059"/>
          </a:xfrm>
        </p:spPr>
        <p:txBody>
          <a:bodyPr>
            <a:normAutofit/>
          </a:bodyPr>
          <a:lstStyle/>
          <a:p>
            <a:r>
              <a:rPr lang="en-GB" sz="2000" dirty="0" err="1" smtClean="0"/>
              <a:t>Y.Yang</a:t>
            </a:r>
            <a:r>
              <a:rPr lang="en-GB" sz="2000" dirty="0" smtClean="0"/>
              <a:t>, </a:t>
            </a:r>
            <a:r>
              <a:rPr lang="en-GB" sz="2000" dirty="0" err="1" smtClean="0"/>
              <a:t>Y.Leclercq</a:t>
            </a: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WP6a : integration meeting #3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746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5624183" y="-4320"/>
            <a:ext cx="6550933" cy="2541771"/>
            <a:chOff x="4244251" y="1673534"/>
            <a:chExt cx="4913200" cy="1906328"/>
          </a:xfrm>
        </p:grpSpPr>
        <p:pic>
          <p:nvPicPr>
            <p:cNvPr id="564" name="Picture 56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90" b="13436"/>
            <a:stretch/>
          </p:blipFill>
          <p:spPr>
            <a:xfrm>
              <a:off x="4294886" y="1673534"/>
              <a:ext cx="4862565" cy="1906328"/>
            </a:xfrm>
            <a:prstGeom prst="rect">
              <a:avLst/>
            </a:prstGeom>
          </p:spPr>
        </p:pic>
        <p:grpSp>
          <p:nvGrpSpPr>
            <p:cNvPr id="565" name="Group 564"/>
            <p:cNvGrpSpPr/>
            <p:nvPr/>
          </p:nvGrpSpPr>
          <p:grpSpPr>
            <a:xfrm>
              <a:off x="6147573" y="2623618"/>
              <a:ext cx="2034665" cy="542852"/>
              <a:chOff x="4887668" y="3787163"/>
              <a:chExt cx="2877263" cy="767659"/>
            </a:xfrm>
          </p:grpSpPr>
          <p:sp>
            <p:nvSpPr>
              <p:cNvPr id="566" name="TextBox 565"/>
              <p:cNvSpPr txBox="1"/>
              <p:nvPr/>
            </p:nvSpPr>
            <p:spPr>
              <a:xfrm rot="21022299">
                <a:off x="4887668" y="4326324"/>
                <a:ext cx="335265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D1</a:t>
                </a:r>
              </a:p>
            </p:txBody>
          </p:sp>
          <p:sp>
            <p:nvSpPr>
              <p:cNvPr id="567" name="TextBox 566"/>
              <p:cNvSpPr txBox="1"/>
              <p:nvPr/>
            </p:nvSpPr>
            <p:spPr>
              <a:xfrm rot="20947841">
                <a:off x="5298722" y="4232463"/>
                <a:ext cx="347167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CP</a:t>
                </a:r>
              </a:p>
            </p:txBody>
          </p:sp>
          <p:sp>
            <p:nvSpPr>
              <p:cNvPr id="568" name="TextBox 567"/>
              <p:cNvSpPr txBox="1"/>
              <p:nvPr/>
            </p:nvSpPr>
            <p:spPr>
              <a:xfrm rot="20988596">
                <a:off x="5863019" y="4109601"/>
                <a:ext cx="342066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Q3</a:t>
                </a:r>
              </a:p>
            </p:txBody>
          </p:sp>
          <p:sp>
            <p:nvSpPr>
              <p:cNvPr id="569" name="TextBox 568"/>
              <p:cNvSpPr txBox="1"/>
              <p:nvPr/>
            </p:nvSpPr>
            <p:spPr>
              <a:xfrm rot="20956418">
                <a:off x="6401853" y="3997409"/>
                <a:ext cx="408372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Q2b</a:t>
                </a:r>
              </a:p>
            </p:txBody>
          </p:sp>
          <p:sp>
            <p:nvSpPr>
              <p:cNvPr id="570" name="TextBox 569"/>
              <p:cNvSpPr txBox="1"/>
              <p:nvPr/>
            </p:nvSpPr>
            <p:spPr>
              <a:xfrm rot="20821435">
                <a:off x="6892664" y="3891881"/>
                <a:ext cx="403271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Q2a</a:t>
                </a:r>
              </a:p>
            </p:txBody>
          </p:sp>
          <p:sp>
            <p:nvSpPr>
              <p:cNvPr id="571" name="TextBox 570"/>
              <p:cNvSpPr txBox="1"/>
              <p:nvPr/>
            </p:nvSpPr>
            <p:spPr>
              <a:xfrm rot="21053899">
                <a:off x="7422865" y="3787163"/>
                <a:ext cx="342066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Q1</a:t>
                </a:r>
              </a:p>
            </p:txBody>
          </p:sp>
        </p:grpSp>
        <p:sp>
          <p:nvSpPr>
            <p:cNvPr id="572" name="TextBox 571"/>
            <p:cNvSpPr txBox="1"/>
            <p:nvPr/>
          </p:nvSpPr>
          <p:spPr>
            <a:xfrm rot="21053899">
              <a:off x="8500532" y="2569794"/>
              <a:ext cx="211838" cy="161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/>
                  </a:solidFill>
                  <a:latin typeface="Arial"/>
                </a:rPr>
                <a:t>IP</a:t>
              </a:r>
            </a:p>
          </p:txBody>
        </p:sp>
        <p:grpSp>
          <p:nvGrpSpPr>
            <p:cNvPr id="573" name="Group 572"/>
            <p:cNvGrpSpPr/>
            <p:nvPr/>
          </p:nvGrpSpPr>
          <p:grpSpPr>
            <a:xfrm>
              <a:off x="5142656" y="1836893"/>
              <a:ext cx="2585592" cy="1473988"/>
              <a:chOff x="3466593" y="2674639"/>
              <a:chExt cx="3656340" cy="2084398"/>
            </a:xfrm>
          </p:grpSpPr>
          <p:sp>
            <p:nvSpPr>
              <p:cNvPr id="574" name="TextBox 573"/>
              <p:cNvSpPr txBox="1"/>
              <p:nvPr/>
            </p:nvSpPr>
            <p:spPr>
              <a:xfrm rot="21142821">
                <a:off x="5507098" y="3064178"/>
                <a:ext cx="1615835" cy="228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200" b="1"/>
                </a:lvl1pPr>
              </a:lstStyle>
              <a:p>
                <a:pPr algn="ctr" defTabSz="1219170">
                  <a:defRPr/>
                </a:pPr>
                <a:r>
                  <a:rPr lang="en-GB" sz="800" b="0" kern="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Power converters</a:t>
                </a:r>
              </a:p>
            </p:txBody>
          </p:sp>
          <p:sp>
            <p:nvSpPr>
              <p:cNvPr id="575" name="TextBox 574"/>
              <p:cNvSpPr txBox="1"/>
              <p:nvPr/>
            </p:nvSpPr>
            <p:spPr>
              <a:xfrm rot="2278656">
                <a:off x="3466593" y="3553553"/>
                <a:ext cx="1308147" cy="228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09585"/>
                <a:r>
                  <a:rPr lang="en-GB" sz="800" dirty="0" err="1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DSHx</a:t>
                </a:r>
                <a:endParaRPr lang="en-GB" sz="800" dirty="0">
                  <a:solidFill>
                    <a:srgbClr val="FB963C">
                      <a:lumMod val="75000"/>
                    </a:srgbClr>
                  </a:solidFill>
                  <a:latin typeface="Arial"/>
                </a:endParaRPr>
              </a:p>
            </p:txBody>
          </p:sp>
          <p:sp>
            <p:nvSpPr>
              <p:cNvPr id="576" name="TextBox 575"/>
              <p:cNvSpPr txBox="1"/>
              <p:nvPr/>
            </p:nvSpPr>
            <p:spPr>
              <a:xfrm rot="21187361">
                <a:off x="5283284" y="2763059"/>
                <a:ext cx="530079" cy="237911"/>
              </a:xfrm>
              <a:prstGeom prst="roundRect">
                <a:avLst>
                  <a:gd name="adj" fmla="val 33715"/>
                </a:avLst>
              </a:prstGeom>
              <a:solidFill>
                <a:srgbClr val="FFFFFF">
                  <a:alpha val="69804"/>
                </a:srgbClr>
              </a:solidFill>
              <a:ln>
                <a:noFill/>
              </a:ln>
            </p:spPr>
            <p:txBody>
              <a:bodyPr wrap="none" rtlCol="0">
                <a:noAutofit/>
              </a:bodyPr>
              <a:lstStyle>
                <a:defPPr>
                  <a:defRPr lang="en-US"/>
                </a:defPPr>
                <a:lvl1pPr>
                  <a:defRPr sz="1200" b="1"/>
                </a:lvl1pPr>
              </a:lstStyle>
              <a:p>
                <a:pPr algn="ctr" defTabSz="609585"/>
                <a:r>
                  <a:rPr lang="en-GB" sz="800" b="0" dirty="0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DFHx1</a:t>
                </a:r>
              </a:p>
            </p:txBody>
          </p:sp>
          <p:sp>
            <p:nvSpPr>
              <p:cNvPr id="577" name="Rounded Rectangle 576"/>
              <p:cNvSpPr/>
              <p:nvPr/>
            </p:nvSpPr>
            <p:spPr>
              <a:xfrm rot="20880900">
                <a:off x="4626467" y="4632294"/>
                <a:ext cx="198659" cy="126743"/>
              </a:xfrm>
              <a:prstGeom prst="roundRect">
                <a:avLst/>
              </a:prstGeom>
              <a:solidFill>
                <a:srgbClr val="FFC000"/>
              </a:solidFill>
              <a:ln w="635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8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578" name="Freeform 577"/>
              <p:cNvSpPr/>
              <p:nvPr/>
            </p:nvSpPr>
            <p:spPr>
              <a:xfrm>
                <a:off x="5441911" y="3009193"/>
                <a:ext cx="279400" cy="149225"/>
              </a:xfrm>
              <a:custGeom>
                <a:avLst/>
                <a:gdLst>
                  <a:gd name="connsiteX0" fmla="*/ 0 w 279400"/>
                  <a:gd name="connsiteY0" fmla="*/ 149225 h 149225"/>
                  <a:gd name="connsiteX1" fmla="*/ 279400 w 279400"/>
                  <a:gd name="connsiteY1" fmla="*/ 111125 h 149225"/>
                  <a:gd name="connsiteX2" fmla="*/ 279400 w 279400"/>
                  <a:gd name="connsiteY2" fmla="*/ 0 h 149225"/>
                  <a:gd name="connsiteX3" fmla="*/ 3175 w 279400"/>
                  <a:gd name="connsiteY3" fmla="*/ 34925 h 149225"/>
                  <a:gd name="connsiteX4" fmla="*/ 0 w 279400"/>
                  <a:gd name="connsiteY4" fmla="*/ 1492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400" h="149225">
                    <a:moveTo>
                      <a:pt x="0" y="149225"/>
                    </a:moveTo>
                    <a:lnTo>
                      <a:pt x="279400" y="111125"/>
                    </a:lnTo>
                    <a:lnTo>
                      <a:pt x="279400" y="0"/>
                    </a:lnTo>
                    <a:lnTo>
                      <a:pt x="3175" y="34925"/>
                    </a:lnTo>
                    <a:cubicBezTo>
                      <a:pt x="2117" y="73025"/>
                      <a:pt x="1058" y="111125"/>
                      <a:pt x="0" y="149225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800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79" name="TextBox 578"/>
              <p:cNvSpPr txBox="1"/>
              <p:nvPr/>
            </p:nvSpPr>
            <p:spPr>
              <a:xfrm rot="20952288">
                <a:off x="4443429" y="4388931"/>
                <a:ext cx="454798" cy="237911"/>
              </a:xfrm>
              <a:prstGeom prst="roundRect">
                <a:avLst>
                  <a:gd name="adj" fmla="val 33715"/>
                </a:avLst>
              </a:prstGeom>
              <a:solidFill>
                <a:srgbClr val="FFFFFF">
                  <a:alpha val="69804"/>
                </a:srgbClr>
              </a:solidFill>
              <a:ln>
                <a:noFill/>
              </a:ln>
            </p:spPr>
            <p:txBody>
              <a:bodyPr wrap="none" rtlCol="0">
                <a:noAutofit/>
              </a:bodyPr>
              <a:lstStyle>
                <a:defPPr>
                  <a:defRPr lang="en-US"/>
                </a:defPPr>
                <a:lvl1pPr>
                  <a:defRPr sz="1200" b="1"/>
                </a:lvl1pPr>
              </a:lstStyle>
              <a:p>
                <a:pPr algn="ctr" defTabSz="609585"/>
                <a:r>
                  <a:rPr lang="en-GB" sz="800" b="0" dirty="0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DFX</a:t>
                </a:r>
              </a:p>
            </p:txBody>
          </p:sp>
          <p:sp>
            <p:nvSpPr>
              <p:cNvPr id="580" name="Freeform 579"/>
              <p:cNvSpPr/>
              <p:nvPr/>
            </p:nvSpPr>
            <p:spPr>
              <a:xfrm>
                <a:off x="5786978" y="2931790"/>
                <a:ext cx="279400" cy="149225"/>
              </a:xfrm>
              <a:custGeom>
                <a:avLst/>
                <a:gdLst>
                  <a:gd name="connsiteX0" fmla="*/ 0 w 279400"/>
                  <a:gd name="connsiteY0" fmla="*/ 149225 h 149225"/>
                  <a:gd name="connsiteX1" fmla="*/ 279400 w 279400"/>
                  <a:gd name="connsiteY1" fmla="*/ 111125 h 149225"/>
                  <a:gd name="connsiteX2" fmla="*/ 279400 w 279400"/>
                  <a:gd name="connsiteY2" fmla="*/ 0 h 149225"/>
                  <a:gd name="connsiteX3" fmla="*/ 3175 w 279400"/>
                  <a:gd name="connsiteY3" fmla="*/ 34925 h 149225"/>
                  <a:gd name="connsiteX4" fmla="*/ 0 w 279400"/>
                  <a:gd name="connsiteY4" fmla="*/ 1492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400" h="149225">
                    <a:moveTo>
                      <a:pt x="0" y="149225"/>
                    </a:moveTo>
                    <a:lnTo>
                      <a:pt x="279400" y="111125"/>
                    </a:lnTo>
                    <a:lnTo>
                      <a:pt x="279400" y="0"/>
                    </a:lnTo>
                    <a:lnTo>
                      <a:pt x="3175" y="34925"/>
                    </a:lnTo>
                    <a:cubicBezTo>
                      <a:pt x="2117" y="73025"/>
                      <a:pt x="1058" y="111125"/>
                      <a:pt x="0" y="149225"/>
                    </a:cubicBezTo>
                    <a:close/>
                  </a:path>
                </a:pathLst>
              </a:custGeom>
              <a:solidFill>
                <a:srgbClr val="00B050">
                  <a:alpha val="69804"/>
                </a:srgbClr>
              </a:solidFill>
              <a:ln w="3175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/>
                <a:endParaRPr lang="en-GB" sz="8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581" name="Freeform 580"/>
              <p:cNvSpPr/>
              <p:nvPr/>
            </p:nvSpPr>
            <p:spPr>
              <a:xfrm>
                <a:off x="6435977" y="2859782"/>
                <a:ext cx="279400" cy="149225"/>
              </a:xfrm>
              <a:custGeom>
                <a:avLst/>
                <a:gdLst>
                  <a:gd name="connsiteX0" fmla="*/ 0 w 279400"/>
                  <a:gd name="connsiteY0" fmla="*/ 149225 h 149225"/>
                  <a:gd name="connsiteX1" fmla="*/ 279400 w 279400"/>
                  <a:gd name="connsiteY1" fmla="*/ 111125 h 149225"/>
                  <a:gd name="connsiteX2" fmla="*/ 279400 w 279400"/>
                  <a:gd name="connsiteY2" fmla="*/ 0 h 149225"/>
                  <a:gd name="connsiteX3" fmla="*/ 3175 w 279400"/>
                  <a:gd name="connsiteY3" fmla="*/ 34925 h 149225"/>
                  <a:gd name="connsiteX4" fmla="*/ 0 w 279400"/>
                  <a:gd name="connsiteY4" fmla="*/ 1492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400" h="149225">
                    <a:moveTo>
                      <a:pt x="0" y="149225"/>
                    </a:moveTo>
                    <a:lnTo>
                      <a:pt x="279400" y="111125"/>
                    </a:lnTo>
                    <a:lnTo>
                      <a:pt x="279400" y="0"/>
                    </a:lnTo>
                    <a:lnTo>
                      <a:pt x="3175" y="34925"/>
                    </a:lnTo>
                    <a:cubicBezTo>
                      <a:pt x="2117" y="73025"/>
                      <a:pt x="1058" y="111125"/>
                      <a:pt x="0" y="149225"/>
                    </a:cubicBezTo>
                    <a:close/>
                  </a:path>
                </a:pathLst>
              </a:custGeom>
              <a:solidFill>
                <a:srgbClr val="00B050">
                  <a:alpha val="69804"/>
                </a:srgbClr>
              </a:solidFill>
              <a:ln w="3175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/>
                <a:endParaRPr lang="en-GB" sz="8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582" name="TextBox 581"/>
              <p:cNvSpPr txBox="1"/>
              <p:nvPr/>
            </p:nvSpPr>
            <p:spPr>
              <a:xfrm rot="21187361">
                <a:off x="5977774" y="2674639"/>
                <a:ext cx="530079" cy="237911"/>
              </a:xfrm>
              <a:prstGeom prst="roundRect">
                <a:avLst>
                  <a:gd name="adj" fmla="val 33715"/>
                </a:avLst>
              </a:prstGeom>
              <a:solidFill>
                <a:srgbClr val="FFFFFF">
                  <a:alpha val="69804"/>
                </a:srgbClr>
              </a:solidFill>
              <a:ln>
                <a:noFill/>
              </a:ln>
            </p:spPr>
            <p:txBody>
              <a:bodyPr wrap="none" rtlCol="0">
                <a:noAutofit/>
              </a:bodyPr>
              <a:lstStyle>
                <a:defPPr>
                  <a:defRPr lang="en-US"/>
                </a:defPPr>
                <a:lvl1pPr>
                  <a:defRPr sz="1200" b="1"/>
                </a:lvl1pPr>
              </a:lstStyle>
              <a:p>
                <a:pPr algn="ctr" defTabSz="609585"/>
                <a:r>
                  <a:rPr lang="en-GB" sz="800" b="0" dirty="0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DFHx2</a:t>
                </a:r>
              </a:p>
            </p:txBody>
          </p:sp>
          <p:sp>
            <p:nvSpPr>
              <p:cNvPr id="583" name="Freeform 582"/>
              <p:cNvSpPr/>
              <p:nvPr/>
            </p:nvSpPr>
            <p:spPr>
              <a:xfrm>
                <a:off x="6109650" y="2923772"/>
                <a:ext cx="279400" cy="149225"/>
              </a:xfrm>
              <a:custGeom>
                <a:avLst/>
                <a:gdLst>
                  <a:gd name="connsiteX0" fmla="*/ 0 w 279400"/>
                  <a:gd name="connsiteY0" fmla="*/ 149225 h 149225"/>
                  <a:gd name="connsiteX1" fmla="*/ 279400 w 279400"/>
                  <a:gd name="connsiteY1" fmla="*/ 111125 h 149225"/>
                  <a:gd name="connsiteX2" fmla="*/ 279400 w 279400"/>
                  <a:gd name="connsiteY2" fmla="*/ 0 h 149225"/>
                  <a:gd name="connsiteX3" fmla="*/ 3175 w 279400"/>
                  <a:gd name="connsiteY3" fmla="*/ 34925 h 149225"/>
                  <a:gd name="connsiteX4" fmla="*/ 0 w 279400"/>
                  <a:gd name="connsiteY4" fmla="*/ 1492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400" h="149225">
                    <a:moveTo>
                      <a:pt x="0" y="149225"/>
                    </a:moveTo>
                    <a:lnTo>
                      <a:pt x="279400" y="111125"/>
                    </a:lnTo>
                    <a:lnTo>
                      <a:pt x="279400" y="0"/>
                    </a:lnTo>
                    <a:lnTo>
                      <a:pt x="3175" y="34925"/>
                    </a:lnTo>
                    <a:cubicBezTo>
                      <a:pt x="2117" y="73025"/>
                      <a:pt x="1058" y="111125"/>
                      <a:pt x="0" y="149225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800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584" name="Group 583"/>
              <p:cNvGrpSpPr/>
              <p:nvPr/>
            </p:nvGrpSpPr>
            <p:grpSpPr>
              <a:xfrm>
                <a:off x="3468133" y="3070556"/>
                <a:ext cx="2641517" cy="1681638"/>
                <a:chOff x="3468133" y="3070556"/>
                <a:chExt cx="2641517" cy="1681638"/>
              </a:xfrm>
            </p:grpSpPr>
            <p:sp>
              <p:nvSpPr>
                <p:cNvPr id="587" name="Freeform 586"/>
                <p:cNvSpPr/>
                <p:nvPr/>
              </p:nvSpPr>
              <p:spPr>
                <a:xfrm>
                  <a:off x="3468133" y="3070556"/>
                  <a:ext cx="1964927" cy="1681638"/>
                </a:xfrm>
                <a:custGeom>
                  <a:avLst/>
                  <a:gdLst>
                    <a:gd name="connsiteX0" fmla="*/ 1964927 w 1964927"/>
                    <a:gd name="connsiteY0" fmla="*/ 76504 h 1681638"/>
                    <a:gd name="connsiteX1" fmla="*/ 1865867 w 1964927"/>
                    <a:gd name="connsiteY1" fmla="*/ 61264 h 1681638"/>
                    <a:gd name="connsiteX2" fmla="*/ 1782047 w 1964927"/>
                    <a:gd name="connsiteY2" fmla="*/ 304 h 1681638"/>
                    <a:gd name="connsiteX3" fmla="*/ 1507727 w 1964927"/>
                    <a:gd name="connsiteY3" fmla="*/ 38404 h 1681638"/>
                    <a:gd name="connsiteX4" fmla="*/ 1195307 w 1964927"/>
                    <a:gd name="connsiteY4" fmla="*/ 53644 h 1681638"/>
                    <a:gd name="connsiteX5" fmla="*/ 745727 w 1964927"/>
                    <a:gd name="connsiteY5" fmla="*/ 122224 h 1681638"/>
                    <a:gd name="connsiteX6" fmla="*/ 341867 w 1964927"/>
                    <a:gd name="connsiteY6" fmla="*/ 145084 h 1681638"/>
                    <a:gd name="connsiteX7" fmla="*/ 44687 w 1964927"/>
                    <a:gd name="connsiteY7" fmla="*/ 190804 h 1681638"/>
                    <a:gd name="connsiteX8" fmla="*/ 6587 w 1964927"/>
                    <a:gd name="connsiteY8" fmla="*/ 259384 h 1681638"/>
                    <a:gd name="connsiteX9" fmla="*/ 98027 w 1964927"/>
                    <a:gd name="connsiteY9" fmla="*/ 327964 h 1681638"/>
                    <a:gd name="connsiteX10" fmla="*/ 151367 w 1964927"/>
                    <a:gd name="connsiteY10" fmla="*/ 449884 h 1681638"/>
                    <a:gd name="connsiteX11" fmla="*/ 296147 w 1964927"/>
                    <a:gd name="connsiteY11" fmla="*/ 503224 h 1681638"/>
                    <a:gd name="connsiteX12" fmla="*/ 395207 w 1964927"/>
                    <a:gd name="connsiteY12" fmla="*/ 670864 h 1681638"/>
                    <a:gd name="connsiteX13" fmla="*/ 593327 w 1964927"/>
                    <a:gd name="connsiteY13" fmla="*/ 686104 h 1681638"/>
                    <a:gd name="connsiteX14" fmla="*/ 646667 w 1964927"/>
                    <a:gd name="connsiteY14" fmla="*/ 876604 h 1681638"/>
                    <a:gd name="connsiteX15" fmla="*/ 799067 w 1964927"/>
                    <a:gd name="connsiteY15" fmla="*/ 868984 h 1681638"/>
                    <a:gd name="connsiteX16" fmla="*/ 860027 w 1964927"/>
                    <a:gd name="connsiteY16" fmla="*/ 990904 h 1681638"/>
                    <a:gd name="connsiteX17" fmla="*/ 882887 w 1964927"/>
                    <a:gd name="connsiteY17" fmla="*/ 1227124 h 1681638"/>
                    <a:gd name="connsiteX18" fmla="*/ 905747 w 1964927"/>
                    <a:gd name="connsiteY18" fmla="*/ 1554784 h 1681638"/>
                    <a:gd name="connsiteX19" fmla="*/ 981947 w 1964927"/>
                    <a:gd name="connsiteY19" fmla="*/ 1676704 h 1681638"/>
                    <a:gd name="connsiteX20" fmla="*/ 1157207 w 1964927"/>
                    <a:gd name="connsiteY20" fmla="*/ 1646224 h 1681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964927" h="1681638">
                      <a:moveTo>
                        <a:pt x="1964927" y="76504"/>
                      </a:moveTo>
                      <a:cubicBezTo>
                        <a:pt x="1930637" y="75234"/>
                        <a:pt x="1896347" y="73964"/>
                        <a:pt x="1865867" y="61264"/>
                      </a:cubicBezTo>
                      <a:cubicBezTo>
                        <a:pt x="1835387" y="48564"/>
                        <a:pt x="1841737" y="4114"/>
                        <a:pt x="1782047" y="304"/>
                      </a:cubicBezTo>
                      <a:cubicBezTo>
                        <a:pt x="1722357" y="-3506"/>
                        <a:pt x="1605517" y="29514"/>
                        <a:pt x="1507727" y="38404"/>
                      </a:cubicBezTo>
                      <a:cubicBezTo>
                        <a:pt x="1409937" y="47294"/>
                        <a:pt x="1322307" y="39674"/>
                        <a:pt x="1195307" y="53644"/>
                      </a:cubicBezTo>
                      <a:cubicBezTo>
                        <a:pt x="1068307" y="67614"/>
                        <a:pt x="887967" y="106984"/>
                        <a:pt x="745727" y="122224"/>
                      </a:cubicBezTo>
                      <a:cubicBezTo>
                        <a:pt x="603487" y="137464"/>
                        <a:pt x="458707" y="133654"/>
                        <a:pt x="341867" y="145084"/>
                      </a:cubicBezTo>
                      <a:cubicBezTo>
                        <a:pt x="225027" y="156514"/>
                        <a:pt x="100567" y="171754"/>
                        <a:pt x="44687" y="190804"/>
                      </a:cubicBezTo>
                      <a:cubicBezTo>
                        <a:pt x="-11193" y="209854"/>
                        <a:pt x="-2303" y="236524"/>
                        <a:pt x="6587" y="259384"/>
                      </a:cubicBezTo>
                      <a:cubicBezTo>
                        <a:pt x="15477" y="282244"/>
                        <a:pt x="73897" y="296214"/>
                        <a:pt x="98027" y="327964"/>
                      </a:cubicBezTo>
                      <a:cubicBezTo>
                        <a:pt x="122157" y="359714"/>
                        <a:pt x="118347" y="420674"/>
                        <a:pt x="151367" y="449884"/>
                      </a:cubicBezTo>
                      <a:cubicBezTo>
                        <a:pt x="184387" y="479094"/>
                        <a:pt x="255507" y="466394"/>
                        <a:pt x="296147" y="503224"/>
                      </a:cubicBezTo>
                      <a:cubicBezTo>
                        <a:pt x="336787" y="540054"/>
                        <a:pt x="345677" y="640384"/>
                        <a:pt x="395207" y="670864"/>
                      </a:cubicBezTo>
                      <a:cubicBezTo>
                        <a:pt x="444737" y="701344"/>
                        <a:pt x="551417" y="651814"/>
                        <a:pt x="593327" y="686104"/>
                      </a:cubicBezTo>
                      <a:cubicBezTo>
                        <a:pt x="635237" y="720394"/>
                        <a:pt x="612377" y="846124"/>
                        <a:pt x="646667" y="876604"/>
                      </a:cubicBezTo>
                      <a:cubicBezTo>
                        <a:pt x="680957" y="907084"/>
                        <a:pt x="763507" y="849934"/>
                        <a:pt x="799067" y="868984"/>
                      </a:cubicBezTo>
                      <a:cubicBezTo>
                        <a:pt x="834627" y="888034"/>
                        <a:pt x="846057" y="931214"/>
                        <a:pt x="860027" y="990904"/>
                      </a:cubicBezTo>
                      <a:cubicBezTo>
                        <a:pt x="873997" y="1050594"/>
                        <a:pt x="875267" y="1133144"/>
                        <a:pt x="882887" y="1227124"/>
                      </a:cubicBezTo>
                      <a:cubicBezTo>
                        <a:pt x="890507" y="1321104"/>
                        <a:pt x="889237" y="1479854"/>
                        <a:pt x="905747" y="1554784"/>
                      </a:cubicBezTo>
                      <a:cubicBezTo>
                        <a:pt x="922257" y="1629714"/>
                        <a:pt x="940037" y="1661464"/>
                        <a:pt x="981947" y="1676704"/>
                      </a:cubicBezTo>
                      <a:cubicBezTo>
                        <a:pt x="1023857" y="1691944"/>
                        <a:pt x="1090532" y="1669084"/>
                        <a:pt x="1157207" y="1646224"/>
                      </a:cubicBezTo>
                    </a:path>
                  </a:pathLst>
                </a:custGeom>
                <a:noFill/>
                <a:ln w="15875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8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cxnSp>
              <p:nvCxnSpPr>
                <p:cNvPr id="588" name="Straight Connector 587"/>
                <p:cNvCxnSpPr>
                  <a:stCxn id="578" idx="1"/>
                  <a:endCxn id="583" idx="0"/>
                </p:cNvCxnSpPr>
                <p:nvPr/>
              </p:nvCxnSpPr>
              <p:spPr>
                <a:xfrm flipV="1">
                  <a:off x="5721311" y="3072997"/>
                  <a:ext cx="388339" cy="47321"/>
                </a:xfrm>
                <a:prstGeom prst="line">
                  <a:avLst/>
                </a:prstGeom>
                <a:noFill/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</p:grpSp>
          <p:cxnSp>
            <p:nvCxnSpPr>
              <p:cNvPr id="585" name="Straight Connector 584"/>
              <p:cNvCxnSpPr/>
              <p:nvPr/>
            </p:nvCxnSpPr>
            <p:spPr>
              <a:xfrm>
                <a:off x="5933557" y="3050851"/>
                <a:ext cx="115206" cy="110274"/>
              </a:xfrm>
              <a:prstGeom prst="line">
                <a:avLst/>
              </a:prstGeom>
              <a:ln w="9525">
                <a:solidFill>
                  <a:srgbClr val="00B05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6" name="Straight Connector 585"/>
              <p:cNvCxnSpPr/>
              <p:nvPr/>
            </p:nvCxnSpPr>
            <p:spPr>
              <a:xfrm flipH="1">
                <a:off x="6536919" y="2997287"/>
                <a:ext cx="38758" cy="99370"/>
              </a:xfrm>
              <a:prstGeom prst="line">
                <a:avLst/>
              </a:prstGeom>
              <a:ln w="9525">
                <a:solidFill>
                  <a:srgbClr val="00B05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9" name="Rounded Rectangle 588"/>
            <p:cNvSpPr/>
            <p:nvPr/>
          </p:nvSpPr>
          <p:spPr>
            <a:xfrm rot="20785976">
              <a:off x="4790870" y="3464259"/>
              <a:ext cx="408894" cy="76203"/>
            </a:xfrm>
            <a:prstGeom prst="roundRect">
              <a:avLst/>
            </a:prstGeom>
            <a:solidFill>
              <a:srgbClr val="92D050"/>
            </a:solidFill>
            <a:ln w="6350">
              <a:solidFill>
                <a:srgbClr val="00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8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590" name="TextBox 589"/>
            <p:cNvSpPr txBox="1"/>
            <p:nvPr/>
          </p:nvSpPr>
          <p:spPr>
            <a:xfrm rot="20738325">
              <a:off x="5151191" y="3355191"/>
              <a:ext cx="237084" cy="161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D2</a:t>
              </a:r>
            </a:p>
          </p:txBody>
        </p:sp>
        <p:grpSp>
          <p:nvGrpSpPr>
            <p:cNvPr id="591" name="Group 590"/>
            <p:cNvGrpSpPr/>
            <p:nvPr/>
          </p:nvGrpSpPr>
          <p:grpSpPr>
            <a:xfrm rot="18617565">
              <a:off x="5224433" y="2978146"/>
              <a:ext cx="330859" cy="482481"/>
              <a:chOff x="3530310" y="3792598"/>
              <a:chExt cx="467875" cy="682286"/>
            </a:xfrm>
          </p:grpSpPr>
          <p:cxnSp>
            <p:nvCxnSpPr>
              <p:cNvPr id="592" name="Straight Arrow Connector 591"/>
              <p:cNvCxnSpPr/>
              <p:nvPr/>
            </p:nvCxnSpPr>
            <p:spPr>
              <a:xfrm rot="2982435" flipV="1">
                <a:off x="3428090" y="4057946"/>
                <a:ext cx="682286" cy="151590"/>
              </a:xfrm>
              <a:prstGeom prst="straightConnector1">
                <a:avLst/>
              </a:prstGeom>
              <a:ln>
                <a:solidFill>
                  <a:schemeClr val="bg1">
                    <a:lumMod val="75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3" name="TextBox 592"/>
              <p:cNvSpPr txBox="1"/>
              <p:nvPr/>
            </p:nvSpPr>
            <p:spPr>
              <a:xfrm rot="2180627">
                <a:off x="3530310" y="3924314"/>
                <a:ext cx="467875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≈45m</a:t>
                </a:r>
              </a:p>
            </p:txBody>
          </p:sp>
        </p:grpSp>
        <p:grpSp>
          <p:nvGrpSpPr>
            <p:cNvPr id="594" name="Group 593"/>
            <p:cNvGrpSpPr/>
            <p:nvPr/>
          </p:nvGrpSpPr>
          <p:grpSpPr>
            <a:xfrm>
              <a:off x="4338500" y="2168687"/>
              <a:ext cx="1438134" cy="1292688"/>
              <a:chOff x="2329419" y="3143836"/>
              <a:chExt cx="2033696" cy="1828017"/>
            </a:xfrm>
          </p:grpSpPr>
          <p:grpSp>
            <p:nvGrpSpPr>
              <p:cNvPr id="595" name="Group 594"/>
              <p:cNvGrpSpPr/>
              <p:nvPr/>
            </p:nvGrpSpPr>
            <p:grpSpPr>
              <a:xfrm>
                <a:off x="2329419" y="3143836"/>
                <a:ext cx="2030736" cy="1828017"/>
                <a:chOff x="2329419" y="3143836"/>
                <a:chExt cx="2030736" cy="1828017"/>
              </a:xfrm>
            </p:grpSpPr>
            <p:grpSp>
              <p:nvGrpSpPr>
                <p:cNvPr id="597" name="Group 596"/>
                <p:cNvGrpSpPr/>
                <p:nvPr/>
              </p:nvGrpSpPr>
              <p:grpSpPr>
                <a:xfrm>
                  <a:off x="2329419" y="3143836"/>
                  <a:ext cx="1006333" cy="1828017"/>
                  <a:chOff x="2329419" y="3143836"/>
                  <a:chExt cx="1006333" cy="1828017"/>
                </a:xfrm>
              </p:grpSpPr>
              <p:sp>
                <p:nvSpPr>
                  <p:cNvPr id="599" name="TextBox 598"/>
                  <p:cNvSpPr txBox="1"/>
                  <p:nvPr/>
                </p:nvSpPr>
                <p:spPr>
                  <a:xfrm rot="21187361">
                    <a:off x="2329419" y="3143836"/>
                    <a:ext cx="530079" cy="237911"/>
                  </a:xfrm>
                  <a:prstGeom prst="roundRect">
                    <a:avLst>
                      <a:gd name="adj" fmla="val 33715"/>
                    </a:avLst>
                  </a:prstGeom>
                  <a:solidFill>
                    <a:srgbClr val="FFFFFF">
                      <a:alpha val="69804"/>
                    </a:srgbClr>
                  </a:solidFill>
                  <a:ln>
                    <a:noFill/>
                  </a:ln>
                </p:spPr>
                <p:txBody>
                  <a:bodyPr wrap="none" rtlCol="0">
                    <a:noAutofit/>
                  </a:bodyPr>
                  <a:lstStyle>
                    <a:defPPr>
                      <a:defRPr lang="en-US"/>
                    </a:defPPr>
                    <a:lvl1pPr>
                      <a:defRPr sz="1200" b="1"/>
                    </a:lvl1pPr>
                  </a:lstStyle>
                  <a:p>
                    <a:pPr algn="ctr" defTabSz="609585"/>
                    <a:r>
                      <a:rPr lang="en-GB" sz="800" dirty="0">
                        <a:solidFill>
                          <a:srgbClr val="7030A0"/>
                        </a:solidFill>
                        <a:latin typeface="Arial"/>
                      </a:rPr>
                      <a:t>DFHM</a:t>
                    </a:r>
                  </a:p>
                </p:txBody>
              </p:sp>
              <p:sp>
                <p:nvSpPr>
                  <p:cNvPr id="600" name="Freeform 599"/>
                  <p:cNvSpPr/>
                  <p:nvPr/>
                </p:nvSpPr>
                <p:spPr>
                  <a:xfrm>
                    <a:off x="2403764" y="3338945"/>
                    <a:ext cx="443345" cy="193964"/>
                  </a:xfrm>
                  <a:custGeom>
                    <a:avLst/>
                    <a:gdLst>
                      <a:gd name="connsiteX0" fmla="*/ 20781 w 443345"/>
                      <a:gd name="connsiteY0" fmla="*/ 193964 h 193964"/>
                      <a:gd name="connsiteX1" fmla="*/ 443345 w 443345"/>
                      <a:gd name="connsiteY1" fmla="*/ 138546 h 193964"/>
                      <a:gd name="connsiteX2" fmla="*/ 429491 w 443345"/>
                      <a:gd name="connsiteY2" fmla="*/ 0 h 193964"/>
                      <a:gd name="connsiteX3" fmla="*/ 0 w 443345"/>
                      <a:gd name="connsiteY3" fmla="*/ 62346 h 193964"/>
                      <a:gd name="connsiteX4" fmla="*/ 20781 w 443345"/>
                      <a:gd name="connsiteY4" fmla="*/ 193964 h 193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43345" h="193964">
                        <a:moveTo>
                          <a:pt x="20781" y="193964"/>
                        </a:moveTo>
                        <a:lnTo>
                          <a:pt x="443345" y="138546"/>
                        </a:lnTo>
                        <a:lnTo>
                          <a:pt x="429491" y="0"/>
                        </a:lnTo>
                        <a:lnTo>
                          <a:pt x="0" y="62346"/>
                        </a:lnTo>
                        <a:lnTo>
                          <a:pt x="20781" y="193964"/>
                        </a:lnTo>
                        <a:close/>
                      </a:path>
                    </a:pathLst>
                  </a:custGeom>
                  <a:solidFill>
                    <a:srgbClr val="E8C7F5"/>
                  </a:solidFill>
                  <a:ln w="6350">
                    <a:solidFill>
                      <a:srgbClr val="7030A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09585"/>
                    <a:endParaRPr lang="en-GB" sz="800">
                      <a:solidFill>
                        <a:prstClr val="white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601" name="TextBox 600"/>
                  <p:cNvSpPr txBox="1"/>
                  <p:nvPr/>
                </p:nvSpPr>
                <p:spPr>
                  <a:xfrm rot="20952288">
                    <a:off x="2880954" y="4639575"/>
                    <a:ext cx="454798" cy="237911"/>
                  </a:xfrm>
                  <a:prstGeom prst="roundRect">
                    <a:avLst>
                      <a:gd name="adj" fmla="val 33715"/>
                    </a:avLst>
                  </a:prstGeom>
                  <a:solidFill>
                    <a:srgbClr val="FFFFFF">
                      <a:alpha val="69804"/>
                    </a:srgbClr>
                  </a:solidFill>
                  <a:ln>
                    <a:noFill/>
                  </a:ln>
                </p:spPr>
                <p:txBody>
                  <a:bodyPr wrap="none" rtlCol="0">
                    <a:noAutofit/>
                  </a:bodyPr>
                  <a:lstStyle>
                    <a:defPPr>
                      <a:defRPr lang="en-US"/>
                    </a:defPPr>
                    <a:lvl1pPr>
                      <a:defRPr sz="1200" b="1"/>
                    </a:lvl1pPr>
                  </a:lstStyle>
                  <a:p>
                    <a:pPr algn="ctr" defTabSz="609585"/>
                    <a:r>
                      <a:rPr lang="en-GB" sz="800" dirty="0">
                        <a:solidFill>
                          <a:srgbClr val="7030A0"/>
                        </a:solidFill>
                        <a:latin typeface="Arial"/>
                      </a:rPr>
                      <a:t>DFM</a:t>
                    </a:r>
                  </a:p>
                </p:txBody>
              </p:sp>
              <p:sp>
                <p:nvSpPr>
                  <p:cNvPr id="602" name="Rounded Rectangle 601"/>
                  <p:cNvSpPr/>
                  <p:nvPr/>
                </p:nvSpPr>
                <p:spPr>
                  <a:xfrm rot="20835085">
                    <a:off x="3043133" y="4864093"/>
                    <a:ext cx="247975" cy="107760"/>
                  </a:xfrm>
                  <a:prstGeom prst="roundRect">
                    <a:avLst/>
                  </a:prstGeom>
                  <a:solidFill>
                    <a:srgbClr val="E8C7F5"/>
                  </a:solidFill>
                  <a:ln w="6350">
                    <a:solidFill>
                      <a:srgbClr val="7030A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09585"/>
                    <a:endParaRPr lang="en-GB" sz="800">
                      <a:solidFill>
                        <a:prstClr val="white"/>
                      </a:solidFill>
                      <a:latin typeface="Arial"/>
                    </a:endParaRPr>
                  </a:p>
                </p:txBody>
              </p:sp>
            </p:grpSp>
            <p:sp>
              <p:nvSpPr>
                <p:cNvPr id="598" name="Freeform 597"/>
                <p:cNvSpPr/>
                <p:nvPr/>
              </p:nvSpPr>
              <p:spPr>
                <a:xfrm>
                  <a:off x="2841625" y="3333220"/>
                  <a:ext cx="1518530" cy="1553105"/>
                </a:xfrm>
                <a:custGeom>
                  <a:avLst/>
                  <a:gdLst>
                    <a:gd name="connsiteX0" fmla="*/ 0 w 1518530"/>
                    <a:gd name="connsiteY0" fmla="*/ 70380 h 1553105"/>
                    <a:gd name="connsiteX1" fmla="*/ 454025 w 1518530"/>
                    <a:gd name="connsiteY1" fmla="*/ 530 h 1553105"/>
                    <a:gd name="connsiteX2" fmla="*/ 568325 w 1518530"/>
                    <a:gd name="connsiteY2" fmla="*/ 44980 h 1553105"/>
                    <a:gd name="connsiteX3" fmla="*/ 635000 w 1518530"/>
                    <a:gd name="connsiteY3" fmla="*/ 162455 h 1553105"/>
                    <a:gd name="connsiteX4" fmla="*/ 657225 w 1518530"/>
                    <a:gd name="connsiteY4" fmla="*/ 267230 h 1553105"/>
                    <a:gd name="connsiteX5" fmla="*/ 758825 w 1518530"/>
                    <a:gd name="connsiteY5" fmla="*/ 298980 h 1553105"/>
                    <a:gd name="connsiteX6" fmla="*/ 854075 w 1518530"/>
                    <a:gd name="connsiteY6" fmla="*/ 308505 h 1553105"/>
                    <a:gd name="connsiteX7" fmla="*/ 892175 w 1518530"/>
                    <a:gd name="connsiteY7" fmla="*/ 384705 h 1553105"/>
                    <a:gd name="connsiteX8" fmla="*/ 949325 w 1518530"/>
                    <a:gd name="connsiteY8" fmla="*/ 514880 h 1553105"/>
                    <a:gd name="connsiteX9" fmla="*/ 1012825 w 1518530"/>
                    <a:gd name="connsiteY9" fmla="*/ 549805 h 1553105"/>
                    <a:gd name="connsiteX10" fmla="*/ 1139825 w 1518530"/>
                    <a:gd name="connsiteY10" fmla="*/ 556155 h 1553105"/>
                    <a:gd name="connsiteX11" fmla="*/ 1212850 w 1518530"/>
                    <a:gd name="connsiteY11" fmla="*/ 619655 h 1553105"/>
                    <a:gd name="connsiteX12" fmla="*/ 1276350 w 1518530"/>
                    <a:gd name="connsiteY12" fmla="*/ 733955 h 1553105"/>
                    <a:gd name="connsiteX13" fmla="*/ 1343025 w 1518530"/>
                    <a:gd name="connsiteY13" fmla="*/ 768880 h 1553105"/>
                    <a:gd name="connsiteX14" fmla="*/ 1422400 w 1518530"/>
                    <a:gd name="connsiteY14" fmla="*/ 733955 h 1553105"/>
                    <a:gd name="connsiteX15" fmla="*/ 1476375 w 1518530"/>
                    <a:gd name="connsiteY15" fmla="*/ 829205 h 1553105"/>
                    <a:gd name="connsiteX16" fmla="*/ 1489075 w 1518530"/>
                    <a:gd name="connsiteY16" fmla="*/ 987955 h 1553105"/>
                    <a:gd name="connsiteX17" fmla="*/ 1501775 w 1518530"/>
                    <a:gd name="connsiteY17" fmla="*/ 1165755 h 1553105"/>
                    <a:gd name="connsiteX18" fmla="*/ 1517650 w 1518530"/>
                    <a:gd name="connsiteY18" fmla="*/ 1321330 h 1553105"/>
                    <a:gd name="connsiteX19" fmla="*/ 1473200 w 1518530"/>
                    <a:gd name="connsiteY19" fmla="*/ 1454680 h 1553105"/>
                    <a:gd name="connsiteX20" fmla="*/ 1362075 w 1518530"/>
                    <a:gd name="connsiteY20" fmla="*/ 1495955 h 1553105"/>
                    <a:gd name="connsiteX21" fmla="*/ 1203325 w 1518530"/>
                    <a:gd name="connsiteY21" fmla="*/ 1489605 h 1553105"/>
                    <a:gd name="connsiteX22" fmla="*/ 1073150 w 1518530"/>
                    <a:gd name="connsiteY22" fmla="*/ 1451505 h 1553105"/>
                    <a:gd name="connsiteX23" fmla="*/ 869950 w 1518530"/>
                    <a:gd name="connsiteY23" fmla="*/ 1445155 h 1553105"/>
                    <a:gd name="connsiteX24" fmla="*/ 641350 w 1518530"/>
                    <a:gd name="connsiteY24" fmla="*/ 1515005 h 1553105"/>
                    <a:gd name="connsiteX25" fmla="*/ 444500 w 1518530"/>
                    <a:gd name="connsiteY25" fmla="*/ 1553105 h 1553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518530" h="1553105">
                      <a:moveTo>
                        <a:pt x="0" y="70380"/>
                      </a:moveTo>
                      <a:cubicBezTo>
                        <a:pt x="179652" y="37571"/>
                        <a:pt x="359304" y="4763"/>
                        <a:pt x="454025" y="530"/>
                      </a:cubicBezTo>
                      <a:cubicBezTo>
                        <a:pt x="548746" y="-3703"/>
                        <a:pt x="538163" y="17992"/>
                        <a:pt x="568325" y="44980"/>
                      </a:cubicBezTo>
                      <a:cubicBezTo>
                        <a:pt x="598488" y="71968"/>
                        <a:pt x="620183" y="125413"/>
                        <a:pt x="635000" y="162455"/>
                      </a:cubicBezTo>
                      <a:cubicBezTo>
                        <a:pt x="649817" y="199497"/>
                        <a:pt x="636588" y="244476"/>
                        <a:pt x="657225" y="267230"/>
                      </a:cubicBezTo>
                      <a:cubicBezTo>
                        <a:pt x="677862" y="289984"/>
                        <a:pt x="726017" y="292101"/>
                        <a:pt x="758825" y="298980"/>
                      </a:cubicBezTo>
                      <a:cubicBezTo>
                        <a:pt x="791633" y="305859"/>
                        <a:pt x="831850" y="294217"/>
                        <a:pt x="854075" y="308505"/>
                      </a:cubicBezTo>
                      <a:cubicBezTo>
                        <a:pt x="876300" y="322793"/>
                        <a:pt x="876300" y="350309"/>
                        <a:pt x="892175" y="384705"/>
                      </a:cubicBezTo>
                      <a:cubicBezTo>
                        <a:pt x="908050" y="419101"/>
                        <a:pt x="929217" y="487363"/>
                        <a:pt x="949325" y="514880"/>
                      </a:cubicBezTo>
                      <a:cubicBezTo>
                        <a:pt x="969433" y="542397"/>
                        <a:pt x="981075" y="542926"/>
                        <a:pt x="1012825" y="549805"/>
                      </a:cubicBezTo>
                      <a:cubicBezTo>
                        <a:pt x="1044575" y="556684"/>
                        <a:pt x="1106488" y="544513"/>
                        <a:pt x="1139825" y="556155"/>
                      </a:cubicBezTo>
                      <a:cubicBezTo>
                        <a:pt x="1173162" y="567797"/>
                        <a:pt x="1190096" y="590022"/>
                        <a:pt x="1212850" y="619655"/>
                      </a:cubicBezTo>
                      <a:cubicBezTo>
                        <a:pt x="1235604" y="649288"/>
                        <a:pt x="1254654" y="709084"/>
                        <a:pt x="1276350" y="733955"/>
                      </a:cubicBezTo>
                      <a:cubicBezTo>
                        <a:pt x="1298046" y="758826"/>
                        <a:pt x="1318683" y="768880"/>
                        <a:pt x="1343025" y="768880"/>
                      </a:cubicBezTo>
                      <a:cubicBezTo>
                        <a:pt x="1367367" y="768880"/>
                        <a:pt x="1400175" y="723901"/>
                        <a:pt x="1422400" y="733955"/>
                      </a:cubicBezTo>
                      <a:cubicBezTo>
                        <a:pt x="1444625" y="744009"/>
                        <a:pt x="1465263" y="786872"/>
                        <a:pt x="1476375" y="829205"/>
                      </a:cubicBezTo>
                      <a:cubicBezTo>
                        <a:pt x="1487487" y="871538"/>
                        <a:pt x="1484842" y="931863"/>
                        <a:pt x="1489075" y="987955"/>
                      </a:cubicBezTo>
                      <a:cubicBezTo>
                        <a:pt x="1493308" y="1044047"/>
                        <a:pt x="1497013" y="1110193"/>
                        <a:pt x="1501775" y="1165755"/>
                      </a:cubicBezTo>
                      <a:cubicBezTo>
                        <a:pt x="1506538" y="1221318"/>
                        <a:pt x="1522412" y="1273176"/>
                        <a:pt x="1517650" y="1321330"/>
                      </a:cubicBezTo>
                      <a:cubicBezTo>
                        <a:pt x="1512888" y="1369484"/>
                        <a:pt x="1499129" y="1425576"/>
                        <a:pt x="1473200" y="1454680"/>
                      </a:cubicBezTo>
                      <a:cubicBezTo>
                        <a:pt x="1447271" y="1483784"/>
                        <a:pt x="1407054" y="1490134"/>
                        <a:pt x="1362075" y="1495955"/>
                      </a:cubicBezTo>
                      <a:cubicBezTo>
                        <a:pt x="1317096" y="1501776"/>
                        <a:pt x="1251479" y="1497013"/>
                        <a:pt x="1203325" y="1489605"/>
                      </a:cubicBezTo>
                      <a:cubicBezTo>
                        <a:pt x="1155171" y="1482197"/>
                        <a:pt x="1128712" y="1458913"/>
                        <a:pt x="1073150" y="1451505"/>
                      </a:cubicBezTo>
                      <a:cubicBezTo>
                        <a:pt x="1017588" y="1444097"/>
                        <a:pt x="941917" y="1434572"/>
                        <a:pt x="869950" y="1445155"/>
                      </a:cubicBezTo>
                      <a:cubicBezTo>
                        <a:pt x="797983" y="1455738"/>
                        <a:pt x="712258" y="1497013"/>
                        <a:pt x="641350" y="1515005"/>
                      </a:cubicBezTo>
                      <a:cubicBezTo>
                        <a:pt x="570442" y="1532997"/>
                        <a:pt x="507471" y="1543051"/>
                        <a:pt x="444500" y="1553105"/>
                      </a:cubicBezTo>
                    </a:path>
                  </a:pathLst>
                </a:custGeom>
                <a:noFill/>
                <a:ln w="15875">
                  <a:solidFill>
                    <a:srgbClr val="7030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8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sp>
            <p:nvSpPr>
              <p:cNvPr id="596" name="TextBox 595"/>
              <p:cNvSpPr txBox="1"/>
              <p:nvPr/>
            </p:nvSpPr>
            <p:spPr>
              <a:xfrm rot="2278656">
                <a:off x="3054966" y="3811020"/>
                <a:ext cx="1308149" cy="228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09585"/>
                <a:r>
                  <a:rPr lang="en-GB" sz="800" dirty="0" err="1">
                    <a:solidFill>
                      <a:srgbClr val="7030A0"/>
                    </a:solidFill>
                    <a:latin typeface="Arial"/>
                  </a:rPr>
                  <a:t>DSHm</a:t>
                </a:r>
                <a:endParaRPr lang="en-GB" sz="800" dirty="0">
                  <a:solidFill>
                    <a:srgbClr val="7030A0"/>
                  </a:solidFill>
                  <a:latin typeface="Arial"/>
                </a:endParaRPr>
              </a:p>
            </p:txBody>
          </p:sp>
        </p:grpSp>
        <p:grpSp>
          <p:nvGrpSpPr>
            <p:cNvPr id="603" name="Group 602"/>
            <p:cNvGrpSpPr/>
            <p:nvPr/>
          </p:nvGrpSpPr>
          <p:grpSpPr>
            <a:xfrm>
              <a:off x="4244251" y="2457641"/>
              <a:ext cx="4446427" cy="1096823"/>
              <a:chOff x="2196139" y="3552453"/>
              <a:chExt cx="6287788" cy="1551041"/>
            </a:xfrm>
          </p:grpSpPr>
          <p:grpSp>
            <p:nvGrpSpPr>
              <p:cNvPr id="604" name="Group 603"/>
              <p:cNvGrpSpPr/>
              <p:nvPr/>
            </p:nvGrpSpPr>
            <p:grpSpPr>
              <a:xfrm>
                <a:off x="4836121" y="3886163"/>
                <a:ext cx="3647806" cy="1217331"/>
                <a:chOff x="5988677" y="3994310"/>
                <a:chExt cx="3647806" cy="1217331"/>
              </a:xfrm>
            </p:grpSpPr>
            <p:cxnSp>
              <p:nvCxnSpPr>
                <p:cNvPr id="613" name="Straight Arrow Connector 612"/>
                <p:cNvCxnSpPr/>
                <p:nvPr/>
              </p:nvCxnSpPr>
              <p:spPr>
                <a:xfrm flipV="1">
                  <a:off x="6017444" y="4375272"/>
                  <a:ext cx="3619039" cy="836369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75000"/>
                    </a:schemeClr>
                  </a:solidFill>
                  <a:headEnd type="triangle"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4" name="Straight Connector 613"/>
                <p:cNvCxnSpPr/>
                <p:nvPr/>
              </p:nvCxnSpPr>
              <p:spPr>
                <a:xfrm>
                  <a:off x="5988677" y="4860341"/>
                  <a:ext cx="0" cy="35130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5" name="TextBox 614"/>
                <p:cNvSpPr txBox="1"/>
                <p:nvPr/>
              </p:nvSpPr>
              <p:spPr>
                <a:xfrm rot="20781435">
                  <a:off x="7679669" y="4591946"/>
                  <a:ext cx="467875" cy="2284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09585"/>
                  <a:r>
                    <a:rPr lang="en-GB" sz="800" dirty="0">
                      <a:solidFill>
                        <a:prstClr val="white">
                          <a:lumMod val="65000"/>
                        </a:prstClr>
                      </a:solidFill>
                      <a:latin typeface="Arial"/>
                    </a:rPr>
                    <a:t>≈80m</a:t>
                  </a:r>
                </a:p>
              </p:txBody>
            </p:sp>
            <p:cxnSp>
              <p:nvCxnSpPr>
                <p:cNvPr id="616" name="Straight Connector 615"/>
                <p:cNvCxnSpPr/>
                <p:nvPr/>
              </p:nvCxnSpPr>
              <p:spPr>
                <a:xfrm>
                  <a:off x="9632306" y="3994310"/>
                  <a:ext cx="0" cy="380962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05" name="Straight Arrow Connector 604"/>
              <p:cNvCxnSpPr/>
              <p:nvPr/>
            </p:nvCxnSpPr>
            <p:spPr>
              <a:xfrm>
                <a:off x="3059832" y="3796028"/>
                <a:ext cx="664345" cy="503914"/>
              </a:xfrm>
              <a:prstGeom prst="straightConnector1">
                <a:avLst/>
              </a:prstGeom>
              <a:ln>
                <a:solidFill>
                  <a:schemeClr val="bg1">
                    <a:lumMod val="75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6" name="TextBox 605"/>
              <p:cNvSpPr txBox="1"/>
              <p:nvPr/>
            </p:nvSpPr>
            <p:spPr>
              <a:xfrm rot="2180627">
                <a:off x="3206825" y="3879324"/>
                <a:ext cx="467875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≈50m</a:t>
                </a:r>
              </a:p>
            </p:txBody>
          </p:sp>
          <p:cxnSp>
            <p:nvCxnSpPr>
              <p:cNvPr id="607" name="Straight Arrow Connector 606"/>
              <p:cNvCxnSpPr/>
              <p:nvPr/>
            </p:nvCxnSpPr>
            <p:spPr>
              <a:xfrm>
                <a:off x="4464720" y="4011910"/>
                <a:ext cx="0" cy="565224"/>
              </a:xfrm>
              <a:prstGeom prst="straightConnector1">
                <a:avLst/>
              </a:prstGeom>
              <a:ln>
                <a:solidFill>
                  <a:schemeClr val="bg1">
                    <a:lumMod val="75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8" name="TextBox 607"/>
              <p:cNvSpPr txBox="1"/>
              <p:nvPr/>
            </p:nvSpPr>
            <p:spPr>
              <a:xfrm>
                <a:off x="4413616" y="4011910"/>
                <a:ext cx="406671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≈8m</a:t>
                </a:r>
              </a:p>
            </p:txBody>
          </p:sp>
          <p:sp>
            <p:nvSpPr>
              <p:cNvPr id="609" name="TextBox 608"/>
              <p:cNvSpPr txBox="1"/>
              <p:nvPr/>
            </p:nvSpPr>
            <p:spPr>
              <a:xfrm rot="21223299">
                <a:off x="2205486" y="3552453"/>
                <a:ext cx="889508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R="0" lvl="0" indent="0" defTabSz="4572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900" b="1" i="0" u="none" strike="noStrike" kern="0" cap="none" spc="0" normalizeH="0" baseline="0">
                    <a:ln>
                      <a:noFill/>
                    </a:ln>
                    <a:solidFill>
                      <a:schemeClr val="accent4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</a:defRPr>
                </a:lvl1pPr>
              </a:lstStyle>
              <a:p>
                <a:pPr defTabSz="609585">
                  <a:defRPr/>
                </a:pPr>
                <a:r>
                  <a:rPr lang="en-GB" sz="800" b="0" dirty="0">
                    <a:solidFill>
                      <a:prstClr val="white">
                        <a:lumMod val="65000"/>
                      </a:prstClr>
                    </a:solidFill>
                  </a:rPr>
                  <a:t>Service tunnel</a:t>
                </a:r>
              </a:p>
            </p:txBody>
          </p:sp>
          <p:sp>
            <p:nvSpPr>
              <p:cNvPr id="610" name="TextBox 609"/>
              <p:cNvSpPr txBox="1"/>
              <p:nvPr/>
            </p:nvSpPr>
            <p:spPr>
              <a:xfrm rot="21127498">
                <a:off x="2226330" y="3689785"/>
                <a:ext cx="1071423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R="0" lvl="0" indent="0" defTabSz="4572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900" b="1" i="0" u="none" strike="noStrike" kern="0" cap="none" spc="0" normalizeH="0" baseline="0">
                    <a:ln>
                      <a:noFill/>
                    </a:ln>
                    <a:solidFill>
                      <a:schemeClr val="accent4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</a:defRPr>
                </a:lvl1pPr>
              </a:lstStyle>
              <a:p>
                <a:pPr defTabSz="609585">
                  <a:defRPr/>
                </a:pPr>
                <a:r>
                  <a:rPr lang="en-GB" sz="800" b="0" dirty="0">
                    <a:solidFill>
                      <a:prstClr val="white">
                        <a:lumMod val="65000"/>
                      </a:prstClr>
                    </a:solidFill>
                  </a:rPr>
                  <a:t>Transverse tunnel</a:t>
                </a:r>
              </a:p>
            </p:txBody>
          </p:sp>
          <p:sp>
            <p:nvSpPr>
              <p:cNvPr id="611" name="TextBox 610"/>
              <p:cNvSpPr txBox="1"/>
              <p:nvPr/>
            </p:nvSpPr>
            <p:spPr>
              <a:xfrm rot="20887282">
                <a:off x="2196139" y="4751191"/>
                <a:ext cx="743297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200" b="1"/>
                </a:lvl1pPr>
              </a:lstStyle>
              <a:p>
                <a:pPr defTabSz="1219170">
                  <a:defRPr/>
                </a:pPr>
                <a:r>
                  <a:rPr lang="en-GB" sz="800" b="0" kern="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LHC tunnel</a:t>
                </a:r>
              </a:p>
            </p:txBody>
          </p:sp>
          <p:cxnSp>
            <p:nvCxnSpPr>
              <p:cNvPr id="612" name="Straight Arrow Connector 611"/>
              <p:cNvCxnSpPr>
                <a:stCxn id="610" idx="3"/>
              </p:cNvCxnSpPr>
              <p:nvPr/>
            </p:nvCxnSpPr>
            <p:spPr>
              <a:xfrm flipV="1">
                <a:off x="3310814" y="3688617"/>
                <a:ext cx="172679" cy="39511"/>
              </a:xfrm>
              <a:prstGeom prst="straightConnector1">
                <a:avLst/>
              </a:prstGeom>
              <a:noFill/>
              <a:ln w="6350" cap="flat" cmpd="sng" algn="ctr">
                <a:solidFill>
                  <a:schemeClr val="bg1">
                    <a:lumMod val="75000"/>
                  </a:schemeClr>
                </a:solidFill>
                <a:prstDash val="solid"/>
                <a:miter lim="800000"/>
                <a:tailEnd type="triangle" w="sm" len="med"/>
              </a:ln>
              <a:effectLst/>
            </p:spPr>
          </p:cxnSp>
        </p:grpSp>
        <p:sp>
          <p:nvSpPr>
            <p:cNvPr id="617" name="Freeform 616"/>
            <p:cNvSpPr/>
            <p:nvPr/>
          </p:nvSpPr>
          <p:spPr>
            <a:xfrm>
              <a:off x="4673698" y="3450104"/>
              <a:ext cx="171257" cy="109182"/>
            </a:xfrm>
            <a:custGeom>
              <a:avLst/>
              <a:gdLst>
                <a:gd name="connsiteX0" fmla="*/ 171257 w 171257"/>
                <a:gd name="connsiteY0" fmla="*/ 0 h 109182"/>
                <a:gd name="connsiteX1" fmla="*/ 660 w 171257"/>
                <a:gd name="connsiteY1" fmla="*/ 61415 h 109182"/>
                <a:gd name="connsiteX2" fmla="*/ 123490 w 171257"/>
                <a:gd name="connsiteY2" fmla="*/ 109182 h 109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257" h="109182">
                  <a:moveTo>
                    <a:pt x="171257" y="0"/>
                  </a:moveTo>
                  <a:cubicBezTo>
                    <a:pt x="89939" y="21609"/>
                    <a:pt x="8621" y="43218"/>
                    <a:pt x="660" y="61415"/>
                  </a:cubicBezTo>
                  <a:cubicBezTo>
                    <a:pt x="-7301" y="79612"/>
                    <a:pt x="58094" y="94397"/>
                    <a:pt x="123490" y="109182"/>
                  </a:cubicBezTo>
                </a:path>
              </a:pathLst>
            </a:custGeom>
            <a:noFill/>
            <a:ln w="19050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999" y="2200"/>
            <a:ext cx="5445277" cy="720000"/>
          </a:xfrm>
        </p:spPr>
        <p:txBody>
          <a:bodyPr/>
          <a:lstStyle/>
          <a:p>
            <a:pPr algn="l"/>
            <a:r>
              <a:rPr lang="en-GB" dirty="0" smtClean="0"/>
              <a:t>DFX </a:t>
            </a:r>
            <a:r>
              <a:rPr lang="en-GB" dirty="0" smtClean="0"/>
              <a:t>installation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7705762" y="1826433"/>
            <a:ext cx="556464" cy="44174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2870199" y="3209681"/>
            <a:ext cx="9439029" cy="3890601"/>
            <a:chOff x="1716833" y="2734283"/>
            <a:chExt cx="10592396" cy="4365999"/>
          </a:xfrm>
        </p:grpSpPr>
        <p:pic>
          <p:nvPicPr>
            <p:cNvPr id="644" name="Picture 643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6833" y="2734283"/>
              <a:ext cx="10592396" cy="4365999"/>
            </a:xfrm>
            <a:prstGeom prst="rect">
              <a:avLst/>
            </a:prstGeom>
          </p:spPr>
        </p:pic>
        <p:sp>
          <p:nvSpPr>
            <p:cNvPr id="645" name="Oval 644"/>
            <p:cNvSpPr/>
            <p:nvPr/>
          </p:nvSpPr>
          <p:spPr>
            <a:xfrm>
              <a:off x="9991355" y="4843331"/>
              <a:ext cx="556464" cy="44174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6" name="Oval 645"/>
            <p:cNvSpPr/>
            <p:nvPr/>
          </p:nvSpPr>
          <p:spPr>
            <a:xfrm>
              <a:off x="5704812" y="5658204"/>
              <a:ext cx="556464" cy="44174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028" y="631152"/>
            <a:ext cx="5047603" cy="4127460"/>
          </a:xfrm>
          <a:solidFill>
            <a:srgbClr val="FFFFFF">
              <a:alpha val="50196"/>
            </a:srgbClr>
          </a:solidFill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GB" dirty="0" smtClean="0"/>
              <a:t>Each IP1 and IP5 sides equipped with 2 cold powering chains of cryostats</a:t>
            </a:r>
          </a:p>
          <a:p>
            <a:r>
              <a:rPr lang="en-GB" dirty="0" smtClean="0"/>
              <a:t>Triplet insertion : </a:t>
            </a:r>
            <a:r>
              <a:rPr lang="en-GB" dirty="0" err="1" smtClean="0">
                <a:solidFill>
                  <a:schemeClr val="accent6">
                    <a:lumMod val="75000"/>
                  </a:schemeClr>
                </a:solidFill>
              </a:rPr>
              <a:t>DFHx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 – SC Link (DSH) – DFX</a:t>
            </a:r>
          </a:p>
          <a:p>
            <a:r>
              <a:rPr lang="en-GB" dirty="0" smtClean="0"/>
              <a:t>Matching sections : </a:t>
            </a:r>
            <a:r>
              <a:rPr lang="en-GB" dirty="0" err="1" smtClean="0">
                <a:solidFill>
                  <a:srgbClr val="7030A0"/>
                </a:solidFill>
              </a:rPr>
              <a:t>DFHm</a:t>
            </a:r>
            <a:r>
              <a:rPr lang="en-GB" dirty="0" smtClean="0">
                <a:solidFill>
                  <a:srgbClr val="7030A0"/>
                </a:solidFill>
              </a:rPr>
              <a:t> – SC Link - DFM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DFX/DFM </a:t>
            </a:r>
            <a:r>
              <a:rPr lang="en-GB" sz="3867" dirty="0" smtClean="0"/>
              <a:t>basic functions</a:t>
            </a:r>
            <a:r>
              <a:rPr lang="en-GB" dirty="0" smtClean="0"/>
              <a:t>: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Electrical interface </a:t>
            </a:r>
            <a:r>
              <a:rPr lang="en-GB" dirty="0" smtClean="0"/>
              <a:t>between SC Link and superconducting magnets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Supply cryogenics </a:t>
            </a:r>
            <a:r>
              <a:rPr lang="en-GB" dirty="0" smtClean="0"/>
              <a:t>to the </a:t>
            </a:r>
            <a:r>
              <a:rPr lang="en-GB" dirty="0" err="1" smtClean="0"/>
              <a:t>SCLink</a:t>
            </a: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b="1" dirty="0" smtClean="0"/>
              <a:t>Total : 4 DFX boxes to install</a:t>
            </a:r>
          </a:p>
          <a:p>
            <a:r>
              <a:rPr lang="en-GB" b="1" dirty="0" smtClean="0"/>
              <a:t>Weight &lt; 2 Tons</a:t>
            </a:r>
          </a:p>
          <a:p>
            <a:r>
              <a:rPr lang="en-GB" b="1" dirty="0" smtClean="0"/>
              <a:t>Biggest component to transport</a:t>
            </a:r>
          </a:p>
          <a:p>
            <a:pPr lvl="1"/>
            <a:r>
              <a:rPr lang="en-GB" dirty="0">
                <a:latin typeface="Calibri" panose="020F0502020204030204" pitchFamily="34" charset="0"/>
                <a:sym typeface="Wingdings" panose="05000000000000000000" pitchFamily="2" charset="2"/>
              </a:rPr>
              <a:t>Helium inner vessel : Ø0.5m x 1m</a:t>
            </a:r>
          </a:p>
          <a:p>
            <a:pPr lvl="1"/>
            <a:r>
              <a:rPr lang="en-GB" dirty="0">
                <a:latin typeface="Calibri" panose="020F0502020204030204" pitchFamily="34" charset="0"/>
                <a:sym typeface="Wingdings" panose="05000000000000000000" pitchFamily="2" charset="2"/>
              </a:rPr>
              <a:t>Flexible : Ø0.3m x 8m</a:t>
            </a:r>
          </a:p>
          <a:p>
            <a:pPr lvl="1"/>
            <a:r>
              <a:rPr lang="en-GB" dirty="0">
                <a:latin typeface="Calibri" panose="020F0502020204030204" pitchFamily="34" charset="0"/>
                <a:sym typeface="Wingdings" panose="05000000000000000000" pitchFamily="2" charset="2"/>
              </a:rPr>
              <a:t>Heaviest independent part &lt; 1 Ton</a:t>
            </a:r>
          </a:p>
          <a:p>
            <a:endParaRPr lang="en-GB" b="1" dirty="0" smtClean="0"/>
          </a:p>
          <a:p>
            <a:pPr lvl="1"/>
            <a:endParaRPr lang="en-GB" b="1" dirty="0" smtClean="0"/>
          </a:p>
        </p:txBody>
      </p:sp>
    </p:spTree>
    <p:extLst>
      <p:ext uri="{BB962C8B-B14F-4D97-AF65-F5344CB8AC3E}">
        <p14:creationId xmlns:p14="http://schemas.microsoft.com/office/powerpoint/2010/main" val="4178884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582400" y="6393129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1"/>
            <a:ext cx="7269213" cy="712962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GB" dirty="0" smtClean="0"/>
              <a:t>DFX properties</a:t>
            </a:r>
            <a:endParaRPr lang="en-GB" dirty="0"/>
          </a:p>
        </p:txBody>
      </p:sp>
      <p:pic>
        <p:nvPicPr>
          <p:cNvPr id="57" name="Content Placeholder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10"/>
          <a:stretch/>
        </p:blipFill>
        <p:spPr>
          <a:xfrm>
            <a:off x="4269987" y="3042458"/>
            <a:ext cx="7918450" cy="3815542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 rot="20777479">
            <a:off x="6785680" y="5909076"/>
            <a:ext cx="1338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LHC tunnel</a:t>
            </a:r>
            <a:endParaRPr lang="en-GB" dirty="0"/>
          </a:p>
        </p:txBody>
      </p:sp>
      <p:cxnSp>
        <p:nvCxnSpPr>
          <p:cNvPr id="15" name="Straight Connector 14"/>
          <p:cNvCxnSpPr>
            <a:stCxn id="13" idx="7"/>
          </p:cNvCxnSpPr>
          <p:nvPr/>
        </p:nvCxnSpPr>
        <p:spPr>
          <a:xfrm flipV="1">
            <a:off x="7440441" y="2443891"/>
            <a:ext cx="1576559" cy="17779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784613" y="5267749"/>
            <a:ext cx="962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D1</a:t>
            </a:r>
            <a:endParaRPr lang="en-GB" dirty="0"/>
          </a:p>
        </p:txBody>
      </p:sp>
      <p:sp>
        <p:nvSpPr>
          <p:cNvPr id="35" name="Freeform 34"/>
          <p:cNvSpPr/>
          <p:nvPr/>
        </p:nvSpPr>
        <p:spPr>
          <a:xfrm>
            <a:off x="7245943" y="4644215"/>
            <a:ext cx="1911928" cy="384853"/>
          </a:xfrm>
          <a:custGeom>
            <a:avLst/>
            <a:gdLst>
              <a:gd name="connsiteX0" fmla="*/ 0 w 1911928"/>
              <a:gd name="connsiteY0" fmla="*/ 376672 h 384853"/>
              <a:gd name="connsiteX1" fmla="*/ 532015 w 1911928"/>
              <a:gd name="connsiteY1" fmla="*/ 360047 h 384853"/>
              <a:gd name="connsiteX2" fmla="*/ 806335 w 1911928"/>
              <a:gd name="connsiteY2" fmla="*/ 168854 h 384853"/>
              <a:gd name="connsiteX3" fmla="*/ 1363288 w 1911928"/>
              <a:gd name="connsiteY3" fmla="*/ 110665 h 384853"/>
              <a:gd name="connsiteX4" fmla="*/ 1554480 w 1911928"/>
              <a:gd name="connsiteY4" fmla="*/ 2600 h 384853"/>
              <a:gd name="connsiteX5" fmla="*/ 1911928 w 1911928"/>
              <a:gd name="connsiteY5" fmla="*/ 44163 h 384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11928" h="384853">
                <a:moveTo>
                  <a:pt x="0" y="376672"/>
                </a:moveTo>
                <a:cubicBezTo>
                  <a:pt x="198813" y="385677"/>
                  <a:pt x="397626" y="394683"/>
                  <a:pt x="532015" y="360047"/>
                </a:cubicBezTo>
                <a:cubicBezTo>
                  <a:pt x="666404" y="325411"/>
                  <a:pt x="667790" y="210418"/>
                  <a:pt x="806335" y="168854"/>
                </a:cubicBezTo>
                <a:cubicBezTo>
                  <a:pt x="944880" y="127290"/>
                  <a:pt x="1238597" y="138374"/>
                  <a:pt x="1363288" y="110665"/>
                </a:cubicBezTo>
                <a:cubicBezTo>
                  <a:pt x="1487979" y="82956"/>
                  <a:pt x="1463040" y="13684"/>
                  <a:pt x="1554480" y="2600"/>
                </a:cubicBezTo>
                <a:cubicBezTo>
                  <a:pt x="1645920" y="-8484"/>
                  <a:pt x="1778924" y="17839"/>
                  <a:pt x="1911928" y="44163"/>
                </a:cubicBezTo>
              </a:path>
            </a:pathLst>
          </a:custGeom>
          <a:noFill/>
          <a:ln w="1016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0" name="Group 49"/>
          <p:cNvGrpSpPr/>
          <p:nvPr/>
        </p:nvGrpSpPr>
        <p:grpSpPr>
          <a:xfrm>
            <a:off x="8744989" y="2201"/>
            <a:ext cx="3604729" cy="2983547"/>
            <a:chOff x="5790669" y="266299"/>
            <a:chExt cx="3604729" cy="2983547"/>
          </a:xfrm>
        </p:grpSpPr>
        <p:pic>
          <p:nvPicPr>
            <p:cNvPr id="60" name="Picture 59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78"/>
            <a:stretch/>
          </p:blipFill>
          <p:spPr>
            <a:xfrm>
              <a:off x="5790669" y="365436"/>
              <a:ext cx="3604729" cy="288441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7788123" y="266299"/>
              <a:ext cx="815235" cy="2845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Calibri" panose="020F0502020204030204" pitchFamily="34" charset="0"/>
                </a:rPr>
                <a:t>Ø800mm</a:t>
              </a:r>
              <a:endParaRPr lang="en-GB" dirty="0"/>
            </a:p>
          </p:txBody>
        </p:sp>
        <p:cxnSp>
          <p:nvCxnSpPr>
            <p:cNvPr id="29" name="Straight Connector 28"/>
            <p:cNvCxnSpPr>
              <a:endCxn id="16" idx="2"/>
            </p:cNvCxnSpPr>
            <p:nvPr/>
          </p:nvCxnSpPr>
          <p:spPr>
            <a:xfrm flipV="1">
              <a:off x="7644159" y="550804"/>
              <a:ext cx="551582" cy="241127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6381750" y="879522"/>
              <a:ext cx="0" cy="2086168"/>
            </a:xfrm>
            <a:prstGeom prst="straightConnector1">
              <a:avLst/>
            </a:prstGeom>
            <a:ln w="6350">
              <a:solidFill>
                <a:srgbClr val="00B050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5790669" y="1274236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00B050"/>
                  </a:solidFill>
                </a:rPr>
                <a:t>1.6m</a:t>
              </a:r>
              <a:endParaRPr lang="en-GB" sz="1400" dirty="0">
                <a:solidFill>
                  <a:srgbClr val="00B050"/>
                </a:solidFill>
              </a:endParaRPr>
            </a:p>
          </p:txBody>
        </p:sp>
        <p:sp>
          <p:nvSpPr>
            <p:cNvPr id="43" name="Freeform 42"/>
            <p:cNvSpPr/>
            <p:nvPr/>
          </p:nvSpPr>
          <p:spPr>
            <a:xfrm>
              <a:off x="6800850" y="1371600"/>
              <a:ext cx="790575" cy="1543050"/>
            </a:xfrm>
            <a:custGeom>
              <a:avLst/>
              <a:gdLst>
                <a:gd name="connsiteX0" fmla="*/ 95250 w 857250"/>
                <a:gd name="connsiteY0" fmla="*/ 66675 h 1543050"/>
                <a:gd name="connsiteX1" fmla="*/ 95250 w 857250"/>
                <a:gd name="connsiteY1" fmla="*/ 1047750 h 1543050"/>
                <a:gd name="connsiteX2" fmla="*/ 0 w 857250"/>
                <a:gd name="connsiteY2" fmla="*/ 1047750 h 1543050"/>
                <a:gd name="connsiteX3" fmla="*/ 0 w 857250"/>
                <a:gd name="connsiteY3" fmla="*/ 1485900 h 1543050"/>
                <a:gd name="connsiteX4" fmla="*/ 123825 w 857250"/>
                <a:gd name="connsiteY4" fmla="*/ 1485900 h 1543050"/>
                <a:gd name="connsiteX5" fmla="*/ 123825 w 857250"/>
                <a:gd name="connsiteY5" fmla="*/ 1543050 h 1543050"/>
                <a:gd name="connsiteX6" fmla="*/ 781050 w 857250"/>
                <a:gd name="connsiteY6" fmla="*/ 1514475 h 1543050"/>
                <a:gd name="connsiteX7" fmla="*/ 781050 w 857250"/>
                <a:gd name="connsiteY7" fmla="*/ 1447800 h 1543050"/>
                <a:gd name="connsiteX8" fmla="*/ 857250 w 857250"/>
                <a:gd name="connsiteY8" fmla="*/ 1428750 h 1543050"/>
                <a:gd name="connsiteX9" fmla="*/ 857250 w 857250"/>
                <a:gd name="connsiteY9" fmla="*/ 981075 h 1543050"/>
                <a:gd name="connsiteX10" fmla="*/ 857250 w 857250"/>
                <a:gd name="connsiteY10" fmla="*/ 981075 h 1543050"/>
                <a:gd name="connsiteX11" fmla="*/ 857250 w 857250"/>
                <a:gd name="connsiteY11" fmla="*/ 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7250" h="1543050">
                  <a:moveTo>
                    <a:pt x="95250" y="66675"/>
                  </a:moveTo>
                  <a:lnTo>
                    <a:pt x="95250" y="1047750"/>
                  </a:lnTo>
                  <a:lnTo>
                    <a:pt x="0" y="1047750"/>
                  </a:lnTo>
                  <a:lnTo>
                    <a:pt x="0" y="1485900"/>
                  </a:lnTo>
                  <a:lnTo>
                    <a:pt x="123825" y="1485900"/>
                  </a:lnTo>
                  <a:lnTo>
                    <a:pt x="123825" y="1543050"/>
                  </a:lnTo>
                  <a:lnTo>
                    <a:pt x="781050" y="1514475"/>
                  </a:lnTo>
                  <a:lnTo>
                    <a:pt x="781050" y="1447800"/>
                  </a:lnTo>
                  <a:lnTo>
                    <a:pt x="857250" y="1428750"/>
                  </a:lnTo>
                  <a:lnTo>
                    <a:pt x="857250" y="981075"/>
                  </a:lnTo>
                  <a:lnTo>
                    <a:pt x="857250" y="981075"/>
                  </a:lnTo>
                  <a:lnTo>
                    <a:pt x="857250" y="0"/>
                  </a:lnTo>
                </a:path>
              </a:pathLst>
            </a:custGeom>
            <a:noFill/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8020836" y="1263687"/>
              <a:ext cx="12132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Calibri" panose="020F0502020204030204" pitchFamily="34" charset="0"/>
                </a:rPr>
                <a:t>Ø0.5mx1m</a:t>
              </a:r>
              <a:endParaRPr lang="en-GB" dirty="0"/>
            </a:p>
          </p:txBody>
        </p:sp>
        <p:cxnSp>
          <p:nvCxnSpPr>
            <p:cNvPr id="96" name="Straight Connector 95"/>
            <p:cNvCxnSpPr>
              <a:endCxn id="95" idx="2"/>
            </p:cNvCxnSpPr>
            <p:nvPr/>
          </p:nvCxnSpPr>
          <p:spPr>
            <a:xfrm flipV="1">
              <a:off x="7591425" y="1633019"/>
              <a:ext cx="1036052" cy="233882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TextBox 96"/>
          <p:cNvSpPr txBox="1"/>
          <p:nvPr/>
        </p:nvSpPr>
        <p:spPr>
          <a:xfrm>
            <a:off x="9017000" y="6108624"/>
            <a:ext cx="1213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Flexible</a:t>
            </a:r>
          </a:p>
          <a:p>
            <a:r>
              <a:rPr lang="en-GB" dirty="0" smtClean="0">
                <a:latin typeface="Calibri" panose="020F0502020204030204" pitchFamily="34" charset="0"/>
              </a:rPr>
              <a:t>Ø0.3mx7m</a:t>
            </a:r>
            <a:endParaRPr lang="en-GB" dirty="0"/>
          </a:p>
        </p:txBody>
      </p:sp>
      <p:cxnSp>
        <p:nvCxnSpPr>
          <p:cNvPr id="98" name="Straight Connector 97"/>
          <p:cNvCxnSpPr>
            <a:stCxn id="35" idx="3"/>
            <a:endCxn id="97" idx="0"/>
          </p:cNvCxnSpPr>
          <p:nvPr/>
        </p:nvCxnSpPr>
        <p:spPr>
          <a:xfrm>
            <a:off x="8609231" y="4754880"/>
            <a:ext cx="1014410" cy="1353744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9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91" r="29069"/>
          <a:stretch/>
        </p:blipFill>
        <p:spPr>
          <a:xfrm>
            <a:off x="16216" y="3923607"/>
            <a:ext cx="2508509" cy="2934393"/>
          </a:xfrm>
          <a:prstGeom prst="rect">
            <a:avLst/>
          </a:prstGeom>
        </p:spPr>
      </p:pic>
      <p:sp>
        <p:nvSpPr>
          <p:cNvPr id="100" name="Rectangle 99"/>
          <p:cNvSpPr/>
          <p:nvPr/>
        </p:nvSpPr>
        <p:spPr>
          <a:xfrm>
            <a:off x="1968934" y="4754880"/>
            <a:ext cx="510988" cy="1817839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Transport area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423610" y="5796757"/>
            <a:ext cx="635032" cy="635032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800" dirty="0" err="1" smtClean="0">
                <a:solidFill>
                  <a:schemeClr val="bg1"/>
                </a:solidFill>
              </a:rPr>
              <a:t>Cryo</a:t>
            </a:r>
            <a:r>
              <a:rPr lang="en-GB" sz="800" dirty="0" smtClean="0">
                <a:solidFill>
                  <a:schemeClr val="bg1"/>
                </a:solidFill>
              </a:rPr>
              <a:t>-lines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1058642" y="5418738"/>
            <a:ext cx="779899" cy="779899"/>
          </a:xfrm>
          <a:prstGeom prst="ellipse">
            <a:avLst/>
          </a:prstGeom>
          <a:solidFill>
            <a:srgbClr val="EC52DA">
              <a:alpha val="20000"/>
            </a:srgbClr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D1 </a:t>
            </a:r>
            <a:r>
              <a:rPr lang="en-GB" sz="1000" dirty="0" smtClean="0">
                <a:solidFill>
                  <a:schemeClr val="bg1"/>
                </a:solidFill>
              </a:rPr>
              <a:t>&amp; beam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62" name="Freeform 61"/>
          <p:cNvSpPr/>
          <p:nvPr/>
        </p:nvSpPr>
        <p:spPr>
          <a:xfrm>
            <a:off x="6508376" y="3065929"/>
            <a:ext cx="86094" cy="1656678"/>
          </a:xfrm>
          <a:custGeom>
            <a:avLst/>
            <a:gdLst>
              <a:gd name="connsiteX0" fmla="*/ 43031 w 86094"/>
              <a:gd name="connsiteY0" fmla="*/ 1656678 h 1656678"/>
              <a:gd name="connsiteX1" fmla="*/ 32273 w 86094"/>
              <a:gd name="connsiteY1" fmla="*/ 1549102 h 1656678"/>
              <a:gd name="connsiteX2" fmla="*/ 64546 w 86094"/>
              <a:gd name="connsiteY2" fmla="*/ 1054250 h 1656678"/>
              <a:gd name="connsiteX3" fmla="*/ 10758 w 86094"/>
              <a:gd name="connsiteY3" fmla="*/ 677732 h 1656678"/>
              <a:gd name="connsiteX4" fmla="*/ 86062 w 86094"/>
              <a:gd name="connsiteY4" fmla="*/ 355003 h 1656678"/>
              <a:gd name="connsiteX5" fmla="*/ 0 w 86094"/>
              <a:gd name="connsiteY5" fmla="*/ 0 h 1656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094" h="1656678">
                <a:moveTo>
                  <a:pt x="43031" y="1656678"/>
                </a:moveTo>
                <a:cubicBezTo>
                  <a:pt x="35859" y="1653092"/>
                  <a:pt x="28687" y="1649507"/>
                  <a:pt x="32273" y="1549102"/>
                </a:cubicBezTo>
                <a:cubicBezTo>
                  <a:pt x="35859" y="1448697"/>
                  <a:pt x="68132" y="1199478"/>
                  <a:pt x="64546" y="1054250"/>
                </a:cubicBezTo>
                <a:cubicBezTo>
                  <a:pt x="60960" y="909022"/>
                  <a:pt x="7172" y="794273"/>
                  <a:pt x="10758" y="677732"/>
                </a:cubicBezTo>
                <a:cubicBezTo>
                  <a:pt x="14344" y="561191"/>
                  <a:pt x="87855" y="467958"/>
                  <a:pt x="86062" y="355003"/>
                </a:cubicBezTo>
                <a:cubicBezTo>
                  <a:pt x="84269" y="242048"/>
                  <a:pt x="42134" y="121024"/>
                  <a:pt x="0" y="0"/>
                </a:cubicBezTo>
              </a:path>
            </a:pathLst>
          </a:custGeom>
          <a:noFill/>
          <a:ln w="1333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715163"/>
            <a:ext cx="7021342" cy="3208444"/>
          </a:xfrm>
          <a:solidFill>
            <a:srgbClr val="FFFFFF">
              <a:alpha val="69804"/>
            </a:srgbClr>
          </a:solidFill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DFX nominal location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Each side of IP1 &amp; IP5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Underneath the vertical shaft</a:t>
            </a:r>
          </a:p>
          <a:p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Proposal assembly sequence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After magnet and </a:t>
            </a:r>
            <a:r>
              <a:rPr lang="en-GB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cryolines</a:t>
            </a:r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 installation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Before beam pipes installation</a:t>
            </a:r>
          </a:p>
          <a:p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Transport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Transported in several parts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Assembled in situ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Dimensions of main parts:</a:t>
            </a:r>
          </a:p>
          <a:p>
            <a:pPr lvl="2"/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Helium inner vessel : Ø0.5m x 1m</a:t>
            </a:r>
          </a:p>
          <a:p>
            <a:pPr lvl="2"/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Flexible </a:t>
            </a:r>
            <a:r>
              <a:rPr lang="en-GB" dirty="0">
                <a:latin typeface="Calibri" panose="020F0502020204030204" pitchFamily="34" charset="0"/>
                <a:sym typeface="Wingdings" panose="05000000000000000000" pitchFamily="2" charset="2"/>
              </a:rPr>
              <a:t>: </a:t>
            </a:r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Ø0.3m </a:t>
            </a:r>
            <a:r>
              <a:rPr lang="en-GB" dirty="0">
                <a:latin typeface="Calibri" panose="020F0502020204030204" pitchFamily="34" charset="0"/>
                <a:sym typeface="Wingdings" panose="05000000000000000000" pitchFamily="2" charset="2"/>
              </a:rPr>
              <a:t>x </a:t>
            </a:r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8m</a:t>
            </a:r>
          </a:p>
          <a:p>
            <a:pPr lvl="2"/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Heaviest independent part &lt; 1 Ton</a:t>
            </a:r>
            <a:endParaRPr lang="en-GB" dirty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lvl="2"/>
            <a:endParaRPr lang="en-GB" dirty="0" smtClean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 smtClean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990722" y="3923607"/>
            <a:ext cx="1698452" cy="20366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4" name="Straight Connector 63"/>
          <p:cNvCxnSpPr/>
          <p:nvPr/>
        </p:nvCxnSpPr>
        <p:spPr>
          <a:xfrm flipV="1">
            <a:off x="10071100" y="101338"/>
            <a:ext cx="0" cy="514086"/>
          </a:xfrm>
          <a:prstGeom prst="line">
            <a:avLst/>
          </a:prstGeom>
          <a:noFill/>
          <a:ln w="23812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65" name="TextBox 64"/>
          <p:cNvSpPr txBox="1"/>
          <p:nvPr/>
        </p:nvSpPr>
        <p:spPr>
          <a:xfrm>
            <a:off x="4971970" y="1960017"/>
            <a:ext cx="3343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Transport path to be discussed</a:t>
            </a:r>
          </a:p>
        </p:txBody>
      </p:sp>
    </p:spTree>
    <p:extLst>
      <p:ext uri="{BB962C8B-B14F-4D97-AF65-F5344CB8AC3E}">
        <p14:creationId xmlns:p14="http://schemas.microsoft.com/office/powerpoint/2010/main" val="103612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802258" y="308934"/>
          <a:ext cx="6064369" cy="6410810"/>
        </p:xfrm>
        <a:graphic>
          <a:graphicData uri="http://schemas.openxmlformats.org/drawingml/2006/table">
            <a:tbl>
              <a:tblPr>
                <a:tableStyleId>{2A488322-F2BA-4B5B-9748-0D474271808F}</a:tableStyleId>
              </a:tblPr>
              <a:tblGrid>
                <a:gridCol w="2825612">
                  <a:extLst>
                    <a:ext uri="{9D8B030D-6E8A-4147-A177-3AD203B41FA5}">
                      <a16:colId xmlns:a16="http://schemas.microsoft.com/office/drawing/2014/main" val="3096209416"/>
                    </a:ext>
                  </a:extLst>
                </a:gridCol>
                <a:gridCol w="556614">
                  <a:extLst>
                    <a:ext uri="{9D8B030D-6E8A-4147-A177-3AD203B41FA5}">
                      <a16:colId xmlns:a16="http://schemas.microsoft.com/office/drawing/2014/main" val="26313696"/>
                    </a:ext>
                  </a:extLst>
                </a:gridCol>
                <a:gridCol w="527890">
                  <a:extLst>
                    <a:ext uri="{9D8B030D-6E8A-4147-A177-3AD203B41FA5}">
                      <a16:colId xmlns:a16="http://schemas.microsoft.com/office/drawing/2014/main" val="4255234347"/>
                    </a:ext>
                  </a:extLst>
                </a:gridCol>
                <a:gridCol w="627094">
                  <a:extLst>
                    <a:ext uri="{9D8B030D-6E8A-4147-A177-3AD203B41FA5}">
                      <a16:colId xmlns:a16="http://schemas.microsoft.com/office/drawing/2014/main" val="1261801795"/>
                    </a:ext>
                  </a:extLst>
                </a:gridCol>
                <a:gridCol w="752513">
                  <a:extLst>
                    <a:ext uri="{9D8B030D-6E8A-4147-A177-3AD203B41FA5}">
                      <a16:colId xmlns:a16="http://schemas.microsoft.com/office/drawing/2014/main" val="4245657552"/>
                    </a:ext>
                  </a:extLst>
                </a:gridCol>
                <a:gridCol w="774646">
                  <a:extLst>
                    <a:ext uri="{9D8B030D-6E8A-4147-A177-3AD203B41FA5}">
                      <a16:colId xmlns:a16="http://schemas.microsoft.com/office/drawing/2014/main" val="1905090608"/>
                    </a:ext>
                  </a:extLst>
                </a:gridCol>
              </a:tblGrid>
              <a:tr h="19758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DFX Vertical v3.2 - Components 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Quantity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OD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Thickness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Unit </a:t>
                      </a:r>
                      <a:r>
                        <a:rPr lang="en-GB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Mass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Total </a:t>
                      </a:r>
                      <a:r>
                        <a:rPr lang="en-GB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Mass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2056156641"/>
                  </a:ext>
                </a:extLst>
              </a:tr>
              <a:tr h="14917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GB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[mm]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GB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[mm]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GB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[kg]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GB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[kg]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3256559531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Vacuum Vessel - Top Flange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800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1601697807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Vacuum Vessel - Top Ring Flange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800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8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8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1814762818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Vacuum Vessel - Retractable - Intermediate Ring Flange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2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800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8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16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514355453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Vacuum Vessel - Retractable Wall Section 1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758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15.2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15.2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3457132151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Vacuum Vessel - Retractable Wall Section 2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758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15.8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15.8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4097716705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Vacuum Vessel - Retractable - Bottom Ring Flange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758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14.1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14.1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1788479833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Vacuum Vessel - Retractable - Floating Ring Flange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740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24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24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3959862006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Vacuum Vessel - Middle Section - Top Ring Flange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675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12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12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1905616605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Vacuum Vessel - Middle Section - Wall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608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23.2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23.2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66184557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Vacuum Vessel - Middle Section - </a:t>
                      </a:r>
                      <a:r>
                        <a:rPr lang="en-GB" sz="9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Bottom </a:t>
                      </a:r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Ring Flange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720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19.1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19.1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147693891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Vacuum Vessel - Bottom Cross - Large Ring Flanges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720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10.6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31.8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2559774843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Vacuum Vessel - Bottom Cross - Small Ring Flanges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600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5.9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17.7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4291613781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Vacuum Vessel - Bottom Cross - Large Blank Flange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720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70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70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2414300096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Vacuum Vessel - Bottom Cross - Small Blank Flange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600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48.3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48.3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1774797051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Vacuum Vessel - Bottom Cross - Body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660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49.6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49.6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3847638304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Vacuum Vessel - Horizontal Section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560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41.8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41.8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4005808804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Vacuum Vessel - Vacuum Break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608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72.45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72.45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2991882058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Vacuum Vessel - Flexible Hose - Ring Flange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6</a:t>
                      </a:r>
                      <a:endParaRPr lang="en-GB" sz="9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180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0.52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3.12</a:t>
                      </a:r>
                      <a:endParaRPr lang="en-GB" sz="9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3773299335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Cold Vessel - Bottom Cross - Body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508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46.3</a:t>
                      </a:r>
                      <a:endParaRPr lang="en-GB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46.3</a:t>
                      </a:r>
                      <a:endParaRPr lang="en-GB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217072978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Cold Vessel - Upper Body Extension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508</a:t>
                      </a:r>
                      <a:endParaRPr lang="en-GB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9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9</a:t>
                      </a:r>
                      <a:endParaRPr lang="en-GB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840546845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Cold Vessel - Side Hatch Blank Flange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320</a:t>
                      </a:r>
                      <a:endParaRPr lang="en-GB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14.75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14.75</a:t>
                      </a:r>
                      <a:endParaRPr lang="en-GB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595858102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nb-NO" sz="900" u="none" strike="noStrike">
                          <a:solidFill>
                            <a:srgbClr val="0070C0"/>
                          </a:solidFill>
                          <a:effectLst/>
                        </a:rPr>
                        <a:t>Cold Vessel - Bottom Hatch - Ring Flange</a:t>
                      </a:r>
                      <a:endParaRPr lang="nb-NO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508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9.7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9.7</a:t>
                      </a:r>
                      <a:endParaRPr lang="en-GB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54481445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Cold Vessel - Bottom Hatch - Blank Flange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430</a:t>
                      </a:r>
                      <a:endParaRPr lang="en-GB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26.4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26.4</a:t>
                      </a:r>
                      <a:endParaRPr lang="en-GB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2973159538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Cold Vessel - Top Flange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508</a:t>
                      </a:r>
                      <a:endParaRPr lang="en-GB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18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18</a:t>
                      </a:r>
                      <a:endParaRPr lang="en-GB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1169103107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Cold Vessel - Top Flange Extension - Wall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326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3.3</a:t>
                      </a:r>
                      <a:endParaRPr lang="en-GB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3.3</a:t>
                      </a:r>
                      <a:endParaRPr lang="en-GB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3573800503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Cold Vessel - Top Flange Extension - Flange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326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6.7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6.7</a:t>
                      </a:r>
                      <a:endParaRPr lang="en-GB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3373439379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Cold Vessel - Flexible Hose Wall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3</a:t>
                      </a:r>
                      <a:endParaRPr lang="en-GB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3</a:t>
                      </a:r>
                      <a:endParaRPr lang="en-GB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769476800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Cold Vessel - Horizontal Section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304</a:t>
                      </a:r>
                      <a:endParaRPr lang="en-GB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7.6</a:t>
                      </a:r>
                      <a:endParaRPr lang="en-GB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7.6</a:t>
                      </a:r>
                      <a:endParaRPr lang="en-GB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1293818668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SC Link - Cold Vessel - Weldable Flange</a:t>
                      </a:r>
                      <a:endParaRPr lang="en-GB" sz="9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C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250</a:t>
                      </a:r>
                      <a:endParaRPr lang="en-GB" sz="9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4.35</a:t>
                      </a:r>
                      <a:endParaRPr lang="en-GB" sz="9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4.35</a:t>
                      </a:r>
                      <a:endParaRPr lang="en-GB" sz="9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4094475347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solidFill>
                            <a:srgbClr val="C00000"/>
                          </a:solidFill>
                          <a:effectLst/>
                        </a:rPr>
                        <a:t>SC Link - Vacuum Vessel - Mounting Flange</a:t>
                      </a:r>
                      <a:endParaRPr lang="en-GB" sz="900" b="0" i="0" u="none" strike="noStrike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C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310</a:t>
                      </a:r>
                      <a:endParaRPr lang="en-GB" sz="9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4.3</a:t>
                      </a:r>
                      <a:endParaRPr lang="en-GB" sz="9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4.3</a:t>
                      </a:r>
                      <a:endParaRPr lang="en-GB" sz="9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4143101027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solidFill>
                            <a:srgbClr val="C00000"/>
                          </a:solidFill>
                          <a:effectLst/>
                        </a:rPr>
                        <a:t>SC Link - Inner Flexible Collar</a:t>
                      </a:r>
                      <a:endParaRPr lang="en-GB" sz="900" b="0" i="0" u="none" strike="noStrike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150</a:t>
                      </a:r>
                      <a:endParaRPr lang="en-GB" sz="9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0.42</a:t>
                      </a:r>
                      <a:endParaRPr lang="en-GB" sz="9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0.42</a:t>
                      </a:r>
                      <a:endParaRPr lang="en-GB" sz="9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1693031668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solidFill>
                            <a:srgbClr val="C00000"/>
                          </a:solidFill>
                          <a:effectLst/>
                        </a:rPr>
                        <a:t>SC Link - Outer Flexible Wall (per metre length)</a:t>
                      </a:r>
                      <a:endParaRPr lang="en-GB" sz="900" b="0" i="0" u="none" strike="noStrike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C00000"/>
                          </a:solidFill>
                          <a:effectLst/>
                        </a:rPr>
                        <a:t>8</a:t>
                      </a:r>
                      <a:endParaRPr lang="en-GB" sz="900" b="0" i="0" u="none" strike="noStrike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220</a:t>
                      </a:r>
                      <a:endParaRPr lang="en-GB" sz="9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18.4</a:t>
                      </a:r>
                      <a:endParaRPr lang="en-GB" sz="9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147.2</a:t>
                      </a:r>
                      <a:endParaRPr lang="en-GB" sz="9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1738495115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solidFill>
                            <a:srgbClr val="C00000"/>
                          </a:solidFill>
                          <a:effectLst/>
                        </a:rPr>
                        <a:t>SC Link - Inner Flexible Wall (per metre length)</a:t>
                      </a:r>
                      <a:endParaRPr lang="en-GB" sz="900" b="0" i="0" u="none" strike="noStrike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C00000"/>
                          </a:solidFill>
                          <a:effectLst/>
                        </a:rPr>
                        <a:t>8</a:t>
                      </a:r>
                      <a:endParaRPr lang="en-GB" sz="900" b="0" i="0" u="none" strike="noStrike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160</a:t>
                      </a:r>
                      <a:endParaRPr lang="en-GB" sz="9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C00000"/>
                          </a:solidFill>
                          <a:effectLst/>
                        </a:rPr>
                        <a:t>12.3</a:t>
                      </a:r>
                      <a:endParaRPr lang="en-GB" sz="900" b="0" i="0" u="none" strike="noStrike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98.4</a:t>
                      </a:r>
                      <a:endParaRPr lang="en-GB" sz="9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1085828568"/>
                  </a:ext>
                </a:extLst>
              </a:tr>
              <a:tr h="15142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solidFill>
                            <a:srgbClr val="C00000"/>
                          </a:solidFill>
                          <a:effectLst/>
                        </a:rPr>
                        <a:t>SC Link - Rigid Sleeve</a:t>
                      </a:r>
                      <a:endParaRPr lang="en-GB" sz="900" b="0" i="0" u="none" strike="noStrike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C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254</a:t>
                      </a:r>
                      <a:endParaRPr lang="en-GB" sz="9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solidFill>
                            <a:srgbClr val="C00000"/>
                          </a:solidFill>
                          <a:effectLst/>
                        </a:rPr>
                        <a:t>10.1</a:t>
                      </a:r>
                      <a:endParaRPr lang="en-GB" sz="900" b="0" i="0" u="none" strike="noStrike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10.1</a:t>
                      </a:r>
                      <a:endParaRPr lang="en-GB" sz="9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3346568545"/>
                  </a:ext>
                </a:extLst>
              </a:tr>
              <a:tr h="148654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1607899773"/>
                  </a:ext>
                </a:extLst>
              </a:tr>
              <a:tr h="14865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Vacuum Vessel - Total Mass</a:t>
                      </a:r>
                      <a:endParaRPr lang="en-GB" sz="10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0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560.17</a:t>
                      </a:r>
                      <a:endParaRPr lang="en-GB" sz="10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3161946970"/>
                  </a:ext>
                </a:extLst>
              </a:tr>
              <a:tr h="14865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solidFill>
                            <a:srgbClr val="0070C0"/>
                          </a:solidFill>
                          <a:effectLst/>
                        </a:rPr>
                        <a:t>Cold Vessel - Total Mass</a:t>
                      </a:r>
                      <a:endParaRPr lang="en-GB" sz="10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GB" sz="10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GB" sz="10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144.75</a:t>
                      </a:r>
                      <a:endParaRPr lang="en-GB" sz="10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752711166"/>
                  </a:ext>
                </a:extLst>
              </a:tr>
              <a:tr h="14865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solidFill>
                            <a:srgbClr val="C00000"/>
                          </a:solidFill>
                          <a:effectLst/>
                        </a:rPr>
                        <a:t>SC Link Flexible - Total Mass</a:t>
                      </a:r>
                      <a:endParaRPr lang="en-GB" sz="1000" b="0" i="0" u="none" strike="noStrike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en-GB" sz="1000" b="0" i="0" u="none" strike="noStrike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en-GB" sz="1000" b="0" i="0" u="none" strike="noStrike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264.77</a:t>
                      </a:r>
                      <a:endParaRPr lang="en-GB" sz="10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1881343400"/>
                  </a:ext>
                </a:extLst>
              </a:tr>
              <a:tr h="14865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Total Mass - (without liquid + cables/splices)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969.69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99" marR="5199" marT="5199" marB="0" anchor="b"/>
                </a:tc>
                <a:extLst>
                  <a:ext uri="{0D108BD9-81ED-4DB2-BD59-A6C34878D82A}">
                    <a16:rowId xmlns:a16="http://schemas.microsoft.com/office/drawing/2014/main" val="20934613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136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15105</TotalTime>
  <Words>674</Words>
  <Application>Microsoft Office PowerPoint</Application>
  <PresentationFormat>Widescreen</PresentationFormat>
  <Paragraphs>309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Thème Office</vt:lpstr>
      <vt:lpstr>DFX transport &amp; installation brainstorming</vt:lpstr>
      <vt:lpstr>DFX installation</vt:lpstr>
      <vt:lpstr>DFX properties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Yann Leclercq</dc:creator>
  <cp:lastModifiedBy>Yann Leclercq</cp:lastModifiedBy>
  <cp:revision>234</cp:revision>
  <dcterms:created xsi:type="dcterms:W3CDTF">2018-10-26T08:59:02Z</dcterms:created>
  <dcterms:modified xsi:type="dcterms:W3CDTF">2018-11-28T08:37:34Z</dcterms:modified>
</cp:coreProperties>
</file>