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22"/>
  </p:notesMasterIdLst>
  <p:handoutMasterIdLst>
    <p:handoutMasterId r:id="rId23"/>
  </p:handoutMasterIdLst>
  <p:sldIdLst>
    <p:sldId id="263" r:id="rId6"/>
    <p:sldId id="278" r:id="rId7"/>
    <p:sldId id="279" r:id="rId8"/>
    <p:sldId id="264" r:id="rId9"/>
    <p:sldId id="275" r:id="rId10"/>
    <p:sldId id="266" r:id="rId11"/>
    <p:sldId id="265" r:id="rId12"/>
    <p:sldId id="267" r:id="rId13"/>
    <p:sldId id="269" r:id="rId14"/>
    <p:sldId id="271" r:id="rId15"/>
    <p:sldId id="268" r:id="rId16"/>
    <p:sldId id="276" r:id="rId17"/>
    <p:sldId id="277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92" d="100"/>
          <a:sy n="92" d="100"/>
        </p:scale>
        <p:origin x="79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R.Betemp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28/11/2018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R.Betemp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err="1"/>
              <a:t>R.Betemps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DD057-DBCA-40B1-8F05-8BBC9BBEB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F46CDC-ABA6-426A-B8B3-D0CE2D1B2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DB03E3-6EDB-4937-9B75-0237059C6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DDF61-7537-43DC-BD5D-AE872C37A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54204-EA7C-4ECA-BB9E-3F2339F89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580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1FAD9-20E9-4412-97E0-E9AC07F4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C9600-8E01-40C8-B6FA-2CED93DBA8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117606-6F10-4960-932B-8DE0C79BBA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51C86-0B95-4C3D-AE95-CC087816D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D8B5DF-0609-4A5C-98DC-D4C39BF3C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C2073-4471-4072-8EFC-A2EB50D7B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368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C3DD1-7BD5-4341-B397-A4C3E0BE1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499A65-FEA1-4E69-BD07-993A8E901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19A75E-9B41-4DB0-8FE9-5CA7B5B37D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AD91CA-D034-4453-80E4-B70F7B0EA1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8FD8-B1EB-43E1-B191-E58E090F60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21CFFA-4109-4EE8-AD13-5EFFB3469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73FCEC-29E5-482B-B75C-8864D1556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9AB558-8C1E-4FA6-B9C3-43D084A60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863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E0648-7D79-46BD-B556-7EC25F96B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7F3D93-1CBD-425D-9EC0-313ECB901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8CF97-D689-40A3-BC33-2C9358D36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1B3C55-333C-435C-9735-1872C381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648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CDF311-3BBA-4A1F-89F3-10E1E216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C582B6-8FE0-4915-924B-B0D39674B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AC5BA-2712-4E96-B998-E4150E58A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110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03585-BB73-4589-89A3-899595EA2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0B6A2-EA6E-43A7-B321-58F0524C3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39B2F7-4B5D-40FC-AFA4-869FDB092C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C5244-F8C9-41FB-ABAB-8DC8AD868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885630-3F89-41FC-A02A-10527E522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1907C-391D-4A62-A91B-85EEC8ADD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823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E8493-F24B-4222-A004-F68CB6F9A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50CCFC-2AA5-4274-AA61-708B3DDAF2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16C14F-FF85-43F2-A17C-F678593BA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32B781-8BDA-424C-9DD6-D6EBE1098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BAE29C-AF52-4687-9AD7-841485166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316D7B-2485-4D8F-828B-F012F3C94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714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46773-9386-4DEA-B36B-904CD1BE0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361EBD-3B58-497A-804E-381C4421B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4F98EE-1EEE-409A-84DA-C4DBD15A8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CE4D2-5771-4C2B-A973-DF8BC5E2A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5A36C-03A0-438E-842A-4772B2C5A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934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E24E50-40D3-44D3-A05A-02A0118D9E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D88607-982B-4A57-920E-2387C6DFA8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EFBEEE-A8A7-4F75-AE2D-6776B9933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D6C8F-4DFD-4C2E-8F20-1B3F8CD4E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003A6-87C3-4459-AA2E-5A29C57C8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793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3402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1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Oversight committee meeting, CERN, 24th October 2017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3" y="381002"/>
            <a:ext cx="3134659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1"/>
          </a:xfrm>
        </p:spPr>
        <p:txBody>
          <a:bodyPr>
            <a:normAutofit/>
          </a:bodyPr>
          <a:lstStyle>
            <a:lvl1pPr marL="342892" marR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2" marR="0" lvl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0604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875868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0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9DD2C-1300-47B2-8B04-E66E07E3EA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429C03-9D40-45D5-8944-A6944F437A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9548B-6E6F-4ABA-9768-91FD13AB5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4EE6B-CBB4-4E2A-9D39-A7FE52B99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95B57-84CF-4595-ADE2-86649ABC2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7BE35-D2A0-4065-A731-C0682F258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AEF37-2D23-4C49-BFF4-D837B089A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D27B7-3492-4548-A087-3BE03421A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DCF38-4626-4317-AFFD-55C38200E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C0908-4712-4EBB-AB0C-919AAB137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44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5BFBDE-B011-4BE7-B764-C450DA192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B5DF1-4460-47F4-96B0-58116F996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7C545-3380-42F3-B612-49CA506F97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63A27-BEC2-4A02-AB76-4A1B15AADDC6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7716F-D119-4408-9350-8E6EA44FA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2542BB-E02C-48B6-9E58-21F8C292E0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290EC-75F2-4378-B3DC-2E79865F1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30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400" dirty="0"/>
              <a:t>Update on Integration checks and possible concept revisions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Y.Yang</a:t>
            </a:r>
            <a:r>
              <a:rPr lang="en-GB" dirty="0"/>
              <a:t>, W. Bailey, R. Betemps  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23/11/2018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IP5 </a:t>
            </a:r>
            <a:r>
              <a:rPr lang="fr-CH" dirty="0" err="1"/>
              <a:t>Left</a:t>
            </a:r>
            <a:r>
              <a:rPr lang="fr-CH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56" y="1332627"/>
            <a:ext cx="8135888" cy="459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05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IP5 </a:t>
            </a:r>
            <a:r>
              <a:rPr lang="fr-CH" dirty="0" err="1"/>
              <a:t>Left</a:t>
            </a:r>
            <a:r>
              <a:rPr lang="fr-CH" dirty="0"/>
              <a:t>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69"/>
          <a:stretch/>
        </p:blipFill>
        <p:spPr>
          <a:xfrm>
            <a:off x="1403648" y="1268760"/>
            <a:ext cx="5616624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642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IP5 </a:t>
            </a:r>
            <a:r>
              <a:rPr lang="fr-CH" dirty="0" err="1"/>
              <a:t>Left</a:t>
            </a:r>
            <a:r>
              <a:rPr lang="fr-CH" dirty="0"/>
              <a:t>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1929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IP5 </a:t>
            </a:r>
            <a:r>
              <a:rPr lang="fr-CH" dirty="0" err="1"/>
              <a:t>Left</a:t>
            </a:r>
            <a:r>
              <a:rPr lang="fr-CH" dirty="0"/>
              <a:t>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0083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Check Point IP5 </a:t>
            </a:r>
            <a:r>
              <a:rPr lang="fr-CH" dirty="0">
                <a:solidFill>
                  <a:srgbClr val="FF0000"/>
                </a:solidFill>
              </a:rPr>
              <a:t>RIGHT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7924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Check Point IP5 </a:t>
            </a:r>
            <a:r>
              <a:rPr lang="fr-CH" dirty="0">
                <a:solidFill>
                  <a:srgbClr val="FF0000"/>
                </a:solidFill>
              </a:rPr>
              <a:t>RIGHT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2742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Check Point IP5 </a:t>
            </a:r>
            <a:r>
              <a:rPr lang="fr-CH" dirty="0">
                <a:solidFill>
                  <a:srgbClr val="FF0000"/>
                </a:solidFill>
              </a:rPr>
              <a:t>RIGHT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096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536032" y="1757363"/>
            <a:ext cx="6522244" cy="4164806"/>
            <a:chOff x="3381375" y="1200150"/>
            <a:chExt cx="8696325" cy="555307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10416" t="7778" r="11632" b="11250"/>
            <a:stretch/>
          </p:blipFill>
          <p:spPr>
            <a:xfrm>
              <a:off x="3381375" y="1200150"/>
              <a:ext cx="8553450" cy="555307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8096250" y="6038850"/>
              <a:ext cx="3981450" cy="7143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D6DE3820-4656-4A07-A557-BD05F45CE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634" y="862294"/>
            <a:ext cx="7886674" cy="558465"/>
          </a:xfrm>
        </p:spPr>
        <p:txBody>
          <a:bodyPr>
            <a:normAutofit/>
          </a:bodyPr>
          <a:lstStyle/>
          <a:p>
            <a:pPr algn="r"/>
            <a:r>
              <a:rPr lang="en-GB" sz="2700" dirty="0"/>
              <a:t>Vertical DFX with DFB type “box” (2)</a:t>
            </a:r>
            <a:r>
              <a:rPr lang="en-GB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1C818C-1579-40BE-9543-214C9936C8DC}"/>
              </a:ext>
            </a:extLst>
          </p:cNvPr>
          <p:cNvSpPr txBox="1"/>
          <p:nvPr/>
        </p:nvSpPr>
        <p:spPr>
          <a:xfrm>
            <a:off x="27465" y="964810"/>
            <a:ext cx="3315002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A cylindrical box section can be achieved with the advantages of the “box” format fully realized (many thanks for Wendell Bailey at SOTON for quickly turning into 3d models)</a:t>
            </a:r>
          </a:p>
          <a:p>
            <a:pPr defTabSz="685800"/>
            <a:r>
              <a:rPr lang="en-US" sz="1350" b="1" dirty="0">
                <a:solidFill>
                  <a:prstClr val="black"/>
                </a:solidFill>
                <a:latin typeface="Calibri" panose="020F0502020204030204"/>
              </a:rPr>
              <a:t>A. Implemented:</a:t>
            </a:r>
            <a:endParaRPr lang="en-GB" sz="1350" b="1" dirty="0">
              <a:solidFill>
                <a:prstClr val="black"/>
              </a:solidFill>
              <a:latin typeface="Calibri" panose="020F0502020204030204"/>
            </a:endParaRPr>
          </a:p>
          <a:p>
            <a:pPr marL="257175" indent="-257175" defTabSz="685800">
              <a:buFontTx/>
              <a:buAutoNum type="arabicPeriod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Overall height reduced to 1600mm, less than the nominal 1700mm available space (RB to show integration variations at P1/5 L/R)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  <a:p>
            <a:pPr marL="257175" indent="-257175" defTabSz="685800">
              <a:buFontTx/>
              <a:buAutoNum type="arabicPeriod"/>
            </a:pPr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A LTS bending height of 250mm can be afforded (JF to confirm/discuss)</a:t>
            </a:r>
          </a:p>
          <a:p>
            <a:pPr marL="257175" indent="-257175" defTabSz="685800">
              <a:buFontTx/>
              <a:buAutoNum type="arabicPeriod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Liquid level to horizontal determined by the diameter/positioning of the feedthrough port for the LTS bus-bar. (</a:t>
            </a:r>
            <a:r>
              <a:rPr lang="el-GR" sz="1200" dirty="0">
                <a:solidFill>
                  <a:prstClr val="black"/>
                </a:solidFill>
                <a:latin typeface="Calibri" panose="020F0502020204030204"/>
              </a:rPr>
              <a:t>φ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320mm shown, position can be raised or diameter increased) </a:t>
            </a:r>
          </a:p>
          <a:p>
            <a:pPr marL="257175" indent="-257175" defTabSz="685800">
              <a:buFontTx/>
              <a:buAutoNum type="arabicPeriod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Flexible hoses for interfaces cryogenic/safety/instrumentation moved to the side and more accessible during installation using double outer tubes</a:t>
            </a:r>
            <a:br>
              <a:rPr lang="en-US" sz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(thanks to RB for the suggestions)</a:t>
            </a:r>
          </a:p>
          <a:p>
            <a:pPr defTabSz="685800"/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B. Further detailing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marL="257175" indent="-257175" defTabSz="685800">
              <a:buFontTx/>
              <a:buAutoNum type="arabicPeriod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Top </a:t>
            </a:r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LHe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filling as requested, excess </a:t>
            </a:r>
            <a:br>
              <a:rPr lang="en-US" sz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GHe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return to Line D also allowed </a:t>
            </a:r>
            <a:br>
              <a:rPr lang="en-US" sz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(to be determined with cryogenics on implementation)</a:t>
            </a:r>
          </a:p>
          <a:p>
            <a:pPr marL="257175" indent="-257175" defTabSz="685800">
              <a:buFontTx/>
              <a:buAutoNum type="arabicPeriod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Up to three access ports for LTS bus-bar handling, 5 possible ($$$). Optimization with JF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50532" y="4729163"/>
            <a:ext cx="435769" cy="400050"/>
          </a:xfrm>
          <a:prstGeom prst="rect">
            <a:avLst/>
          </a:prstGeom>
          <a:solidFill>
            <a:srgbClr val="ED7D31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62D67EF-834F-4A66-9206-1D83D6AE0261}"/>
              </a:ext>
            </a:extLst>
          </p:cNvPr>
          <p:cNvGrpSpPr/>
          <p:nvPr/>
        </p:nvGrpSpPr>
        <p:grpSpPr>
          <a:xfrm>
            <a:off x="4672013" y="4536773"/>
            <a:ext cx="1615295" cy="577081"/>
            <a:chOff x="8622899" y="1600855"/>
            <a:chExt cx="2153727" cy="769440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A73FB64-5D1A-4A36-B2FD-8D690FDC52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22899" y="1857375"/>
              <a:ext cx="942974" cy="3282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9AFE8D4-E32C-4ECF-8D5D-EBDBDD46C31B}"/>
                </a:ext>
              </a:extLst>
            </p:cNvPr>
            <p:cNvSpPr txBox="1"/>
            <p:nvPr/>
          </p:nvSpPr>
          <p:spPr>
            <a:xfrm>
              <a:off x="9546823" y="1600855"/>
              <a:ext cx="1229803" cy="769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GB" sz="1050" dirty="0">
                  <a:solidFill>
                    <a:prstClr val="black"/>
                  </a:solidFill>
                  <a:latin typeface="Calibri" panose="020F0502020204030204"/>
                </a:rPr>
                <a:t>LTS Bus-bar</a:t>
              </a:r>
            </a:p>
            <a:p>
              <a:pPr defTabSz="685800"/>
              <a:r>
                <a:rPr lang="en-GB" sz="1050" dirty="0">
                  <a:solidFill>
                    <a:prstClr val="black"/>
                  </a:solidFill>
                  <a:latin typeface="Calibri" panose="020F0502020204030204"/>
                </a:rPr>
                <a:t>bending space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3846909" y="4575297"/>
            <a:ext cx="117873" cy="496766"/>
          </a:xfrm>
          <a:prstGeom prst="rect">
            <a:avLst/>
          </a:prstGeom>
          <a:solidFill>
            <a:schemeClr val="accent6">
              <a:alpha val="5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46909" y="4457700"/>
            <a:ext cx="117873" cy="614363"/>
          </a:xfrm>
          <a:prstGeom prst="rect">
            <a:avLst/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9411" y="4457700"/>
            <a:ext cx="123232" cy="517647"/>
          </a:xfrm>
          <a:prstGeom prst="rect">
            <a:avLst/>
          </a:prstGeom>
          <a:noFill/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62D67EF-834F-4A66-9206-1D83D6AE0261}"/>
              </a:ext>
            </a:extLst>
          </p:cNvPr>
          <p:cNvGrpSpPr/>
          <p:nvPr/>
        </p:nvGrpSpPr>
        <p:grpSpPr>
          <a:xfrm>
            <a:off x="2976435" y="4975347"/>
            <a:ext cx="944592" cy="723772"/>
            <a:chOff x="7929530" y="1102818"/>
            <a:chExt cx="1259456" cy="965029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A73FB64-5D1A-4A36-B2FD-8D690FDC52D9}"/>
                </a:ext>
              </a:extLst>
            </p:cNvPr>
            <p:cNvCxnSpPr>
              <a:cxnSpLocks/>
              <a:stCxn id="21" idx="0"/>
              <a:endCxn id="18" idx="2"/>
            </p:cNvCxnSpPr>
            <p:nvPr/>
          </p:nvCxnSpPr>
          <p:spPr>
            <a:xfrm flipV="1">
              <a:off x="8544431" y="1102818"/>
              <a:ext cx="644555" cy="4110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9AFE8D4-E32C-4ECF-8D5D-EBDBDD46C31B}"/>
                </a:ext>
              </a:extLst>
            </p:cNvPr>
            <p:cNvSpPr txBox="1"/>
            <p:nvPr/>
          </p:nvSpPr>
          <p:spPr>
            <a:xfrm>
              <a:off x="7929530" y="1513850"/>
              <a:ext cx="1229803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GB" sz="1050" dirty="0">
                  <a:solidFill>
                    <a:prstClr val="black"/>
                  </a:solidFill>
                  <a:latin typeface="Calibri" panose="020F0502020204030204"/>
                </a:rPr>
                <a:t>LTS Bus-bar</a:t>
              </a:r>
            </a:p>
            <a:p>
              <a:pPr defTabSz="685800"/>
              <a:r>
                <a:rPr lang="en-GB" sz="1050" dirty="0">
                  <a:solidFill>
                    <a:prstClr val="black"/>
                  </a:solidFill>
                  <a:latin typeface="Calibri" panose="020F0502020204030204"/>
                </a:rPr>
                <a:t>feedthrough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3907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A47B191B-E93F-444E-9597-B3B31EAAF3C1}"/>
              </a:ext>
            </a:extLst>
          </p:cNvPr>
          <p:cNvGrpSpPr/>
          <p:nvPr/>
        </p:nvGrpSpPr>
        <p:grpSpPr>
          <a:xfrm>
            <a:off x="6673376" y="2545071"/>
            <a:ext cx="2108258" cy="946179"/>
            <a:chOff x="7123960" y="1883021"/>
            <a:chExt cx="2811011" cy="126157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402FEB2-D66F-4FDA-B809-22D8FEB57943}"/>
                </a:ext>
              </a:extLst>
            </p:cNvPr>
            <p:cNvGrpSpPr/>
            <p:nvPr/>
          </p:nvGrpSpPr>
          <p:grpSpPr>
            <a:xfrm>
              <a:off x="7123960" y="2472450"/>
              <a:ext cx="2803793" cy="672143"/>
              <a:chOff x="6595677" y="1926256"/>
              <a:chExt cx="2803793" cy="672143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560EC518-7818-4548-8F13-D28BA13BC2BE}"/>
                  </a:ext>
                </a:extLst>
              </p:cNvPr>
              <p:cNvGrpSpPr/>
              <p:nvPr/>
            </p:nvGrpSpPr>
            <p:grpSpPr>
              <a:xfrm>
                <a:off x="6595677" y="1926256"/>
                <a:ext cx="2803793" cy="672142"/>
                <a:chOff x="6595677" y="1926256"/>
                <a:chExt cx="2803793" cy="672142"/>
              </a:xfrm>
            </p:grpSpPr>
            <p:pic>
              <p:nvPicPr>
                <p:cNvPr id="64" name="Picture 63">
                  <a:extLst>
                    <a:ext uri="{FF2B5EF4-FFF2-40B4-BE49-F238E27FC236}">
                      <a16:creationId xmlns:a16="http://schemas.microsoft.com/office/drawing/2014/main" id="{F1170E40-1A6A-46B0-86BA-614EEF84DA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6595677" y="1926256"/>
                  <a:ext cx="2803793" cy="672142"/>
                </a:xfrm>
                <a:prstGeom prst="rect">
                  <a:avLst/>
                </a:prstGeom>
              </p:spPr>
            </p:pic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6A0CD79B-974D-4BFC-A839-F1023461C083}"/>
                    </a:ext>
                  </a:extLst>
                </p:cNvPr>
                <p:cNvSpPr/>
                <p:nvPr/>
              </p:nvSpPr>
              <p:spPr>
                <a:xfrm>
                  <a:off x="6712189" y="2154625"/>
                  <a:ext cx="2576221" cy="32870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GB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BEC1568A-70E2-4968-B1D5-5404C65874AE}"/>
                  </a:ext>
                </a:extLst>
              </p:cNvPr>
              <p:cNvSpPr/>
              <p:nvPr/>
            </p:nvSpPr>
            <p:spPr>
              <a:xfrm>
                <a:off x="6930264" y="1926257"/>
                <a:ext cx="2087802" cy="6721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CB333F5-0225-4CA6-940C-75D2A0300329}"/>
                </a:ext>
              </a:extLst>
            </p:cNvPr>
            <p:cNvGrpSpPr/>
            <p:nvPr/>
          </p:nvGrpSpPr>
          <p:grpSpPr>
            <a:xfrm>
              <a:off x="7130684" y="1883021"/>
              <a:ext cx="2804287" cy="665197"/>
              <a:chOff x="7130684" y="1883021"/>
              <a:chExt cx="2804287" cy="665197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9549BD47-1556-443A-BEF0-25B296F0E7CB}"/>
                  </a:ext>
                </a:extLst>
              </p:cNvPr>
              <p:cNvSpPr/>
              <p:nvPr/>
            </p:nvSpPr>
            <p:spPr>
              <a:xfrm>
                <a:off x="7130684" y="1883022"/>
                <a:ext cx="353948" cy="4971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28270D21-3973-43B2-A3B3-306BF67E89FF}"/>
                  </a:ext>
                </a:extLst>
              </p:cNvPr>
              <p:cNvSpPr/>
              <p:nvPr/>
            </p:nvSpPr>
            <p:spPr>
              <a:xfrm>
                <a:off x="9581023" y="1883021"/>
                <a:ext cx="353948" cy="4971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2F3A30B2-4F36-4249-BE06-52424C4D5197}"/>
                  </a:ext>
                </a:extLst>
              </p:cNvPr>
              <p:cNvSpPr/>
              <p:nvPr/>
            </p:nvSpPr>
            <p:spPr>
              <a:xfrm>
                <a:off x="7234521" y="2472451"/>
                <a:ext cx="198000" cy="757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53B25398-6DB1-4725-8CA6-F6D67E12F56B}"/>
                  </a:ext>
                </a:extLst>
              </p:cNvPr>
              <p:cNvSpPr/>
              <p:nvPr/>
            </p:nvSpPr>
            <p:spPr>
              <a:xfrm>
                <a:off x="9631494" y="2472450"/>
                <a:ext cx="198000" cy="757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47B191B-E93F-444E-9597-B3B31EAAF3C1}"/>
              </a:ext>
            </a:extLst>
          </p:cNvPr>
          <p:cNvGrpSpPr/>
          <p:nvPr/>
        </p:nvGrpSpPr>
        <p:grpSpPr>
          <a:xfrm>
            <a:off x="3977836" y="3130835"/>
            <a:ext cx="2108258" cy="946179"/>
            <a:chOff x="7123960" y="1883021"/>
            <a:chExt cx="2811011" cy="126157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402FEB2-D66F-4FDA-B809-22D8FEB57943}"/>
                </a:ext>
              </a:extLst>
            </p:cNvPr>
            <p:cNvGrpSpPr/>
            <p:nvPr/>
          </p:nvGrpSpPr>
          <p:grpSpPr>
            <a:xfrm>
              <a:off x="7123960" y="2472450"/>
              <a:ext cx="2803793" cy="672143"/>
              <a:chOff x="6595677" y="1926256"/>
              <a:chExt cx="2803793" cy="672143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560EC518-7818-4548-8F13-D28BA13BC2BE}"/>
                  </a:ext>
                </a:extLst>
              </p:cNvPr>
              <p:cNvGrpSpPr/>
              <p:nvPr/>
            </p:nvGrpSpPr>
            <p:grpSpPr>
              <a:xfrm>
                <a:off x="6595677" y="1926256"/>
                <a:ext cx="2803793" cy="672142"/>
                <a:chOff x="6595677" y="1926256"/>
                <a:chExt cx="2803793" cy="672142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F1170E40-1A6A-46B0-86BA-614EEF84DA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6595677" y="1926256"/>
                  <a:ext cx="2803793" cy="672142"/>
                </a:xfrm>
                <a:prstGeom prst="rect">
                  <a:avLst/>
                </a:prstGeom>
              </p:spPr>
            </p:pic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6A0CD79B-974D-4BFC-A839-F1023461C083}"/>
                    </a:ext>
                  </a:extLst>
                </p:cNvPr>
                <p:cNvSpPr/>
                <p:nvPr/>
              </p:nvSpPr>
              <p:spPr>
                <a:xfrm>
                  <a:off x="6712189" y="2154625"/>
                  <a:ext cx="2576221" cy="32870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GB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EC1568A-70E2-4968-B1D5-5404C65874AE}"/>
                  </a:ext>
                </a:extLst>
              </p:cNvPr>
              <p:cNvSpPr/>
              <p:nvPr/>
            </p:nvSpPr>
            <p:spPr>
              <a:xfrm>
                <a:off x="6930264" y="1926257"/>
                <a:ext cx="2087802" cy="6721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CB333F5-0225-4CA6-940C-75D2A0300329}"/>
                </a:ext>
              </a:extLst>
            </p:cNvPr>
            <p:cNvGrpSpPr/>
            <p:nvPr/>
          </p:nvGrpSpPr>
          <p:grpSpPr>
            <a:xfrm>
              <a:off x="7130684" y="1883021"/>
              <a:ext cx="2804287" cy="665197"/>
              <a:chOff x="7130684" y="1883021"/>
              <a:chExt cx="2804287" cy="66519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549BD47-1556-443A-BEF0-25B296F0E7CB}"/>
                  </a:ext>
                </a:extLst>
              </p:cNvPr>
              <p:cNvSpPr/>
              <p:nvPr/>
            </p:nvSpPr>
            <p:spPr>
              <a:xfrm>
                <a:off x="7130684" y="1883022"/>
                <a:ext cx="353948" cy="4971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8270D21-3973-43B2-A3B3-306BF67E89FF}"/>
                  </a:ext>
                </a:extLst>
              </p:cNvPr>
              <p:cNvSpPr/>
              <p:nvPr/>
            </p:nvSpPr>
            <p:spPr>
              <a:xfrm>
                <a:off x="9581023" y="1883021"/>
                <a:ext cx="353948" cy="4971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2F3A30B2-4F36-4249-BE06-52424C4D5197}"/>
                  </a:ext>
                </a:extLst>
              </p:cNvPr>
              <p:cNvSpPr/>
              <p:nvPr/>
            </p:nvSpPr>
            <p:spPr>
              <a:xfrm>
                <a:off x="7234521" y="2472451"/>
                <a:ext cx="198000" cy="757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3B25398-6DB1-4725-8CA6-F6D67E12F56B}"/>
                  </a:ext>
                </a:extLst>
              </p:cNvPr>
              <p:cNvSpPr/>
              <p:nvPr/>
            </p:nvSpPr>
            <p:spPr>
              <a:xfrm>
                <a:off x="9631494" y="2472450"/>
                <a:ext cx="198000" cy="757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7DF718DB-8C05-4110-8A07-8C44F2A141AC}"/>
              </a:ext>
            </a:extLst>
          </p:cNvPr>
          <p:cNvSpPr/>
          <p:nvPr/>
        </p:nvSpPr>
        <p:spPr>
          <a:xfrm>
            <a:off x="7471103" y="2555782"/>
            <a:ext cx="461069" cy="605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3B05BE-CFD2-42D5-99D6-A7BC8107E187}"/>
              </a:ext>
            </a:extLst>
          </p:cNvPr>
          <p:cNvSpPr/>
          <p:nvPr/>
        </p:nvSpPr>
        <p:spPr>
          <a:xfrm>
            <a:off x="7610616" y="2555782"/>
            <a:ext cx="461069" cy="463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B7B3F4E-2DC6-43A1-BF96-2E4AF0EB093C}"/>
              </a:ext>
            </a:extLst>
          </p:cNvPr>
          <p:cNvSpPr/>
          <p:nvPr/>
        </p:nvSpPr>
        <p:spPr>
          <a:xfrm>
            <a:off x="7240568" y="1759153"/>
            <a:ext cx="868009" cy="696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CFF15B4-16CC-453A-B1BB-32D2DB0E49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029"/>
          <a:stretch/>
        </p:blipFill>
        <p:spPr>
          <a:xfrm>
            <a:off x="6242214" y="929719"/>
            <a:ext cx="2663662" cy="5143500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6373043" y="2508262"/>
            <a:ext cx="2374573" cy="409683"/>
            <a:chOff x="3520453" y="1835006"/>
            <a:chExt cx="3166097" cy="54624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EC1568A-70E2-4968-B1D5-5404C65874AE}"/>
                </a:ext>
              </a:extLst>
            </p:cNvPr>
            <p:cNvSpPr/>
            <p:nvPr/>
          </p:nvSpPr>
          <p:spPr>
            <a:xfrm>
              <a:off x="3520453" y="1835006"/>
              <a:ext cx="725713" cy="5462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EC1568A-70E2-4968-B1D5-5404C65874AE}"/>
                </a:ext>
              </a:extLst>
            </p:cNvPr>
            <p:cNvSpPr/>
            <p:nvPr/>
          </p:nvSpPr>
          <p:spPr>
            <a:xfrm>
              <a:off x="6262879" y="1835006"/>
              <a:ext cx="423671" cy="5462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833564" y="2994262"/>
            <a:ext cx="2276208" cy="578644"/>
            <a:chOff x="9000616" y="4849600"/>
            <a:chExt cx="3034944" cy="771525"/>
          </a:xfrm>
        </p:grpSpPr>
        <p:grpSp>
          <p:nvGrpSpPr>
            <p:cNvPr id="44" name="Group 43"/>
            <p:cNvGrpSpPr/>
            <p:nvPr/>
          </p:nvGrpSpPr>
          <p:grpSpPr>
            <a:xfrm>
              <a:off x="9000616" y="4849600"/>
              <a:ext cx="342901" cy="771525"/>
              <a:chOff x="8743441" y="647430"/>
              <a:chExt cx="342901" cy="771525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8743441" y="647430"/>
                <a:ext cx="342901" cy="771525"/>
                <a:chOff x="8658225" y="2609849"/>
                <a:chExt cx="342901" cy="771525"/>
              </a:xfrm>
            </p:grpSpPr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9CFF15B4-16CC-453A-B1BB-32D2DB0E49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39253" t="19542" r="54722" b="69208"/>
                <a:stretch/>
              </p:blipFill>
              <p:spPr>
                <a:xfrm>
                  <a:off x="8658225" y="2609849"/>
                  <a:ext cx="314834" cy="771525"/>
                </a:xfrm>
                <a:prstGeom prst="rect">
                  <a:avLst/>
                </a:prstGeom>
              </p:spPr>
            </p:pic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BEC1568A-70E2-4968-B1D5-5404C65874AE}"/>
                    </a:ext>
                  </a:extLst>
                </p:cNvPr>
                <p:cNvSpPr/>
                <p:nvPr/>
              </p:nvSpPr>
              <p:spPr>
                <a:xfrm>
                  <a:off x="8658226" y="2777938"/>
                  <a:ext cx="342900" cy="4034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GB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cxnSp>
            <p:nvCxnSpPr>
              <p:cNvPr id="43" name="Straight Connector 42"/>
              <p:cNvCxnSpPr/>
              <p:nvPr/>
            </p:nvCxnSpPr>
            <p:spPr>
              <a:xfrm>
                <a:off x="9057767" y="748194"/>
                <a:ext cx="0" cy="4707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9CFF15B4-16CC-453A-B1BB-32D2DB0E49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4074" t="19542" r="3374" b="69208"/>
            <a:stretch/>
          </p:blipFill>
          <p:spPr>
            <a:xfrm>
              <a:off x="11902210" y="4849600"/>
              <a:ext cx="133350" cy="771525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CFF15B4-16CC-453A-B1BB-32D2DB0E49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029"/>
          <a:stretch/>
        </p:blipFill>
        <p:spPr>
          <a:xfrm>
            <a:off x="3566167" y="928688"/>
            <a:ext cx="2663662" cy="51435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592612" y="1938976"/>
            <a:ext cx="2553026" cy="976568"/>
            <a:chOff x="3282516" y="1079161"/>
            <a:chExt cx="3404034" cy="130209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EC1568A-70E2-4968-B1D5-5404C65874AE}"/>
                </a:ext>
              </a:extLst>
            </p:cNvPr>
            <p:cNvSpPr/>
            <p:nvPr/>
          </p:nvSpPr>
          <p:spPr>
            <a:xfrm>
              <a:off x="3282516" y="1079161"/>
              <a:ext cx="1989670" cy="1904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EC1568A-70E2-4968-B1D5-5404C65874AE}"/>
                </a:ext>
              </a:extLst>
            </p:cNvPr>
            <p:cNvSpPr/>
            <p:nvPr/>
          </p:nvSpPr>
          <p:spPr>
            <a:xfrm>
              <a:off x="5888774" y="1098102"/>
              <a:ext cx="797776" cy="7305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3648075" y="1590675"/>
              <a:ext cx="609600" cy="180975"/>
            </a:xfrm>
            <a:custGeom>
              <a:avLst/>
              <a:gdLst>
                <a:gd name="connsiteX0" fmla="*/ 9525 w 609600"/>
                <a:gd name="connsiteY0" fmla="*/ 0 h 180975"/>
                <a:gd name="connsiteX1" fmla="*/ 323850 w 609600"/>
                <a:gd name="connsiteY1" fmla="*/ 0 h 180975"/>
                <a:gd name="connsiteX2" fmla="*/ 466725 w 609600"/>
                <a:gd name="connsiteY2" fmla="*/ 19050 h 180975"/>
                <a:gd name="connsiteX3" fmla="*/ 581025 w 609600"/>
                <a:gd name="connsiteY3" fmla="*/ 95250 h 180975"/>
                <a:gd name="connsiteX4" fmla="*/ 609600 w 609600"/>
                <a:gd name="connsiteY4" fmla="*/ 142875 h 180975"/>
                <a:gd name="connsiteX5" fmla="*/ 609600 w 609600"/>
                <a:gd name="connsiteY5" fmla="*/ 171450 h 180975"/>
                <a:gd name="connsiteX6" fmla="*/ 0 w 609600"/>
                <a:gd name="connsiteY6" fmla="*/ 180975 h 180975"/>
                <a:gd name="connsiteX7" fmla="*/ 9525 w 609600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600" h="180975">
                  <a:moveTo>
                    <a:pt x="9525" y="0"/>
                  </a:moveTo>
                  <a:lnTo>
                    <a:pt x="323850" y="0"/>
                  </a:lnTo>
                  <a:lnTo>
                    <a:pt x="466725" y="19050"/>
                  </a:lnTo>
                  <a:lnTo>
                    <a:pt x="581025" y="95250"/>
                  </a:lnTo>
                  <a:lnTo>
                    <a:pt x="609600" y="142875"/>
                  </a:lnTo>
                  <a:lnTo>
                    <a:pt x="609600" y="171450"/>
                  </a:lnTo>
                  <a:lnTo>
                    <a:pt x="0" y="180975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EC1568A-70E2-4968-B1D5-5404C65874AE}"/>
                </a:ext>
              </a:extLst>
            </p:cNvPr>
            <p:cNvSpPr/>
            <p:nvPr/>
          </p:nvSpPr>
          <p:spPr>
            <a:xfrm>
              <a:off x="3493501" y="1771650"/>
              <a:ext cx="764174" cy="6096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EC1568A-70E2-4968-B1D5-5404C65874AE}"/>
                </a:ext>
              </a:extLst>
            </p:cNvPr>
            <p:cNvSpPr/>
            <p:nvPr/>
          </p:nvSpPr>
          <p:spPr>
            <a:xfrm>
              <a:off x="6262879" y="1771649"/>
              <a:ext cx="423671" cy="6096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67" name="Title 1">
            <a:extLst>
              <a:ext uri="{FF2B5EF4-FFF2-40B4-BE49-F238E27FC236}">
                <a16:creationId xmlns:a16="http://schemas.microsoft.com/office/drawing/2014/main" id="{D6DE3820-4656-4A07-A557-BD05F45CEC21}"/>
              </a:ext>
            </a:extLst>
          </p:cNvPr>
          <p:cNvSpPr txBox="1">
            <a:spLocks/>
          </p:cNvSpPr>
          <p:nvPr/>
        </p:nvSpPr>
        <p:spPr>
          <a:xfrm>
            <a:off x="-45524" y="864230"/>
            <a:ext cx="7886674" cy="55846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GB" sz="2700" dirty="0">
                <a:solidFill>
                  <a:prstClr val="black"/>
                </a:solidFill>
                <a:latin typeface="Calibri Light" panose="020F0302020204030204"/>
              </a:rPr>
              <a:t>Vertical DFX with DFB type “box” (3)</a:t>
            </a:r>
            <a:r>
              <a:rPr lang="en-GB" sz="33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81C818C-1579-40BE-9543-214C9936C8DC}"/>
              </a:ext>
            </a:extLst>
          </p:cNvPr>
          <p:cNvSpPr txBox="1"/>
          <p:nvPr/>
        </p:nvSpPr>
        <p:spPr>
          <a:xfrm>
            <a:off x="46603" y="1305628"/>
            <a:ext cx="3315002" cy="4732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b="1" dirty="0">
                <a:solidFill>
                  <a:prstClr val="black"/>
                </a:solidFill>
                <a:latin typeface="Calibri" panose="020F0502020204030204"/>
              </a:rPr>
              <a:t>Installation:</a:t>
            </a:r>
            <a:endParaRPr lang="en-GB" sz="1350" b="1" dirty="0">
              <a:solidFill>
                <a:prstClr val="black"/>
              </a:solidFill>
              <a:latin typeface="Calibri" panose="020F0502020204030204"/>
            </a:endParaRPr>
          </a:p>
          <a:p>
            <a:pPr marL="257175" indent="-257175" defTabSz="685800">
              <a:buFontTx/>
              <a:buAutoNum type="arabicPeriod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Top outer tubes (double sections) down for inserting the SC-Link: LTS bus-bars and MgB</a:t>
            </a:r>
            <a:r>
              <a:rPr lang="en-US" sz="1200" baseline="-25000" dirty="0">
                <a:solidFill>
                  <a:prstClr val="black"/>
                </a:solidFill>
                <a:latin typeface="Calibri" panose="020F0502020204030204"/>
              </a:rPr>
              <a:t>2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/LTS splice section are guided in. LTS bus-bars are bent to horizontal and fed through the port continuously.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  <a:p>
            <a:pPr marL="257175" indent="-257175" defTabSz="685800">
              <a:buFontTx/>
              <a:buAutoNum type="arabicPeriod"/>
            </a:pPr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Weld (1: red dots) the MgB</a:t>
            </a:r>
            <a:r>
              <a:rPr lang="en-GB" sz="1200" baseline="-25000" dirty="0">
                <a:solidFill>
                  <a:prstClr val="black"/>
                </a:solidFill>
                <a:latin typeface="Calibri" panose="020F0502020204030204"/>
              </a:rPr>
              <a:t>2</a:t>
            </a:r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/LTS section to the DFX inner top</a:t>
            </a:r>
          </a:p>
          <a:p>
            <a:pPr marL="257175" indent="-257175" defTabSz="685800">
              <a:buFontTx/>
              <a:buAutoNum type="arabicPeriod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Raise the first outer tube to position while feeding through the flexible interface hoses. The second outer tube stays down to give access</a:t>
            </a:r>
          </a:p>
          <a:p>
            <a:pPr marL="257175" indent="-257175" defTabSz="685800">
              <a:buFontTx/>
              <a:buAutoNum type="arabicPeriod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Connecting interfaces (instrumentations)</a:t>
            </a:r>
          </a:p>
          <a:p>
            <a:pPr marL="257175" indent="-257175" defTabSz="685800">
              <a:buFontTx/>
              <a:buAutoNum type="arabicPeriod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Weld (2: blue dots) the inner ports</a:t>
            </a:r>
            <a:endParaRPr lang="en-US" sz="12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Maintainability: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marL="257175" indent="-257175" defTabSz="685800">
              <a:buFont typeface="+mj-lt"/>
              <a:buAutoNum type="arabicPeriod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Aiming for retrofitting of heaters and level sensors within </a:t>
            </a:r>
            <a:r>
              <a:rPr lang="el-GR" sz="1200" dirty="0">
                <a:solidFill>
                  <a:prstClr val="black"/>
                </a:solidFill>
                <a:latin typeface="Calibri" panose="020F0502020204030204"/>
              </a:rPr>
              <a:t>φ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75mm flexible hose. Optimized heater size/shape or cut the inner flexibles.</a:t>
            </a:r>
          </a:p>
          <a:p>
            <a:pPr marL="257175" indent="-257175" defTabSz="685800">
              <a:buFont typeface="+mj-lt"/>
              <a:buAutoNum type="arabicPeriod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After cutting weld (1), the DFX can be lowered to expose the MgB</a:t>
            </a:r>
            <a:r>
              <a:rPr lang="en-US" sz="1200" baseline="-25000" dirty="0">
                <a:solidFill>
                  <a:prstClr val="black"/>
                </a:solidFill>
                <a:latin typeface="Calibri" panose="020F0502020204030204"/>
              </a:rPr>
              <a:t>2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/LTS splice section if the beamline is moved. Otherwise SC-Link shall be raised.</a:t>
            </a:r>
          </a:p>
          <a:p>
            <a:pPr defTabSz="685800"/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Safety Devices</a:t>
            </a:r>
          </a:p>
          <a:p>
            <a:pPr defTabSz="685800"/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LHe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blow-off built-in at the end of a flexible hose.</a:t>
            </a:r>
          </a:p>
        </p:txBody>
      </p:sp>
      <p:sp>
        <p:nvSpPr>
          <p:cNvPr id="69" name="Oval 68"/>
          <p:cNvSpPr/>
          <p:nvPr/>
        </p:nvSpPr>
        <p:spPr>
          <a:xfrm>
            <a:off x="4939531" y="2467502"/>
            <a:ext cx="54000" cy="54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5575325" y="2467502"/>
            <a:ext cx="54000" cy="54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6854056" y="4753503"/>
            <a:ext cx="1697063" cy="1046981"/>
            <a:chOff x="9167316" y="5214053"/>
            <a:chExt cx="2262750" cy="1395975"/>
          </a:xfrm>
        </p:grpSpPr>
        <p:sp>
          <p:nvSpPr>
            <p:cNvPr id="77" name="Oval 76"/>
            <p:cNvSpPr/>
            <p:nvPr/>
          </p:nvSpPr>
          <p:spPr>
            <a:xfrm>
              <a:off x="9167316" y="5223578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9186366" y="6328478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9548316" y="6538028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11062791" y="6528503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11348541" y="5214053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11358066" y="6328478"/>
              <a:ext cx="72000" cy="72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4070516" y="3569831"/>
            <a:ext cx="17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5828954" y="3567786"/>
            <a:ext cx="17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6739295" y="2492458"/>
            <a:ext cx="32587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165306" y="2492458"/>
            <a:ext cx="52761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2423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Integration</a:t>
            </a:r>
            <a:r>
              <a:rPr lang="fr-CH" dirty="0"/>
              <a:t> situation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Reference : IP 5R &amp; IP5L  </a:t>
            </a:r>
            <a:r>
              <a:rPr lang="fr-CH" sz="1600" dirty="0"/>
              <a:t>EDMS 1991506</a:t>
            </a:r>
          </a:p>
          <a:p>
            <a:pPr marL="0" indent="0">
              <a:buNone/>
            </a:pPr>
            <a:r>
              <a:rPr lang="fr-CH" dirty="0"/>
              <a:t>	</a:t>
            </a:r>
            <a:r>
              <a:rPr lang="fr-CH" sz="1600" dirty="0"/>
              <a:t>ST0999873_01 &amp; ST1001705_01 </a:t>
            </a:r>
          </a:p>
          <a:p>
            <a:pPr marL="0" indent="0">
              <a:buNone/>
            </a:pPr>
            <a:endParaRPr lang="fr-CH" sz="1600" dirty="0"/>
          </a:p>
          <a:p>
            <a:r>
              <a:rPr lang="fr-CH" dirty="0" err="1"/>
              <a:t>Integration</a:t>
            </a:r>
            <a:r>
              <a:rPr lang="fr-CH" dirty="0"/>
              <a:t> of the last version 	of the DFX design</a:t>
            </a:r>
          </a:p>
          <a:p>
            <a:pPr marL="0" indent="0">
              <a:buNone/>
            </a:pPr>
            <a:r>
              <a:rPr lang="fr-CH" sz="1600" dirty="0"/>
              <a:t>	(2018/11/23)</a:t>
            </a:r>
          </a:p>
          <a:p>
            <a:endParaRPr lang="fr-CH" dirty="0"/>
          </a:p>
          <a:p>
            <a:r>
              <a:rPr lang="fr-CH" dirty="0" err="1"/>
              <a:t>Integration</a:t>
            </a:r>
            <a:r>
              <a:rPr lang="fr-CH" dirty="0"/>
              <a:t> last version Cold diode </a:t>
            </a:r>
            <a:r>
              <a:rPr lang="fr-CH" sz="1600" dirty="0"/>
              <a:t>(</a:t>
            </a:r>
            <a:r>
              <a:rPr lang="en-GB" sz="1600" dirty="0"/>
              <a:t>ST0997561_01)</a:t>
            </a:r>
            <a:endParaRPr lang="fr-CH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7733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Starting</a:t>
            </a:r>
            <a:r>
              <a:rPr lang="fr-CH" dirty="0"/>
              <a:t> Point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38485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322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Last version of the DFX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7" r="10882"/>
          <a:stretch/>
        </p:blipFill>
        <p:spPr>
          <a:xfrm>
            <a:off x="4509852" y="1365504"/>
            <a:ext cx="4392488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 r="29525"/>
          <a:stretch/>
        </p:blipFill>
        <p:spPr>
          <a:xfrm>
            <a:off x="787232" y="1484784"/>
            <a:ext cx="3277387" cy="4349113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707904" y="3068960"/>
            <a:ext cx="1008112" cy="504056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4017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IP5 </a:t>
            </a:r>
            <a:r>
              <a:rPr lang="fr-CH" dirty="0" err="1"/>
              <a:t>Left</a:t>
            </a:r>
            <a:r>
              <a:rPr lang="fr-CH" dirty="0"/>
              <a:t>  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7918450" cy="4468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394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Last version of the DFX Cut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17" r="21959"/>
          <a:stretch/>
        </p:blipFill>
        <p:spPr>
          <a:xfrm>
            <a:off x="1403649" y="1772816"/>
            <a:ext cx="2808311" cy="338437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78"/>
          <a:stretch/>
        </p:blipFill>
        <p:spPr>
          <a:xfrm>
            <a:off x="4007297" y="1450701"/>
            <a:ext cx="4679503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515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IP5 </a:t>
            </a:r>
            <a:r>
              <a:rPr lang="fr-CH" dirty="0" err="1"/>
              <a:t>Left</a:t>
            </a:r>
            <a:r>
              <a:rPr lang="fr-CH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R.Betemps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58" y="1440433"/>
            <a:ext cx="7911542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6608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8946e33d-fd2f-4ae4-8ee9-d90c129cdf9e"/>
    <ds:schemaRef ds:uri="http://purl.org/dc/dcmitype/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2779</TotalTime>
  <Words>447</Words>
  <Application>Microsoft Office PowerPoint</Application>
  <PresentationFormat>On-screen Show (4:3)</PresentationFormat>
  <Paragraphs>75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Thème Office</vt:lpstr>
      <vt:lpstr>Office Theme</vt:lpstr>
      <vt:lpstr>Update on Integration checks and possible concept revisions</vt:lpstr>
      <vt:lpstr>Vertical DFX with DFB type “box” (2) </vt:lpstr>
      <vt:lpstr>PowerPoint Presentation</vt:lpstr>
      <vt:lpstr>Integration situation </vt:lpstr>
      <vt:lpstr>Starting Point </vt:lpstr>
      <vt:lpstr>Last version of the DFX </vt:lpstr>
      <vt:lpstr>IP5 Left   </vt:lpstr>
      <vt:lpstr>Last version of the DFX Cut</vt:lpstr>
      <vt:lpstr>IP5 Left </vt:lpstr>
      <vt:lpstr>IP5 Left </vt:lpstr>
      <vt:lpstr>IP5 Left </vt:lpstr>
      <vt:lpstr>IP5 Left </vt:lpstr>
      <vt:lpstr>IP5 Left </vt:lpstr>
      <vt:lpstr>Check Point IP5 RIGHT</vt:lpstr>
      <vt:lpstr>Check Point IP5 RIGHT</vt:lpstr>
      <vt:lpstr>Check Point IP5 RIGHT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YY</cp:lastModifiedBy>
  <cp:revision>61</cp:revision>
  <dcterms:created xsi:type="dcterms:W3CDTF">2016-01-11T14:38:10Z</dcterms:created>
  <dcterms:modified xsi:type="dcterms:W3CDTF">2018-11-28T09:38:06Z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