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57" r:id="rId3"/>
    <p:sldId id="281" r:id="rId4"/>
    <p:sldId id="260" r:id="rId5"/>
    <p:sldId id="258" r:id="rId6"/>
    <p:sldId id="285" r:id="rId7"/>
    <p:sldId id="259" r:id="rId8"/>
    <p:sldId id="277" r:id="rId9"/>
    <p:sldId id="261" r:id="rId10"/>
    <p:sldId id="270" r:id="rId11"/>
    <p:sldId id="271" r:id="rId12"/>
    <p:sldId id="283" r:id="rId13"/>
    <p:sldId id="278" r:id="rId14"/>
    <p:sldId id="263" r:id="rId15"/>
    <p:sldId id="272" r:id="rId16"/>
    <p:sldId id="273" r:id="rId17"/>
    <p:sldId id="275" r:id="rId18"/>
    <p:sldId id="274" r:id="rId19"/>
    <p:sldId id="279" r:id="rId20"/>
    <p:sldId id="264" r:id="rId21"/>
    <p:sldId id="265" r:id="rId22"/>
    <p:sldId id="276" r:id="rId23"/>
    <p:sldId id="280" r:id="rId24"/>
    <p:sldId id="266" r:id="rId25"/>
    <p:sldId id="284" r:id="rId26"/>
    <p:sldId id="269" r:id="rId2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45D59-AA01-4084-9FBD-68A3E393C5FF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517A7-10D0-4C33-830C-A6E72FBC0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28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6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6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9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9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4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1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9B28-09C8-49AE-9A1F-71C87693A11F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69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820BFC51-1B24-4368-9F96-1604CFD1E5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45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MCBRDP1 test results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Franco Mangiarotti, Vincent </a:t>
            </a:r>
            <a:r>
              <a:rPr lang="en-US" dirty="0" err="1" smtClean="0"/>
              <a:t>Desbiolles</a:t>
            </a:r>
            <a:r>
              <a:rPr lang="en-US" dirty="0" smtClean="0"/>
              <a:t>, </a:t>
            </a:r>
            <a:r>
              <a:rPr lang="en-US" dirty="0" err="1" smtClean="0"/>
              <a:t>Michał</a:t>
            </a:r>
            <a:r>
              <a:rPr lang="en-US" dirty="0" smtClean="0"/>
              <a:t> </a:t>
            </a:r>
            <a:r>
              <a:rPr lang="en-US" dirty="0" err="1" smtClean="0"/>
              <a:t>Duda</a:t>
            </a:r>
            <a:r>
              <a:rPr lang="en-US" dirty="0" smtClean="0"/>
              <a:t>, Jerome </a:t>
            </a:r>
            <a:r>
              <a:rPr lang="en-US" dirty="0" err="1" smtClean="0"/>
              <a:t>Feuvrier</a:t>
            </a:r>
            <a:r>
              <a:rPr lang="en-US" dirty="0" smtClean="0"/>
              <a:t>, Jean-Luc </a:t>
            </a:r>
            <a:r>
              <a:rPr lang="en-US" dirty="0" err="1" smtClean="0"/>
              <a:t>Guyon</a:t>
            </a:r>
            <a:r>
              <a:rPr lang="en-US" dirty="0" smtClean="0"/>
              <a:t>, Gerard </a:t>
            </a:r>
            <a:r>
              <a:rPr lang="en-US" dirty="0" err="1" smtClean="0"/>
              <a:t>Willering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WP3 meeting – </a:t>
            </a:r>
            <a:r>
              <a:rPr lang="en-US" dirty="0" smtClean="0"/>
              <a:t>2018 Nov 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97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AP1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620001" y="1114697"/>
            <a:ext cx="288348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Three quenches to nominal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last quenches within 1 A of ultimate current (in the decelerating ramp)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precursor in any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Afterwards: held 2 h at ultimate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Protection: first two quenches above maximum allowed QI (hotspot temperature ~350 K)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on this later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98" y="828281"/>
            <a:ext cx="7084770" cy="5194242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0685077" y="764502"/>
            <a:ext cx="1381845" cy="3316352"/>
            <a:chOff x="10685077" y="764502"/>
            <a:chExt cx="1381845" cy="331635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E31E574-A815-E34F-8721-CB73FC41C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r="83679"/>
            <a:stretch/>
          </p:blipFill>
          <p:spPr>
            <a:xfrm>
              <a:off x="10685077" y="764502"/>
              <a:ext cx="1381845" cy="3316352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0921767" y="3029865"/>
              <a:ext cx="419100" cy="46407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3029865"/>
              <a:ext cx="419100" cy="46407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2533103"/>
              <a:ext cx="419100" cy="464079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0921767" y="2533103"/>
              <a:ext cx="419100" cy="46407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1375999" y="2008813"/>
              <a:ext cx="419100" cy="464079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0921767" y="2005263"/>
              <a:ext cx="419100" cy="46407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1375999" y="1484502"/>
              <a:ext cx="419100" cy="464079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1477423"/>
              <a:ext cx="419100" cy="464079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949583"/>
              <a:ext cx="419100" cy="46407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1375999" y="956672"/>
              <a:ext cx="419100" cy="464079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0879709" y="39517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Shallow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1007948" y="400497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9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02" y="828281"/>
            <a:ext cx="7084770" cy="519424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AP2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01" y="1114697"/>
            <a:ext cx="28834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long training, mostly on EE27-EE28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After 32 quenches: no quench below nominal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After 40 quenches training finished to ultimate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Held 2h at ultimate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Quench #37 is </a:t>
            </a:r>
            <a:r>
              <a:rPr lang="en-US" dirty="0" smtClean="0"/>
              <a:t>symmetric</a:t>
            </a:r>
            <a:endParaRPr lang="en-US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0685077" y="764502"/>
            <a:ext cx="1381845" cy="3316352"/>
            <a:chOff x="10685077" y="764502"/>
            <a:chExt cx="1381845" cy="33163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E31E574-A815-E34F-8721-CB73FC41C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r="83679"/>
            <a:stretch/>
          </p:blipFill>
          <p:spPr>
            <a:xfrm>
              <a:off x="10685077" y="764502"/>
              <a:ext cx="1381845" cy="331635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0921767" y="3029865"/>
              <a:ext cx="419100" cy="46407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3029865"/>
              <a:ext cx="419100" cy="46407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2533103"/>
              <a:ext cx="419100" cy="46407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0921767" y="2533103"/>
              <a:ext cx="419100" cy="46407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1375999" y="2008813"/>
              <a:ext cx="419100" cy="464079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0921767" y="2005263"/>
              <a:ext cx="419100" cy="46407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1375999" y="1484502"/>
              <a:ext cx="419100" cy="46407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1477423"/>
              <a:ext cx="419100" cy="464079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949583"/>
              <a:ext cx="419100" cy="46407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1375999" y="956672"/>
              <a:ext cx="419100" cy="464079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10879709" y="39517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Shallow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1007948" y="400497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77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63" y="830083"/>
            <a:ext cx="7077790" cy="516166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AP2: precursors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01" y="1114697"/>
            <a:ext cx="2883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 precursors mostly in the first half of the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precursors mostly in the second half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Location statistics: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00067" y="2433110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V_Precursor</a:t>
            </a:r>
            <a:r>
              <a:rPr lang="en-US" sz="1600" dirty="0" smtClean="0"/>
              <a:t> in [V]</a:t>
            </a:r>
            <a:endParaRPr lang="en-GB" sz="1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825220"/>
              </p:ext>
            </p:extLst>
          </p:nvPr>
        </p:nvGraphicFramePr>
        <p:xfrm>
          <a:off x="8195980" y="3337550"/>
          <a:ext cx="3407611" cy="18992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8294">
                  <a:extLst>
                    <a:ext uri="{9D8B030D-6E8A-4147-A177-3AD203B41FA5}">
                      <a16:colId xmlns:a16="http://schemas.microsoft.com/office/drawing/2014/main" val="2829806173"/>
                    </a:ext>
                  </a:extLst>
                </a:gridCol>
                <a:gridCol w="410967">
                  <a:extLst>
                    <a:ext uri="{9D8B030D-6E8A-4147-A177-3AD203B41FA5}">
                      <a16:colId xmlns:a16="http://schemas.microsoft.com/office/drawing/2014/main" val="881398985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1340065100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47514627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0766304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Total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Large </a:t>
                      </a:r>
                      <a:r>
                        <a:rPr lang="en-GB" sz="1400" u="none" strike="noStrike" dirty="0" err="1">
                          <a:effectLst/>
                        </a:rPr>
                        <a:t>prec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Small prec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No prec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65416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EE23-EE24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4317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EE24-VCL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872734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VCL-EE27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0504383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EE27-EE28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8559804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1770" b="77105"/>
          <a:stretch/>
        </p:blipFill>
        <p:spPr>
          <a:xfrm>
            <a:off x="9717334" y="2908438"/>
            <a:ext cx="364901" cy="41870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l="2766" t="38764" r="-996" b="38341"/>
          <a:stretch/>
        </p:blipFill>
        <p:spPr>
          <a:xfrm>
            <a:off x="10421127" y="2885696"/>
            <a:ext cx="364901" cy="41870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l="-2765" t="76966" r="4535" b="139"/>
          <a:stretch/>
        </p:blipFill>
        <p:spPr>
          <a:xfrm>
            <a:off x="11110170" y="2888224"/>
            <a:ext cx="364901" cy="418707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6533809" y="4665335"/>
            <a:ext cx="892872" cy="2142845"/>
            <a:chOff x="10685077" y="764502"/>
            <a:chExt cx="1381845" cy="331635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7E31E574-A815-E34F-8721-CB73FC41C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r="83679"/>
            <a:stretch/>
          </p:blipFill>
          <p:spPr>
            <a:xfrm>
              <a:off x="10685077" y="764502"/>
              <a:ext cx="1381845" cy="3316352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0921767" y="3029865"/>
              <a:ext cx="419100" cy="464079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3029865"/>
              <a:ext cx="419100" cy="464079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2533103"/>
              <a:ext cx="419100" cy="464079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0921767" y="2533103"/>
              <a:ext cx="419100" cy="464079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1375999" y="2008813"/>
              <a:ext cx="419100" cy="464079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0921767" y="2005263"/>
              <a:ext cx="419100" cy="464079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1375999" y="1484502"/>
              <a:ext cx="419100" cy="464079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1477423"/>
              <a:ext cx="419100" cy="464079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949583"/>
              <a:ext cx="419100" cy="464079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1375999" y="956672"/>
              <a:ext cx="419100" cy="464079"/>
            </a:xfrm>
            <a:prstGeom prst="rect">
              <a:avLst/>
            </a:prstGeom>
          </p:spPr>
        </p:pic>
      </p:grp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914" t="84457" r="1914" b="1461"/>
          <a:stretch/>
        </p:blipFill>
        <p:spPr>
          <a:xfrm>
            <a:off x="7899894" y="4848573"/>
            <a:ext cx="306673" cy="3395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6224" b="29694"/>
          <a:stretch/>
        </p:blipFill>
        <p:spPr>
          <a:xfrm>
            <a:off x="7899894" y="4497861"/>
            <a:ext cx="306673" cy="33958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14" t="28234" r="-1914" b="57684"/>
          <a:stretch/>
        </p:blipFill>
        <p:spPr>
          <a:xfrm>
            <a:off x="7899894" y="4141565"/>
            <a:ext cx="306673" cy="3395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243" b="86161"/>
          <a:stretch/>
        </p:blipFill>
        <p:spPr>
          <a:xfrm>
            <a:off x="7899894" y="3785269"/>
            <a:ext cx="306673" cy="33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1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setup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detection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protection &amp; energy extraction</a:t>
            </a:r>
          </a:p>
          <a:p>
            <a:pPr algn="l"/>
            <a:r>
              <a:rPr lang="en-US" dirty="0" smtClean="0"/>
              <a:t>Test results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Training &amp; endurance</a:t>
            </a:r>
          </a:p>
          <a:p>
            <a:pPr lvl="1" algn="l"/>
            <a:r>
              <a:rPr lang="en-US" dirty="0"/>
              <a:t>Protection studies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Inductance measurements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Splice resistance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RRR</a:t>
            </a:r>
          </a:p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studies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088777" y="1236617"/>
            <a:ext cx="45294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results presented in this section are at 1.9 K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expected current discharge is much slower than expected (quench-back starts later)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the baseline energy extraction (0.7 Ohm) we cannot keep the hotspot temperature below 200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We had two quenches at ~350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looked at several energy extraction setups to optimize discharge: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 more than ~200 K hotspot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 more than ~450 V in switch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204270"/>
            <a:ext cx="6077209" cy="4681341"/>
          </a:xfrm>
        </p:spPr>
      </p:pic>
      <p:sp>
        <p:nvSpPr>
          <p:cNvPr id="4" name="Right Brace 3"/>
          <p:cNvSpPr/>
          <p:nvPr/>
        </p:nvSpPr>
        <p:spPr>
          <a:xfrm rot="17814184">
            <a:off x="2008598" y="1751741"/>
            <a:ext cx="339047" cy="760288"/>
          </a:xfrm>
          <a:prstGeom prst="rightBrace">
            <a:avLst>
              <a:gd name="adj1" fmla="val 2300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Brace 7"/>
          <p:cNvSpPr/>
          <p:nvPr/>
        </p:nvSpPr>
        <p:spPr>
          <a:xfrm rot="18207255">
            <a:off x="4219574" y="1469226"/>
            <a:ext cx="339047" cy="4336365"/>
          </a:xfrm>
          <a:prstGeom prst="rightBrace">
            <a:avLst>
              <a:gd name="adj1" fmla="val 2300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46335" y="147189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Dump: R=0.7 </a:t>
            </a:r>
            <a:r>
              <a:rPr lang="el-GR" dirty="0" smtClean="0"/>
              <a:t>Ω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016924" y="2862863"/>
            <a:ext cx="2448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Dump + quench-back:</a:t>
            </a:r>
          </a:p>
          <a:p>
            <a:r>
              <a:rPr lang="en-US" dirty="0"/>
              <a:t> </a:t>
            </a:r>
            <a:r>
              <a:rPr lang="en-US" dirty="0" smtClean="0"/>
              <a:t>         R=3-4 </a:t>
            </a:r>
            <a:r>
              <a:rPr lang="el-GR" dirty="0" smtClean="0"/>
              <a:t>Ω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55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78" y="1026186"/>
            <a:ext cx="6517189" cy="4505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Protection: QI from trigger vs current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23220" y="1155032"/>
            <a:ext cx="44436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Quench detection typically adds </a:t>
            </a:r>
            <a:r>
              <a:rPr lang="en-US" dirty="0" smtClean="0"/>
              <a:t>4 </a:t>
            </a:r>
            <a:r>
              <a:rPr lang="en-US" dirty="0" smtClean="0"/>
              <a:t>kA</a:t>
            </a:r>
            <a:r>
              <a:rPr lang="en-US" baseline="30000" dirty="0" smtClean="0"/>
              <a:t>2</a:t>
            </a:r>
            <a:r>
              <a:rPr lang="en-US" dirty="0" smtClean="0"/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can get to low QI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Varistor</a:t>
            </a:r>
            <a:r>
              <a:rPr lang="en-US" dirty="0" smtClean="0"/>
              <a:t> 1 + 0.3 Ohm resistor in series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Varistor</a:t>
            </a:r>
            <a:r>
              <a:rPr lang="en-US" dirty="0" smtClean="0"/>
              <a:t> 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1.4 Ohm (2x 0.7 Ohm resistors)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voltage in the switch </a:t>
            </a:r>
            <a:r>
              <a:rPr lang="en-US" dirty="0" smtClean="0"/>
              <a:t>(</a:t>
            </a:r>
            <a:r>
              <a:rPr lang="en-US" dirty="0" smtClean="0"/>
              <a:t>450 V) limits the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0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88" y="1022974"/>
            <a:ext cx="6523285" cy="4511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Protection: max magnet voltage vs current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23221" y="1155032"/>
            <a:ext cx="40527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two original protection options (0.7 Ohm, </a:t>
            </a:r>
            <a:r>
              <a:rPr lang="en-US" dirty="0" err="1" smtClean="0"/>
              <a:t>Varistor</a:t>
            </a:r>
            <a:r>
              <a:rPr lang="en-US" dirty="0" smtClean="0"/>
              <a:t> 1) had too low maximum voltage, making the discharge too slow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Varistor</a:t>
            </a:r>
            <a:r>
              <a:rPr lang="en-US" dirty="0" smtClean="0"/>
              <a:t> 1 + 0.3 Ohm and </a:t>
            </a:r>
            <a:r>
              <a:rPr lang="en-US" dirty="0" err="1" smtClean="0"/>
              <a:t>Varistor</a:t>
            </a:r>
            <a:r>
              <a:rPr lang="en-US" dirty="0" smtClean="0"/>
              <a:t> 2 have slightly too high voltage beyond 400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Varistor</a:t>
            </a:r>
            <a:r>
              <a:rPr lang="en-US" dirty="0" smtClean="0"/>
              <a:t> specs could be better adapted to our 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Increasing its temperature lowers the discharge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1.4 Ohm is two switches in series, effectively duplicating the maximum allowed voltage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53" y="1026186"/>
            <a:ext cx="6511092" cy="4505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optimization space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323221" y="1155032"/>
            <a:ext cx="41530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plot shows the results compared the limits: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QI for a limited hotspot 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voltage for the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we cannot stay within the limits, change the limits: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two switches for 2x max voltage (SM18)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switch components for optimized discharge voltage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043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64" y="1032548"/>
            <a:ext cx="6517189" cy="45114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90" y="2919424"/>
            <a:ext cx="4932910" cy="3799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voltage effect on quench-back start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23221" y="1032549"/>
            <a:ext cx="40527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Quench-back start time determined from segment voltage after trigger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QB starts in deeper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QB start time mainly depends on the maximum voltage of the discharge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8753582" y="5686620"/>
            <a:ext cx="184935" cy="59590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00897" y="3185240"/>
            <a:ext cx="535020" cy="1284019"/>
            <a:chOff x="10685077" y="764502"/>
            <a:chExt cx="1381845" cy="331635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31E574-A815-E34F-8721-CB73FC41C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r="83679"/>
            <a:stretch/>
          </p:blipFill>
          <p:spPr>
            <a:xfrm>
              <a:off x="10685077" y="764502"/>
              <a:ext cx="1381845" cy="3316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0921767" y="3029865"/>
              <a:ext cx="419100" cy="46407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3029865"/>
              <a:ext cx="419100" cy="46407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43" b="86161"/>
            <a:stretch/>
          </p:blipFill>
          <p:spPr>
            <a:xfrm>
              <a:off x="11375999" y="2533103"/>
              <a:ext cx="419100" cy="46407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0921767" y="2533103"/>
              <a:ext cx="419100" cy="46407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4" t="28234" r="-1914" b="57684"/>
            <a:stretch/>
          </p:blipFill>
          <p:spPr>
            <a:xfrm>
              <a:off x="11375999" y="2008813"/>
              <a:ext cx="419100" cy="46407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0921767" y="2005263"/>
              <a:ext cx="419100" cy="46407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6224" b="29694"/>
            <a:stretch/>
          </p:blipFill>
          <p:spPr>
            <a:xfrm>
              <a:off x="11375999" y="1484502"/>
              <a:ext cx="419100" cy="46407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1477423"/>
              <a:ext cx="419100" cy="46407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0921767" y="949583"/>
              <a:ext cx="419100" cy="46407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914" t="84457" r="1914" b="1461"/>
            <a:stretch/>
          </p:blipFill>
          <p:spPr>
            <a:xfrm>
              <a:off x="11375999" y="956672"/>
              <a:ext cx="419100" cy="4640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1637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setup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detection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protection &amp; energy extraction</a:t>
            </a:r>
          </a:p>
          <a:p>
            <a:pPr algn="l"/>
            <a:r>
              <a:rPr lang="en-US" dirty="0" smtClean="0"/>
              <a:t>Test results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Training &amp; endurance</a:t>
            </a:r>
          </a:p>
          <a:p>
            <a:pPr lvl="1" algn="l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Protection studies</a:t>
            </a:r>
          </a:p>
          <a:p>
            <a:pPr lvl="1" algn="l"/>
            <a:r>
              <a:rPr lang="en-US" dirty="0"/>
              <a:t>Inductance measurements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Splice resistance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RRR</a:t>
            </a:r>
          </a:p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5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Test setup</a:t>
            </a:r>
          </a:p>
          <a:p>
            <a:pPr lvl="1" algn="l"/>
            <a:r>
              <a:rPr lang="en-US" dirty="0" smtClean="0"/>
              <a:t>Quench detection</a:t>
            </a:r>
          </a:p>
          <a:p>
            <a:pPr lvl="1" algn="l"/>
            <a:r>
              <a:rPr lang="en-US" dirty="0" smtClean="0"/>
              <a:t>Quench protection &amp; energy extraction</a:t>
            </a:r>
          </a:p>
          <a:p>
            <a:pPr algn="l"/>
            <a:r>
              <a:rPr lang="en-US" dirty="0" smtClean="0"/>
              <a:t>Test results</a:t>
            </a:r>
          </a:p>
          <a:p>
            <a:pPr lvl="1" algn="l"/>
            <a:r>
              <a:rPr lang="en-US" dirty="0" smtClean="0"/>
              <a:t>Training &amp; endurance</a:t>
            </a:r>
          </a:p>
          <a:p>
            <a:pPr lvl="1" algn="l"/>
            <a:r>
              <a:rPr lang="en-US" dirty="0" smtClean="0"/>
              <a:t>Protection studies</a:t>
            </a:r>
          </a:p>
          <a:p>
            <a:pPr lvl="1" algn="l"/>
            <a:r>
              <a:rPr lang="en-US" dirty="0" smtClean="0"/>
              <a:t>Inductance measurements</a:t>
            </a:r>
          </a:p>
          <a:p>
            <a:pPr lvl="1" algn="l"/>
            <a:r>
              <a:rPr lang="en-US" dirty="0" smtClean="0"/>
              <a:t>Splice resistance</a:t>
            </a:r>
          </a:p>
          <a:p>
            <a:pPr lvl="1" algn="l"/>
            <a:r>
              <a:rPr lang="en-US" dirty="0" smtClean="0"/>
              <a:t>RRR</a:t>
            </a:r>
          </a:p>
          <a:p>
            <a:pPr algn="l"/>
            <a:r>
              <a:rPr lang="en-US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4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2" y="1147960"/>
            <a:ext cx="5341739" cy="411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497" y="1147960"/>
            <a:ext cx="5341739" cy="411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30019" y="5367151"/>
            <a:ext cx="69319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Inductance is much larger than expected 800 </a:t>
            </a:r>
            <a:r>
              <a:rPr lang="en-US" sz="2000" dirty="0" err="1" smtClean="0"/>
              <a:t>mH</a:t>
            </a:r>
            <a:endParaRPr lang="en-US" sz="2000" dirty="0" smtClean="0"/>
          </a:p>
          <a:p>
            <a:r>
              <a:rPr lang="en-US" sz="2000" dirty="0" smtClean="0"/>
              <a:t>Inductance does not depend on ramp rate between 2--8 A/s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Inductance: only one AP powered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199191" y="77862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41298" y="77862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62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497" y="1147960"/>
            <a:ext cx="5341739" cy="411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3" y="1147960"/>
            <a:ext cx="5341739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Inductance: both APs powered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29346" y="5372309"/>
            <a:ext cx="7007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Inductance decays earlier when both apertures are powered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199191" y="77862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941298" y="77862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583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Inductance comparison with short model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3" y="1147960"/>
            <a:ext cx="5341739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2147" y="1363579"/>
            <a:ext cx="56307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aperture powered alone at 4 A/s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Inductance normalized to the value at +125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AP1 in model very similar to AP2 in prototype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Do they have the same orientation?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Inductance reduction starts later in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differences: distance between apertures, iron yoke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looks like the Batman sign</a:t>
            </a:r>
            <a:endParaRPr lang="en-GB" dirty="0"/>
          </a:p>
        </p:txBody>
      </p:sp>
      <p:pic>
        <p:nvPicPr>
          <p:cNvPr id="1026" name="Picture 2" descr="https://www.researchgate.net/profile/G_Kirby/project/LHC-hi-Lumi-orbit-corrector-5Tm-CCT/attachment/5beb36e8cfe4a7645501e96a/AS:692605415342080@1542141407382/image/F8C0829B-2E17-43B4-82FB-F31505C4D5BA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526" y="4225901"/>
            <a:ext cx="3391067" cy="25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79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setup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detection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protection &amp; energy extraction</a:t>
            </a:r>
          </a:p>
          <a:p>
            <a:pPr algn="l"/>
            <a:r>
              <a:rPr lang="en-US" dirty="0" smtClean="0"/>
              <a:t>Test results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Training &amp; endurance</a:t>
            </a:r>
          </a:p>
          <a:p>
            <a:pPr lvl="1" algn="l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Protection studies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Inductance measurements</a:t>
            </a:r>
          </a:p>
          <a:p>
            <a:pPr lvl="1" algn="l"/>
            <a:r>
              <a:rPr lang="en-US" dirty="0"/>
              <a:t>Splice resistance</a:t>
            </a:r>
          </a:p>
          <a:p>
            <a:pPr lvl="1" algn="l"/>
            <a:r>
              <a:rPr lang="en-US" dirty="0" smtClean="0"/>
              <a:t>RRR</a:t>
            </a:r>
          </a:p>
          <a:p>
            <a:pPr algn="l"/>
            <a:r>
              <a:rPr lang="en-US" sz="38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sz="3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Splices resistance &amp; RRR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637667"/>
              </p:ext>
            </p:extLst>
          </p:nvPr>
        </p:nvGraphicFramePr>
        <p:xfrm>
          <a:off x="1021483" y="1551399"/>
          <a:ext cx="4680674" cy="16107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21533">
                  <a:extLst>
                    <a:ext uri="{9D8B030D-6E8A-4147-A177-3AD203B41FA5}">
                      <a16:colId xmlns:a16="http://schemas.microsoft.com/office/drawing/2014/main" val="3193466796"/>
                    </a:ext>
                  </a:extLst>
                </a:gridCol>
                <a:gridCol w="1818804">
                  <a:extLst>
                    <a:ext uri="{9D8B030D-6E8A-4147-A177-3AD203B41FA5}">
                      <a16:colId xmlns:a16="http://schemas.microsoft.com/office/drawing/2014/main" val="4080320774"/>
                    </a:ext>
                  </a:extLst>
                </a:gridCol>
                <a:gridCol w="1278717">
                  <a:extLst>
                    <a:ext uri="{9D8B030D-6E8A-4147-A177-3AD203B41FA5}">
                      <a16:colId xmlns:a16="http://schemas.microsoft.com/office/drawing/2014/main" val="2871154726"/>
                    </a:ext>
                  </a:extLst>
                </a:gridCol>
                <a:gridCol w="1061620">
                  <a:extLst>
                    <a:ext uri="{9D8B030D-6E8A-4147-A177-3AD203B41FA5}">
                      <a16:colId xmlns:a16="http://schemas.microsoft.com/office/drawing/2014/main" val="767675027"/>
                    </a:ext>
                  </a:extLst>
                </a:gridCol>
              </a:tblGrid>
              <a:tr h="278560"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>
                          <a:effectLst/>
                        </a:rPr>
                        <a:t>V taps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Resistance</a:t>
                      </a:r>
                    </a:p>
                    <a:p>
                      <a:pPr marL="0" marR="0" lvl="0" indent="0" algn="ctr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[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nOhm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Error</a:t>
                      </a:r>
                    </a:p>
                    <a:p>
                      <a:pPr marL="0" marR="0" lvl="0" indent="0" algn="ctr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[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nOhm</a:t>
                      </a:r>
                      <a:r>
                        <a:rPr lang="en-GB" sz="1600" u="none" strike="noStrike" dirty="0" smtClean="0">
                          <a:effectLst/>
                        </a:rPr>
                        <a:t>]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64199"/>
                  </a:ext>
                </a:extLst>
              </a:tr>
              <a:tr h="2785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AP1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vert="vert27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EE14--EE15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5.38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06555796"/>
                  </a:ext>
                </a:extLst>
              </a:tr>
              <a:tr h="2785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EE16--EE17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5.03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956771"/>
                  </a:ext>
                </a:extLst>
              </a:tr>
              <a:tr h="2785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AP2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vert="vert27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EE24--EE25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6.55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55537559"/>
                  </a:ext>
                </a:extLst>
              </a:tr>
              <a:tr h="2785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EE26--EE27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6.62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1" marR="8851" marT="8851" marB="0" anchor="ctr"/>
                </a:tc>
                <a:extLst>
                  <a:ext uri="{0D108BD9-81ED-4DB2-BD59-A6C34878D82A}">
                    <a16:rowId xmlns:a16="http://schemas.microsoft.com/office/drawing/2014/main" val="259586124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6000" y="3853609"/>
            <a:ext cx="5288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Individual splice resistance (5-6.6 </a:t>
            </a:r>
            <a:r>
              <a:rPr lang="en-US" dirty="0" err="1" smtClean="0"/>
              <a:t>nOhm</a:t>
            </a:r>
            <a:r>
              <a:rPr lang="en-US" dirty="0" smtClean="0"/>
              <a:t>) similar to that of model (5-10 </a:t>
            </a:r>
            <a:r>
              <a:rPr lang="en-US" dirty="0" err="1" smtClean="0"/>
              <a:t>nOhm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Average splice resistance measurement too noisy, will repeat for the second </a:t>
            </a:r>
            <a:r>
              <a:rPr lang="en-US" dirty="0" err="1" smtClean="0"/>
              <a:t>cooldown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220436"/>
              </p:ext>
            </p:extLst>
          </p:nvPr>
        </p:nvGraphicFramePr>
        <p:xfrm>
          <a:off x="8552441" y="1515944"/>
          <a:ext cx="2105025" cy="211137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11061">
                  <a:extLst>
                    <a:ext uri="{9D8B030D-6E8A-4147-A177-3AD203B41FA5}">
                      <a16:colId xmlns:a16="http://schemas.microsoft.com/office/drawing/2014/main" val="2794086631"/>
                    </a:ext>
                  </a:extLst>
                </a:gridCol>
                <a:gridCol w="693964">
                  <a:extLst>
                    <a:ext uri="{9D8B030D-6E8A-4147-A177-3AD203B41FA5}">
                      <a16:colId xmlns:a16="http://schemas.microsoft.com/office/drawing/2014/main" val="2719220660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Segment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RRR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4015582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EE13-EE14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1878042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EE15-EE16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2120831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EE17-EE18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221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0491589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EE23-EE24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519011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EE25-EE26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3233844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EE27-EE28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507677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41203" y="3853645"/>
            <a:ext cx="432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RRR values (</a:t>
            </a:r>
            <a:r>
              <a:rPr lang="en-US" dirty="0" smtClean="0"/>
              <a:t>220-235</a:t>
            </a:r>
            <a:r>
              <a:rPr lang="en-US" dirty="0" smtClean="0"/>
              <a:t>) lower than the short models (~260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235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setup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detection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protection &amp; energy extraction</a:t>
            </a:r>
          </a:p>
          <a:p>
            <a:pPr algn="l"/>
            <a:r>
              <a:rPr lang="en-US" sz="3800" dirty="0">
                <a:solidFill>
                  <a:schemeClr val="bg1">
                    <a:lumMod val="85000"/>
                  </a:schemeClr>
                </a:solidFill>
              </a:rPr>
              <a:t>Test results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Training &amp; endurance</a:t>
            </a:r>
          </a:p>
          <a:p>
            <a:pPr lvl="1" algn="l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Protection studies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Inductance measurements</a:t>
            </a:r>
          </a:p>
          <a:p>
            <a:pPr lvl="1" algn="l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Splice resistance</a:t>
            </a:r>
          </a:p>
          <a:p>
            <a:pPr lvl="1" algn="l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RRR</a:t>
            </a:r>
          </a:p>
          <a:p>
            <a:pPr algn="l"/>
            <a:r>
              <a:rPr lang="en-US" sz="3800" dirty="0"/>
              <a:t>Conclusions</a:t>
            </a:r>
            <a:endParaRPr lang="en-GB" sz="3800" dirty="0"/>
          </a:p>
        </p:txBody>
      </p:sp>
    </p:spTree>
    <p:extLst>
      <p:ext uri="{BB962C8B-B14F-4D97-AF65-F5344CB8AC3E}">
        <p14:creationId xmlns:p14="http://schemas.microsoft.com/office/powerpoint/2010/main" val="7743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future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b="1" dirty="0" smtClean="0"/>
              <a:t>Training</a:t>
            </a:r>
            <a:r>
              <a:rPr lang="en-US" dirty="0" smtClean="0"/>
              <a:t> to ultimate current: </a:t>
            </a:r>
          </a:p>
          <a:p>
            <a:pPr lvl="1" algn="l"/>
            <a:r>
              <a:rPr lang="en-US" dirty="0" smtClean="0"/>
              <a:t>Good in AP1 (3 quenches to nominal, 5 to ultimate)</a:t>
            </a:r>
          </a:p>
          <a:p>
            <a:pPr lvl="1" algn="l"/>
            <a:r>
              <a:rPr lang="en-US" dirty="0"/>
              <a:t>V</a:t>
            </a:r>
            <a:r>
              <a:rPr lang="en-US" dirty="0" smtClean="0"/>
              <a:t>ery slow in AP2 (40 quenches to ultimate current). </a:t>
            </a:r>
            <a:r>
              <a:rPr lang="en-US" dirty="0"/>
              <a:t>M</a:t>
            </a:r>
            <a:r>
              <a:rPr lang="en-US" dirty="0" smtClean="0"/>
              <a:t>ostly in the shallower three wires of the winding, where all </a:t>
            </a:r>
            <a:r>
              <a:rPr lang="en-US" dirty="0" smtClean="0"/>
              <a:t>quenches </a:t>
            </a:r>
            <a:r>
              <a:rPr lang="en-US" dirty="0" smtClean="0"/>
              <a:t>with precursor </a:t>
            </a:r>
            <a:r>
              <a:rPr lang="en-US" dirty="0" smtClean="0"/>
              <a:t>but one were </a:t>
            </a:r>
            <a:r>
              <a:rPr lang="en-US" dirty="0" smtClean="0"/>
              <a:t>originated.</a:t>
            </a:r>
          </a:p>
          <a:p>
            <a:pPr lvl="1" algn="l"/>
            <a:r>
              <a:rPr lang="en-US" dirty="0" smtClean="0"/>
              <a:t>No further training at 4.5 K</a:t>
            </a:r>
          </a:p>
          <a:p>
            <a:pPr algn="l"/>
            <a:r>
              <a:rPr lang="en-US" b="1" dirty="0" smtClean="0"/>
              <a:t>Protection</a:t>
            </a:r>
            <a:r>
              <a:rPr lang="en-US" dirty="0" smtClean="0"/>
              <a:t>: </a:t>
            </a:r>
          </a:p>
          <a:p>
            <a:pPr lvl="1" algn="l"/>
            <a:r>
              <a:rPr lang="en-US" dirty="0" smtClean="0"/>
              <a:t>Baseline protection not adequate for hotspot </a:t>
            </a:r>
            <a:r>
              <a:rPr lang="en-US" dirty="0" smtClean="0"/>
              <a:t>temperature </a:t>
            </a:r>
            <a:r>
              <a:rPr lang="en-US" dirty="0" smtClean="0"/>
              <a:t>&lt; 200 K</a:t>
            </a:r>
          </a:p>
          <a:p>
            <a:pPr lvl="1" algn="l"/>
            <a:r>
              <a:rPr lang="en-US" dirty="0"/>
              <a:t>Need to optimize the </a:t>
            </a:r>
            <a:r>
              <a:rPr lang="en-US" dirty="0" smtClean="0"/>
              <a:t>protection systems</a:t>
            </a:r>
            <a:endParaRPr lang="en-US" dirty="0"/>
          </a:p>
          <a:p>
            <a:pPr lvl="1" algn="l"/>
            <a:r>
              <a:rPr lang="en-US" dirty="0" smtClean="0"/>
              <a:t>Onset of quench-back (at given temperature) mostly determined by voltage</a:t>
            </a:r>
          </a:p>
          <a:p>
            <a:pPr algn="l"/>
            <a:r>
              <a:rPr lang="en-US" dirty="0" smtClean="0"/>
              <a:t>Other results:</a:t>
            </a:r>
          </a:p>
          <a:p>
            <a:pPr lvl="1" algn="l"/>
            <a:r>
              <a:rPr lang="en-US" b="1" dirty="0" smtClean="0"/>
              <a:t>Inductance</a:t>
            </a:r>
            <a:r>
              <a:rPr lang="en-US" dirty="0" smtClean="0"/>
              <a:t>: much larger than expected (1 H instead of 0.8 H)</a:t>
            </a:r>
          </a:p>
          <a:p>
            <a:pPr lvl="1" algn="l"/>
            <a:r>
              <a:rPr lang="en-US" b="1" dirty="0" smtClean="0"/>
              <a:t>Splices resistance</a:t>
            </a:r>
            <a:r>
              <a:rPr lang="en-US" dirty="0" smtClean="0"/>
              <a:t>: individual OK (5-6.6 </a:t>
            </a:r>
            <a:r>
              <a:rPr lang="en-US" dirty="0" err="1" smtClean="0"/>
              <a:t>nOhm</a:t>
            </a:r>
            <a:r>
              <a:rPr lang="en-US" dirty="0" smtClean="0"/>
              <a:t>), average data too noisy</a:t>
            </a:r>
          </a:p>
          <a:p>
            <a:pPr lvl="1" algn="l"/>
            <a:r>
              <a:rPr lang="en-US" b="1" dirty="0" smtClean="0"/>
              <a:t>RRR</a:t>
            </a:r>
            <a:r>
              <a:rPr lang="en-US" dirty="0" smtClean="0"/>
              <a:t>: lower than models (220-235 instead of 260)</a:t>
            </a:r>
            <a:endParaRPr lang="en-US" dirty="0"/>
          </a:p>
          <a:p>
            <a:pPr algn="l"/>
            <a:r>
              <a:rPr lang="en-US" b="1" dirty="0" smtClean="0"/>
              <a:t>Future</a:t>
            </a:r>
            <a:r>
              <a:rPr lang="en-US" dirty="0" smtClean="0"/>
              <a:t>:</a:t>
            </a:r>
          </a:p>
          <a:p>
            <a:pPr lvl="1" algn="l"/>
            <a:r>
              <a:rPr lang="en-US" dirty="0" smtClean="0"/>
              <a:t>Second test (in 1-2 weeks): </a:t>
            </a:r>
            <a:r>
              <a:rPr lang="en-US" dirty="0" smtClean="0"/>
              <a:t>training memory </a:t>
            </a:r>
            <a:r>
              <a:rPr lang="en-US" dirty="0" smtClean="0"/>
              <a:t>verification, splice resistance measurement and full magnetic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337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Test setup</a:t>
            </a:r>
          </a:p>
          <a:p>
            <a:pPr lvl="1" algn="l"/>
            <a:r>
              <a:rPr lang="en-US" dirty="0" smtClean="0"/>
              <a:t>Quench detection</a:t>
            </a:r>
          </a:p>
          <a:p>
            <a:pPr lvl="1" algn="l"/>
            <a:r>
              <a:rPr lang="en-US" dirty="0" smtClean="0"/>
              <a:t>Quench protection &amp; energy extraction</a:t>
            </a:r>
          </a:p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results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Training &amp; endurance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Protection studies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Inductance measurements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Splice resistance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RRR</a:t>
            </a:r>
          </a:p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420" y="1219201"/>
            <a:ext cx="7688862" cy="4906963"/>
          </a:xfrm>
        </p:spPr>
        <p:txBody>
          <a:bodyPr/>
          <a:lstStyle/>
          <a:p>
            <a:pPr algn="l"/>
            <a:r>
              <a:rPr lang="en-US" dirty="0" smtClean="0"/>
              <a:t>MCBRDP1 with two individually powered apertures</a:t>
            </a:r>
          </a:p>
          <a:p>
            <a:pPr algn="l"/>
            <a:r>
              <a:rPr lang="en-US" dirty="0" smtClean="0"/>
              <a:t>One standard LHC 600 A power converter rack with two converters</a:t>
            </a:r>
          </a:p>
          <a:p>
            <a:pPr algn="l"/>
            <a:r>
              <a:rPr lang="en-US" dirty="0" smtClean="0"/>
              <a:t>One standard LHC 600 A energy extraction rack with two switches and two 700 </a:t>
            </a:r>
            <a:r>
              <a:rPr lang="en-US" dirty="0" err="1" smtClean="0"/>
              <a:t>mOhm</a:t>
            </a:r>
            <a:r>
              <a:rPr lang="en-US" dirty="0" smtClean="0"/>
              <a:t> resistors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90339" y="1824503"/>
            <a:ext cx="4916184" cy="368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(per aperture)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1" y="1219201"/>
            <a:ext cx="6545002" cy="490696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6"/>
                </a:solidFill>
              </a:rPr>
              <a:t>QDS</a:t>
            </a:r>
            <a:r>
              <a:rPr lang="en-US" dirty="0"/>
              <a:t> setup (baseline):</a:t>
            </a:r>
          </a:p>
          <a:p>
            <a:pPr lvl="1" algn="l"/>
            <a:r>
              <a:rPr lang="en-US" dirty="0" smtClean="0"/>
              <a:t>2.3(EE3-EE5) </a:t>
            </a:r>
            <a:r>
              <a:rPr lang="en-US" dirty="0"/>
              <a:t>– (</a:t>
            </a:r>
            <a:r>
              <a:rPr lang="en-US" dirty="0" smtClean="0"/>
              <a:t>EE5-EE8)</a:t>
            </a:r>
            <a:endParaRPr lang="en-US" dirty="0"/>
          </a:p>
          <a:p>
            <a:pPr lvl="1" algn="l"/>
            <a:r>
              <a:rPr lang="en-US" dirty="0"/>
              <a:t>Trigger after 4 </a:t>
            </a:r>
            <a:r>
              <a:rPr lang="en-US" dirty="0" err="1"/>
              <a:t>ms</a:t>
            </a:r>
            <a:r>
              <a:rPr lang="en-US" dirty="0"/>
              <a:t> @ 100 </a:t>
            </a:r>
            <a:r>
              <a:rPr lang="en-US" dirty="0" smtClean="0"/>
              <a:t>mV</a:t>
            </a:r>
          </a:p>
          <a:p>
            <a:pPr lvl="1" algn="l"/>
            <a:endParaRPr lang="en-GB" dirty="0"/>
          </a:p>
          <a:p>
            <a:pPr algn="l"/>
            <a:r>
              <a:rPr lang="en-US" dirty="0" err="1" smtClean="0">
                <a:solidFill>
                  <a:schemeClr val="accent3"/>
                </a:solidFill>
              </a:rPr>
              <a:t>Potaim</a:t>
            </a:r>
            <a:r>
              <a:rPr lang="en-US" dirty="0" smtClean="0"/>
              <a:t> setup:</a:t>
            </a:r>
          </a:p>
          <a:p>
            <a:pPr lvl="1" algn="l"/>
            <a:r>
              <a:rPr lang="en-US" dirty="0" smtClean="0"/>
              <a:t>(EE3-VCL) – (VCL-EE8)</a:t>
            </a:r>
          </a:p>
          <a:p>
            <a:pPr lvl="1" algn="l"/>
            <a:r>
              <a:rPr lang="en-US" dirty="0" smtClean="0"/>
              <a:t>Trigger after 10 </a:t>
            </a:r>
            <a:r>
              <a:rPr lang="en-US" dirty="0" err="1" smtClean="0"/>
              <a:t>ms</a:t>
            </a:r>
            <a:r>
              <a:rPr lang="en-US" dirty="0" smtClean="0"/>
              <a:t> @ 50 mV</a:t>
            </a:r>
          </a:p>
          <a:p>
            <a:pPr lvl="1" algn="l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8382335" y="1073287"/>
            <a:ext cx="3363535" cy="4539846"/>
            <a:chOff x="163391" y="544103"/>
            <a:chExt cx="3363535" cy="4539846"/>
          </a:xfrm>
        </p:grpSpPr>
        <p:grpSp>
          <p:nvGrpSpPr>
            <p:cNvPr id="5" name="Group 4"/>
            <p:cNvGrpSpPr/>
            <p:nvPr/>
          </p:nvGrpSpPr>
          <p:grpSpPr>
            <a:xfrm>
              <a:off x="319017" y="544103"/>
              <a:ext cx="3207909" cy="4539846"/>
              <a:chOff x="319017" y="544103"/>
              <a:chExt cx="3207909" cy="453984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385192" y="14013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385192" y="17442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385192" y="20871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385192" y="24300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385192" y="27729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385192" y="31158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385192" y="34587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385192" y="38016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385192" y="4144553"/>
                <a:ext cx="182880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1560709" y="1152976"/>
                <a:ext cx="1965703" cy="169909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endCxn id="9" idx="3"/>
              </p:cNvCxnSpPr>
              <p:nvPr/>
            </p:nvCxnSpPr>
            <p:spPr>
              <a:xfrm flipH="1">
                <a:off x="1568072" y="13228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9" idx="3"/>
              </p:cNvCxnSpPr>
              <p:nvPr/>
            </p:nvCxnSpPr>
            <p:spPr>
              <a:xfrm>
                <a:off x="1568072" y="14927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>
                <a:endCxn id="10" idx="3"/>
              </p:cNvCxnSpPr>
              <p:nvPr/>
            </p:nvCxnSpPr>
            <p:spPr>
              <a:xfrm flipH="1">
                <a:off x="1568072" y="16657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stCxn id="10" idx="3"/>
              </p:cNvCxnSpPr>
              <p:nvPr/>
            </p:nvCxnSpPr>
            <p:spPr>
              <a:xfrm>
                <a:off x="1568072" y="18356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endCxn id="11" idx="3"/>
              </p:cNvCxnSpPr>
              <p:nvPr/>
            </p:nvCxnSpPr>
            <p:spPr>
              <a:xfrm flipH="1">
                <a:off x="1568072" y="20086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11" idx="3"/>
              </p:cNvCxnSpPr>
              <p:nvPr/>
            </p:nvCxnSpPr>
            <p:spPr>
              <a:xfrm>
                <a:off x="1568072" y="21785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endCxn id="12" idx="3"/>
              </p:cNvCxnSpPr>
              <p:nvPr/>
            </p:nvCxnSpPr>
            <p:spPr>
              <a:xfrm flipH="1">
                <a:off x="1568072" y="23515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12" idx="3"/>
              </p:cNvCxnSpPr>
              <p:nvPr/>
            </p:nvCxnSpPr>
            <p:spPr>
              <a:xfrm>
                <a:off x="1568072" y="25214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endCxn id="13" idx="3"/>
              </p:cNvCxnSpPr>
              <p:nvPr/>
            </p:nvCxnSpPr>
            <p:spPr>
              <a:xfrm flipH="1">
                <a:off x="1568072" y="26944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13" idx="3"/>
              </p:cNvCxnSpPr>
              <p:nvPr/>
            </p:nvCxnSpPr>
            <p:spPr>
              <a:xfrm>
                <a:off x="1568072" y="28643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endCxn id="14" idx="3"/>
              </p:cNvCxnSpPr>
              <p:nvPr/>
            </p:nvCxnSpPr>
            <p:spPr>
              <a:xfrm flipH="1">
                <a:off x="1568072" y="30373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14" idx="3"/>
              </p:cNvCxnSpPr>
              <p:nvPr/>
            </p:nvCxnSpPr>
            <p:spPr>
              <a:xfrm>
                <a:off x="1568072" y="32072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endCxn id="15" idx="3"/>
              </p:cNvCxnSpPr>
              <p:nvPr/>
            </p:nvCxnSpPr>
            <p:spPr>
              <a:xfrm flipH="1">
                <a:off x="1568072" y="33802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15" idx="3"/>
              </p:cNvCxnSpPr>
              <p:nvPr/>
            </p:nvCxnSpPr>
            <p:spPr>
              <a:xfrm>
                <a:off x="1568072" y="35501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>
                <a:endCxn id="16" idx="3"/>
              </p:cNvCxnSpPr>
              <p:nvPr/>
            </p:nvCxnSpPr>
            <p:spPr>
              <a:xfrm flipH="1">
                <a:off x="1568072" y="37231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stCxn id="16" idx="3"/>
              </p:cNvCxnSpPr>
              <p:nvPr/>
            </p:nvCxnSpPr>
            <p:spPr>
              <a:xfrm>
                <a:off x="1568072" y="3893093"/>
                <a:ext cx="1958340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>
                <a:endCxn id="17" idx="3"/>
              </p:cNvCxnSpPr>
              <p:nvPr/>
            </p:nvCxnSpPr>
            <p:spPr>
              <a:xfrm flipH="1">
                <a:off x="1568072" y="40660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>
                <a:stCxn id="17" idx="3"/>
              </p:cNvCxnSpPr>
              <p:nvPr/>
            </p:nvCxnSpPr>
            <p:spPr>
              <a:xfrm>
                <a:off x="1568072" y="4235993"/>
                <a:ext cx="1958854" cy="172992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1568586" y="4408985"/>
                <a:ext cx="1958340" cy="169908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523875" y="1152976"/>
                <a:ext cx="1036834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476250" y="4578893"/>
                <a:ext cx="1091822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742067" y="544103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EE2</a:t>
                </a:r>
                <a:endParaRPr lang="en-GB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455677" y="544103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EE3</a:t>
                </a:r>
                <a:endParaRPr lang="en-GB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22134" y="1806376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EE4</a:t>
                </a:r>
                <a:endParaRPr lang="en-GB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23875" y="2143233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EE5</a:t>
                </a:r>
                <a:endParaRPr lang="en-GB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22134" y="3175510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EE6</a:t>
                </a:r>
                <a:endParaRPr lang="en-GB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22134" y="3544842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EE7</a:t>
                </a:r>
                <a:endParaRPr lang="en-GB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42067" y="4714617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EE9</a:t>
                </a:r>
                <a:endParaRPr lang="en-GB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455677" y="4714617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EE8</a:t>
                </a:r>
                <a:endParaRPr lang="en-GB" dirty="0"/>
              </a:p>
            </p:txBody>
          </p:sp>
          <p:sp>
            <p:nvSpPr>
              <p:cNvPr id="48" name="Arc 47"/>
              <p:cNvSpPr/>
              <p:nvPr/>
            </p:nvSpPr>
            <p:spPr>
              <a:xfrm>
                <a:off x="626269" y="1976285"/>
                <a:ext cx="1150144" cy="356254"/>
              </a:xfrm>
              <a:prstGeom prst="arc">
                <a:avLst>
                  <a:gd name="adj1" fmla="val 14337920"/>
                  <a:gd name="adj2" fmla="val 0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Arc 48"/>
              <p:cNvSpPr/>
              <p:nvPr/>
            </p:nvSpPr>
            <p:spPr>
              <a:xfrm>
                <a:off x="626269" y="2005237"/>
                <a:ext cx="1150144" cy="356254"/>
              </a:xfrm>
              <a:prstGeom prst="arc">
                <a:avLst>
                  <a:gd name="adj1" fmla="val 30943"/>
                  <a:gd name="adj2" fmla="val 7288304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Connector 49"/>
              <p:cNvCxnSpPr>
                <a:stCxn id="40" idx="2"/>
              </p:cNvCxnSpPr>
              <p:nvPr/>
            </p:nvCxnSpPr>
            <p:spPr>
              <a:xfrm>
                <a:off x="1005120" y="913435"/>
                <a:ext cx="314093" cy="23954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41" idx="2"/>
              </p:cNvCxnSpPr>
              <p:nvPr/>
            </p:nvCxnSpPr>
            <p:spPr>
              <a:xfrm flipH="1">
                <a:off x="1631194" y="913435"/>
                <a:ext cx="87536" cy="25146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Arc 51"/>
              <p:cNvSpPr/>
              <p:nvPr/>
            </p:nvSpPr>
            <p:spPr>
              <a:xfrm>
                <a:off x="636145" y="3350660"/>
                <a:ext cx="1150144" cy="356254"/>
              </a:xfrm>
              <a:prstGeom prst="arc">
                <a:avLst>
                  <a:gd name="adj1" fmla="val 14337920"/>
                  <a:gd name="adj2" fmla="val 0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Arc 52"/>
              <p:cNvSpPr/>
              <p:nvPr/>
            </p:nvSpPr>
            <p:spPr>
              <a:xfrm>
                <a:off x="636145" y="3379612"/>
                <a:ext cx="1150144" cy="356254"/>
              </a:xfrm>
              <a:prstGeom prst="arc">
                <a:avLst>
                  <a:gd name="adj1" fmla="val 30943"/>
                  <a:gd name="adj2" fmla="val 7288304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Connector 53"/>
              <p:cNvCxnSpPr>
                <a:stCxn id="46" idx="0"/>
              </p:cNvCxnSpPr>
              <p:nvPr/>
            </p:nvCxnSpPr>
            <p:spPr>
              <a:xfrm flipV="1">
                <a:off x="1005120" y="4578893"/>
                <a:ext cx="314093" cy="13572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stCxn id="47" idx="0"/>
              </p:cNvCxnSpPr>
              <p:nvPr/>
            </p:nvCxnSpPr>
            <p:spPr>
              <a:xfrm flipH="1" flipV="1">
                <a:off x="1639072" y="4578893"/>
                <a:ext cx="79658" cy="13572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319017" y="2677795"/>
                <a:ext cx="6335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VCL</a:t>
                </a:r>
                <a:endParaRPr lang="en-GB" dirty="0"/>
              </a:p>
            </p:txBody>
          </p:sp>
          <p:cxnSp>
            <p:nvCxnSpPr>
              <p:cNvPr id="57" name="Straight Connector 56"/>
              <p:cNvCxnSpPr>
                <a:stCxn id="56" idx="3"/>
                <a:endCxn id="13" idx="1"/>
              </p:cNvCxnSpPr>
              <p:nvPr/>
            </p:nvCxnSpPr>
            <p:spPr>
              <a:xfrm>
                <a:off x="952524" y="2862461"/>
                <a:ext cx="432668" cy="19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163391" y="827753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Lead +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3391" y="4244020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Lead -</a:t>
              </a:r>
              <a:endParaRPr lang="en-GB" dirty="0"/>
            </a:p>
          </p:txBody>
        </p:sp>
      </p:grpSp>
      <p:sp>
        <p:nvSpPr>
          <p:cNvPr id="61" name="Left Brace 60"/>
          <p:cNvSpPr/>
          <p:nvPr/>
        </p:nvSpPr>
        <p:spPr>
          <a:xfrm>
            <a:off x="7712126" y="1682160"/>
            <a:ext cx="282859" cy="1709485"/>
          </a:xfrm>
          <a:prstGeom prst="leftBrace">
            <a:avLst>
              <a:gd name="adj1" fmla="val 18699"/>
              <a:gd name="adj2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e 64"/>
          <p:cNvSpPr/>
          <p:nvPr/>
        </p:nvSpPr>
        <p:spPr>
          <a:xfrm>
            <a:off x="7712126" y="3403208"/>
            <a:ext cx="282859" cy="1709485"/>
          </a:xfrm>
          <a:prstGeom prst="leftBrace">
            <a:avLst>
              <a:gd name="adj1" fmla="val 18699"/>
              <a:gd name="adj2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e 65"/>
          <p:cNvSpPr/>
          <p:nvPr/>
        </p:nvSpPr>
        <p:spPr>
          <a:xfrm>
            <a:off x="8441328" y="1678681"/>
            <a:ext cx="282859" cy="1026212"/>
          </a:xfrm>
          <a:prstGeom prst="leftBrace">
            <a:avLst>
              <a:gd name="adj1" fmla="val 18699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e 66"/>
          <p:cNvSpPr/>
          <p:nvPr/>
        </p:nvSpPr>
        <p:spPr>
          <a:xfrm>
            <a:off x="8441328" y="2704892"/>
            <a:ext cx="282859" cy="2404321"/>
          </a:xfrm>
          <a:prstGeom prst="leftBrace">
            <a:avLst>
              <a:gd name="adj1" fmla="val 18699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Plus 67"/>
          <p:cNvSpPr/>
          <p:nvPr/>
        </p:nvSpPr>
        <p:spPr>
          <a:xfrm>
            <a:off x="7274507" y="2327514"/>
            <a:ext cx="377378" cy="377378"/>
          </a:xfrm>
          <a:prstGeom prst="mathPl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Minus 68"/>
          <p:cNvSpPr/>
          <p:nvPr/>
        </p:nvSpPr>
        <p:spPr>
          <a:xfrm>
            <a:off x="7277612" y="4067662"/>
            <a:ext cx="377378" cy="377378"/>
          </a:xfrm>
          <a:prstGeom prst="mathMin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Minus 69"/>
          <p:cNvSpPr/>
          <p:nvPr/>
        </p:nvSpPr>
        <p:spPr>
          <a:xfrm>
            <a:off x="8029448" y="3718363"/>
            <a:ext cx="377378" cy="377378"/>
          </a:xfrm>
          <a:prstGeom prst="mathMin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Plus 70"/>
          <p:cNvSpPr/>
          <p:nvPr/>
        </p:nvSpPr>
        <p:spPr>
          <a:xfrm>
            <a:off x="8003358" y="1994517"/>
            <a:ext cx="377378" cy="377378"/>
          </a:xfrm>
          <a:prstGeom prst="mathPl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7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>
            <a:extLst>
              <a:ext uri="{FF2B5EF4-FFF2-40B4-BE49-F238E27FC236}">
                <a16:creationId xmlns:a16="http://schemas.microsoft.com/office/drawing/2014/main" id="{7E31E574-A815-E34F-8721-CB73FC41CD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679"/>
          <a:stretch/>
        </p:blipFill>
        <p:spPr>
          <a:xfrm>
            <a:off x="9514203" y="833470"/>
            <a:ext cx="1232505" cy="29579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(per aperture)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1" y="1219201"/>
            <a:ext cx="6545002" cy="490696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6"/>
                </a:solidFill>
              </a:rPr>
              <a:t>QDS</a:t>
            </a:r>
            <a:r>
              <a:rPr lang="en-US" dirty="0"/>
              <a:t> setup (baseline):</a:t>
            </a:r>
          </a:p>
          <a:p>
            <a:pPr lvl="1" algn="l"/>
            <a:r>
              <a:rPr lang="en-US" dirty="0"/>
              <a:t>2.3(EE3-EE5) – (EE5-EE8)</a:t>
            </a:r>
          </a:p>
          <a:p>
            <a:pPr lvl="1" algn="l"/>
            <a:r>
              <a:rPr lang="en-US" dirty="0"/>
              <a:t>Trigger after 4 </a:t>
            </a:r>
            <a:r>
              <a:rPr lang="en-US" dirty="0" err="1"/>
              <a:t>ms</a:t>
            </a:r>
            <a:r>
              <a:rPr lang="en-US" dirty="0"/>
              <a:t> @ 100 mV</a:t>
            </a:r>
          </a:p>
          <a:p>
            <a:pPr lvl="1" algn="l"/>
            <a:endParaRPr lang="en-GB" dirty="0"/>
          </a:p>
          <a:p>
            <a:pPr algn="l"/>
            <a:r>
              <a:rPr lang="en-US" dirty="0" err="1">
                <a:solidFill>
                  <a:schemeClr val="accent3"/>
                </a:solidFill>
              </a:rPr>
              <a:t>Potaim</a:t>
            </a:r>
            <a:r>
              <a:rPr lang="en-US" dirty="0"/>
              <a:t> setup:</a:t>
            </a:r>
          </a:p>
          <a:p>
            <a:pPr lvl="1" algn="l"/>
            <a:r>
              <a:rPr lang="en-US" dirty="0"/>
              <a:t>(EE3-VCL) – (VCL-EE8)</a:t>
            </a:r>
          </a:p>
          <a:p>
            <a:pPr lvl="1" algn="l"/>
            <a:r>
              <a:rPr lang="en-US" dirty="0"/>
              <a:t>Trigger after 10 </a:t>
            </a:r>
            <a:r>
              <a:rPr lang="en-US" dirty="0" err="1"/>
              <a:t>ms</a:t>
            </a:r>
            <a:r>
              <a:rPr lang="en-US" dirty="0"/>
              <a:t> @ 50 mV</a:t>
            </a:r>
          </a:p>
          <a:p>
            <a:pPr lvl="1" algn="l"/>
            <a:endParaRPr lang="en-US" dirty="0"/>
          </a:p>
        </p:txBody>
      </p:sp>
      <p:sp>
        <p:nvSpPr>
          <p:cNvPr id="68" name="Plus 67"/>
          <p:cNvSpPr/>
          <p:nvPr/>
        </p:nvSpPr>
        <p:spPr>
          <a:xfrm>
            <a:off x="8929731" y="3127893"/>
            <a:ext cx="377378" cy="377378"/>
          </a:xfrm>
          <a:prstGeom prst="mathPl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Minus 68"/>
          <p:cNvSpPr/>
          <p:nvPr/>
        </p:nvSpPr>
        <p:spPr>
          <a:xfrm>
            <a:off x="8929731" y="2302957"/>
            <a:ext cx="377378" cy="377378"/>
          </a:xfrm>
          <a:prstGeom prst="mathMin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Minus 69"/>
          <p:cNvSpPr/>
          <p:nvPr/>
        </p:nvSpPr>
        <p:spPr>
          <a:xfrm>
            <a:off x="10870249" y="1309314"/>
            <a:ext cx="377378" cy="377378"/>
          </a:xfrm>
          <a:prstGeom prst="mathMin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Plus 70"/>
          <p:cNvSpPr/>
          <p:nvPr/>
        </p:nvSpPr>
        <p:spPr>
          <a:xfrm>
            <a:off x="10871884" y="2096007"/>
            <a:ext cx="377378" cy="377378"/>
          </a:xfrm>
          <a:prstGeom prst="mathPl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9514203" y="1852395"/>
            <a:ext cx="1450989" cy="127850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9307109" y="1610083"/>
            <a:ext cx="1437183" cy="128419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7E31E574-A815-E34F-8721-CB73FC41CD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679"/>
          <a:stretch/>
        </p:blipFill>
        <p:spPr>
          <a:xfrm>
            <a:off x="9514203" y="3849850"/>
            <a:ext cx="1232505" cy="2957945"/>
          </a:xfrm>
          <a:prstGeom prst="rect">
            <a:avLst/>
          </a:prstGeom>
        </p:spPr>
      </p:pic>
      <p:sp>
        <p:nvSpPr>
          <p:cNvPr id="21" name="Plus 20"/>
          <p:cNvSpPr/>
          <p:nvPr/>
        </p:nvSpPr>
        <p:spPr>
          <a:xfrm>
            <a:off x="8929731" y="6144273"/>
            <a:ext cx="377378" cy="377378"/>
          </a:xfrm>
          <a:prstGeom prst="mathPl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Minus 21"/>
          <p:cNvSpPr/>
          <p:nvPr/>
        </p:nvSpPr>
        <p:spPr>
          <a:xfrm>
            <a:off x="8929731" y="5319337"/>
            <a:ext cx="377378" cy="377378"/>
          </a:xfrm>
          <a:prstGeom prst="mathMin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Minus 22"/>
          <p:cNvSpPr/>
          <p:nvPr/>
        </p:nvSpPr>
        <p:spPr>
          <a:xfrm>
            <a:off x="10870249" y="4325694"/>
            <a:ext cx="377378" cy="377378"/>
          </a:xfrm>
          <a:prstGeom prst="mathMin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lus 23"/>
          <p:cNvSpPr/>
          <p:nvPr/>
        </p:nvSpPr>
        <p:spPr>
          <a:xfrm>
            <a:off x="10871884" y="5112387"/>
            <a:ext cx="377378" cy="377378"/>
          </a:xfrm>
          <a:prstGeom prst="mathPl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9514203" y="4868775"/>
            <a:ext cx="1450989" cy="127850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9307109" y="4626463"/>
            <a:ext cx="1437183" cy="128419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8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99" y="1219201"/>
            <a:ext cx="10845169" cy="4906963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Baseline: 0.7 Ohm resistor</a:t>
            </a:r>
          </a:p>
          <a:p>
            <a:pPr algn="l"/>
            <a:r>
              <a:rPr lang="en-US" dirty="0" smtClean="0"/>
              <a:t>We also used other energy extractions:</a:t>
            </a:r>
          </a:p>
          <a:p>
            <a:pPr lvl="1" algn="l"/>
            <a:r>
              <a:rPr lang="en-US" dirty="0" smtClean="0"/>
              <a:t>2x </a:t>
            </a:r>
            <a:r>
              <a:rPr lang="en-US" dirty="0" err="1" smtClean="0"/>
              <a:t>Metrosil</a:t>
            </a:r>
            <a:r>
              <a:rPr lang="en-US" dirty="0" smtClean="0"/>
              <a:t> </a:t>
            </a:r>
            <a:r>
              <a:rPr lang="en-US" dirty="0" err="1" smtClean="0"/>
              <a:t>varistor</a:t>
            </a:r>
            <a:r>
              <a:rPr lang="en-US" dirty="0" smtClean="0"/>
              <a:t> (#1) designed for &lt;400 V at 460 A</a:t>
            </a:r>
          </a:p>
          <a:p>
            <a:pPr lvl="1" algn="l"/>
            <a:r>
              <a:rPr lang="en-US" dirty="0" smtClean="0"/>
              <a:t>2x 0.15 Ohm resistor</a:t>
            </a:r>
          </a:p>
          <a:p>
            <a:pPr lvl="1" algn="l"/>
            <a:r>
              <a:rPr lang="en-US" dirty="0" smtClean="0"/>
              <a:t>2x </a:t>
            </a:r>
            <a:r>
              <a:rPr lang="en-US" dirty="0" err="1"/>
              <a:t>Metrosil</a:t>
            </a:r>
            <a:r>
              <a:rPr lang="en-US" dirty="0"/>
              <a:t> </a:t>
            </a:r>
            <a:r>
              <a:rPr lang="en-US" dirty="0" err="1" smtClean="0"/>
              <a:t>varistor</a:t>
            </a:r>
            <a:r>
              <a:rPr lang="en-US" dirty="0" smtClean="0"/>
              <a:t> (#2) designed </a:t>
            </a:r>
            <a:r>
              <a:rPr lang="en-US" dirty="0"/>
              <a:t>for &lt;</a:t>
            </a:r>
            <a:r>
              <a:rPr lang="en-US" dirty="0" smtClean="0"/>
              <a:t>475 </a:t>
            </a:r>
            <a:r>
              <a:rPr lang="en-US" dirty="0"/>
              <a:t>V at </a:t>
            </a:r>
            <a:r>
              <a:rPr lang="en-US" dirty="0" smtClean="0"/>
              <a:t>470 A</a:t>
            </a:r>
          </a:p>
          <a:p>
            <a:pPr lvl="2" algn="l"/>
            <a:r>
              <a:rPr lang="en-US" dirty="0" smtClean="0"/>
              <a:t>Brought from England during the tests after we saw some </a:t>
            </a:r>
            <a:r>
              <a:rPr lang="en-US" dirty="0" smtClean="0"/>
              <a:t>problems</a:t>
            </a:r>
          </a:p>
          <a:p>
            <a:pPr lvl="1" algn="l"/>
            <a:r>
              <a:rPr lang="en-US" dirty="0" smtClean="0"/>
              <a:t>Thanks to </a:t>
            </a:r>
            <a:r>
              <a:rPr lang="en-US" dirty="0" err="1" smtClean="0"/>
              <a:t>Bozhidar</a:t>
            </a:r>
            <a:r>
              <a:rPr lang="en-US" dirty="0" smtClean="0"/>
              <a:t> </a:t>
            </a:r>
            <a:r>
              <a:rPr lang="en-US" dirty="0" err="1" smtClean="0"/>
              <a:t>Panev</a:t>
            </a:r>
            <a:r>
              <a:rPr lang="en-US" dirty="0" smtClean="0"/>
              <a:t> &amp; MPE-EE, and Jeff Robertson &amp; M&amp;I Materials for their help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7" b="16925"/>
          <a:stretch/>
        </p:blipFill>
        <p:spPr>
          <a:xfrm>
            <a:off x="9248273" y="114005"/>
            <a:ext cx="2869950" cy="171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 setup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detection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Quench protection &amp; energy extraction</a:t>
            </a:r>
          </a:p>
          <a:p>
            <a:pPr algn="l"/>
            <a:r>
              <a:rPr lang="en-US" dirty="0" smtClean="0"/>
              <a:t>Test results</a:t>
            </a:r>
          </a:p>
          <a:p>
            <a:pPr lvl="1" algn="l"/>
            <a:r>
              <a:rPr lang="en-US" dirty="0" smtClean="0"/>
              <a:t>Training &amp; endurance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Protection studies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Inductance measurements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Splice resistance</a:t>
            </a:r>
          </a:p>
          <a:p>
            <a:pPr lvl="1"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RRR</a:t>
            </a:r>
          </a:p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1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05" y="899999"/>
            <a:ext cx="9144793" cy="519424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623366" y="1043639"/>
            <a:ext cx="2359628" cy="4906963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Both apertures have the first quench at ~280A (37% </a:t>
            </a:r>
            <a:r>
              <a:rPr lang="en-US" sz="2000" dirty="0" err="1" smtClean="0"/>
              <a:t>ss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smtClean="0"/>
              <a:t>Fast training in AP1</a:t>
            </a:r>
          </a:p>
          <a:p>
            <a:pPr algn="l"/>
            <a:r>
              <a:rPr lang="en-US" sz="2000" dirty="0" smtClean="0"/>
              <a:t>Slow training in AP2</a:t>
            </a:r>
          </a:p>
          <a:p>
            <a:pPr algn="l"/>
            <a:r>
              <a:rPr lang="en-US" sz="2000" dirty="0" smtClean="0"/>
              <a:t>No additional training with both apertures</a:t>
            </a:r>
          </a:p>
          <a:p>
            <a:pPr algn="l"/>
            <a:r>
              <a:rPr lang="en-US" sz="2000" dirty="0" smtClean="0"/>
              <a:t>No additional training at 4.5K</a:t>
            </a:r>
          </a:p>
          <a:p>
            <a:pPr algn="l"/>
            <a:r>
              <a:rPr lang="en-US" sz="2000" dirty="0" smtClean="0"/>
              <a:t>More details in the next slides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620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861</TotalTime>
  <Words>1225</Words>
  <Application>Microsoft Office PowerPoint</Application>
  <PresentationFormat>Widescreen</PresentationFormat>
  <Paragraphs>285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HiLumi</vt:lpstr>
      <vt:lpstr>MCBRDP1 test results</vt:lpstr>
      <vt:lpstr>Contents</vt:lpstr>
      <vt:lpstr>Contents</vt:lpstr>
      <vt:lpstr>Test setup</vt:lpstr>
      <vt:lpstr>Quench detection (per aperture)</vt:lpstr>
      <vt:lpstr>Quench detection (per aperture)</vt:lpstr>
      <vt:lpstr>Quench protection</vt:lpstr>
      <vt:lpstr>Contents</vt:lpstr>
      <vt:lpstr>Training</vt:lpstr>
      <vt:lpstr>Training AP1</vt:lpstr>
      <vt:lpstr>Training AP2</vt:lpstr>
      <vt:lpstr>Training AP2: precursors</vt:lpstr>
      <vt:lpstr>Contents</vt:lpstr>
      <vt:lpstr>Protection studies</vt:lpstr>
      <vt:lpstr>Protection: QI from trigger vs current</vt:lpstr>
      <vt:lpstr>Protection: max magnet voltage vs current</vt:lpstr>
      <vt:lpstr>Protection optimization space</vt:lpstr>
      <vt:lpstr>Max voltage effect on quench-back start</vt:lpstr>
      <vt:lpstr>Contents</vt:lpstr>
      <vt:lpstr>Inductance: only one AP powered</vt:lpstr>
      <vt:lpstr>Inductance: both APs powered</vt:lpstr>
      <vt:lpstr>Inductance comparison with short model</vt:lpstr>
      <vt:lpstr>Contents</vt:lpstr>
      <vt:lpstr>Splices resistance &amp; RRR</vt:lpstr>
      <vt:lpstr>Contents</vt:lpstr>
      <vt:lpstr>Conclusions &amp; future plans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MCBRDP1 test results</dc:title>
  <dc:creator>Franco Julio Mangiarotti</dc:creator>
  <cp:lastModifiedBy>Franco Julio Mangiarotti</cp:lastModifiedBy>
  <cp:revision>69</cp:revision>
  <dcterms:created xsi:type="dcterms:W3CDTF">2018-11-14T13:47:59Z</dcterms:created>
  <dcterms:modified xsi:type="dcterms:W3CDTF">2018-11-21T07:37:53Z</dcterms:modified>
</cp:coreProperties>
</file>