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386" r:id="rId5"/>
    <p:sldId id="410" r:id="rId6"/>
    <p:sldId id="399" r:id="rId7"/>
    <p:sldId id="418" r:id="rId8"/>
    <p:sldId id="417" r:id="rId9"/>
    <p:sldId id="419" r:id="rId10"/>
    <p:sldId id="412" r:id="rId11"/>
    <p:sldId id="420" r:id="rId12"/>
    <p:sldId id="407" r:id="rId13"/>
    <p:sldId id="416" r:id="rId14"/>
    <p:sldId id="411" r:id="rId15"/>
    <p:sldId id="421" r:id="rId16"/>
    <p:sldId id="414" r:id="rId17"/>
    <p:sldId id="413" r:id="rId18"/>
    <p:sldId id="404" r:id="rId19"/>
    <p:sldId id="405" r:id="rId20"/>
    <p:sldId id="422" r:id="rId21"/>
    <p:sldId id="423" r:id="rId22"/>
    <p:sldId id="415" r:id="rId23"/>
  </p:sldIdLst>
  <p:sldSz cx="9144000" cy="6858000" type="screen4x3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CC33"/>
    <a:srgbClr val="A173FF"/>
    <a:srgbClr val="CC99FF"/>
    <a:srgbClr val="2AA82A"/>
    <a:srgbClr val="FFE07D"/>
    <a:srgbClr val="70AD47"/>
    <a:srgbClr val="A5FF4B"/>
    <a:srgbClr val="EE8B37"/>
    <a:srgbClr val="663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Objects="1" showGuides="1">
      <p:cViewPr varScale="1">
        <p:scale>
          <a:sx n="127" d="100"/>
          <a:sy n="127" d="100"/>
        </p:scale>
        <p:origin x="894" y="126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50" d="100"/>
        <a:sy n="150" d="100"/>
      </p:scale>
      <p:origin x="0" y="-77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4518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595" tIns="45798" rIns="91595" bIns="45798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3798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405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3441/" TargetMode="External"/><Relationship Id="rId2" Type="http://schemas.openxmlformats.org/officeDocument/2006/relationships/hyperlink" Target="https://indico.cern.ch/event/73802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9632" y="2850945"/>
            <a:ext cx="7200000" cy="1800000"/>
          </a:xfrm>
        </p:spPr>
        <p:txBody>
          <a:bodyPr/>
          <a:lstStyle/>
          <a:p>
            <a:r>
              <a:rPr lang="en-US" dirty="0" smtClean="0"/>
              <a:t>Magnetic measurements</a:t>
            </a:r>
            <a:br>
              <a:rPr lang="en-US" dirty="0" smtClean="0"/>
            </a:br>
            <a:r>
              <a:rPr lang="en-US" dirty="0" smtClean="0"/>
              <a:t>at cryogenic temperature</a:t>
            </a:r>
            <a:br>
              <a:rPr lang="en-US" dirty="0" smtClean="0"/>
            </a:br>
            <a:r>
              <a:rPr lang="en-US" dirty="0" smtClean="0"/>
              <a:t>on</a:t>
            </a:r>
            <a:r>
              <a:rPr lang="en-US" dirty="0"/>
              <a:t> </a:t>
            </a:r>
            <a:r>
              <a:rPr lang="en-US" dirty="0" smtClean="0"/>
              <a:t>MCBRDP1 (D2 corrector prototype)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5157192"/>
            <a:ext cx="6647252" cy="1523284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1800" dirty="0" smtClean="0"/>
              <a:t>Lucio Fiscarelli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 smtClean="0"/>
              <a:t>WP3 meeting, 21/11/2018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1849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2872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MCBRDP1 at room temperature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09679" y="3356992"/>
            <a:ext cx="8192896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800" dirty="0" smtClean="0">
                <a:solidFill>
                  <a:srgbClr val="5A5A5A"/>
                </a:solidFill>
              </a:rPr>
              <a:t>Field repeatable between the two apertures within 2 units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800" dirty="0" smtClean="0">
                <a:solidFill>
                  <a:srgbClr val="5A5A5A"/>
                </a:solidFill>
              </a:rPr>
              <a:t>Perpendicularity in the order of 1.5 </a:t>
            </a:r>
            <a:r>
              <a:rPr lang="en-US" sz="2800" dirty="0" err="1" smtClean="0">
                <a:solidFill>
                  <a:srgbClr val="5A5A5A"/>
                </a:solidFill>
              </a:rPr>
              <a:t>mrad</a:t>
            </a:r>
            <a:endParaRPr lang="en-US" sz="2800" dirty="0" smtClean="0">
              <a:solidFill>
                <a:srgbClr val="5A5A5A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800" dirty="0" smtClean="0">
                <a:solidFill>
                  <a:srgbClr val="5A5A5A"/>
                </a:solidFill>
              </a:rPr>
              <a:t>Measured TF larger than calculations,</a:t>
            </a:r>
          </a:p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US" sz="2800" dirty="0">
                <a:solidFill>
                  <a:srgbClr val="5A5A5A"/>
                </a:solidFill>
              </a:rPr>
              <a:t>	</a:t>
            </a:r>
            <a:r>
              <a:rPr lang="en-US" sz="2800" dirty="0" smtClean="0">
                <a:solidFill>
                  <a:srgbClr val="5A5A5A"/>
                </a:solidFill>
              </a:rPr>
              <a:t>a verification (current generator) is ongoing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236360"/>
              </p:ext>
            </p:extLst>
          </p:nvPr>
        </p:nvGraphicFramePr>
        <p:xfrm>
          <a:off x="467544" y="1116191"/>
          <a:ext cx="8064455" cy="1641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611">
                  <a:extLst>
                    <a:ext uri="{9D8B030D-6E8A-4147-A177-3AD203B41FA5}">
                      <a16:colId xmlns:a16="http://schemas.microsoft.com/office/drawing/2014/main" val="4117446486"/>
                    </a:ext>
                  </a:extLst>
                </a:gridCol>
                <a:gridCol w="738251">
                  <a:extLst>
                    <a:ext uri="{9D8B030D-6E8A-4147-A177-3AD203B41FA5}">
                      <a16:colId xmlns:a16="http://schemas.microsoft.com/office/drawing/2014/main" val="1888642574"/>
                    </a:ext>
                  </a:extLst>
                </a:gridCol>
                <a:gridCol w="738251">
                  <a:extLst>
                    <a:ext uri="{9D8B030D-6E8A-4147-A177-3AD203B41FA5}">
                      <a16:colId xmlns:a16="http://schemas.microsoft.com/office/drawing/2014/main" val="3764384723"/>
                    </a:ext>
                  </a:extLst>
                </a:gridCol>
                <a:gridCol w="738251">
                  <a:extLst>
                    <a:ext uri="{9D8B030D-6E8A-4147-A177-3AD203B41FA5}">
                      <a16:colId xmlns:a16="http://schemas.microsoft.com/office/drawing/2014/main" val="2335539634"/>
                    </a:ext>
                  </a:extLst>
                </a:gridCol>
                <a:gridCol w="929052">
                  <a:extLst>
                    <a:ext uri="{9D8B030D-6E8A-4147-A177-3AD203B41FA5}">
                      <a16:colId xmlns:a16="http://schemas.microsoft.com/office/drawing/2014/main" val="4202442584"/>
                    </a:ext>
                  </a:extLst>
                </a:gridCol>
                <a:gridCol w="215863">
                  <a:extLst>
                    <a:ext uri="{9D8B030D-6E8A-4147-A177-3AD203B41FA5}">
                      <a16:colId xmlns:a16="http://schemas.microsoft.com/office/drawing/2014/main" val="2491069842"/>
                    </a:ext>
                  </a:extLst>
                </a:gridCol>
                <a:gridCol w="738251">
                  <a:extLst>
                    <a:ext uri="{9D8B030D-6E8A-4147-A177-3AD203B41FA5}">
                      <a16:colId xmlns:a16="http://schemas.microsoft.com/office/drawing/2014/main" val="3235851040"/>
                    </a:ext>
                  </a:extLst>
                </a:gridCol>
                <a:gridCol w="738251">
                  <a:extLst>
                    <a:ext uri="{9D8B030D-6E8A-4147-A177-3AD203B41FA5}">
                      <a16:colId xmlns:a16="http://schemas.microsoft.com/office/drawing/2014/main" val="3051877210"/>
                    </a:ext>
                  </a:extLst>
                </a:gridCol>
                <a:gridCol w="738251">
                  <a:extLst>
                    <a:ext uri="{9D8B030D-6E8A-4147-A177-3AD203B41FA5}">
                      <a16:colId xmlns:a16="http://schemas.microsoft.com/office/drawing/2014/main" val="4139572765"/>
                    </a:ext>
                  </a:extLst>
                </a:gridCol>
                <a:gridCol w="953760">
                  <a:extLst>
                    <a:ext uri="{9D8B030D-6E8A-4147-A177-3AD203B41FA5}">
                      <a16:colId xmlns:a16="http://schemas.microsoft.com/office/drawing/2014/main" val="2874403632"/>
                    </a:ext>
                  </a:extLst>
                </a:gridCol>
                <a:gridCol w="197412">
                  <a:extLst>
                    <a:ext uri="{9D8B030D-6E8A-4147-A177-3AD203B41FA5}">
                      <a16:colId xmlns:a16="http://schemas.microsoft.com/office/drawing/2014/main" val="2574122215"/>
                    </a:ext>
                  </a:extLst>
                </a:gridCol>
                <a:gridCol w="738251">
                  <a:extLst>
                    <a:ext uri="{9D8B030D-6E8A-4147-A177-3AD203B41FA5}">
                      <a16:colId xmlns:a16="http://schemas.microsoft.com/office/drawing/2014/main" val="3119519578"/>
                    </a:ext>
                  </a:extLst>
                </a:gridCol>
              </a:tblGrid>
              <a:tr h="230545">
                <a:tc>
                  <a:txBody>
                    <a:bodyPr/>
                    <a:lstStyle/>
                    <a:p>
                      <a:pPr algn="ctr" rtl="0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AP1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AP2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802836"/>
                  </a:ext>
                </a:extLst>
              </a:tr>
              <a:tr h="230545">
                <a:tc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NCS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 err="1" smtClean="0">
                          <a:effectLst/>
                          <a:latin typeface="+mn-lt"/>
                        </a:rPr>
                        <a:t>Center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INTEGRAL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NCS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 err="1" smtClean="0">
                          <a:effectLst/>
                          <a:latin typeface="+mn-lt"/>
                        </a:rPr>
                        <a:t>Center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INTEGRAL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94187"/>
                  </a:ext>
                </a:extLst>
              </a:tr>
              <a:tr h="230545">
                <a:tc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18.7%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62.7%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18.7%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100.0%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18.7%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62.6%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18.7%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100.0%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7604"/>
                  </a:ext>
                </a:extLst>
              </a:tr>
              <a:tr h="23054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0.4467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0.4464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0.4466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0.4465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0.446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0.4463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975575"/>
                  </a:ext>
                </a:extLst>
              </a:tr>
              <a:tr h="23054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B1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0.877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2.944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0.877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-0.876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-2.942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-0.878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mT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835411"/>
                  </a:ext>
                </a:extLst>
              </a:tr>
              <a:tr h="25821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TF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12.672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-12.675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mT m A</a:t>
                      </a:r>
                      <a:r>
                        <a:rPr lang="en-GB" sz="1400" u="none" strike="noStrike" baseline="30000">
                          <a:effectLst/>
                          <a:latin typeface="+mn-lt"/>
                        </a:rPr>
                        <a:t>-1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164734"/>
                  </a:ext>
                </a:extLst>
              </a:tr>
              <a:tr h="23054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angle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0.2045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0.2105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0.2137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 dirty="0" smtClean="0">
                          <a:effectLst/>
                          <a:latin typeface="+mn-lt"/>
                        </a:rPr>
                        <a:t>0.2100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-1.3642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-1.359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-1.3559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-1.3594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rad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22" marR="9222" marT="9222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268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957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MCBRDP1 at room temperature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835696" y="5846825"/>
            <a:ext cx="5226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Allowed multipoles are larger than expected but field quality is within specifications</a:t>
            </a:r>
            <a:endParaRPr lang="en-US" dirty="0">
              <a:solidFill>
                <a:srgbClr val="5A5A5A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403648" y="916834"/>
          <a:ext cx="6207117" cy="475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0822">
                  <a:extLst>
                    <a:ext uri="{9D8B030D-6E8A-4147-A177-3AD203B41FA5}">
                      <a16:colId xmlns:a16="http://schemas.microsoft.com/office/drawing/2014/main" val="4097005353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3923282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2437169217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1200360466"/>
                    </a:ext>
                  </a:extLst>
                </a:gridCol>
                <a:gridCol w="792798">
                  <a:extLst>
                    <a:ext uri="{9D8B030D-6E8A-4147-A177-3AD203B41FA5}">
                      <a16:colId xmlns:a16="http://schemas.microsoft.com/office/drawing/2014/main" val="1041141082"/>
                    </a:ext>
                  </a:extLst>
                </a:gridCol>
                <a:gridCol w="98679">
                  <a:extLst>
                    <a:ext uri="{9D8B030D-6E8A-4147-A177-3AD203B41FA5}">
                      <a16:colId xmlns:a16="http://schemas.microsoft.com/office/drawing/2014/main" val="1459175637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866016653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3540611045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1825240559"/>
                    </a:ext>
                  </a:extLst>
                </a:gridCol>
                <a:gridCol w="821423">
                  <a:extLst>
                    <a:ext uri="{9D8B030D-6E8A-4147-A177-3AD203B41FA5}">
                      <a16:colId xmlns:a16="http://schemas.microsoft.com/office/drawing/2014/main" val="4077805191"/>
                    </a:ext>
                  </a:extLst>
                </a:gridCol>
                <a:gridCol w="81128">
                  <a:extLst>
                    <a:ext uri="{9D8B030D-6E8A-4147-A177-3AD203B41FA5}">
                      <a16:colId xmlns:a16="http://schemas.microsoft.com/office/drawing/2014/main" val="3886112786"/>
                    </a:ext>
                  </a:extLst>
                </a:gridCol>
                <a:gridCol w="653381">
                  <a:extLst>
                    <a:ext uri="{9D8B030D-6E8A-4147-A177-3AD203B41FA5}">
                      <a16:colId xmlns:a16="http://schemas.microsoft.com/office/drawing/2014/main" val="3158500779"/>
                    </a:ext>
                  </a:extLst>
                </a:gridCol>
              </a:tblGrid>
              <a:tr h="206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AP1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AP2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34511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NCS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 smtClean="0">
                          <a:effectLst/>
                        </a:rPr>
                        <a:t>Center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CS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NCS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 smtClean="0">
                          <a:effectLst/>
                        </a:rPr>
                        <a:t>Center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CS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INTEGRAL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68390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US" sz="12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n-GB" sz="12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63488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1.37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-0.68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2.36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-1.09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units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vert="vert2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045998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-10.13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-9.79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-11.18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-10.11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-9.50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-9.20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-8.75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-9.17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54103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0.49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0.76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0.85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0.73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487872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2.57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2.29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2.91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2.72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2.51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2.71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58296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-0.23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-0.09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30845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-0.96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-0.98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-1.20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-0.87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-0.81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-0.82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-0.82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37340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719094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0.42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0.22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232073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-0.03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70116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282834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a</a:t>
                      </a:r>
                      <a:r>
                        <a:rPr lang="en-GB" sz="1200" u="none" strike="noStrike" baseline="-25000" dirty="0" smtClean="0">
                          <a:effectLst/>
                        </a:rPr>
                        <a:t>n</a:t>
                      </a:r>
                      <a:endParaRPr lang="en-GB" sz="12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241952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13.07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-6.34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-31.48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-7.41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-22.67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0.77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25.34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0.99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units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vert="vert2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25229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-4.41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-0.59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-0.79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-3.81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2.36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87536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-1.33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1.25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1.40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-0.61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0.23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31062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-0.28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256336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-0.53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-0.28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0.34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-0.06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427328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81322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-0.24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0.21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340229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-0.01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472543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0.41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678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407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56" y="836712"/>
            <a:ext cx="4169416" cy="27141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064" y="836712"/>
            <a:ext cx="4169416" cy="271417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MCBRDP1 at room temperature 3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56" y="3645024"/>
            <a:ext cx="4169416" cy="27141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7059" y="3645024"/>
            <a:ext cx="4169416" cy="271417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35677" y="836712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US" dirty="0" smtClean="0">
                <a:solidFill>
                  <a:srgbClr val="5A5A5A"/>
                </a:solidFill>
              </a:rPr>
              <a:t>AP1</a:t>
            </a:r>
            <a:endParaRPr lang="en-US" dirty="0">
              <a:solidFill>
                <a:srgbClr val="5A5A5A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35677" y="3643204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US" dirty="0" smtClean="0">
                <a:solidFill>
                  <a:srgbClr val="5A5A5A"/>
                </a:solidFill>
              </a:rPr>
              <a:t>AP2</a:t>
            </a:r>
            <a:endParaRPr lang="en-US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96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MCBRDS1b at cryogenic temperature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471" y="3933056"/>
            <a:ext cx="3560598" cy="26712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521" y="887953"/>
            <a:ext cx="3560598" cy="267124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957359"/>
              </p:ext>
            </p:extLst>
          </p:nvPr>
        </p:nvGraphicFramePr>
        <p:xfrm>
          <a:off x="1074569" y="887953"/>
          <a:ext cx="3345688" cy="55697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6422">
                  <a:extLst>
                    <a:ext uri="{9D8B030D-6E8A-4147-A177-3AD203B41FA5}">
                      <a16:colId xmlns:a16="http://schemas.microsoft.com/office/drawing/2014/main" val="3416769752"/>
                    </a:ext>
                  </a:extLst>
                </a:gridCol>
                <a:gridCol w="836422">
                  <a:extLst>
                    <a:ext uri="{9D8B030D-6E8A-4147-A177-3AD203B41FA5}">
                      <a16:colId xmlns:a16="http://schemas.microsoft.com/office/drawing/2014/main" val="193755321"/>
                    </a:ext>
                  </a:extLst>
                </a:gridCol>
                <a:gridCol w="836422">
                  <a:extLst>
                    <a:ext uri="{9D8B030D-6E8A-4147-A177-3AD203B41FA5}">
                      <a16:colId xmlns:a16="http://schemas.microsoft.com/office/drawing/2014/main" val="2981232305"/>
                    </a:ext>
                  </a:extLst>
                </a:gridCol>
                <a:gridCol w="836422">
                  <a:extLst>
                    <a:ext uri="{9D8B030D-6E8A-4147-A177-3AD203B41FA5}">
                      <a16:colId xmlns:a16="http://schemas.microsoft.com/office/drawing/2014/main" val="4126777804"/>
                    </a:ext>
                  </a:extLst>
                </a:gridCol>
              </a:tblGrid>
              <a:tr h="165497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AP1 vertical field newest-built aperture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208924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TF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1.695</a:t>
                      </a:r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T m kA</a:t>
                      </a:r>
                      <a:r>
                        <a:rPr lang="en-GB" sz="1100" u="none" strike="noStrike" baseline="30000" dirty="0" smtClean="0">
                          <a:effectLst/>
                          <a:latin typeface="+mn-lt"/>
                        </a:rPr>
                        <a:t>-1</a:t>
                      </a:r>
                      <a:endParaRPr lang="en-GB" sz="1100" b="0" i="0" u="none" strike="noStrike" baseline="30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457199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157891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b</a:t>
                      </a:r>
                      <a:r>
                        <a:rPr lang="en-GB" sz="1100" u="none" strike="noStrike" baseline="-25000" dirty="0" err="1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n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729382"/>
                  </a:ext>
                </a:extLst>
              </a:tr>
              <a:tr h="270314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-4.1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-2.97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units at 35 mm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vert="vert2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656577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-3.29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-0.74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171629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-0.59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-0.16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485233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-1.09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-0.08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082930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-0.05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-0.16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883718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-0.09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-0.14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77694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-0.05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22913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-0.06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-0.03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631381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-0.03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-0.02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425539"/>
                  </a:ext>
                </a:extLst>
              </a:tr>
              <a:tr h="165497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at nominal field level and 1.9 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707530"/>
                  </a:ext>
                </a:extLst>
              </a:tr>
              <a:tr h="313624"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/>
                </a:tc>
                <a:extLst>
                  <a:ext uri="{0D108BD9-81ED-4DB2-BD59-A6C34878D82A}">
                    <a16:rowId xmlns:a16="http://schemas.microsoft.com/office/drawing/2014/main" val="994156811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/>
                </a:tc>
                <a:extLst>
                  <a:ext uri="{0D108BD9-81ED-4DB2-BD59-A6C34878D82A}">
                    <a16:rowId xmlns:a16="http://schemas.microsoft.com/office/drawing/2014/main" val="1845162666"/>
                  </a:ext>
                </a:extLst>
              </a:tr>
              <a:tr h="165497">
                <a:tc gridSpan="4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AP2 horizontal field first-built aperture</a:t>
                      </a:r>
                    </a:p>
                  </a:txBody>
                  <a:tcPr marL="7008" marR="7008" marT="7008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297510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TF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1.698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T m kA</a:t>
                      </a:r>
                      <a:r>
                        <a:rPr lang="en-GB" sz="1100" u="none" strike="noStrike" baseline="30000" dirty="0" smtClean="0">
                          <a:effectLst/>
                          <a:latin typeface="+mn-lt"/>
                        </a:rPr>
                        <a:t>-1</a:t>
                      </a:r>
                      <a:endParaRPr lang="en-GB" sz="1100" b="0" i="0" u="none" strike="noStrike" baseline="30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000781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30129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1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GB" sz="11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1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383616"/>
                  </a:ext>
                </a:extLst>
              </a:tr>
              <a:tr h="270314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-2.05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units at 35 mm</a:t>
                      </a:r>
                    </a:p>
                  </a:txBody>
                  <a:tcPr marL="7008" marR="7008" marT="7008" marB="0" vert="vert2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846426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-2.69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437653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1.17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575083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-1.77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734420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0.54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08225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279710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92368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461757"/>
                  </a:ext>
                </a:extLst>
              </a:tr>
              <a:tr h="165497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0.07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712825"/>
                  </a:ext>
                </a:extLst>
              </a:tr>
              <a:tr h="165497">
                <a:tc gridSpan="4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nominal field level and 1.9 K</a:t>
                      </a:r>
                    </a:p>
                  </a:txBody>
                  <a:tcPr marL="7008" marR="7008" marT="7008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192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966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468560" y="292331"/>
            <a:ext cx="7920000" cy="720000"/>
          </a:xfrm>
        </p:spPr>
        <p:txBody>
          <a:bodyPr/>
          <a:lstStyle/>
          <a:p>
            <a:r>
              <a:rPr lang="en-US" dirty="0" smtClean="0"/>
              <a:t>AP1 newest built (↕) Above nom.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768599" y="387232"/>
            <a:ext cx="222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TF = 1.696 Tm kA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8735"/>
            <a:ext cx="3560598" cy="26712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023" y="3645024"/>
            <a:ext cx="3560598" cy="26712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0088" y="3645024"/>
            <a:ext cx="3560598" cy="267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0088" y="787374"/>
            <a:ext cx="3560598" cy="2671246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-252536" y="-116775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MCBRDS1b at cryogenic temperature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846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831892" y="301497"/>
            <a:ext cx="7920000" cy="720000"/>
          </a:xfrm>
        </p:spPr>
        <p:txBody>
          <a:bodyPr/>
          <a:lstStyle/>
          <a:p>
            <a:r>
              <a:rPr lang="en-US" dirty="0"/>
              <a:t>AP2 first built </a:t>
            </a:r>
            <a:r>
              <a:rPr lang="en-US" dirty="0" smtClean="0"/>
              <a:t>(↔) Above nom.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408559" y="393014"/>
            <a:ext cx="222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TF = 1.699 Tm kA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786630"/>
            <a:ext cx="3560598" cy="26712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786630"/>
            <a:ext cx="3560598" cy="26712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641947"/>
            <a:ext cx="3560598" cy="26712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3639303"/>
            <a:ext cx="3560598" cy="2671246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-396552" y="-116403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MCBRDS1b at cryogenic temperature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80528" y="18427"/>
            <a:ext cx="7920000" cy="720000"/>
          </a:xfrm>
        </p:spPr>
        <p:txBody>
          <a:bodyPr/>
          <a:lstStyle/>
          <a:p>
            <a:pPr algn="l"/>
            <a:r>
              <a:rPr lang="en-US" dirty="0"/>
              <a:t>MCBRDS1b at cryogenic </a:t>
            </a:r>
            <a:r>
              <a:rPr lang="en-US" dirty="0" smtClean="0"/>
              <a:t>temperature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AP1 newest </a:t>
            </a:r>
            <a:r>
              <a:rPr lang="en-US" dirty="0"/>
              <a:t>built </a:t>
            </a:r>
            <a:r>
              <a:rPr lang="en-US" dirty="0" smtClean="0"/>
              <a:t>(↕) X-talk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912404" y="301497"/>
            <a:ext cx="222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TF = 1.696 Tm kA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06025"/>
            <a:ext cx="3560598" cy="26712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806025"/>
            <a:ext cx="3560598" cy="26712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645024"/>
            <a:ext cx="3560598" cy="267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3645024"/>
            <a:ext cx="3560598" cy="267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523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80528" y="67374"/>
            <a:ext cx="7920000" cy="720000"/>
          </a:xfrm>
        </p:spPr>
        <p:txBody>
          <a:bodyPr/>
          <a:lstStyle/>
          <a:p>
            <a:pPr algn="l"/>
            <a:r>
              <a:rPr lang="en-US" dirty="0"/>
              <a:t>MCBRDS1b at cryogenic temperature</a:t>
            </a:r>
            <a:br>
              <a:rPr lang="en-US" dirty="0"/>
            </a:br>
            <a:r>
              <a:rPr lang="en-US" dirty="0"/>
              <a:t>AP2 first built </a:t>
            </a:r>
            <a:r>
              <a:rPr lang="en-US" dirty="0" smtClean="0"/>
              <a:t>(↔) X-talk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912404" y="301497"/>
            <a:ext cx="222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TF = 1.699 Tm kA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06025"/>
            <a:ext cx="3560598" cy="26712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806025"/>
            <a:ext cx="3560598" cy="26712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645024"/>
            <a:ext cx="3560598" cy="26712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3645024"/>
            <a:ext cx="3560598" cy="267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71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MCBRDS1b </a:t>
            </a:r>
            <a:r>
              <a:rPr lang="en-GB" dirty="0"/>
              <a:t>at </a:t>
            </a:r>
            <a:r>
              <a:rPr lang="en-GB" dirty="0" smtClean="0"/>
              <a:t>room temperature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716941"/>
              </p:ext>
            </p:extLst>
          </p:nvPr>
        </p:nvGraphicFramePr>
        <p:xfrm>
          <a:off x="2411760" y="1556792"/>
          <a:ext cx="3888433" cy="3024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0073">
                  <a:extLst>
                    <a:ext uri="{9D8B030D-6E8A-4147-A177-3AD203B41FA5}">
                      <a16:colId xmlns:a16="http://schemas.microsoft.com/office/drawing/2014/main" val="427518727"/>
                    </a:ext>
                  </a:extLst>
                </a:gridCol>
                <a:gridCol w="1431787">
                  <a:extLst>
                    <a:ext uri="{9D8B030D-6E8A-4147-A177-3AD203B41FA5}">
                      <a16:colId xmlns:a16="http://schemas.microsoft.com/office/drawing/2014/main" val="717175346"/>
                    </a:ext>
                  </a:extLst>
                </a:gridCol>
                <a:gridCol w="1386573">
                  <a:extLst>
                    <a:ext uri="{9D8B030D-6E8A-4147-A177-3AD203B41FA5}">
                      <a16:colId xmlns:a16="http://schemas.microsoft.com/office/drawing/2014/main" val="3901389042"/>
                    </a:ext>
                  </a:extLst>
                </a:gridCol>
              </a:tblGrid>
              <a:tr h="27494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First-built aperture </a:t>
                      </a:r>
                      <a:r>
                        <a:rPr lang="en-US" sz="1400" b="1" u="none" strike="noStrike" dirty="0">
                          <a:effectLst/>
                        </a:rPr>
                        <a:t>at room </a:t>
                      </a:r>
                      <a:r>
                        <a:rPr lang="en-US" sz="1400" b="1" u="none" strike="noStrike" dirty="0" smtClean="0">
                          <a:effectLst/>
                        </a:rPr>
                        <a:t>temperature</a:t>
                      </a:r>
                      <a:r>
                        <a:rPr lang="en-US" sz="1400" b="1" u="none" strike="noStrike" baseline="0" dirty="0" smtClean="0">
                          <a:effectLst/>
                        </a:rPr>
                        <a:t> 1 A</a:t>
                      </a:r>
                      <a:r>
                        <a:rPr lang="en-US" sz="1400" b="1" u="none" strike="noStrike" dirty="0" smtClean="0">
                          <a:effectLst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772174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err="1">
                          <a:effectLst/>
                        </a:rPr>
                        <a:t>b</a:t>
                      </a:r>
                      <a:r>
                        <a:rPr lang="en-GB" sz="1400" b="1" u="none" strike="noStrike" baseline="-25000" dirty="0" err="1">
                          <a:effectLst/>
                        </a:rPr>
                        <a:t>n</a:t>
                      </a:r>
                      <a:endParaRPr lang="en-GB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a</a:t>
                      </a:r>
                      <a:r>
                        <a:rPr lang="en-GB" sz="1400" b="1" u="none" strike="noStrike" baseline="-25000" dirty="0">
                          <a:effectLst/>
                        </a:rPr>
                        <a:t>n</a:t>
                      </a:r>
                      <a:endParaRPr lang="en-GB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91825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3.34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3.84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733436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-7.86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2.24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419608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-1.07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1.53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17145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-0.84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-0.12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658856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-0.41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0.45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802480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-0.16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567489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-0.29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0.14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026009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-0.07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411179"/>
                  </a:ext>
                </a:extLst>
              </a:tr>
              <a:tr h="27494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-0.03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0.17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980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5645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776" y="1124744"/>
            <a:ext cx="6933072" cy="49888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Available measurements</a:t>
            </a:r>
          </a:p>
          <a:p>
            <a:r>
              <a:rPr lang="en-US" sz="2400" dirty="0" smtClean="0"/>
              <a:t>First aperture of the short model at room temperature</a:t>
            </a:r>
          </a:p>
          <a:p>
            <a:pPr marL="0" indent="0">
              <a:buNone/>
            </a:pPr>
            <a:r>
              <a:rPr lang="en-US" sz="2400" dirty="0" smtClean="0"/>
              <a:t>	16 Jan 2018</a:t>
            </a:r>
          </a:p>
          <a:p>
            <a:endParaRPr lang="en-US" sz="2400" dirty="0" smtClean="0"/>
          </a:p>
          <a:p>
            <a:r>
              <a:rPr lang="en-US" sz="2400" dirty="0" smtClean="0"/>
              <a:t>Both apertures of the short model at cryogenic temperature</a:t>
            </a:r>
          </a:p>
          <a:p>
            <a:pPr marL="0" indent="0">
              <a:buNone/>
            </a:pPr>
            <a:r>
              <a:rPr lang="en-GB" sz="2400" dirty="0" smtClean="0"/>
              <a:t>	27 </a:t>
            </a:r>
            <a:r>
              <a:rPr lang="en-GB" sz="2400" dirty="0"/>
              <a:t>Jun 2018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://indico.cern.ch/event/738022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Both apertures of the prototype at room temperature</a:t>
            </a:r>
          </a:p>
          <a:p>
            <a:pPr marL="0" indent="0">
              <a:buNone/>
            </a:pPr>
            <a:r>
              <a:rPr lang="en-GB" sz="2400" dirty="0" smtClean="0"/>
              <a:t>	12 </a:t>
            </a:r>
            <a:r>
              <a:rPr lang="en-GB" sz="2400" dirty="0"/>
              <a:t>Sep 2018 </a:t>
            </a:r>
            <a:r>
              <a:rPr lang="en-US" sz="2400" dirty="0" smtClean="0">
                <a:hlinkClick r:id="rId3"/>
              </a:rPr>
              <a:t>https</a:t>
            </a:r>
            <a:r>
              <a:rPr lang="en-US" sz="2400" dirty="0">
                <a:hlinkClick r:id="rId3"/>
              </a:rPr>
              <a:t>://indico.cern.ch/event/753441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One aperture of the prototype at cryogenic temperature</a:t>
            </a:r>
          </a:p>
          <a:p>
            <a:pPr marL="0" indent="0">
              <a:buNone/>
            </a:pPr>
            <a:r>
              <a:rPr lang="en-US" sz="2400" dirty="0" smtClean="0"/>
              <a:t>	</a:t>
            </a:r>
            <a:r>
              <a:rPr lang="en-US" sz="2400" u="sng" dirty="0" smtClean="0"/>
              <a:t>this presentation</a:t>
            </a:r>
          </a:p>
          <a:p>
            <a:endParaRPr lang="en-US" sz="24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31"/>
          <a:stretch/>
        </p:blipFill>
        <p:spPr>
          <a:xfrm>
            <a:off x="6300192" y="260648"/>
            <a:ext cx="2423675" cy="243772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980728" y="80708"/>
            <a:ext cx="7920000" cy="720000"/>
          </a:xfrm>
        </p:spPr>
        <p:txBody>
          <a:bodyPr/>
          <a:lstStyle/>
          <a:p>
            <a:pPr algn="l"/>
            <a:r>
              <a:rPr lang="en-US" dirty="0" smtClean="0"/>
              <a:t>Up to now…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036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47579" y="180000"/>
            <a:ext cx="7920000" cy="720000"/>
          </a:xfrm>
        </p:spPr>
        <p:txBody>
          <a:bodyPr/>
          <a:lstStyle/>
          <a:p>
            <a:r>
              <a:rPr lang="en-US" dirty="0" smtClean="0"/>
              <a:t>Measurement setup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685661" y="5200732"/>
            <a:ext cx="25314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u="sng" dirty="0">
                <a:solidFill>
                  <a:schemeClr val="accent5"/>
                </a:solidFill>
              </a:rPr>
              <a:t>Reference </a:t>
            </a:r>
            <a:r>
              <a:rPr lang="en-US" sz="2400" u="sng" dirty="0" smtClean="0">
                <a:solidFill>
                  <a:schemeClr val="accent5"/>
                </a:solidFill>
              </a:rPr>
              <a:t>radius</a:t>
            </a:r>
          </a:p>
          <a:p>
            <a:pPr algn="ctr"/>
            <a:r>
              <a:rPr lang="en-US" sz="2400" u="sng" dirty="0" smtClean="0">
                <a:solidFill>
                  <a:schemeClr val="accent5"/>
                </a:solidFill>
              </a:rPr>
              <a:t>35 </a:t>
            </a:r>
            <a:r>
              <a:rPr lang="en-US" sz="2400" u="sng" dirty="0">
                <a:solidFill>
                  <a:schemeClr val="accent5"/>
                </a:solidFill>
              </a:rPr>
              <a:t>mm</a:t>
            </a:r>
            <a:endParaRPr lang="en-GB" sz="2400" u="sng" dirty="0">
              <a:solidFill>
                <a:schemeClr val="accent5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52893" y="1052736"/>
            <a:ext cx="4379147" cy="5544616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dirty="0" smtClean="0"/>
              <a:t>Rotating-coil in the helium bath (vertical cryostat setup in SM18)</a:t>
            </a:r>
          </a:p>
          <a:p>
            <a:pPr marL="0" indent="0">
              <a:spcBef>
                <a:spcPts val="120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/>
              <a:t>Only one shaft was available, one aperture was equipped</a:t>
            </a:r>
            <a:endParaRPr lang="en-US" sz="2400" dirty="0"/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Length = </a:t>
            </a:r>
            <a:r>
              <a:rPr lang="en-US" sz="2000" dirty="0"/>
              <a:t>2.1 m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5 segments</a:t>
            </a:r>
          </a:p>
          <a:p>
            <a:pPr lvl="1">
              <a:spcBef>
                <a:spcPts val="1200"/>
              </a:spcBef>
            </a:pPr>
            <a:endParaRPr lang="en-US" sz="2000" dirty="0"/>
          </a:p>
          <a:p>
            <a:pPr marL="0" lvl="1" indent="0">
              <a:spcBef>
                <a:spcPts val="1200"/>
              </a:spcBef>
              <a:buNone/>
            </a:pPr>
            <a:r>
              <a:rPr lang="en-US" dirty="0" smtClean="0"/>
              <a:t>Not sufficient for covering the full integral field, we will focus on the central field (3 segments)</a:t>
            </a:r>
            <a:endParaRPr lang="en-US" dirty="0"/>
          </a:p>
          <a:p>
            <a:pPr marL="457200" lvl="1" indent="0">
              <a:spcBef>
                <a:spcPts val="1200"/>
              </a:spcBef>
              <a:buNone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320" y="1052736"/>
            <a:ext cx="3594144" cy="202709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932040" y="35010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accent5"/>
                </a:solidFill>
              </a:rPr>
              <a:t>The equipped aperture is the one with field in </a:t>
            </a:r>
            <a:r>
              <a:rPr lang="en-US" sz="2400" dirty="0" smtClean="0">
                <a:solidFill>
                  <a:schemeClr val="accent5"/>
                </a:solidFill>
              </a:rPr>
              <a:t>the vertical </a:t>
            </a:r>
            <a:r>
              <a:rPr lang="en-US" sz="2400" dirty="0" smtClean="0">
                <a:solidFill>
                  <a:schemeClr val="accent5"/>
                </a:solidFill>
              </a:rPr>
              <a:t>direction (AP1 in the following)</a:t>
            </a:r>
            <a:endParaRPr lang="en-US" sz="2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10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 cycles with valid data: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Stair-step cycle up to ±ultimate in AP1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0 A in AP2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Stair-step cycle up to </a:t>
            </a:r>
            <a:r>
              <a:rPr lang="en-US" dirty="0" smtClean="0"/>
              <a:t>±400 A </a:t>
            </a:r>
            <a:r>
              <a:rPr lang="en-US" dirty="0"/>
              <a:t>in AP1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400 </a:t>
            </a:r>
            <a:r>
              <a:rPr lang="en-US" dirty="0"/>
              <a:t>A in AP2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/>
              <a:t>Stair-step cycle up to </a:t>
            </a:r>
            <a:r>
              <a:rPr lang="en-US" dirty="0" smtClean="0"/>
              <a:t>±400 A </a:t>
            </a:r>
            <a:r>
              <a:rPr lang="en-US" dirty="0"/>
              <a:t>in AP1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-400 </a:t>
            </a:r>
            <a:r>
              <a:rPr lang="en-US" dirty="0"/>
              <a:t>A in </a:t>
            </a:r>
            <a:r>
              <a:rPr lang="en-US" dirty="0" smtClean="0"/>
              <a:t>AP2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All cycles were preceded by a pre-cycle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3793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AP1 up </a:t>
            </a:r>
            <a:r>
              <a:rPr lang="en-US" dirty="0"/>
              <a:t>to ±ultimate </a:t>
            </a:r>
            <a:r>
              <a:rPr lang="en-US" dirty="0" smtClean="0"/>
              <a:t>and AP2 at 0 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34" y="917754"/>
            <a:ext cx="3560598" cy="26775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818" y="924099"/>
            <a:ext cx="3560598" cy="26712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834" y="3719931"/>
            <a:ext cx="3560598" cy="2671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5818" y="3719931"/>
            <a:ext cx="3560598" cy="267124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19914" y="1124744"/>
            <a:ext cx="21146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Specified value 6.02 T kA</a:t>
            </a:r>
            <a:r>
              <a:rPr lang="en-US" sz="1200" b="1" baseline="30000" dirty="0" smtClean="0"/>
              <a:t>-1</a:t>
            </a:r>
            <a:endParaRPr lang="en-GB" sz="1200" b="1" baseline="30000" dirty="0"/>
          </a:p>
        </p:txBody>
      </p:sp>
    </p:spTree>
    <p:extLst>
      <p:ext uri="{BB962C8B-B14F-4D97-AF65-F5344CB8AC3E}">
        <p14:creationId xmlns:p14="http://schemas.microsoft.com/office/powerpoint/2010/main" val="3363902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AP1 up </a:t>
            </a:r>
            <a:r>
              <a:rPr lang="en-US" dirty="0"/>
              <a:t>to </a:t>
            </a:r>
            <a:r>
              <a:rPr lang="en-US" dirty="0" smtClean="0"/>
              <a:t>±400 and AP2 at 400 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5796" y="935133"/>
            <a:ext cx="3560598" cy="26712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899927"/>
            <a:ext cx="3560598" cy="26712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692706"/>
            <a:ext cx="3560598" cy="26712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3196" y="3692706"/>
            <a:ext cx="3560598" cy="267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21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 table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349196"/>
              </p:ext>
            </p:extLst>
          </p:nvPr>
        </p:nvGraphicFramePr>
        <p:xfrm>
          <a:off x="1468441" y="980728"/>
          <a:ext cx="6207117" cy="475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0822">
                  <a:extLst>
                    <a:ext uri="{9D8B030D-6E8A-4147-A177-3AD203B41FA5}">
                      <a16:colId xmlns:a16="http://schemas.microsoft.com/office/drawing/2014/main" val="4097005353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3923282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2437169217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1200360466"/>
                    </a:ext>
                  </a:extLst>
                </a:gridCol>
                <a:gridCol w="792798">
                  <a:extLst>
                    <a:ext uri="{9D8B030D-6E8A-4147-A177-3AD203B41FA5}">
                      <a16:colId xmlns:a16="http://schemas.microsoft.com/office/drawing/2014/main" val="1041141082"/>
                    </a:ext>
                  </a:extLst>
                </a:gridCol>
                <a:gridCol w="98679">
                  <a:extLst>
                    <a:ext uri="{9D8B030D-6E8A-4147-A177-3AD203B41FA5}">
                      <a16:colId xmlns:a16="http://schemas.microsoft.com/office/drawing/2014/main" val="1459175637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866016653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3540611045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1825240559"/>
                    </a:ext>
                  </a:extLst>
                </a:gridCol>
                <a:gridCol w="821423">
                  <a:extLst>
                    <a:ext uri="{9D8B030D-6E8A-4147-A177-3AD203B41FA5}">
                      <a16:colId xmlns:a16="http://schemas.microsoft.com/office/drawing/2014/main" val="4077805191"/>
                    </a:ext>
                  </a:extLst>
                </a:gridCol>
                <a:gridCol w="81128">
                  <a:extLst>
                    <a:ext uri="{9D8B030D-6E8A-4147-A177-3AD203B41FA5}">
                      <a16:colId xmlns:a16="http://schemas.microsoft.com/office/drawing/2014/main" val="3886112786"/>
                    </a:ext>
                  </a:extLst>
                </a:gridCol>
                <a:gridCol w="653381">
                  <a:extLst>
                    <a:ext uri="{9D8B030D-6E8A-4147-A177-3AD203B41FA5}">
                      <a16:colId xmlns:a16="http://schemas.microsoft.com/office/drawing/2014/main" val="3158500779"/>
                    </a:ext>
                  </a:extLst>
                </a:gridCol>
              </a:tblGrid>
              <a:tr h="206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AP1 at ambient temperature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AP1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at 1.9 K and 430 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34511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NCS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 smtClean="0">
                          <a:effectLst/>
                        </a:rPr>
                        <a:t>Center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CS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INTEGRAL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pos1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pos2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pos3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68390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US" sz="12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n-GB" sz="12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63488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1.37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-0.68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-2.19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-3.80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-5.12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units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vert="vert2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045998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-10.13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-9.79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-11.18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-10.11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-10.93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-11.18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-11.19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54103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487872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2.57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2.10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2.29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58296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-0.13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30845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-0.96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-0.98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-1.20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-1.02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37340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719094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0.42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0.22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232073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0.19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70116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282834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a</a:t>
                      </a:r>
                      <a:r>
                        <a:rPr lang="en-GB" sz="1200" u="none" strike="noStrike" baseline="-25000" dirty="0" smtClean="0">
                          <a:effectLst/>
                        </a:rPr>
                        <a:t>n</a:t>
                      </a:r>
                      <a:endParaRPr lang="en-GB" sz="12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241952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13.07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-6.34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-31.48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-7.41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-4.80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-3.23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-4.78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units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vert="vert2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25229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-4.41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-0.59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-0.79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-0.87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87536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-1.33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1.25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0.02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31062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-0.28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0.33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256336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-0.53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-0.28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427328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-0.01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81322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-0.24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340229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-0.15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472543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0.41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67886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68441" y="5877272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b</a:t>
            </a:r>
            <a:r>
              <a:rPr lang="en-US" baseline="-25000" dirty="0" smtClean="0">
                <a:solidFill>
                  <a:srgbClr val="5A5A5A"/>
                </a:solidFill>
              </a:rPr>
              <a:t>3 </a:t>
            </a:r>
            <a:r>
              <a:rPr lang="en-US" dirty="0" smtClean="0">
                <a:solidFill>
                  <a:srgbClr val="5A5A5A"/>
                </a:solidFill>
              </a:rPr>
              <a:t>in agreement with results at ambient temperature</a:t>
            </a:r>
            <a:endParaRPr lang="en-US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862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ross talk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20788"/>
              </p:ext>
            </p:extLst>
          </p:nvPr>
        </p:nvGraphicFramePr>
        <p:xfrm>
          <a:off x="2195736" y="1340768"/>
          <a:ext cx="4592896" cy="2480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0822">
                  <a:extLst>
                    <a:ext uri="{9D8B030D-6E8A-4147-A177-3AD203B41FA5}">
                      <a16:colId xmlns:a16="http://schemas.microsoft.com/office/drawing/2014/main" val="4097005353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3923282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2437169217"/>
                    </a:ext>
                  </a:extLst>
                </a:gridCol>
                <a:gridCol w="531564">
                  <a:extLst>
                    <a:ext uri="{9D8B030D-6E8A-4147-A177-3AD203B41FA5}">
                      <a16:colId xmlns:a16="http://schemas.microsoft.com/office/drawing/2014/main" val="1200360466"/>
                    </a:ext>
                  </a:extLst>
                </a:gridCol>
                <a:gridCol w="98679">
                  <a:extLst>
                    <a:ext uri="{9D8B030D-6E8A-4147-A177-3AD203B41FA5}">
                      <a16:colId xmlns:a16="http://schemas.microsoft.com/office/drawing/2014/main" val="1459175637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866016653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3540611045"/>
                    </a:ext>
                  </a:extLst>
                </a:gridCol>
                <a:gridCol w="581398">
                  <a:extLst>
                    <a:ext uri="{9D8B030D-6E8A-4147-A177-3AD203B41FA5}">
                      <a16:colId xmlns:a16="http://schemas.microsoft.com/office/drawing/2014/main" val="1825240559"/>
                    </a:ext>
                  </a:extLst>
                </a:gridCol>
                <a:gridCol w="81128">
                  <a:extLst>
                    <a:ext uri="{9D8B030D-6E8A-4147-A177-3AD203B41FA5}">
                      <a16:colId xmlns:a16="http://schemas.microsoft.com/office/drawing/2014/main" val="3886112786"/>
                    </a:ext>
                  </a:extLst>
                </a:gridCol>
                <a:gridCol w="653381">
                  <a:extLst>
                    <a:ext uri="{9D8B030D-6E8A-4147-A177-3AD203B41FA5}">
                      <a16:colId xmlns:a16="http://schemas.microsoft.com/office/drawing/2014/main" val="3158500779"/>
                    </a:ext>
                  </a:extLst>
                </a:gridCol>
              </a:tblGrid>
              <a:tr h="206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AP1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+400 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34511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AP2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0 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+400 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-400 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0 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+400 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</a:rPr>
                        <a:t>-400 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68390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US" sz="12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n-GB" sz="1200" b="0" i="0" u="none" strike="noStrike" baseline="-250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r>
                        <a:rPr lang="en-US" sz="12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endParaRPr lang="en-GB" sz="1200" b="0" i="0" u="none" strike="noStrike" baseline="-250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63488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-3.84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-3.39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-10.61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units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vert="vert2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045998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-11.27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-16.13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-15.96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-3.26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54103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-1.30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487872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582960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30845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-0.39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373407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719094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232073"/>
                  </a:ext>
                </a:extLst>
              </a:tr>
              <a:tr h="2067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9" marR="8269" marT="826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70116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39856" y="4149080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5A5A5A"/>
                </a:solidFill>
              </a:rPr>
              <a:t>Cross-talking effects are noticeable in contrast with results from the short model. </a:t>
            </a:r>
            <a:endParaRPr lang="en-US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598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47579" y="180000"/>
            <a:ext cx="7920000" cy="72000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7488832" cy="49069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200" dirty="0" smtClean="0"/>
              <a:t>From tests at cryogenic temperature (1.9 K)</a:t>
            </a:r>
          </a:p>
          <a:p>
            <a:pPr>
              <a:lnSpc>
                <a:spcPct val="80000"/>
              </a:lnSpc>
            </a:pP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Transfer function larger than specifications (table WP3)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In agreement with results at ambient temperature</a:t>
            </a:r>
          </a:p>
          <a:p>
            <a:pPr>
              <a:lnSpc>
                <a:spcPct val="80000"/>
              </a:lnSpc>
            </a:pP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 in the straight section is -10 units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In agreement with measurements at ambient temperature</a:t>
            </a:r>
          </a:p>
          <a:p>
            <a:pPr>
              <a:lnSpc>
                <a:spcPct val="80000"/>
              </a:lnSpc>
            </a:pP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Cross-talking effects are noticeable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They were not visible on </a:t>
            </a:r>
            <a:r>
              <a:rPr lang="en-US" sz="1800" dirty="0" smtClean="0"/>
              <a:t>the </a:t>
            </a:r>
            <a:r>
              <a:rPr lang="en-US" sz="1800" dirty="0"/>
              <a:t>short </a:t>
            </a:r>
            <a:r>
              <a:rPr lang="en-US" sz="1800" dirty="0" smtClean="0"/>
              <a:t>model</a:t>
            </a:r>
          </a:p>
          <a:p>
            <a:pPr lvl="1">
              <a:lnSpc>
                <a:spcPct val="80000"/>
              </a:lnSpc>
            </a:pPr>
            <a:endParaRPr lang="en-US" sz="1800" dirty="0"/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2200" dirty="0" smtClean="0"/>
              <a:t>In occasion of the thermal cycle, we are equipping the magnet with two new shafts with suitable length in order to perform additional magnetic measurements  </a:t>
            </a:r>
          </a:p>
        </p:txBody>
      </p:sp>
    </p:spTree>
    <p:extLst>
      <p:ext uri="{BB962C8B-B14F-4D97-AF65-F5344CB8AC3E}">
        <p14:creationId xmlns:p14="http://schemas.microsoft.com/office/powerpoint/2010/main" val="241508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8946e33d-fd2f-4ae4-8ee9-d90c129cdf9e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42381</TotalTime>
  <Words>1203</Words>
  <Application>Microsoft Office PowerPoint</Application>
  <PresentationFormat>On-screen Show (4:3)</PresentationFormat>
  <Paragraphs>804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Thème Office</vt:lpstr>
      <vt:lpstr>Magnetic measurements at cryogenic temperature on MCBRDP1 (D2 corrector prototype) </vt:lpstr>
      <vt:lpstr>Up to now…</vt:lpstr>
      <vt:lpstr>Measurement setup</vt:lpstr>
      <vt:lpstr>Measurement list</vt:lpstr>
      <vt:lpstr>AP1 up to ±ultimate and AP2 at 0 A</vt:lpstr>
      <vt:lpstr>AP1 up to ±400 and AP2 at 400 A</vt:lpstr>
      <vt:lpstr>Field quality table </vt:lpstr>
      <vt:lpstr>Cross talk</vt:lpstr>
      <vt:lpstr>Conclusions</vt:lpstr>
      <vt:lpstr>Additional slides</vt:lpstr>
      <vt:lpstr>MCBRDP1 at room temperature 1</vt:lpstr>
      <vt:lpstr>MCBRDP1 at room temperature 2</vt:lpstr>
      <vt:lpstr>MCBRDP1 at room temperature 3</vt:lpstr>
      <vt:lpstr>MCBRDS1b at cryogenic temperature</vt:lpstr>
      <vt:lpstr>AP1 newest built (↕) Above nom.</vt:lpstr>
      <vt:lpstr>AP2 first built (↔) Above nom.</vt:lpstr>
      <vt:lpstr>MCBRDS1b at cryogenic temperature AP1 newest built (↕) X-talk</vt:lpstr>
      <vt:lpstr>MCBRDS1b at cryogenic temperature AP2 first built (↔) X-talk</vt:lpstr>
      <vt:lpstr>MCBRDS1b at room temperature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Fiscarelli</cp:lastModifiedBy>
  <cp:revision>1955</cp:revision>
  <cp:lastPrinted>2018-04-23T13:16:49Z</cp:lastPrinted>
  <dcterms:created xsi:type="dcterms:W3CDTF">2016-01-11T14:38:10Z</dcterms:created>
  <dcterms:modified xsi:type="dcterms:W3CDTF">2018-12-18T17:32:11Z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