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8"/>
  </p:notesMasterIdLst>
  <p:sldIdLst>
    <p:sldId id="256" r:id="rId5"/>
    <p:sldId id="259" r:id="rId6"/>
    <p:sldId id="267" r:id="rId7"/>
    <p:sldId id="258" r:id="rId8"/>
    <p:sldId id="260" r:id="rId9"/>
    <p:sldId id="326" r:id="rId10"/>
    <p:sldId id="268" r:id="rId11"/>
    <p:sldId id="257" r:id="rId12"/>
    <p:sldId id="305" r:id="rId13"/>
    <p:sldId id="306" r:id="rId14"/>
    <p:sldId id="271" r:id="rId15"/>
    <p:sldId id="269" r:id="rId16"/>
    <p:sldId id="270" r:id="rId17"/>
    <p:sldId id="307" r:id="rId18"/>
    <p:sldId id="308" r:id="rId19"/>
    <p:sldId id="321" r:id="rId20"/>
    <p:sldId id="322" r:id="rId21"/>
    <p:sldId id="323" r:id="rId22"/>
    <p:sldId id="324" r:id="rId23"/>
    <p:sldId id="325" r:id="rId24"/>
    <p:sldId id="313" r:id="rId25"/>
    <p:sldId id="311" r:id="rId26"/>
    <p:sldId id="312" r:id="rId27"/>
    <p:sldId id="315" r:id="rId28"/>
    <p:sldId id="316" r:id="rId29"/>
    <p:sldId id="317" r:id="rId30"/>
    <p:sldId id="318" r:id="rId31"/>
    <p:sldId id="319" r:id="rId32"/>
    <p:sldId id="320" r:id="rId33"/>
    <p:sldId id="261" r:id="rId34"/>
    <p:sldId id="310" r:id="rId35"/>
    <p:sldId id="314" r:id="rId36"/>
    <p:sldId id="309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1A6C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96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C01D11BA-7BA0-4257-81CF-82214BB44DEA}" type="datetime3">
              <a:rPr lang="en-US" smtClean="0"/>
              <a:t>2 April 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912282" y="6032852"/>
            <a:ext cx="82317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xmlns="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000" b="0" i="0" dirty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  <a:endParaRPr lang="en-GB" sz="1000" i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2700" b="0" dirty="0">
                <a:solidFill>
                  <a:schemeClr val="bg1"/>
                </a:solidFill>
                <a:latin typeface="+mn-lt"/>
              </a:rPr>
              <a:t>Advanced</a:t>
            </a:r>
            <a:r>
              <a:rPr lang="fr-CH" sz="2700" b="0" baseline="0" dirty="0">
                <a:solidFill>
                  <a:schemeClr val="bg1"/>
                </a:solidFill>
                <a:latin typeface="+mn-lt"/>
              </a:rPr>
              <a:t> </a:t>
            </a:r>
            <a:r>
              <a:rPr lang="fr-CH" sz="2700" b="0" baseline="0" dirty="0" err="1">
                <a:solidFill>
                  <a:schemeClr val="bg1"/>
                </a:solidFill>
                <a:latin typeface="+mn-lt"/>
              </a:rPr>
              <a:t>European</a:t>
            </a:r>
            <a:r>
              <a:rPr lang="fr-CH" sz="2700" b="0" baseline="0" dirty="0">
                <a:solidFill>
                  <a:schemeClr val="bg1"/>
                </a:solidFill>
                <a:latin typeface="+mn-lt"/>
              </a:rPr>
              <a:t> Infrastructures</a:t>
            </a:r>
          </a:p>
          <a:p>
            <a:pPr algn="r"/>
            <a:r>
              <a:rPr lang="fr-CH" sz="2700" b="0" baseline="0" dirty="0">
                <a:solidFill>
                  <a:schemeClr val="bg1"/>
                </a:solidFill>
                <a:latin typeface="+mn-lt"/>
              </a:rPr>
              <a:t>for Detectors at </a:t>
            </a:r>
            <a:r>
              <a:rPr lang="fr-CH" sz="2700" b="0" baseline="0" dirty="0" err="1">
                <a:solidFill>
                  <a:schemeClr val="bg1"/>
                </a:solidFill>
                <a:latin typeface="+mn-lt"/>
              </a:rPr>
              <a:t>Accelerators</a:t>
            </a:r>
            <a:endParaRPr lang="en-GB" sz="27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81000" y="5939374"/>
            <a:ext cx="531283" cy="35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BE937EF1-5E27-44A9-B871-6542F30F081F}" type="datetime3">
              <a:rPr lang="en-US" smtClean="0"/>
              <a:t>2 April 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32A87FC3-EAAE-4A3B-9314-DDE4FFBE0A1B}" type="datetime3">
              <a:rPr lang="en-US" smtClean="0"/>
              <a:t>2 April 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fld id="{B77521D4-B6A2-402E-A085-C880F30EB62E}" type="datetime3">
              <a:rPr lang="en-US" smtClean="0"/>
              <a:pPr/>
              <a:t>2 April 2019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E5C1A8A6-A55F-4F98-B7EB-13D47285A1FE}" type="datetime3">
              <a:rPr lang="en-US" smtClean="0"/>
              <a:t>2 April 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31AC57D9-8984-41BB-A9CE-EC121665631C}" type="datetime3">
              <a:rPr lang="en-US" smtClean="0"/>
              <a:t>2 April 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CBD499CD-D135-4E2F-90DD-1CE571D7BCBA}" type="datetime3">
              <a:rPr lang="en-US" smtClean="0"/>
              <a:t>2 April 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FD1F1141-94BA-4429-B2C2-BEA9DF9ABCCF}" type="datetime3">
              <a:rPr lang="en-US" smtClean="0"/>
              <a:t>2 April 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D97F96FE-9481-49EA-9681-9A8F194179A8}" type="datetime3">
              <a:rPr lang="en-US" smtClean="0"/>
              <a:t>2 April 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15604103-15D9-4C8A-AE7C-75C338439E56}" type="datetime3">
              <a:rPr lang="en-US" smtClean="0"/>
              <a:t>2 April 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D57C27AA-62AC-464F-AD69-9F162FDFBA42}" type="datetime3">
              <a:rPr lang="en-US" smtClean="0"/>
              <a:t>2 April 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8" y="106507"/>
            <a:ext cx="3619047" cy="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73447/contributions/3362994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73447/contributions/3362996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73447/contributions/3362999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ohwr.org/project/fmc-mtlu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WP5</a:t>
            </a:r>
            <a:br>
              <a:rPr lang="en-GB" dirty="0"/>
            </a:br>
            <a:r>
              <a:rPr lang="en-GB" b="0" dirty="0"/>
              <a:t>Data acquisition systems </a:t>
            </a:r>
            <a:br>
              <a:rPr lang="en-GB" b="0" dirty="0"/>
            </a:br>
            <a:r>
              <a:rPr lang="en-GB" b="0" dirty="0"/>
              <a:t>for beam tests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D. Cussans, </a:t>
            </a:r>
          </a:p>
          <a:p>
            <a:r>
              <a:rPr lang="en-GB" dirty="0"/>
              <a:t>AIDA-2020 Annual Meeting, Oxford</a:t>
            </a:r>
          </a:p>
        </p:txBody>
      </p:sp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Units successfully deployed at CERN and DESY beam-lines as well as several laboratories.</a:t>
            </a:r>
          </a:p>
          <a:p>
            <a:pPr lvl="1"/>
            <a:r>
              <a:rPr lang="en-GB" dirty="0"/>
              <a:t>Slowly replacing old EUDET TLUs</a:t>
            </a:r>
          </a:p>
          <a:p>
            <a:endParaRPr lang="en-GB" dirty="0"/>
          </a:p>
          <a:p>
            <a:r>
              <a:rPr lang="en-GB" dirty="0"/>
              <a:t>TLUs have been used for 15+ months by several users/experiments.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Baesso – University of Bristol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April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10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TLU v1e usage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2CDB71-2BD6-47B3-91B6-F6EC50DC00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8" t="14823" r="2911" b="7988"/>
          <a:stretch/>
        </p:blipFill>
        <p:spPr>
          <a:xfrm>
            <a:off x="4919394" y="3707026"/>
            <a:ext cx="3983538" cy="242795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8844D4C-86FC-4C37-843E-DB03BD10CB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14" y="3707026"/>
            <a:ext cx="4317102" cy="2428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824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EUDAQ2 Released. Improvements </a:t>
            </a:r>
            <a:r>
              <a:rPr lang="en-US" sz="2800" dirty="0" err="1"/>
              <a:t>w.r.t</a:t>
            </a:r>
            <a:r>
              <a:rPr lang="en-US" sz="2800" dirty="0"/>
              <a:t>. EUDAQ1:</a:t>
            </a:r>
          </a:p>
          <a:p>
            <a:pPr lvl="1"/>
            <a:r>
              <a:rPr lang="en-US" sz="2400" dirty="0"/>
              <a:t>More general – some beam-telescope assumptions removed.</a:t>
            </a:r>
          </a:p>
          <a:p>
            <a:pPr lvl="1"/>
            <a:r>
              <a:rPr lang="en-US" sz="2400" dirty="0"/>
              <a:t>More flexible - </a:t>
            </a:r>
          </a:p>
          <a:p>
            <a:pPr lvl="2"/>
            <a:r>
              <a:rPr lang="en-US" sz="2100" dirty="0"/>
              <a:t>definition of “event” more general. </a:t>
            </a:r>
          </a:p>
          <a:p>
            <a:pPr lvl="3"/>
            <a:r>
              <a:rPr lang="en-US" sz="1950" dirty="0"/>
              <a:t>Allows data from detectors with different integration times to be combined</a:t>
            </a:r>
          </a:p>
          <a:p>
            <a:pPr lvl="4"/>
            <a:r>
              <a:rPr lang="en-US" sz="1950" dirty="0"/>
              <a:t>Rolling shutter MIMOSAs with triggered FE-I4</a:t>
            </a:r>
          </a:p>
          <a:p>
            <a:pPr lvl="2"/>
            <a:r>
              <a:rPr lang="en-US" sz="2100" dirty="0"/>
              <a:t>Can have multiple data collectors</a:t>
            </a:r>
          </a:p>
          <a:p>
            <a:pPr lvl="3"/>
            <a:r>
              <a:rPr lang="en-US" sz="1950" dirty="0"/>
              <a:t>Better scaling if required.</a:t>
            </a:r>
          </a:p>
          <a:p>
            <a:pPr lvl="3"/>
            <a:r>
              <a:rPr lang="en-US" sz="1950" dirty="0"/>
              <a:t>Can combine data into events offline if required</a:t>
            </a:r>
          </a:p>
          <a:p>
            <a:pPr lvl="1"/>
            <a:r>
              <a:rPr lang="en-US" sz="2400" dirty="0"/>
              <a:t>Better defined State Transition Diagram for run control</a:t>
            </a:r>
          </a:p>
          <a:p>
            <a:pPr lvl="1"/>
            <a:r>
              <a:rPr lang="en-US" sz="2400" dirty="0"/>
              <a:t>Python bindings</a:t>
            </a:r>
          </a:p>
          <a:p>
            <a:pPr lvl="2"/>
            <a:r>
              <a:rPr lang="en-US" sz="2100" dirty="0"/>
              <a:t>Can write a data producer in Python.</a:t>
            </a:r>
          </a:p>
          <a:p>
            <a:pPr lvl="1"/>
            <a:r>
              <a:rPr lang="en-US" sz="2400" dirty="0"/>
              <a:t>See talk by </a:t>
            </a:r>
            <a:r>
              <a:rPr lang="en-GB" sz="2400" dirty="0"/>
              <a:t>Jan </a:t>
            </a:r>
            <a:r>
              <a:rPr lang="en-GB" sz="2400" dirty="0" err="1"/>
              <a:t>Dreyling</a:t>
            </a:r>
            <a:r>
              <a:rPr lang="en-GB" sz="2400" dirty="0"/>
              <a:t>-Eschweiler</a:t>
            </a:r>
            <a:r>
              <a:rPr lang="en-GB" dirty="0"/>
              <a:t> </a:t>
            </a:r>
            <a:r>
              <a:rPr lang="en-US" sz="2400" dirty="0"/>
              <a:t>, </a:t>
            </a:r>
            <a:r>
              <a:rPr lang="en-GB" sz="2400" dirty="0">
                <a:hlinkClick r:id="rId2"/>
              </a:rPr>
              <a:t>https://indico.cern.ch/event/773447/contributions/3362994/</a:t>
            </a:r>
            <a:endParaRPr lang="en-US" sz="2400" dirty="0"/>
          </a:p>
          <a:p>
            <a:pPr lvl="1"/>
            <a:endParaRPr lang="en-US" sz="2400" dirty="0"/>
          </a:p>
          <a:p>
            <a:pPr lvl="2"/>
            <a:endParaRPr lang="en-US" sz="21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11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- EUDAQ</a:t>
            </a:r>
          </a:p>
        </p:txBody>
      </p:sp>
    </p:spTree>
    <p:extLst>
      <p:ext uri="{BB962C8B-B14F-4D97-AF65-F5344CB8AC3E}">
        <p14:creationId xmlns:p14="http://schemas.microsoft.com/office/powerpoint/2010/main" val="3331604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D92B7F-8984-FD4D-AA7D-A43478CD4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CA8C9-47B7-BE40-9386-8896A5849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1546A9-6D3E-0E41-94C7-F5B581361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12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BFA41C6-0385-674D-AE05-1F07F8473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EUDAQ1 + Telescope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6979C8-2B7D-AB4C-BCAC-ABC97DB91A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7239"/>
            <a:ext cx="9144000" cy="513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965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6C806D-A8F8-5A48-BC51-7D8065B18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EFE26-1F7A-1A43-B1BA-62E7D7FDE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8701B7-3A65-554B-8BC9-3B81EA2C5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13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AAED505-3BC2-214F-AF97-643131A81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EUDAQ2 + Telescope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4365BC-196E-EE44-BB99-A61013D8BB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4123"/>
            <a:ext cx="9144000" cy="519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7987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6C806D-A8F8-5A48-BC51-7D8065B18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EFE26-1F7A-1A43-B1BA-62E7D7FDE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8701B7-3A65-554B-8BC9-3B81EA2C5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14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AAED505-3BC2-214F-AF97-643131A81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EUDAQ2 + Telescope</a:t>
            </a:r>
            <a:br>
              <a:rPr lang="en-US" dirty="0"/>
            </a:br>
            <a:r>
              <a:rPr lang="en-US" dirty="0"/>
              <a:t>“Mixed Mode”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3FBFA5-35F7-EF41-8A9B-DED8335EAD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9350"/>
            <a:ext cx="9144000" cy="514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666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6C806D-A8F8-5A48-BC51-7D8065B18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EFE26-1F7A-1A43-B1BA-62E7D7FDE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8701B7-3A65-554B-8BC9-3B81EA2C5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15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AAED505-3BC2-214F-AF97-643131A81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EUDAQ2 + Telescope</a:t>
            </a:r>
            <a:br>
              <a:rPr lang="en-US" dirty="0"/>
            </a:br>
            <a:r>
              <a:rPr lang="en-US" dirty="0"/>
              <a:t>“Mixed Mode”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FB7BF5-2951-E142-AB2D-BA7369EEC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2359"/>
            <a:ext cx="9144000" cy="509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3267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DQM system for beam telescopes available</a:t>
            </a:r>
          </a:p>
          <a:p>
            <a:pPr lvl="1"/>
            <a:r>
              <a:rPr lang="en-GB" dirty="0"/>
              <a:t>Written quickly, pragmatic. Little flexibility</a:t>
            </a:r>
          </a:p>
          <a:p>
            <a:r>
              <a:rPr lang="en-GB" dirty="0"/>
              <a:t>DQM4HEP ( </a:t>
            </a:r>
            <a:r>
              <a:rPr lang="en-GB" dirty="0" err="1"/>
              <a:t>Ete</a:t>
            </a:r>
            <a:r>
              <a:rPr lang="en-GB" dirty="0"/>
              <a:t>, </a:t>
            </a:r>
            <a:r>
              <a:rPr lang="en-GB" dirty="0" err="1"/>
              <a:t>Miribito</a:t>
            </a:r>
            <a:r>
              <a:rPr lang="en-GB"/>
              <a:t> : IPNL/IN2P3 </a:t>
            </a:r>
            <a:r>
              <a:rPr lang="en-GB" dirty="0"/>
              <a:t>, </a:t>
            </a:r>
            <a:r>
              <a:rPr lang="en-GB" dirty="0" err="1"/>
              <a:t>Pingault</a:t>
            </a:r>
            <a:r>
              <a:rPr lang="en-GB" dirty="0"/>
              <a:t> : Ghent ) adopted as platform for common DQM</a:t>
            </a:r>
          </a:p>
          <a:p>
            <a:pPr lvl="1"/>
            <a:r>
              <a:rPr lang="en-GB" dirty="0"/>
              <a:t>Used in </a:t>
            </a:r>
            <a:r>
              <a:rPr lang="en-GB" dirty="0" err="1"/>
              <a:t>Calice</a:t>
            </a:r>
            <a:r>
              <a:rPr lang="en-GB" dirty="0"/>
              <a:t> Calorimeter beam-tests ( AHCAL, SDHCAL ) and other Calorimeter beam-test ( DREAM )</a:t>
            </a:r>
          </a:p>
          <a:p>
            <a:pPr lvl="1"/>
            <a:r>
              <a:rPr lang="en-GB" dirty="0"/>
              <a:t>“Near online”</a:t>
            </a:r>
          </a:p>
          <a:p>
            <a:pPr lvl="1"/>
            <a:r>
              <a:rPr lang="en-GB" dirty="0"/>
              <a:t>Looking for more effort to develop further</a:t>
            </a:r>
          </a:p>
          <a:p>
            <a:pPr lvl="2"/>
            <a:r>
              <a:rPr lang="en-GB" dirty="0"/>
              <a:t>Use for improved beam telescope DQM</a:t>
            </a:r>
          </a:p>
          <a:p>
            <a:pPr lvl="1"/>
            <a:r>
              <a:rPr lang="en-GB" dirty="0"/>
              <a:t>Can be used for data logging ( slow control )</a:t>
            </a:r>
          </a:p>
          <a:p>
            <a:pPr lvl="1"/>
            <a:endParaRPr lang="en-US" dirty="0"/>
          </a:p>
          <a:p>
            <a:pPr lvl="2"/>
            <a:endParaRPr lang="en-US" sz="21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Quality Monitoring</a:t>
            </a:r>
          </a:p>
        </p:txBody>
      </p:sp>
    </p:spTree>
    <p:extLst>
      <p:ext uri="{BB962C8B-B14F-4D97-AF65-F5344CB8AC3E}">
        <p14:creationId xmlns:p14="http://schemas.microsoft.com/office/powerpoint/2010/main" val="35234652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Quality Monitoring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C8CB9D8-4071-DD45-815C-26BE687503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09" y="1290638"/>
            <a:ext cx="7556819" cy="4886325"/>
          </a:xfrm>
        </p:spPr>
      </p:pic>
    </p:spTree>
    <p:extLst>
      <p:ext uri="{BB962C8B-B14F-4D97-AF65-F5344CB8AC3E}">
        <p14:creationId xmlns:p14="http://schemas.microsoft.com/office/powerpoint/2010/main" val="1871317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Quality Monitoring</a:t>
            </a:r>
            <a:br>
              <a:rPr lang="en-US" dirty="0"/>
            </a:br>
            <a:r>
              <a:rPr lang="en-US" dirty="0"/>
              <a:t>Correlation Plots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3A3ADB1-1B8F-AE47-8ECB-7833E4AF1B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19" y="1993900"/>
            <a:ext cx="7797800" cy="3479800"/>
          </a:xfrm>
        </p:spPr>
      </p:pic>
    </p:spTree>
    <p:extLst>
      <p:ext uri="{BB962C8B-B14F-4D97-AF65-F5344CB8AC3E}">
        <p14:creationId xmlns:p14="http://schemas.microsoft.com/office/powerpoint/2010/main" val="6807955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Quality Monitoring</a:t>
            </a:r>
            <a:br>
              <a:rPr lang="en-US" dirty="0"/>
            </a:br>
            <a:r>
              <a:rPr lang="en-US" dirty="0"/>
              <a:t>Event Display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E44AEFF-BE95-8742-9CE0-8613E899FA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58971" y="659715"/>
            <a:ext cx="4626057" cy="6114160"/>
          </a:xfrm>
        </p:spPr>
      </p:pic>
    </p:spTree>
    <p:extLst>
      <p:ext uri="{BB962C8B-B14F-4D97-AF65-F5344CB8AC3E}">
        <p14:creationId xmlns:p14="http://schemas.microsoft.com/office/powerpoint/2010/main" val="1052496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Provide tools to aid data acquisition in “small scale” systems.</a:t>
            </a:r>
          </a:p>
          <a:p>
            <a:pPr lvl="1"/>
            <a:r>
              <a:rPr lang="en-US" sz="2900" dirty="0"/>
              <a:t>Within AIDA-2020</a:t>
            </a:r>
          </a:p>
          <a:p>
            <a:pPr lvl="1"/>
            <a:r>
              <a:rPr lang="en-US" sz="2900" dirty="0"/>
              <a:t>… and elsewhere</a:t>
            </a:r>
          </a:p>
          <a:p>
            <a:r>
              <a:rPr lang="en-US" sz="3200" dirty="0"/>
              <a:t>Worked closely with WP15 (beam test infrastructure)</a:t>
            </a:r>
          </a:p>
          <a:p>
            <a:pPr lvl="1"/>
            <a:r>
              <a:rPr lang="en-US" sz="2900" dirty="0"/>
              <a:t>Maintenance and development of EUDAQ</a:t>
            </a:r>
          </a:p>
          <a:p>
            <a:pPr lvl="1"/>
            <a:endParaRPr lang="en-US" sz="29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 April 2019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Aims</a:t>
            </a:r>
          </a:p>
        </p:txBody>
      </p:sp>
    </p:spTree>
    <p:extLst>
      <p:ext uri="{BB962C8B-B14F-4D97-AF65-F5344CB8AC3E}">
        <p14:creationId xmlns:p14="http://schemas.microsoft.com/office/powerpoint/2010/main" val="30942222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20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Quality Monitoring</a:t>
            </a:r>
            <a:br>
              <a:rPr lang="en-US" dirty="0"/>
            </a:br>
            <a:r>
              <a:rPr lang="en-US" dirty="0"/>
              <a:t>Slow Control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D7D01FD-3655-4447-84E1-B8C3369642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30350" y="108871"/>
            <a:ext cx="4683301" cy="7215848"/>
          </a:xfrm>
        </p:spPr>
      </p:pic>
    </p:spTree>
    <p:extLst>
      <p:ext uri="{BB962C8B-B14F-4D97-AF65-F5344CB8AC3E}">
        <p14:creationId xmlns:p14="http://schemas.microsoft.com/office/powerpoint/2010/main" val="21304609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EUDAQ2 used as a way of providing some integration for combined beam tests within </a:t>
            </a:r>
            <a:r>
              <a:rPr lang="en-US" sz="2800" dirty="0" err="1"/>
              <a:t>Calice</a:t>
            </a:r>
            <a:endParaRPr lang="en-US" sz="2800" dirty="0"/>
          </a:p>
          <a:p>
            <a:r>
              <a:rPr lang="en-US" sz="2800" dirty="0"/>
              <a:t>Provided valuable way of finding some beam-telescope specific assumptions that had been missed in move from EUDAQ1 </a:t>
            </a:r>
            <a:r>
              <a:rPr lang="en-US" sz="2800" dirty="0">
                <a:sym typeface="Wingdings" pitchFamily="2" charset="2"/>
              </a:rPr>
              <a:t>EUDAQ2</a:t>
            </a:r>
          </a:p>
          <a:p>
            <a:r>
              <a:rPr lang="en-US" sz="2800" dirty="0">
                <a:sym typeface="Wingdings" pitchFamily="2" charset="2"/>
              </a:rPr>
              <a:t>Different levels of integration possible:</a:t>
            </a:r>
          </a:p>
          <a:p>
            <a:pPr lvl="1"/>
            <a:r>
              <a:rPr lang="en-US" sz="2100" dirty="0">
                <a:sym typeface="Wingdings" pitchFamily="2" charset="2"/>
              </a:rPr>
              <a:t>Run control</a:t>
            </a:r>
          </a:p>
          <a:p>
            <a:pPr lvl="1"/>
            <a:r>
              <a:rPr lang="en-US" sz="2100" dirty="0">
                <a:sym typeface="Wingdings" pitchFamily="2" charset="2"/>
              </a:rPr>
              <a:t>Timing / synchronization hardware</a:t>
            </a:r>
          </a:p>
          <a:p>
            <a:pPr lvl="1"/>
            <a:r>
              <a:rPr lang="en-US" sz="2100" dirty="0">
                <a:sym typeface="Wingdings" pitchFamily="2" charset="2"/>
              </a:rPr>
              <a:t>Data collection</a:t>
            </a:r>
          </a:p>
          <a:p>
            <a:r>
              <a:rPr lang="en-US" sz="2400" dirty="0">
                <a:sym typeface="Wingdings" pitchFamily="2" charset="2"/>
              </a:rPr>
              <a:t>See Katja Kruger’s talk </a:t>
            </a:r>
            <a:r>
              <a:rPr lang="en-GB" sz="2400" dirty="0">
                <a:hlinkClick r:id="rId2"/>
              </a:rPr>
              <a:t>https://indico.cern.ch/event/773447/contributions/3362996/</a:t>
            </a:r>
            <a:endParaRPr lang="en-US" sz="2400" dirty="0">
              <a:sym typeface="Wingdings" pitchFamily="2" charset="2"/>
            </a:endParaRPr>
          </a:p>
          <a:p>
            <a:pPr lvl="1"/>
            <a:endParaRPr lang="en-US" sz="2100" dirty="0"/>
          </a:p>
          <a:p>
            <a:pPr lvl="2"/>
            <a:endParaRPr lang="en-US" sz="21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21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Test Use - Calorimetry</a:t>
            </a:r>
          </a:p>
        </p:txBody>
      </p:sp>
    </p:spTree>
    <p:extLst>
      <p:ext uri="{BB962C8B-B14F-4D97-AF65-F5344CB8AC3E}">
        <p14:creationId xmlns:p14="http://schemas.microsoft.com/office/powerpoint/2010/main" val="11633714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6C806D-A8F8-5A48-BC51-7D8065B18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EFE26-1F7A-1A43-B1BA-62E7D7FDE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8701B7-3A65-554B-8BC9-3B81EA2C5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22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AAED505-3BC2-214F-AF97-643131A81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EUDAQ2 + Calorimeter</a:t>
            </a:r>
            <a:br>
              <a:rPr lang="en-US" dirty="0"/>
            </a:br>
            <a:r>
              <a:rPr lang="en-US" dirty="0"/>
              <a:t>( AHCAL + CMS HGCAL 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B89C2D-9623-724F-A589-60681DC103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51" y="1170313"/>
            <a:ext cx="8563608" cy="569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5849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6C806D-A8F8-5A48-BC51-7D8065B18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EFE26-1F7A-1A43-B1BA-62E7D7FDE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8701B7-3A65-554B-8BC9-3B81EA2C5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23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AAED505-3BC2-214F-AF97-643131A81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EUDAQ2 + Calorimeter</a:t>
            </a:r>
            <a:br>
              <a:rPr lang="en-US" dirty="0"/>
            </a:br>
            <a:r>
              <a:rPr lang="en-US" dirty="0"/>
              <a:t>( AHCAL + CMS HGCAL 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85EBE2D-5109-C74A-A2BF-D02C64C051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1192729"/>
            <a:ext cx="8275254" cy="566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862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6C806D-A8F8-5A48-BC51-7D8065B18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EFE26-1F7A-1A43-B1BA-62E7D7FDE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8701B7-3A65-554B-8BC9-3B81EA2C5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24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AAED505-3BC2-214F-AF97-643131A81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EUDAQ2 + Calorimeter</a:t>
            </a:r>
            <a:br>
              <a:rPr lang="en-US" dirty="0"/>
            </a:br>
            <a:r>
              <a:rPr lang="en-US" dirty="0"/>
              <a:t>( AHCAL + CMS HGCAL 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683333-67EA-5449-84B0-A09334149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581" y="1122345"/>
            <a:ext cx="8356600" cy="5715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5B7F434-A8A9-EB4F-9677-2DF953E78CEE}"/>
              </a:ext>
            </a:extLst>
          </p:cNvPr>
          <p:cNvSpPr txBox="1"/>
          <p:nvPr/>
        </p:nvSpPr>
        <p:spPr>
          <a:xfrm>
            <a:off x="470819" y="3610513"/>
            <a:ext cx="1767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300GeV Hadrons</a:t>
            </a:r>
          </a:p>
        </p:txBody>
      </p:sp>
    </p:spTree>
    <p:extLst>
      <p:ext uri="{BB962C8B-B14F-4D97-AF65-F5344CB8AC3E}">
        <p14:creationId xmlns:p14="http://schemas.microsoft.com/office/powerpoint/2010/main" val="23414532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Compact Silicon Strip Tracker telescope being constructed for use with superconducting magnet in DESY beam test area </a:t>
            </a:r>
          </a:p>
          <a:p>
            <a:r>
              <a:rPr lang="en-US" sz="2800" dirty="0"/>
              <a:t>Will use EUDAQ2 + AIDA-2020 TLU</a:t>
            </a:r>
          </a:p>
          <a:p>
            <a:pPr lvl="1"/>
            <a:r>
              <a:rPr lang="en-US" sz="2500" dirty="0"/>
              <a:t>Integrate against EUDAQ2 + TLU and can use any beam telescope.</a:t>
            </a:r>
          </a:p>
          <a:p>
            <a:r>
              <a:rPr lang="en-US" sz="2800" dirty="0">
                <a:sym typeface="Wingdings" pitchFamily="2" charset="2"/>
              </a:rPr>
              <a:t>See </a:t>
            </a:r>
            <a:r>
              <a:rPr lang="en-GB" sz="2800" dirty="0" err="1"/>
              <a:t>Mengqing</a:t>
            </a:r>
            <a:r>
              <a:rPr lang="en-GB" sz="2800" dirty="0"/>
              <a:t> Wu’s talk </a:t>
            </a:r>
            <a:r>
              <a:rPr lang="en-GB" dirty="0">
                <a:hlinkClick r:id="rId2"/>
              </a:rPr>
              <a:t>https://indico.cern.ch/event/773447/contributions/3362999/</a:t>
            </a:r>
            <a:endParaRPr lang="en-GB" dirty="0"/>
          </a:p>
          <a:p>
            <a:endParaRPr lang="en-US" sz="2100" dirty="0">
              <a:sym typeface="Wingdings" pitchFamily="2" charset="2"/>
            </a:endParaRPr>
          </a:p>
          <a:p>
            <a:pPr lvl="1"/>
            <a:endParaRPr lang="en-US" sz="2100" dirty="0"/>
          </a:p>
          <a:p>
            <a:pPr lvl="2"/>
            <a:endParaRPr lang="en-US" sz="21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Test Use – </a:t>
            </a:r>
            <a:br>
              <a:rPr lang="en-US" dirty="0"/>
            </a:br>
            <a:r>
              <a:rPr lang="en-US" dirty="0"/>
              <a:t>Silicon Strip Tracker</a:t>
            </a:r>
          </a:p>
        </p:txBody>
      </p:sp>
    </p:spTree>
    <p:extLst>
      <p:ext uri="{BB962C8B-B14F-4D97-AF65-F5344CB8AC3E}">
        <p14:creationId xmlns:p14="http://schemas.microsoft.com/office/powerpoint/2010/main" val="3795930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6C806D-A8F8-5A48-BC51-7D8065B18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EFE26-1F7A-1A43-B1BA-62E7D7FDE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8701B7-3A65-554B-8BC9-3B81EA2C5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26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AAED505-3BC2-214F-AF97-643131A81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Silicon Tracker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23F4ADD-A049-474D-9AB5-91058D82C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9480"/>
            <a:ext cx="9144000" cy="447768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FC40652-DD4C-4940-988E-AAE2343C7396}"/>
              </a:ext>
            </a:extLst>
          </p:cNvPr>
          <p:cNvSpPr/>
          <p:nvPr/>
        </p:nvSpPr>
        <p:spPr>
          <a:xfrm>
            <a:off x="7502487" y="1266940"/>
            <a:ext cx="1536564" cy="5288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1933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6C806D-A8F8-5A48-BC51-7D8065B18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EFE26-1F7A-1A43-B1BA-62E7D7FDE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8701B7-3A65-554B-8BC9-3B81EA2C5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27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AAED505-3BC2-214F-AF97-643131A81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Silicon Tracker –</a:t>
            </a:r>
            <a:br>
              <a:rPr lang="en-US" dirty="0"/>
            </a:br>
            <a:r>
              <a:rPr lang="en-US" dirty="0"/>
              <a:t>“native DAQ”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F0A2BD-F293-8648-80C9-83A1EA448B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0085"/>
            <a:ext cx="9144000" cy="505274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114AB09-5C0F-524C-837A-AA3427B746C7}"/>
              </a:ext>
            </a:extLst>
          </p:cNvPr>
          <p:cNvSpPr/>
          <p:nvPr/>
        </p:nvSpPr>
        <p:spPr>
          <a:xfrm>
            <a:off x="7502487" y="1189821"/>
            <a:ext cx="1536564" cy="5288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707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6C806D-A8F8-5A48-BC51-7D8065B18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EFE26-1F7A-1A43-B1BA-62E7D7FDE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8701B7-3A65-554B-8BC9-3B81EA2C5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28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AAED505-3BC2-214F-AF97-643131A81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Silicon Tracker –</a:t>
            </a:r>
            <a:br>
              <a:rPr lang="en-US" dirty="0"/>
            </a:br>
            <a:r>
              <a:rPr lang="en-US" dirty="0"/>
              <a:t>Readout </a:t>
            </a:r>
            <a:r>
              <a:rPr lang="en-US" dirty="0" err="1"/>
              <a:t>Integation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14AB09-5C0F-524C-837A-AA3427B746C7}"/>
              </a:ext>
            </a:extLst>
          </p:cNvPr>
          <p:cNvSpPr/>
          <p:nvPr/>
        </p:nvSpPr>
        <p:spPr>
          <a:xfrm>
            <a:off x="7502487" y="1189821"/>
            <a:ext cx="1536564" cy="5288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70D3E35-67B1-9349-92D2-79665E8B0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5501"/>
            <a:ext cx="9144000" cy="511580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E7654C2-3088-1B48-9A41-39B331849770}"/>
              </a:ext>
            </a:extLst>
          </p:cNvPr>
          <p:cNvSpPr/>
          <p:nvPr/>
        </p:nvSpPr>
        <p:spPr>
          <a:xfrm>
            <a:off x="7607436" y="1145501"/>
            <a:ext cx="1536564" cy="3748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586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6C806D-A8F8-5A48-BC51-7D8065B18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EFE26-1F7A-1A43-B1BA-62E7D7FDE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8701B7-3A65-554B-8BC9-3B81EA2C5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29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AAED505-3BC2-214F-AF97-643131A81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Silicon Tracker –</a:t>
            </a:r>
            <a:br>
              <a:rPr lang="en-US" dirty="0"/>
            </a:br>
            <a:r>
              <a:rPr lang="en-US" dirty="0"/>
              <a:t>Readout </a:t>
            </a:r>
            <a:r>
              <a:rPr lang="en-US" dirty="0" err="1"/>
              <a:t>Integation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14AB09-5C0F-524C-837A-AA3427B746C7}"/>
              </a:ext>
            </a:extLst>
          </p:cNvPr>
          <p:cNvSpPr/>
          <p:nvPr/>
        </p:nvSpPr>
        <p:spPr>
          <a:xfrm>
            <a:off x="7502487" y="1189821"/>
            <a:ext cx="1536564" cy="5288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7654C2-3088-1B48-9A41-39B331849770}"/>
              </a:ext>
            </a:extLst>
          </p:cNvPr>
          <p:cNvSpPr/>
          <p:nvPr/>
        </p:nvSpPr>
        <p:spPr>
          <a:xfrm>
            <a:off x="7607436" y="1145501"/>
            <a:ext cx="1536564" cy="3748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6DF3CA-8305-8443-829A-36AAE8A76D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0714"/>
            <a:ext cx="9144000" cy="487487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FE7D7E3-5FAB-A842-B26A-64BE321269D4}"/>
              </a:ext>
            </a:extLst>
          </p:cNvPr>
          <p:cNvSpPr/>
          <p:nvPr/>
        </p:nvSpPr>
        <p:spPr>
          <a:xfrm>
            <a:off x="7397538" y="1112324"/>
            <a:ext cx="1536564" cy="3748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486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D5.2 Trigger Logic Ready ( M30 ).</a:t>
            </a:r>
          </a:p>
          <a:p>
            <a:pPr lvl="1"/>
            <a:r>
              <a:rPr lang="en-US" dirty="0"/>
              <a:t>TLUs produced TLUs for AIDA-2020 beam-lines.</a:t>
            </a:r>
          </a:p>
          <a:p>
            <a:pPr lvl="1"/>
            <a:r>
              <a:rPr lang="en-US" dirty="0">
                <a:sym typeface="Wingdings"/>
              </a:rPr>
              <a:t>TLU’s manufactured for other users at “Cost price” </a:t>
            </a:r>
          </a:p>
          <a:p>
            <a:pPr lvl="1"/>
            <a:r>
              <a:rPr lang="en-US" dirty="0">
                <a:sym typeface="Wingdings"/>
              </a:rPr>
              <a:t>Added optical interface for timing/synchronization signal. Used at </a:t>
            </a:r>
            <a:r>
              <a:rPr lang="en-US" dirty="0" err="1">
                <a:sym typeface="Wingdings"/>
              </a:rPr>
              <a:t>ProtoDUNE</a:t>
            </a:r>
            <a:endParaRPr lang="en-US" dirty="0">
              <a:sym typeface="Wingdings"/>
            </a:endParaRPr>
          </a:p>
          <a:p>
            <a:pPr lvl="1"/>
            <a:r>
              <a:rPr lang="en-US" dirty="0">
                <a:sym typeface="Wingdings"/>
              </a:rPr>
              <a:t>More details in Paolo </a:t>
            </a:r>
            <a:r>
              <a:rPr lang="en-US" dirty="0" err="1">
                <a:sym typeface="Wingdings"/>
              </a:rPr>
              <a:t>Baesso’s</a:t>
            </a:r>
            <a:r>
              <a:rPr lang="en-US" dirty="0">
                <a:sym typeface="Wingdings"/>
              </a:rPr>
              <a:t> talk </a:t>
            </a:r>
          </a:p>
          <a:p>
            <a:r>
              <a:rPr lang="en-US" dirty="0">
                <a:sym typeface="Wingdings"/>
              </a:rPr>
              <a:t>D5.3 DAQ Software ( M30 ).</a:t>
            </a:r>
          </a:p>
          <a:p>
            <a:pPr lvl="1"/>
            <a:r>
              <a:rPr lang="en-US" dirty="0">
                <a:sym typeface="Wingdings"/>
              </a:rPr>
              <a:t>EUDAQ 2.0</a:t>
            </a:r>
          </a:p>
          <a:p>
            <a:pPr lvl="1"/>
            <a:r>
              <a:rPr lang="en-US" dirty="0">
                <a:sym typeface="Wingdings"/>
              </a:rPr>
              <a:t>See </a:t>
            </a:r>
            <a:r>
              <a:rPr lang="en-GB" dirty="0"/>
              <a:t>Jan </a:t>
            </a:r>
            <a:r>
              <a:rPr lang="en-GB" dirty="0" err="1"/>
              <a:t>Dreyling</a:t>
            </a:r>
            <a:r>
              <a:rPr lang="en-GB" dirty="0"/>
              <a:t>-Eschweiler’s talk</a:t>
            </a:r>
            <a:endParaRPr lang="en-US" dirty="0">
              <a:sym typeface="Wingdings"/>
            </a:endParaRPr>
          </a:p>
          <a:p>
            <a:r>
              <a:rPr lang="en-US" dirty="0"/>
              <a:t>D5.4 , D5.5 Data acquisition hardware ( M30 )</a:t>
            </a:r>
          </a:p>
          <a:p>
            <a:pPr lvl="1"/>
            <a:r>
              <a:rPr lang="en-US" dirty="0"/>
              <a:t>Linked to D5.2</a:t>
            </a:r>
          </a:p>
          <a:p>
            <a:r>
              <a:rPr lang="en-US" dirty="0"/>
              <a:t>D5.6 Common DAQ system used in combined beam tests ( M45 )</a:t>
            </a:r>
          </a:p>
          <a:p>
            <a:pPr lvl="1"/>
            <a:r>
              <a:rPr lang="en-US" dirty="0"/>
              <a:t>Already running combined beam tests between different </a:t>
            </a:r>
            <a:r>
              <a:rPr lang="en-US" dirty="0" err="1"/>
              <a:t>Calo</a:t>
            </a:r>
            <a:r>
              <a:rPr lang="en-US" dirty="0"/>
              <a:t> systems. </a:t>
            </a:r>
          </a:p>
          <a:p>
            <a:pPr lvl="1"/>
            <a:r>
              <a:rPr lang="en-US" dirty="0"/>
              <a:t>Integration of Silicon strip tracker progressing</a:t>
            </a:r>
          </a:p>
          <a:p>
            <a:pPr lvl="1"/>
            <a:r>
              <a:rPr lang="en-US" dirty="0"/>
              <a:t>See talks by </a:t>
            </a:r>
            <a:r>
              <a:rPr lang="en-GB" dirty="0"/>
              <a:t>Katja Kruger (AHCAL) , </a:t>
            </a:r>
            <a:r>
              <a:rPr lang="en-GB" dirty="0" err="1"/>
              <a:t>Mengqing</a:t>
            </a:r>
            <a:r>
              <a:rPr lang="en-GB" dirty="0"/>
              <a:t> Wu (</a:t>
            </a:r>
            <a:r>
              <a:rPr lang="en-GB" dirty="0" err="1"/>
              <a:t>SiTra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 April 2019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Deliverables</a:t>
            </a:r>
          </a:p>
        </p:txBody>
      </p:sp>
    </p:spTree>
    <p:extLst>
      <p:ext uri="{BB962C8B-B14F-4D97-AF65-F5344CB8AC3E}">
        <p14:creationId xmlns:p14="http://schemas.microsoft.com/office/powerpoint/2010/main" val="20490979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Rest of AIDA-2020 will be used for bug fixing and support of existing features</a:t>
            </a:r>
          </a:p>
          <a:p>
            <a:r>
              <a:rPr lang="en-US" sz="2800" dirty="0"/>
              <a:t>Enhancements possible for future project:</a:t>
            </a:r>
          </a:p>
          <a:p>
            <a:pPr lvl="1"/>
            <a:r>
              <a:rPr lang="en-US" sz="2500" dirty="0"/>
              <a:t>TLU:</a:t>
            </a:r>
          </a:p>
          <a:p>
            <a:pPr lvl="2"/>
            <a:r>
              <a:rPr lang="en-US" sz="2200" dirty="0"/>
              <a:t>Put FPGA onto main PCB ( currently separate </a:t>
            </a:r>
            <a:r>
              <a:rPr lang="en-US" sz="2200" dirty="0" err="1"/>
              <a:t>CoTs</a:t>
            </a:r>
            <a:r>
              <a:rPr lang="en-US" sz="2200" dirty="0"/>
              <a:t> module)</a:t>
            </a:r>
          </a:p>
          <a:p>
            <a:pPr lvl="3"/>
            <a:r>
              <a:rPr lang="en-US" sz="2050" dirty="0"/>
              <a:t>Lower cost, more inputs, more DUT interfaces</a:t>
            </a:r>
          </a:p>
          <a:p>
            <a:pPr lvl="2"/>
            <a:r>
              <a:rPr lang="en-US" sz="2200" dirty="0"/>
              <a:t>Optimize software to allow hardware performance limit to be reached ( &gt; 1 MHz triggers )</a:t>
            </a:r>
          </a:p>
          <a:p>
            <a:pPr lvl="2"/>
            <a:r>
              <a:rPr lang="en-US" sz="2200" dirty="0"/>
              <a:t>More firmware/software features ( from those suggested by users )</a:t>
            </a:r>
          </a:p>
          <a:p>
            <a:pPr lvl="2"/>
            <a:r>
              <a:rPr lang="en-US" sz="2200" dirty="0"/>
              <a:t>Ease of use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 April 2019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30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Ideas for Future</a:t>
            </a:r>
          </a:p>
        </p:txBody>
      </p:sp>
    </p:spTree>
    <p:extLst>
      <p:ext uri="{BB962C8B-B14F-4D97-AF65-F5344CB8AC3E}">
        <p14:creationId xmlns:p14="http://schemas.microsoft.com/office/powerpoint/2010/main" val="5705358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Enhancements possible for future project:</a:t>
            </a:r>
          </a:p>
          <a:p>
            <a:pPr lvl="1"/>
            <a:r>
              <a:rPr lang="en-US" sz="2500" dirty="0"/>
              <a:t>EUDAQ2:</a:t>
            </a:r>
          </a:p>
          <a:p>
            <a:pPr lvl="2"/>
            <a:r>
              <a:rPr lang="en-US" sz="2200" dirty="0"/>
              <a:t>Maintain “light weight” easily portable nature.</a:t>
            </a:r>
          </a:p>
          <a:p>
            <a:pPr lvl="2"/>
            <a:r>
              <a:rPr lang="en-US" sz="2200" dirty="0"/>
              <a:t>Make more robust.</a:t>
            </a:r>
          </a:p>
          <a:p>
            <a:pPr lvl="2"/>
            <a:r>
              <a:rPr lang="en-US" sz="2200" dirty="0"/>
              <a:t>Ease of use.</a:t>
            </a:r>
          </a:p>
          <a:p>
            <a:pPr lvl="2"/>
            <a:r>
              <a:rPr lang="en-US" sz="2200" dirty="0"/>
              <a:t>Modernize e.g.</a:t>
            </a:r>
          </a:p>
          <a:p>
            <a:pPr lvl="3"/>
            <a:r>
              <a:rPr lang="en-US" sz="2050" dirty="0"/>
              <a:t>move threading to C++20 task management? </a:t>
            </a:r>
          </a:p>
          <a:p>
            <a:pPr lvl="3"/>
            <a:r>
              <a:rPr lang="en-US" sz="2050" dirty="0"/>
              <a:t>Replace “home brewed” networking with libraries that are now available.</a:t>
            </a:r>
          </a:p>
          <a:p>
            <a:pPr lvl="2"/>
            <a:r>
              <a:rPr lang="en-US" sz="2200" dirty="0"/>
              <a:t>Separate run control GUI from finite state machine</a:t>
            </a:r>
          </a:p>
          <a:p>
            <a:pPr lvl="2"/>
            <a:r>
              <a:rPr lang="en-US" sz="2200" dirty="0"/>
              <a:t>Customizable run control GUI.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31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Ideas for Future</a:t>
            </a:r>
          </a:p>
        </p:txBody>
      </p:sp>
    </p:spTree>
    <p:extLst>
      <p:ext uri="{BB962C8B-B14F-4D97-AF65-F5344CB8AC3E}">
        <p14:creationId xmlns:p14="http://schemas.microsoft.com/office/powerpoint/2010/main" val="18483702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Enhancements possible for future project: online Data Quality Monitoring</a:t>
            </a:r>
          </a:p>
          <a:p>
            <a:pPr lvl="1"/>
            <a:r>
              <a:rPr lang="en-US" sz="2500" dirty="0"/>
              <a:t>DQM4HEP:</a:t>
            </a:r>
          </a:p>
          <a:p>
            <a:pPr lvl="2"/>
            <a:r>
              <a:rPr lang="en-US" sz="2200" dirty="0"/>
              <a:t>Use as a basis for a flexible, easy to adopt, data quality monitoring framework.</a:t>
            </a:r>
          </a:p>
          <a:p>
            <a:pPr lvl="2"/>
            <a:r>
              <a:rPr lang="en-US" sz="2200" dirty="0"/>
              <a:t>Successfully AIDA-2020 for calorimeter beam tests</a:t>
            </a:r>
          </a:p>
          <a:p>
            <a:pPr lvl="3"/>
            <a:r>
              <a:rPr lang="en-US" sz="2050" dirty="0"/>
              <a:t>Currently operates by reading from files.</a:t>
            </a:r>
          </a:p>
          <a:p>
            <a:pPr lvl="2"/>
            <a:endParaRPr lang="en-US" sz="2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Ideas for Future</a:t>
            </a:r>
          </a:p>
        </p:txBody>
      </p:sp>
    </p:spTree>
    <p:extLst>
      <p:ext uri="{BB962C8B-B14F-4D97-AF65-F5344CB8AC3E}">
        <p14:creationId xmlns:p14="http://schemas.microsoft.com/office/powerpoint/2010/main" val="36338237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Common DAQ (WP5) helped tied together the work of different teams working on detector development</a:t>
            </a:r>
          </a:p>
          <a:p>
            <a:r>
              <a:rPr lang="en-US" sz="2800" dirty="0"/>
              <a:t>Hardware and software tools developed that have been of use testing detectors.</a:t>
            </a:r>
          </a:p>
          <a:p>
            <a:pPr lvl="1"/>
            <a:r>
              <a:rPr lang="en-US" sz="2500" dirty="0"/>
              <a:t>TLU used inside and outside AIDA-2020</a:t>
            </a:r>
          </a:p>
          <a:p>
            <a:pPr lvl="1"/>
            <a:r>
              <a:rPr lang="en-US" sz="2500" dirty="0"/>
              <a:t>EUDAQ2 used for calorimeters and strip trackers as well as beam telescopes</a:t>
            </a:r>
          </a:p>
          <a:p>
            <a:pPr lvl="1"/>
            <a:r>
              <a:rPr lang="en-US" sz="2500" dirty="0"/>
              <a:t>EUDAQ2 used with and without AIDA-2020 TLU</a:t>
            </a:r>
          </a:p>
          <a:p>
            <a:r>
              <a:rPr lang="en-US" sz="2800" dirty="0"/>
              <a:t>Extension period of AIDA-2020 project being used to allow involvement in more combined beam-tests</a:t>
            </a:r>
          </a:p>
          <a:p>
            <a:r>
              <a:rPr lang="en-US" sz="2800" dirty="0"/>
              <a:t>A follow-on from AIDA-2020 would allow tools to be supported and enhanced. 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338521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/>
              <a:t>MS43 , M21 ( TLU Design ready ) reached. </a:t>
            </a:r>
            <a:endParaRPr lang="en-GB" dirty="0"/>
          </a:p>
          <a:p>
            <a:pPr lvl="1"/>
            <a:r>
              <a:rPr lang="en-GB" b="0" dirty="0"/>
              <a:t>TLU exists. Report written</a:t>
            </a:r>
          </a:p>
          <a:p>
            <a:r>
              <a:rPr lang="en-GB" dirty="0"/>
              <a:t>MS46 , M24 ( EUDAQ interfaces to other DAQs available. )</a:t>
            </a:r>
          </a:p>
          <a:p>
            <a:pPr lvl="1"/>
            <a:r>
              <a:rPr lang="en-GB" dirty="0"/>
              <a:t>Achieved with of EUQDAQ 2.0 </a:t>
            </a:r>
          </a:p>
          <a:p>
            <a:r>
              <a:rPr lang="en-GB" b="0" dirty="0"/>
              <a:t>MS62 , M27 ( Development of run control ready )</a:t>
            </a:r>
          </a:p>
          <a:p>
            <a:pPr lvl="1"/>
            <a:r>
              <a:rPr lang="en-GB" dirty="0"/>
              <a:t>Was reached when EUDAQ 2.0 is released ( Calorimeter groups already gaining experience integrating run control with EUDAQ )</a:t>
            </a:r>
          </a:p>
          <a:p>
            <a:r>
              <a:rPr lang="en-GB" dirty="0"/>
              <a:t>MS66 , M30 ( TLU ready hardware )</a:t>
            </a:r>
          </a:p>
          <a:p>
            <a:pPr lvl="1"/>
            <a:r>
              <a:rPr lang="en-GB" dirty="0"/>
              <a:t>See D5.2</a:t>
            </a:r>
          </a:p>
          <a:p>
            <a:r>
              <a:rPr lang="en-GB" dirty="0"/>
              <a:t>MS67 , M30 ( Data quality tools ready )</a:t>
            </a:r>
          </a:p>
          <a:p>
            <a:pPr lvl="1"/>
            <a:r>
              <a:rPr lang="en-GB" dirty="0"/>
              <a:t>Tom Coates ( Uni Sussex ) worked on DAQ4HEP tools ( </a:t>
            </a:r>
            <a:r>
              <a:rPr lang="en-GB" dirty="0" err="1"/>
              <a:t>Ete</a:t>
            </a:r>
            <a:r>
              <a:rPr lang="en-GB" dirty="0"/>
              <a:t>, </a:t>
            </a:r>
            <a:r>
              <a:rPr lang="en-GB" dirty="0" err="1"/>
              <a:t>Mirabito</a:t>
            </a:r>
            <a:r>
              <a:rPr lang="en-GB" dirty="0"/>
              <a:t> IN2P3 ) and enhancing integration with EUDAQ. Used for </a:t>
            </a:r>
            <a:r>
              <a:rPr lang="en-GB" dirty="0" err="1"/>
              <a:t>Calice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Full online monitoring not achieved – near-online.</a:t>
            </a:r>
          </a:p>
          <a:p>
            <a:endParaRPr lang="en-GB" dirty="0"/>
          </a:p>
          <a:p>
            <a:pPr lvl="1"/>
            <a:endParaRPr lang="en-GB" b="0" dirty="0"/>
          </a:p>
          <a:p>
            <a:endParaRPr lang="en-GB" b="0" dirty="0"/>
          </a:p>
          <a:p>
            <a:pPr lvl="1"/>
            <a:endParaRPr lang="en-GB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Milestones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fld id="{34378CA6-008A-4B95-87F2-5A5ECC18892C}" type="datetime3">
              <a:rPr lang="en-US" sz="1100" smtClean="0"/>
              <a:t>2 April 2019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36024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MS68 ( Slow control system ready ) , M30 </a:t>
            </a:r>
          </a:p>
          <a:p>
            <a:pPr lvl="1"/>
            <a:r>
              <a:rPr lang="en-US" dirty="0"/>
              <a:t>A light weight implementation </a:t>
            </a:r>
          </a:p>
          <a:p>
            <a:r>
              <a:rPr lang="en-US" dirty="0"/>
              <a:t>MS80 (Common DAQ system ready for combined beam-tests) , M36 </a:t>
            </a:r>
          </a:p>
          <a:p>
            <a:pPr lvl="1"/>
            <a:r>
              <a:rPr lang="en-US" dirty="0"/>
              <a:t>Already mounting common beam-tests between different ILC detector prototype DAQ systems.</a:t>
            </a:r>
          </a:p>
          <a:p>
            <a:pPr lvl="1"/>
            <a:r>
              <a:rPr lang="en-US" dirty="0"/>
              <a:t>Pushed back – will allow experience from more beam-tests to be incorporated in report.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 April 2019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Milestones</a:t>
            </a:r>
          </a:p>
        </p:txBody>
      </p:sp>
    </p:spTree>
    <p:extLst>
      <p:ext uri="{BB962C8B-B14F-4D97-AF65-F5344CB8AC3E}">
        <p14:creationId xmlns:p14="http://schemas.microsoft.com/office/powerpoint/2010/main" val="2642490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CDB115-4F32-BE43-B76D-C825A81F4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5394" y="1290181"/>
            <a:ext cx="4727538" cy="4886789"/>
          </a:xfrm>
        </p:spPr>
        <p:txBody>
          <a:bodyPr/>
          <a:lstStyle/>
          <a:p>
            <a:r>
              <a:rPr lang="en-GB" dirty="0"/>
              <a:t>Phys. Rev. 13, 272 , 1st April 1919</a:t>
            </a:r>
          </a:p>
          <a:p>
            <a:pPr marL="0" indent="0">
              <a:buNone/>
            </a:pPr>
            <a:r>
              <a:rPr lang="en-GB" sz="2800" i="1" dirty="0"/>
              <a:t>“... visual or audible methods of counting are quite trying on the nerves ... A self-recording device would therefore be an obvious improvement.” </a:t>
            </a:r>
            <a:endParaRPr lang="en-GB" sz="28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388F90-A01E-CA48-8DEC-7C6B01C12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98C512-952A-DC42-8577-A12FFF009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F2D7C6-6D7B-6947-B45B-DEA0B1B8D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6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AD8E51B-027B-9548-8ED7-FA8FA4962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 and DAQ is 100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1C3529-C003-2540-92D9-5D9EDEC630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235" y="1290181"/>
            <a:ext cx="3684853" cy="500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626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TLU hardware designed during AIDA to replace TLU designed during EUDET</a:t>
            </a:r>
          </a:p>
          <a:p>
            <a:pPr lvl="1"/>
            <a:r>
              <a:rPr lang="en-US" sz="2500" dirty="0"/>
              <a:t>More inputs, better timing precision, better quality clock</a:t>
            </a:r>
          </a:p>
          <a:p>
            <a:pPr lvl="1"/>
            <a:r>
              <a:rPr lang="en-US" sz="2500" dirty="0"/>
              <a:t>Replaces obsolescent FPGA</a:t>
            </a:r>
          </a:p>
          <a:p>
            <a:r>
              <a:rPr lang="en-US" sz="2800" dirty="0"/>
              <a:t>Open hardware/firmware </a:t>
            </a:r>
            <a:r>
              <a:rPr lang="en-GB" sz="2200" b="1" dirty="0">
                <a:hlinkClick r:id="rId2"/>
              </a:rPr>
              <a:t>https://ohwr.org/project/fmc-mtlu</a:t>
            </a:r>
            <a:endParaRPr lang="en-US" sz="2200" dirty="0"/>
          </a:p>
          <a:p>
            <a:r>
              <a:rPr lang="en-US" sz="2800" dirty="0"/>
              <a:t>Latest version has optical I/O for timing/synchronization data </a:t>
            </a:r>
          </a:p>
          <a:p>
            <a:pPr lvl="1"/>
            <a:r>
              <a:rPr lang="en-US" sz="2500" dirty="0"/>
              <a:t>Used with </a:t>
            </a:r>
            <a:r>
              <a:rPr lang="en-US" sz="2500" dirty="0" err="1"/>
              <a:t>ProtoDUNE</a:t>
            </a:r>
            <a:r>
              <a:rPr lang="en-US" sz="2500" dirty="0"/>
              <a:t>.</a:t>
            </a:r>
          </a:p>
          <a:p>
            <a:r>
              <a:rPr lang="en-US" sz="2700" dirty="0"/>
              <a:t>19 units produced in total</a:t>
            </a:r>
          </a:p>
          <a:p>
            <a:pPr lvl="1"/>
            <a:r>
              <a:rPr lang="en-US" sz="2400" dirty="0"/>
              <a:t>For AIDA-2020 beam-lines</a:t>
            </a:r>
          </a:p>
          <a:p>
            <a:pPr lvl="1"/>
            <a:r>
              <a:rPr lang="en-US" sz="2400" dirty="0"/>
              <a:t>At cost for  other users</a:t>
            </a:r>
          </a:p>
          <a:p>
            <a:r>
              <a:rPr lang="en-US" sz="2700" dirty="0"/>
              <a:t>Negotiating with company to make another batch.</a:t>
            </a:r>
          </a:p>
          <a:p>
            <a:pPr lvl="2"/>
            <a:endParaRPr lang="en-US" sz="21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- TLU</a:t>
            </a:r>
          </a:p>
        </p:txBody>
      </p:sp>
    </p:spTree>
    <p:extLst>
      <p:ext uri="{BB962C8B-B14F-4D97-AF65-F5344CB8AC3E}">
        <p14:creationId xmlns:p14="http://schemas.microsoft.com/office/powerpoint/2010/main" val="2549018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20A19-249C-46CB-8706-7C8F0ECA7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70942"/>
            <a:ext cx="7886700" cy="994172"/>
          </a:xfrm>
        </p:spPr>
        <p:txBody>
          <a:bodyPr/>
          <a:lstStyle/>
          <a:p>
            <a:r>
              <a:rPr lang="en-GB" b="1" dirty="0"/>
              <a:t>AIDA TRIGGER LOGIC UNIT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D19A3A-7147-4F92-AFD7-2C1622A682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0" t="23676" r="15313" b="26183"/>
          <a:stretch/>
        </p:blipFill>
        <p:spPr>
          <a:xfrm>
            <a:off x="5191546" y="1771852"/>
            <a:ext cx="3861014" cy="1801823"/>
          </a:xfrm>
          <a:prstGeom prst="round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4212B6F-34CA-4E95-9CF9-599BC895A6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625" y="4185236"/>
            <a:ext cx="6740935" cy="1801823"/>
          </a:xfrm>
          <a:prstGeom prst="round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794DB66-0AB2-4C36-8B59-01CAF967A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098" y="1214810"/>
            <a:ext cx="4762793" cy="3263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HARDWARE</a:t>
            </a:r>
          </a:p>
          <a:p>
            <a:r>
              <a:rPr lang="en-GB" sz="2000" dirty="0"/>
              <a:t>19” 2U enclosure has additional display and built-in AC/DC converter to operate with mains.</a:t>
            </a:r>
          </a:p>
          <a:p>
            <a:r>
              <a:rPr lang="en-GB" sz="2000" dirty="0"/>
              <a:t>Identical core-hardware inside so no operational difference.</a:t>
            </a:r>
          </a:p>
          <a:p>
            <a:pPr marL="342891" lvl="1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SOFTWARE</a:t>
            </a:r>
          </a:p>
          <a:p>
            <a:pPr lvl="1"/>
            <a:r>
              <a:rPr lang="en-GB" dirty="0"/>
              <a:t>Full integrated in the EUDAQ framework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5CEFA6-20C6-4373-856A-3782CA911B9D}"/>
              </a:ext>
            </a:extLst>
          </p:cNvPr>
          <p:cNvSpPr txBox="1"/>
          <p:nvPr/>
        </p:nvSpPr>
        <p:spPr>
          <a:xfrm>
            <a:off x="5454592" y="3700489"/>
            <a:ext cx="334322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(above) TABLE TOP ENCLOSURE</a:t>
            </a:r>
          </a:p>
          <a:p>
            <a:r>
              <a:rPr lang="en-GB" sz="1350" dirty="0"/>
              <a:t>(below) 19” RACK MOUNTED 2U ENCLOSURE</a:t>
            </a:r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288403DB-B377-4643-80CA-94C9D1DE67A0}"/>
              </a:ext>
            </a:extLst>
          </p:cNvPr>
          <p:cNvSpPr txBox="1">
            <a:spLocks/>
          </p:cNvSpPr>
          <p:nvPr/>
        </p:nvSpPr>
        <p:spPr>
          <a:xfrm>
            <a:off x="4033381" y="1"/>
            <a:ext cx="5005670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TLU v1E versions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9174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290181"/>
            <a:ext cx="3938429" cy="4886789"/>
          </a:xfrm>
        </p:spPr>
        <p:txBody>
          <a:bodyPr/>
          <a:lstStyle/>
          <a:p>
            <a:endParaRPr lang="en-GB" dirty="0"/>
          </a:p>
          <a:p>
            <a:pPr marL="0" indent="0">
              <a:buNone/>
            </a:pPr>
            <a:r>
              <a:rPr lang="en-GB" sz="2000" dirty="0"/>
              <a:t>A total of 19 units produced:</a:t>
            </a:r>
          </a:p>
          <a:p>
            <a:pPr marL="0" indent="0">
              <a:buNone/>
            </a:pPr>
            <a:endParaRPr lang="en-GB" sz="2000" dirty="0"/>
          </a:p>
          <a:p>
            <a:pPr lvl="1"/>
            <a:r>
              <a:rPr lang="en-GB" sz="2000" dirty="0"/>
              <a:t>10 in </a:t>
            </a:r>
            <a:r>
              <a:rPr lang="en-GB" sz="2000" b="1" dirty="0"/>
              <a:t>TABLE TOP</a:t>
            </a:r>
            <a:r>
              <a:rPr lang="en-GB" sz="2000" dirty="0"/>
              <a:t> enclosure</a:t>
            </a:r>
          </a:p>
          <a:p>
            <a:pPr lvl="1"/>
            <a:endParaRPr lang="en-GB" sz="2000" dirty="0"/>
          </a:p>
          <a:p>
            <a:pPr lvl="1"/>
            <a:r>
              <a:rPr lang="en-GB" sz="2000" dirty="0"/>
              <a:t>9 in </a:t>
            </a:r>
            <a:r>
              <a:rPr lang="en-GB" sz="2000" b="1" dirty="0"/>
              <a:t>RACK MOUNT 2U</a:t>
            </a:r>
            <a:r>
              <a:rPr lang="en-GB" sz="2000" dirty="0"/>
              <a:t> enclosure 19” </a:t>
            </a:r>
          </a:p>
          <a:p>
            <a:pPr lvl="1"/>
            <a:endParaRPr lang="en-GB" sz="2000" dirty="0"/>
          </a:p>
          <a:p>
            <a:pPr marL="342891" lvl="1" indent="0">
              <a:buNone/>
            </a:pPr>
            <a:endParaRPr lang="en-GB" sz="2000" dirty="0"/>
          </a:p>
          <a:p>
            <a:pPr marL="342891" lvl="1" indent="0">
              <a:buNone/>
            </a:pPr>
            <a:r>
              <a:rPr lang="en-GB" sz="2000" dirty="0"/>
              <a:t>Two units currently in Bristol for testing.</a:t>
            </a:r>
          </a:p>
          <a:p>
            <a:pPr marL="342891" lvl="1" indent="0">
              <a:buNone/>
            </a:pPr>
            <a:r>
              <a:rPr lang="en-GB" sz="2000" dirty="0"/>
              <a:t>All other units distributed to users and beam lines.</a:t>
            </a:r>
            <a:r>
              <a:rPr lang="en-GB" sz="2100" dirty="0"/>
              <a:t>	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/>
              <a:t>P. Baesso – University of Bristol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/>
              <a:t>2 April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t>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/>
          <a:p>
            <a:r>
              <a:rPr lang="en-GB"/>
              <a:t>TLU v1e hardware status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B0333AE-BC7B-42D7-B46B-7DEBD3932C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3" t="-2035" r="6459" b="16853"/>
          <a:stretch/>
        </p:blipFill>
        <p:spPr>
          <a:xfrm>
            <a:off x="4087205" y="2253379"/>
            <a:ext cx="4819881" cy="37024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BA13BCD-C490-F847-A0CF-7EF32D466C16}"/>
              </a:ext>
            </a:extLst>
          </p:cNvPr>
          <p:cNvSpPr txBox="1"/>
          <p:nvPr/>
        </p:nvSpPr>
        <p:spPr>
          <a:xfrm>
            <a:off x="5498330" y="1852907"/>
            <a:ext cx="2063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19” unit at </a:t>
            </a:r>
            <a:r>
              <a:rPr lang="en-US" sz="1600" dirty="0" err="1"/>
              <a:t>ProtoDUNE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8605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97D64DC01694398705FD739D63467" ma:contentTypeVersion="0" ma:contentTypeDescription="Create a new document." ma:contentTypeScope="" ma:versionID="d74227126e935054d2e2cd3ed0e1fd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3D2B95-5EFD-46AE-B4B7-481492F764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1AEB554-AD36-43C8-9DF6-A08380DEEEA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BC118D4-9A13-4030-884E-F0CE0D4135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AIDA-2020_PowerPoint template-master file</Template>
  <TotalTime>3388</TotalTime>
  <Words>1268</Words>
  <Application>Microsoft Macintosh PowerPoint</Application>
  <PresentationFormat>On-screen Show (4:3)</PresentationFormat>
  <Paragraphs>246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Office Theme</vt:lpstr>
      <vt:lpstr>WP5 Data acquisition systems  for beam tests</vt:lpstr>
      <vt:lpstr>Aims</vt:lpstr>
      <vt:lpstr>Deliverables</vt:lpstr>
      <vt:lpstr>Milestones</vt:lpstr>
      <vt:lpstr>Milestones</vt:lpstr>
      <vt:lpstr>Trigger and DAQ is 100</vt:lpstr>
      <vt:lpstr>Hardware - TLU</vt:lpstr>
      <vt:lpstr>AIDA TRIGGER LOGIC UNIT</vt:lpstr>
      <vt:lpstr>TLU v1e hardware status</vt:lpstr>
      <vt:lpstr>TLU v1e usage</vt:lpstr>
      <vt:lpstr>Software - EUDAQ</vt:lpstr>
      <vt:lpstr>EUDAQ1 + Telescope</vt:lpstr>
      <vt:lpstr>EUDAQ2 + Telescope</vt:lpstr>
      <vt:lpstr>EUDAQ2 + Telescope “Mixed Mode”</vt:lpstr>
      <vt:lpstr>EUDAQ2 + Telescope “Mixed Mode”</vt:lpstr>
      <vt:lpstr>Data Quality Monitoring</vt:lpstr>
      <vt:lpstr>Data Quality Monitoring</vt:lpstr>
      <vt:lpstr>Data Quality Monitoring Correlation Plots</vt:lpstr>
      <vt:lpstr>Data Quality Monitoring Event Display</vt:lpstr>
      <vt:lpstr>Data Quality Monitoring Slow Control</vt:lpstr>
      <vt:lpstr>Beam Test Use - Calorimetry</vt:lpstr>
      <vt:lpstr>EUDAQ2 + Calorimeter ( AHCAL + CMS HGCAL )</vt:lpstr>
      <vt:lpstr>EUDAQ2 + Calorimeter ( AHCAL + CMS HGCAL )</vt:lpstr>
      <vt:lpstr>EUDAQ2 + Calorimeter ( AHCAL + CMS HGCAL )</vt:lpstr>
      <vt:lpstr>Beam Test Use –  Silicon Strip Tracker</vt:lpstr>
      <vt:lpstr>Silicon Tracker</vt:lpstr>
      <vt:lpstr>Silicon Tracker – “native DAQ”</vt:lpstr>
      <vt:lpstr>Silicon Tracker – Readout Integation</vt:lpstr>
      <vt:lpstr>Silicon Tracker – Readout Integation</vt:lpstr>
      <vt:lpstr>Ideas for Future</vt:lpstr>
      <vt:lpstr>Ideas for Future</vt:lpstr>
      <vt:lpstr>Ideas for Future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David Cussans</cp:lastModifiedBy>
  <cp:revision>43</cp:revision>
  <cp:lastPrinted>2019-04-04T13:07:00Z</cp:lastPrinted>
  <dcterms:created xsi:type="dcterms:W3CDTF">2016-05-09T08:38:51Z</dcterms:created>
  <dcterms:modified xsi:type="dcterms:W3CDTF">2019-04-04T13:16:26Z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