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4"/>
  </p:notesMasterIdLst>
  <p:handoutMasterIdLst>
    <p:handoutMasterId r:id="rId45"/>
  </p:handoutMasterIdLst>
  <p:sldIdLst>
    <p:sldId id="256" r:id="rId2"/>
    <p:sldId id="365" r:id="rId3"/>
    <p:sldId id="325" r:id="rId4"/>
    <p:sldId id="391" r:id="rId5"/>
    <p:sldId id="327" r:id="rId6"/>
    <p:sldId id="419" r:id="rId7"/>
    <p:sldId id="420" r:id="rId8"/>
    <p:sldId id="378" r:id="rId9"/>
    <p:sldId id="380" r:id="rId10"/>
    <p:sldId id="418" r:id="rId11"/>
    <p:sldId id="413" r:id="rId12"/>
    <p:sldId id="415" r:id="rId13"/>
    <p:sldId id="407" r:id="rId14"/>
    <p:sldId id="392" r:id="rId15"/>
    <p:sldId id="393" r:id="rId16"/>
    <p:sldId id="382" r:id="rId17"/>
    <p:sldId id="399" r:id="rId18"/>
    <p:sldId id="400" r:id="rId19"/>
    <p:sldId id="383" r:id="rId20"/>
    <p:sldId id="401" r:id="rId21"/>
    <p:sldId id="404" r:id="rId22"/>
    <p:sldId id="428" r:id="rId23"/>
    <p:sldId id="405" r:id="rId24"/>
    <p:sldId id="416" r:id="rId25"/>
    <p:sldId id="408" r:id="rId26"/>
    <p:sldId id="406" r:id="rId27"/>
    <p:sldId id="258" r:id="rId28"/>
    <p:sldId id="394" r:id="rId29"/>
    <p:sldId id="396" r:id="rId30"/>
    <p:sldId id="410" r:id="rId31"/>
    <p:sldId id="422" r:id="rId32"/>
    <p:sldId id="388" r:id="rId33"/>
    <p:sldId id="402" r:id="rId34"/>
    <p:sldId id="424" r:id="rId35"/>
    <p:sldId id="421" r:id="rId36"/>
    <p:sldId id="423" r:id="rId37"/>
    <p:sldId id="425" r:id="rId38"/>
    <p:sldId id="412" r:id="rId39"/>
    <p:sldId id="417" r:id="rId40"/>
    <p:sldId id="426" r:id="rId41"/>
    <p:sldId id="427" r:id="rId42"/>
    <p:sldId id="299"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0000"/>
    <a:srgbClr val="FF7C00"/>
    <a:srgbClr val="008000"/>
    <a:srgbClr val="171A6C"/>
    <a:srgbClr val="232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50" autoAdjust="0"/>
    <p:restoredTop sz="50000" autoAdjust="0"/>
  </p:normalViewPr>
  <p:slideViewPr>
    <p:cSldViewPr snapToGrid="0">
      <p:cViewPr varScale="1">
        <p:scale>
          <a:sx n="98" d="100"/>
          <a:sy n="98" d="100"/>
        </p:scale>
        <p:origin x="124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59121CF-B560-4046-B803-B9BE1D8CDF94}" type="datetimeFigureOut">
              <a:rPr lang="en-US" smtClean="0"/>
              <a:t>4/5/19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A8C7F29-5DBE-C544-9F15-9B83FA00961B}" type="slidenum">
              <a:rPr lang="en-GB" smtClean="0"/>
              <a:t>‹#›</a:t>
            </a:fld>
            <a:endParaRPr lang="en-GB"/>
          </a:p>
        </p:txBody>
      </p:sp>
    </p:spTree>
    <p:extLst>
      <p:ext uri="{BB962C8B-B14F-4D97-AF65-F5344CB8AC3E}">
        <p14:creationId xmlns:p14="http://schemas.microsoft.com/office/powerpoint/2010/main" val="18976846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F59687-C613-4C83-A0F4-1BC6CC93F1E1}" type="datetimeFigureOut">
              <a:rPr lang="en-GB" smtClean="0"/>
              <a:t>05/04/2019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8F3C095F-DFB4-48DB-AE73-9852A816E977}" type="slidenum">
              <a:rPr lang="en-GB" smtClean="0"/>
              <a:t>1</a:t>
            </a:fld>
            <a:endParaRPr lang="en-GB"/>
          </a:p>
        </p:txBody>
      </p:sp>
    </p:spTree>
    <p:extLst>
      <p:ext uri="{BB962C8B-B14F-4D97-AF65-F5344CB8AC3E}">
        <p14:creationId xmlns:p14="http://schemas.microsoft.com/office/powerpoint/2010/main" val="15097059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3C095F-DFB4-48DB-AE73-9852A816E977}" type="slidenum">
              <a:rPr lang="en-GB" smtClean="0"/>
              <a:t>5</a:t>
            </a:fld>
            <a:endParaRPr lang="en-GB"/>
          </a:p>
        </p:txBody>
      </p:sp>
    </p:spTree>
    <p:extLst>
      <p:ext uri="{BB962C8B-B14F-4D97-AF65-F5344CB8AC3E}">
        <p14:creationId xmlns:p14="http://schemas.microsoft.com/office/powerpoint/2010/main" val="15813783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3C095F-DFB4-48DB-AE73-9852A816E977}" type="slidenum">
              <a:rPr lang="en-GB" smtClean="0"/>
              <a:t>6</a:t>
            </a:fld>
            <a:endParaRPr lang="en-GB"/>
          </a:p>
        </p:txBody>
      </p:sp>
    </p:spTree>
    <p:extLst>
      <p:ext uri="{BB962C8B-B14F-4D97-AF65-F5344CB8AC3E}">
        <p14:creationId xmlns:p14="http://schemas.microsoft.com/office/powerpoint/2010/main" val="27259363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5 April, 2019</a:t>
            </a:r>
            <a:endParaRPr lang="en-GB"/>
          </a:p>
        </p:txBody>
      </p:sp>
      <p:sp>
        <p:nvSpPr>
          <p:cNvPr id="5" name="Footer Placeholder 4"/>
          <p:cNvSpPr>
            <a:spLocks noGrp="1"/>
          </p:cNvSpPr>
          <p:nvPr>
            <p:ph type="ftr" sz="quarter" idx="11"/>
          </p:nvPr>
        </p:nvSpPr>
        <p:spPr/>
        <p:txBody>
          <a:bodyPr/>
          <a:lstStyle/>
          <a:p>
            <a:r>
              <a:rPr lang="en-GB"/>
              <a:t>Science Advisory Board</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8" name="TextBox 7"/>
          <p:cNvSpPr txBox="1"/>
          <p:nvPr userDrawn="1"/>
        </p:nvSpPr>
        <p:spPr>
          <a:xfrm>
            <a:off x="3733800" y="135467"/>
            <a:ext cx="5410200" cy="923330"/>
          </a:xfrm>
          <a:prstGeom prst="rect">
            <a:avLst/>
          </a:prstGeom>
          <a:noFill/>
        </p:spPr>
        <p:txBody>
          <a:bodyPr wrap="square" rtlCol="0">
            <a:spAutoFit/>
          </a:bodyPr>
          <a:lstStyle/>
          <a:p>
            <a:pPr algn="r"/>
            <a:r>
              <a:rPr lang="fr-CH" sz="2700" b="0" dirty="0">
                <a:solidFill>
                  <a:schemeClr val="bg1"/>
                </a:solidFill>
                <a:latin typeface="+mn-lt"/>
              </a:rPr>
              <a:t>Advanced</a:t>
            </a:r>
            <a:r>
              <a:rPr lang="fr-CH" sz="2700" b="0" baseline="0" dirty="0">
                <a:solidFill>
                  <a:schemeClr val="bg1"/>
                </a:solidFill>
                <a:latin typeface="+mn-lt"/>
              </a:rPr>
              <a:t> </a:t>
            </a:r>
            <a:r>
              <a:rPr lang="fr-CH" sz="2700" b="0" baseline="0" dirty="0" err="1">
                <a:solidFill>
                  <a:schemeClr val="bg1"/>
                </a:solidFill>
                <a:latin typeface="+mn-lt"/>
              </a:rPr>
              <a:t>European</a:t>
            </a:r>
            <a:r>
              <a:rPr lang="fr-CH" sz="2700" b="0" baseline="0" dirty="0">
                <a:solidFill>
                  <a:schemeClr val="bg1"/>
                </a:solidFill>
                <a:latin typeface="+mn-lt"/>
              </a:rPr>
              <a:t> Infrastructures</a:t>
            </a:r>
          </a:p>
          <a:p>
            <a:pPr algn="r"/>
            <a:r>
              <a:rPr lang="fr-CH" sz="2700" b="0" baseline="0" dirty="0">
                <a:solidFill>
                  <a:schemeClr val="bg1"/>
                </a:solidFill>
                <a:latin typeface="+mn-lt"/>
              </a:rPr>
              <a:t>for Detectors at </a:t>
            </a:r>
            <a:r>
              <a:rPr lang="fr-CH" sz="2700" b="0" baseline="0" dirty="0" err="1">
                <a:solidFill>
                  <a:schemeClr val="bg1"/>
                </a:solidFill>
                <a:latin typeface="+mn-lt"/>
              </a:rPr>
              <a:t>Accelerators</a:t>
            </a:r>
            <a:endParaRPr lang="en-GB" sz="2700" b="0" dirty="0">
              <a:solidFill>
                <a:schemeClr val="bg1"/>
              </a:solidFill>
              <a:latin typeface="+mn-lt"/>
            </a:endParaRPr>
          </a:p>
        </p:txBody>
      </p:sp>
      <p:sp>
        <p:nvSpPr>
          <p:cNvPr id="7" name="Text Box 14"/>
          <p:cNvSpPr txBox="1">
            <a:spLocks noChangeArrowheads="1"/>
          </p:cNvSpPr>
          <p:nvPr userDrawn="1"/>
        </p:nvSpPr>
        <p:spPr bwMode="auto">
          <a:xfrm>
            <a:off x="628650" y="6510964"/>
            <a:ext cx="8515350" cy="246221"/>
          </a:xfrm>
          <a:prstGeom prst="rect">
            <a:avLst/>
          </a:prstGeom>
          <a:noFill/>
          <a:ln>
            <a:noFill/>
          </a:ln>
          <a:effectLst/>
          <a:extLst>
            <a:ext uri="{909E8E84-426E-40dd-AFC4-6F175D3DCCD1}">
              <a14:hiddenFill xmlns="" xmlns:a14="http://schemas.microsoft.com/office/drawing/2010/main">
                <a:solidFill>
                  <a:schemeClr val="accent2">
                    <a:alpha val="39999"/>
                  </a:schemeClr>
                </a:solidFill>
              </a14:hiddenFill>
            </a:ext>
            <a:ext uri="{91240B29-F687-4f45-9708-019B960494DF}">
              <a14:hiddenLine xmlns="" xmlns:a14="http://schemas.microsoft.com/office/drawing/2010/main" w="12700" algn="ctr">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GB" sz="1000" b="0" i="1" dirty="0">
                <a:solidFill>
                  <a:srgbClr val="444444"/>
                </a:solidFill>
                <a:effectLst/>
              </a:rPr>
              <a:t>This project has received funding from the European Union’s Horizon 2020 Research and Innovation programme under Grant Agreement no. 654168.</a:t>
            </a:r>
            <a:endParaRPr lang="en-GB" sz="1000"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81540" y="6486682"/>
            <a:ext cx="447110" cy="294787"/>
          </a:xfrm>
          <a:prstGeom prst="rect">
            <a:avLst/>
          </a:prstGeom>
        </p:spPr>
      </p:pic>
    </p:spTree>
    <p:extLst>
      <p:ext uri="{BB962C8B-B14F-4D97-AF65-F5344CB8AC3E}">
        <p14:creationId xmlns:p14="http://schemas.microsoft.com/office/powerpoint/2010/main" val="167633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28650" y="1788203"/>
            <a:ext cx="7886700" cy="1325563"/>
          </a:xfrm>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5 April, 2019</a:t>
            </a:r>
            <a:endParaRPr lang="en-GB"/>
          </a:p>
        </p:txBody>
      </p:sp>
      <p:sp>
        <p:nvSpPr>
          <p:cNvPr id="5" name="Footer Placeholder 4"/>
          <p:cNvSpPr>
            <a:spLocks noGrp="1"/>
          </p:cNvSpPr>
          <p:nvPr>
            <p:ph type="ftr" sz="quarter" idx="11"/>
          </p:nvPr>
        </p:nvSpPr>
        <p:spPr/>
        <p:txBody>
          <a:bodyPr/>
          <a:lstStyle/>
          <a:p>
            <a:r>
              <a:rPr lang="en-GB"/>
              <a:t>Science Advisory Board</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8" name="Title 10"/>
          <p:cNvSpPr txBox="1">
            <a:spLocks/>
          </p:cNvSpPr>
          <p:nvPr userDrawn="1"/>
        </p:nvSpPr>
        <p:spPr>
          <a:xfrm>
            <a:off x="3556800" y="33563"/>
            <a:ext cx="5346132" cy="1077238"/>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a:t>Click to edit Master title style</a:t>
            </a:r>
            <a:endParaRPr lang="en-GB" dirty="0"/>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2019</a:t>
            </a:fld>
            <a:endParaRPr lang="en-GB" dirty="0"/>
          </a:p>
        </p:txBody>
      </p:sp>
    </p:spTree>
    <p:extLst>
      <p:ext uri="{BB962C8B-B14F-4D97-AF65-F5344CB8AC3E}">
        <p14:creationId xmlns:p14="http://schemas.microsoft.com/office/powerpoint/2010/main" val="246879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ustom Layout">
    <p:bg>
      <p:bgRef idx="1001">
        <a:schemeClr val="bg1"/>
      </p:bgRef>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FC4456CD-832E-41F2-9893-C7650CCC5376}" type="slidenum">
              <a:rPr lang="en-GB" smtClean="0"/>
              <a:pPr/>
              <a:t>‹#›</a:t>
            </a:fld>
            <a:endParaRPr lang="en-GB" dirty="0"/>
          </a:p>
        </p:txBody>
      </p:sp>
    </p:spTree>
    <p:extLst>
      <p:ext uri="{BB962C8B-B14F-4D97-AF65-F5344CB8AC3E}">
        <p14:creationId xmlns:p14="http://schemas.microsoft.com/office/powerpoint/2010/main" val="31932550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290181"/>
            <a:ext cx="8666018" cy="4886789"/>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 y="6539581"/>
            <a:ext cx="9143999" cy="327913"/>
          </a:xfrm>
        </p:spPr>
        <p:txBody>
          <a:bodyPr/>
          <a:lstStyle/>
          <a:p>
            <a:r>
              <a:rPr lang="en-GB"/>
              <a:t>Science Advisory Board</a:t>
            </a:r>
            <a:endParaRPr lang="en-GB" dirty="0"/>
          </a:p>
        </p:txBody>
      </p:sp>
      <p:sp>
        <p:nvSpPr>
          <p:cNvPr id="4" name="Date Placeholder 3"/>
          <p:cNvSpPr>
            <a:spLocks noGrp="1"/>
          </p:cNvSpPr>
          <p:nvPr>
            <p:ph type="dt" sz="half" idx="10"/>
          </p:nvPr>
        </p:nvSpPr>
        <p:spPr>
          <a:xfrm>
            <a:off x="236914" y="6531705"/>
            <a:ext cx="1481819" cy="365125"/>
          </a:xfrm>
          <a:prstGeom prst="rect">
            <a:avLst/>
          </a:prstGeom>
          <a:ln>
            <a:noFill/>
          </a:ln>
        </p:spPr>
        <p:txBody>
          <a:bodyPr anchor="ctr"/>
          <a:lstStyle>
            <a:lvl1pPr>
              <a:defRPr sz="1100">
                <a:solidFill>
                  <a:srgbClr val="171A6C"/>
                </a:solidFill>
              </a:defRPr>
            </a:lvl1pPr>
          </a:lstStyle>
          <a:p>
            <a:r>
              <a:rPr lang="en-US"/>
              <a:t>5 April, 2019</a:t>
            </a:r>
            <a:endParaRPr lang="en-GB" dirty="0"/>
          </a:p>
        </p:txBody>
      </p:sp>
      <p:sp>
        <p:nvSpPr>
          <p:cNvPr id="6" name="Slide Number Placeholder 5"/>
          <p:cNvSpPr>
            <a:spLocks noGrp="1"/>
          </p:cNvSpPr>
          <p:nvPr>
            <p:ph type="sldNum" sz="quarter" idx="12"/>
          </p:nvPr>
        </p:nvSpPr>
        <p:spPr>
          <a:xfrm>
            <a:off x="8428070" y="6463443"/>
            <a:ext cx="715933" cy="501650"/>
          </a:xfrm>
        </p:spPr>
        <p:txBody>
          <a:bodyPr/>
          <a:lstStyle/>
          <a:p>
            <a:fld id="{FC4456CD-832E-41F2-9893-C7650CCC5376}" type="slidenum">
              <a:rPr lang="en-GB" smtClean="0"/>
              <a:t>‹#›</a:t>
            </a:fld>
            <a:endParaRPr lang="en-GB"/>
          </a:p>
        </p:txBody>
      </p:sp>
      <p:sp>
        <p:nvSpPr>
          <p:cNvPr id="11"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368208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r>
              <a:rPr lang="en-US"/>
              <a:t>5 April, 2019</a:t>
            </a:r>
            <a:endParaRPr lang="en-GB"/>
          </a:p>
        </p:txBody>
      </p:sp>
      <p:sp>
        <p:nvSpPr>
          <p:cNvPr id="5" name="Footer Placeholder 4"/>
          <p:cNvSpPr>
            <a:spLocks noGrp="1"/>
          </p:cNvSpPr>
          <p:nvPr>
            <p:ph type="ftr" sz="quarter" idx="11"/>
          </p:nvPr>
        </p:nvSpPr>
        <p:spPr/>
        <p:txBody>
          <a:bodyPr/>
          <a:lstStyle/>
          <a:p>
            <a:r>
              <a:rPr lang="en-GB"/>
              <a:t>Science Advisory Board</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2019</a:t>
            </a:fld>
            <a:endParaRPr lang="en-GB" dirty="0"/>
          </a:p>
        </p:txBody>
      </p:sp>
    </p:spTree>
    <p:extLst>
      <p:ext uri="{BB962C8B-B14F-4D97-AF65-F5344CB8AC3E}">
        <p14:creationId xmlns:p14="http://schemas.microsoft.com/office/powerpoint/2010/main" val="1511267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5 April, 2019</a:t>
            </a:r>
            <a:endParaRPr lang="en-GB"/>
          </a:p>
        </p:txBody>
      </p:sp>
      <p:sp>
        <p:nvSpPr>
          <p:cNvPr id="6" name="Footer Placeholder 5"/>
          <p:cNvSpPr>
            <a:spLocks noGrp="1"/>
          </p:cNvSpPr>
          <p:nvPr>
            <p:ph type="ftr" sz="quarter" idx="11"/>
          </p:nvPr>
        </p:nvSpPr>
        <p:spPr/>
        <p:txBody>
          <a:bodyPr/>
          <a:lstStyle/>
          <a:p>
            <a:r>
              <a:rPr lang="en-GB"/>
              <a:t>Science Advisory Board</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10"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2019</a:t>
            </a:fld>
            <a:endParaRPr lang="en-GB" dirty="0"/>
          </a:p>
        </p:txBody>
      </p:sp>
    </p:spTree>
    <p:extLst>
      <p:ext uri="{BB962C8B-B14F-4D97-AF65-F5344CB8AC3E}">
        <p14:creationId xmlns:p14="http://schemas.microsoft.com/office/powerpoint/2010/main" val="212034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r>
              <a:rPr lang="en-US"/>
              <a:t>5 April, 2019</a:t>
            </a:r>
            <a:endParaRPr lang="en-GB"/>
          </a:p>
        </p:txBody>
      </p:sp>
      <p:sp>
        <p:nvSpPr>
          <p:cNvPr id="8" name="Footer Placeholder 7"/>
          <p:cNvSpPr>
            <a:spLocks noGrp="1"/>
          </p:cNvSpPr>
          <p:nvPr>
            <p:ph type="ftr" sz="quarter" idx="11"/>
          </p:nvPr>
        </p:nvSpPr>
        <p:spPr/>
        <p:txBody>
          <a:bodyPr/>
          <a:lstStyle/>
          <a:p>
            <a:r>
              <a:rPr lang="en-GB"/>
              <a:t>Science Advisory Board</a:t>
            </a:r>
            <a:endParaRPr lang="en-GB" dirty="0"/>
          </a:p>
        </p:txBody>
      </p:sp>
      <p:sp>
        <p:nvSpPr>
          <p:cNvPr id="9" name="Slide Number Placeholder 8"/>
          <p:cNvSpPr>
            <a:spLocks noGrp="1"/>
          </p:cNvSpPr>
          <p:nvPr>
            <p:ph type="sldNum" sz="quarter" idx="12"/>
          </p:nvPr>
        </p:nvSpPr>
        <p:spPr/>
        <p:txBody>
          <a:bodyPr/>
          <a:lstStyle/>
          <a:p>
            <a:fld id="{FC4456CD-832E-41F2-9893-C7650CCC5376}" type="slidenum">
              <a:rPr lang="en-GB" smtClean="0"/>
              <a:t>‹#›</a:t>
            </a:fld>
            <a:endParaRPr lang="en-GB"/>
          </a:p>
        </p:txBody>
      </p:sp>
      <p:sp>
        <p:nvSpPr>
          <p:cNvPr id="12"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a:t>Click to edit Master title style</a:t>
            </a:r>
            <a:endParaRPr lang="en-GB" dirty="0"/>
          </a:p>
        </p:txBody>
      </p:sp>
      <p:sp>
        <p:nvSpPr>
          <p:cNvPr id="10"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2019</a:t>
            </a:fld>
            <a:endParaRPr lang="en-GB" dirty="0"/>
          </a:p>
        </p:txBody>
      </p:sp>
    </p:spTree>
    <p:extLst>
      <p:ext uri="{BB962C8B-B14F-4D97-AF65-F5344CB8AC3E}">
        <p14:creationId xmlns:p14="http://schemas.microsoft.com/office/powerpoint/2010/main" val="4284104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r>
              <a:rPr lang="en-US"/>
              <a:t>5 April, 2019</a:t>
            </a:r>
            <a:endParaRPr lang="en-GB"/>
          </a:p>
        </p:txBody>
      </p:sp>
      <p:sp>
        <p:nvSpPr>
          <p:cNvPr id="4" name="Footer Placeholder 3"/>
          <p:cNvSpPr>
            <a:spLocks noGrp="1"/>
          </p:cNvSpPr>
          <p:nvPr>
            <p:ph type="ftr" sz="quarter" idx="11"/>
          </p:nvPr>
        </p:nvSpPr>
        <p:spPr/>
        <p:txBody>
          <a:bodyPr/>
          <a:lstStyle/>
          <a:p>
            <a:r>
              <a:rPr lang="en-GB"/>
              <a:t>Science Advisory Board</a:t>
            </a:r>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a:p>
        </p:txBody>
      </p:sp>
      <p:sp>
        <p:nvSpPr>
          <p:cNvPr id="6"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2019</a:t>
            </a:fld>
            <a:endParaRPr lang="en-GB" dirty="0"/>
          </a:p>
        </p:txBody>
      </p:sp>
    </p:spTree>
    <p:extLst>
      <p:ext uri="{BB962C8B-B14F-4D97-AF65-F5344CB8AC3E}">
        <p14:creationId xmlns:p14="http://schemas.microsoft.com/office/powerpoint/2010/main" val="289785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r>
              <a:rPr lang="en-US"/>
              <a:t>5 April, 2019</a:t>
            </a:r>
            <a:endParaRPr lang="en-GB"/>
          </a:p>
        </p:txBody>
      </p:sp>
      <p:sp>
        <p:nvSpPr>
          <p:cNvPr id="3" name="Footer Placeholder 2"/>
          <p:cNvSpPr>
            <a:spLocks noGrp="1"/>
          </p:cNvSpPr>
          <p:nvPr>
            <p:ph type="ftr" sz="quarter" idx="11"/>
          </p:nvPr>
        </p:nvSpPr>
        <p:spPr/>
        <p:txBody>
          <a:bodyPr/>
          <a:lstStyle/>
          <a:p>
            <a:r>
              <a:rPr lang="en-GB"/>
              <a:t>Science Advisory Board</a:t>
            </a:r>
            <a:endParaRPr lang="en-GB" dirty="0"/>
          </a:p>
        </p:txBody>
      </p:sp>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
        <p:nvSpPr>
          <p:cNvPr id="7" name="Title 10"/>
          <p:cNvSpPr>
            <a:spLocks noGrp="1"/>
          </p:cNvSpPr>
          <p:nvPr>
            <p:ph type="title"/>
          </p:nvPr>
        </p:nvSpPr>
        <p:spPr>
          <a:xfrm>
            <a:off x="3556800" y="33563"/>
            <a:ext cx="5346132" cy="1077238"/>
          </a:xfrm>
        </p:spPr>
        <p:txBody>
          <a:bodyPr/>
          <a:lstStyle>
            <a:lvl1pPr>
              <a:defRPr b="1">
                <a:solidFill>
                  <a:schemeClr val="bg1"/>
                </a:solidFill>
              </a:defRPr>
            </a:lvl1pPr>
          </a:lstStyle>
          <a:p>
            <a:r>
              <a:rPr lang="en-US" dirty="0"/>
              <a:t>Click to edit Master title style</a:t>
            </a:r>
            <a:endParaRPr lang="en-GB" dirty="0"/>
          </a:p>
        </p:txBody>
      </p:sp>
      <p:sp>
        <p:nvSpPr>
          <p:cNvPr id="5"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2019</a:t>
            </a:fld>
            <a:endParaRPr lang="en-GB" dirty="0"/>
          </a:p>
        </p:txBody>
      </p:sp>
    </p:spTree>
    <p:extLst>
      <p:ext uri="{BB962C8B-B14F-4D97-AF65-F5344CB8AC3E}">
        <p14:creationId xmlns:p14="http://schemas.microsoft.com/office/powerpoint/2010/main" val="1144143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310400"/>
            <a:ext cx="2949178" cy="7470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1310400"/>
            <a:ext cx="4629150" cy="455065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5 April, 2019</a:t>
            </a:r>
            <a:endParaRPr lang="en-GB"/>
          </a:p>
        </p:txBody>
      </p:sp>
      <p:sp>
        <p:nvSpPr>
          <p:cNvPr id="6" name="Footer Placeholder 5"/>
          <p:cNvSpPr>
            <a:spLocks noGrp="1"/>
          </p:cNvSpPr>
          <p:nvPr>
            <p:ph type="ftr" sz="quarter" idx="11"/>
          </p:nvPr>
        </p:nvSpPr>
        <p:spPr/>
        <p:txBody>
          <a:bodyPr/>
          <a:lstStyle/>
          <a:p>
            <a:r>
              <a:rPr lang="en-GB"/>
              <a:t>Science Advisory Board</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9" name="Title 10"/>
          <p:cNvSpPr txBox="1">
            <a:spLocks/>
          </p:cNvSpPr>
          <p:nvPr userDrawn="1"/>
        </p:nvSpPr>
        <p:spPr>
          <a:xfrm>
            <a:off x="3556800" y="33563"/>
            <a:ext cx="5346132" cy="1077238"/>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2019</a:t>
            </a:fld>
            <a:endParaRPr lang="en-GB" dirty="0"/>
          </a:p>
        </p:txBody>
      </p:sp>
    </p:spTree>
    <p:extLst>
      <p:ext uri="{BB962C8B-B14F-4D97-AF65-F5344CB8AC3E}">
        <p14:creationId xmlns:p14="http://schemas.microsoft.com/office/powerpoint/2010/main" val="50978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260000"/>
            <a:ext cx="2949178" cy="7974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1260000"/>
            <a:ext cx="4629150" cy="460105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r>
              <a:rPr lang="en-US"/>
              <a:t>5 April, 2019</a:t>
            </a:r>
            <a:endParaRPr lang="en-GB"/>
          </a:p>
        </p:txBody>
      </p:sp>
      <p:sp>
        <p:nvSpPr>
          <p:cNvPr id="6" name="Footer Placeholder 5"/>
          <p:cNvSpPr>
            <a:spLocks noGrp="1"/>
          </p:cNvSpPr>
          <p:nvPr>
            <p:ph type="ftr" sz="quarter" idx="11"/>
          </p:nvPr>
        </p:nvSpPr>
        <p:spPr/>
        <p:txBody>
          <a:bodyPr/>
          <a:lstStyle/>
          <a:p>
            <a:r>
              <a:rPr lang="en-GB"/>
              <a:t>Science Advisory Board</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9" name="Title 10"/>
          <p:cNvSpPr txBox="1">
            <a:spLocks/>
          </p:cNvSpPr>
          <p:nvPr userDrawn="1"/>
        </p:nvSpPr>
        <p:spPr>
          <a:xfrm>
            <a:off x="3556800" y="33563"/>
            <a:ext cx="5346132" cy="1077238"/>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chemeClr val="bg1"/>
                </a:solidFill>
                <a:latin typeface="+mj-lt"/>
                <a:ea typeface="+mj-ea"/>
                <a:cs typeface="+mj-cs"/>
              </a:defRPr>
            </a:lvl1pPr>
          </a:lstStyle>
          <a:p>
            <a:r>
              <a:rPr lang="en-US"/>
              <a:t>Click to edit Master title style</a:t>
            </a:r>
            <a:endParaRPr lang="en-GB" dirty="0"/>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5 April 2019</a:t>
            </a:fld>
            <a:endParaRPr lang="en-GB" dirty="0"/>
          </a:p>
        </p:txBody>
      </p:sp>
    </p:spTree>
    <p:extLst>
      <p:ext uri="{BB962C8B-B14F-4D97-AF65-F5344CB8AC3E}">
        <p14:creationId xmlns:p14="http://schemas.microsoft.com/office/powerpoint/2010/main" val="2718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2A2A7F"/>
              </a:gs>
              <a:gs pos="100000">
                <a:srgbClr val="2A2A7F"/>
              </a:gs>
            </a:gsLst>
            <a:lin ang="0" scaled="0"/>
          </a:gradFill>
        </p:spPr>
        <p:txBody>
          <a:bodyPr vert="horz" lIns="91440" tIns="45720" rIns="91440" bIns="45720" rtlCol="0" anchor="ctr"/>
          <a:lstStyle>
            <a:lvl1pPr algn="ctr">
              <a:defRPr sz="1200">
                <a:solidFill>
                  <a:schemeClr val="bg1"/>
                </a:solidFill>
              </a:defRPr>
            </a:lvl1pPr>
          </a:lstStyle>
          <a:p>
            <a:r>
              <a:rPr lang="en-GB"/>
              <a:t>Science Advisory Board</a:t>
            </a:r>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4" y="0"/>
            <a:ext cx="9143996" cy="1165397"/>
          </a:xfrm>
          <a:prstGeom prst="rect">
            <a:avLst/>
          </a:prstGeom>
          <a:gradFill>
            <a:gsLst>
              <a:gs pos="2000">
                <a:schemeClr val="bg1"/>
              </a:gs>
              <a:gs pos="64000">
                <a:srgbClr val="2A2A7F"/>
              </a:gs>
              <a:gs pos="100000">
                <a:srgbClr val="2A2A7F"/>
              </a:gs>
            </a:gsLst>
            <a:lin ang="0" scaled="0"/>
          </a:gradFill>
        </p:spPr>
        <p:txBody>
          <a:bodyPr wrap="square" rtlCol="0">
            <a:spAutoFit/>
          </a:bodyPr>
          <a:lstStyle/>
          <a:p>
            <a:endParaRPr lang="en-GB" dirty="0"/>
          </a:p>
        </p:txBody>
      </p:sp>
      <p:pic>
        <p:nvPicPr>
          <p:cNvPr id="13" name="Picture 12"/>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49293" y="258908"/>
            <a:ext cx="2483842" cy="653643"/>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tiff"/><Relationship Id="rId4" Type="http://schemas.openxmlformats.org/officeDocument/2006/relationships/image" Target="../media/image13.tiff"/></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hep.caltech.edu/cpad2016/" TargetMode="External"/><Relationship Id="rId2" Type="http://schemas.openxmlformats.org/officeDocument/2006/relationships/hyperlink" Target="http://www.uta.edu/physics/cpad2015/" TargetMode="External"/><Relationship Id="rId1" Type="http://schemas.openxmlformats.org/officeDocument/2006/relationships/slideLayout" Target="../slideLayouts/slideLayout2.xml"/><Relationship Id="rId5" Type="http://schemas.openxmlformats.org/officeDocument/2006/relationships/hyperlink" Target="https://www.brown.edu/Conference/CPAD2018/" TargetMode="External"/><Relationship Id="rId4" Type="http://schemas.openxmlformats.org/officeDocument/2006/relationships/hyperlink" Target="http://physics.unm.edu/CPAD2017/" TargetMode="External"/></Relationships>
</file>

<file path=ppt/slides/_rels/slide39.xml.rels><?xml version="1.0" encoding="UTF-8" standalone="yes"?>
<Relationships xmlns="http://schemas.openxmlformats.org/package/2006/relationships"><Relationship Id="rId8" Type="http://schemas.openxmlformats.org/officeDocument/2006/relationships/image" Target="../media/image23.tiff"/><Relationship Id="rId3" Type="http://schemas.openxmlformats.org/officeDocument/2006/relationships/image" Target="../media/image18.tiff"/><Relationship Id="rId7" Type="http://schemas.openxmlformats.org/officeDocument/2006/relationships/image" Target="../media/image22.tiff"/><Relationship Id="rId2" Type="http://schemas.openxmlformats.org/officeDocument/2006/relationships/hyperlink" Target="https://science.energy.gov/bes/community-resources/reports" TargetMode="External"/><Relationship Id="rId1" Type="http://schemas.openxmlformats.org/officeDocument/2006/relationships/slideLayout" Target="../slideLayouts/slideLayout2.xml"/><Relationship Id="rId6" Type="http://schemas.openxmlformats.org/officeDocument/2006/relationships/image" Target="../media/image21.tiff"/><Relationship Id="rId11" Type="http://schemas.openxmlformats.org/officeDocument/2006/relationships/image" Target="../media/image26.jpg"/><Relationship Id="rId5" Type="http://schemas.openxmlformats.org/officeDocument/2006/relationships/image" Target="../media/image20.tiff"/><Relationship Id="rId10" Type="http://schemas.openxmlformats.org/officeDocument/2006/relationships/image" Target="../media/image25.tiff"/><Relationship Id="rId4" Type="http://schemas.openxmlformats.org/officeDocument/2006/relationships/image" Target="../media/image19.tiff"/><Relationship Id="rId9" Type="http://schemas.openxmlformats.org/officeDocument/2006/relationships/image" Target="../media/image24.tiff"/></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44094" y="1570642"/>
            <a:ext cx="5040649" cy="2181962"/>
          </a:xfrm>
        </p:spPr>
        <p:txBody>
          <a:bodyPr>
            <a:noAutofit/>
          </a:bodyPr>
          <a:lstStyle/>
          <a:p>
            <a:r>
              <a:rPr lang="en-GB" sz="3600" dirty="0"/>
              <a:t>Report from the </a:t>
            </a:r>
            <a:br>
              <a:rPr lang="en-GB" sz="3600" dirty="0"/>
            </a:br>
            <a:r>
              <a:rPr lang="en-GB" sz="3600" dirty="0"/>
              <a:t>Science Advisory Panel</a:t>
            </a:r>
            <a:br>
              <a:rPr lang="en-GB" sz="3600" dirty="0"/>
            </a:br>
            <a:br>
              <a:rPr lang="en-GB" sz="3600" dirty="0"/>
            </a:br>
            <a:r>
              <a:rPr lang="en-GB" sz="3600" dirty="0"/>
              <a:t>4</a:t>
            </a:r>
            <a:r>
              <a:rPr lang="en-GB" sz="3600" baseline="30000" dirty="0"/>
              <a:t>th</a:t>
            </a:r>
            <a:r>
              <a:rPr lang="en-GB" sz="3600" dirty="0"/>
              <a:t> Annual Meeting</a:t>
            </a:r>
          </a:p>
        </p:txBody>
      </p:sp>
      <p:sp>
        <p:nvSpPr>
          <p:cNvPr id="3" name="Subtitle 2"/>
          <p:cNvSpPr>
            <a:spLocks noGrp="1"/>
          </p:cNvSpPr>
          <p:nvPr>
            <p:ph type="subTitle" idx="1"/>
          </p:nvPr>
        </p:nvSpPr>
        <p:spPr>
          <a:xfrm>
            <a:off x="4067722" y="4253962"/>
            <a:ext cx="5040649" cy="1062554"/>
          </a:xfrm>
        </p:spPr>
        <p:txBody>
          <a:bodyPr>
            <a:normAutofit/>
          </a:bodyPr>
          <a:lstStyle/>
          <a:p>
            <a:r>
              <a:rPr lang="en-GB" sz="2000" dirty="0">
                <a:solidFill>
                  <a:srgbClr val="008000"/>
                </a:solidFill>
              </a:rPr>
              <a:t>Marcel Demarteau</a:t>
            </a:r>
            <a:br>
              <a:rPr lang="en-GB" sz="2000" dirty="0">
                <a:solidFill>
                  <a:srgbClr val="008000"/>
                </a:solidFill>
              </a:rPr>
            </a:br>
            <a:r>
              <a:rPr lang="en-GB" sz="2000" dirty="0">
                <a:solidFill>
                  <a:srgbClr val="008000"/>
                </a:solidFill>
              </a:rPr>
              <a:t> </a:t>
            </a:r>
            <a:br>
              <a:rPr lang="en-GB" sz="2000" dirty="0">
                <a:solidFill>
                  <a:srgbClr val="008000"/>
                </a:solidFill>
              </a:rPr>
            </a:br>
            <a:r>
              <a:rPr lang="en-GB" sz="2000" i="1" dirty="0">
                <a:solidFill>
                  <a:srgbClr val="008000"/>
                </a:solidFill>
              </a:rPr>
              <a:t>on behalf of the SAP</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94200" y="3263900"/>
            <a:ext cx="342900" cy="317500"/>
          </a:xfrm>
          <a:prstGeom prst="rect">
            <a:avLst/>
          </a:prstGeom>
        </p:spPr>
      </p:pic>
      <p:sp>
        <p:nvSpPr>
          <p:cNvPr id="5" name="Subtitle 2"/>
          <p:cNvSpPr txBox="1">
            <a:spLocks/>
          </p:cNvSpPr>
          <p:nvPr/>
        </p:nvSpPr>
        <p:spPr>
          <a:xfrm>
            <a:off x="4060063" y="5423268"/>
            <a:ext cx="5040649" cy="788408"/>
          </a:xfrm>
          <a:prstGeom prst="rect">
            <a:avLst/>
          </a:prstGeom>
        </p:spPr>
        <p:txBody>
          <a:bodyPr vert="horz" lIns="91440" tIns="45720" rIns="91440" bIns="45720" rtlCol="0" anchor="ctr">
            <a:normAutofit/>
          </a:bodyPr>
          <a:lstStyle>
            <a:lvl1pPr marL="0" indent="0" algn="ctr" defTabSz="685783" rtl="0" eaLnBrk="1" latinLnBrk="0" hangingPunct="1">
              <a:lnSpc>
                <a:spcPct val="90000"/>
              </a:lnSpc>
              <a:spcBef>
                <a:spcPts val="750"/>
              </a:spcBef>
              <a:buFont typeface="Arial" panose="020B0604020202020204" pitchFamily="34" charset="0"/>
              <a:buNone/>
              <a:defRPr sz="2100" b="0" kern="1200">
                <a:solidFill>
                  <a:srgbClr val="171A6C"/>
                </a:solidFill>
                <a:latin typeface="+mn-lt"/>
                <a:ea typeface="+mn-ea"/>
                <a:cs typeface="+mn-cs"/>
              </a:defRPr>
            </a:lvl1pPr>
            <a:lvl2pPr marL="342892" indent="0" algn="ctr" defTabSz="685783"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783" indent="0" algn="ctr"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675"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566"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457"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348"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240"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132"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GB" dirty="0"/>
              <a:t>Oxford, April 5, 2019</a:t>
            </a:r>
          </a:p>
        </p:txBody>
      </p:sp>
      <p:sp>
        <p:nvSpPr>
          <p:cNvPr id="7" name="Rectangle 6"/>
          <p:cNvSpPr/>
          <p:nvPr/>
        </p:nvSpPr>
        <p:spPr>
          <a:xfrm>
            <a:off x="4038749" y="6460177"/>
            <a:ext cx="4416482" cy="3978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2F257ECB-9093-9645-89F8-962CFF419F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95" y="1167981"/>
            <a:ext cx="4042118" cy="5714635"/>
          </a:xfrm>
          <a:prstGeom prst="rect">
            <a:avLst/>
          </a:prstGeom>
        </p:spPr>
      </p:pic>
    </p:spTree>
    <p:extLst>
      <p:ext uri="{BB962C8B-B14F-4D97-AF65-F5344CB8AC3E}">
        <p14:creationId xmlns:p14="http://schemas.microsoft.com/office/powerpoint/2010/main" val="4135144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Footer Placeholder 2"/>
          <p:cNvGrpSpPr/>
          <p:nvPr/>
        </p:nvGrpSpPr>
        <p:grpSpPr>
          <a:xfrm>
            <a:off x="3" y="6539580"/>
            <a:ext cx="9144001" cy="327914"/>
            <a:chOff x="0" y="0"/>
            <a:chExt cx="9143999" cy="327913"/>
          </a:xfrm>
        </p:grpSpPr>
        <p:sp>
          <p:nvSpPr>
            <p:cNvPr id="133"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34"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36" name="Date Placeholder 3"/>
          <p:cNvSpPr txBox="1"/>
          <p:nvPr/>
        </p:nvSpPr>
        <p:spPr>
          <a:xfrm>
            <a:off x="236913" y="6585997"/>
            <a:ext cx="1481821" cy="256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sz="1100"/>
            </a:lvl1pPr>
          </a:lstStyle>
          <a:p>
            <a:r>
              <a:t>5 April, 2019</a:t>
            </a:r>
          </a:p>
        </p:txBody>
      </p:sp>
      <p:sp>
        <p:nvSpPr>
          <p:cNvPr id="138" name="Title 5"/>
          <p:cNvSpPr txBox="1">
            <a:spLocks noGrp="1"/>
          </p:cNvSpPr>
          <p:nvPr>
            <p:ph type="title"/>
          </p:nvPr>
        </p:nvSpPr>
        <p:spPr>
          <a:xfrm>
            <a:off x="3556800" y="33562"/>
            <a:ext cx="5346132" cy="1077240"/>
          </a:xfrm>
          <a:prstGeom prst="rect">
            <a:avLst/>
          </a:prstGeom>
        </p:spPr>
        <p:txBody>
          <a:bodyPr/>
          <a:lstStyle/>
          <a:p>
            <a:r>
              <a:t>WP2: Observations </a:t>
            </a:r>
          </a:p>
        </p:txBody>
      </p:sp>
      <p:sp>
        <p:nvSpPr>
          <p:cNvPr id="139" name="Content Placeholder 1"/>
          <p:cNvSpPr txBox="1">
            <a:spLocks noGrp="1"/>
          </p:cNvSpPr>
          <p:nvPr>
            <p:ph type="body" idx="1"/>
          </p:nvPr>
        </p:nvSpPr>
        <p:spPr>
          <a:xfrm>
            <a:off x="236913" y="1193196"/>
            <a:ext cx="8666020" cy="5547977"/>
          </a:xfrm>
          <a:prstGeom prst="rect">
            <a:avLst/>
          </a:prstGeom>
        </p:spPr>
        <p:txBody>
          <a:bodyPr lIns="45718" tIns="45718" rIns="45718" bIns="45718">
            <a:normAutofit/>
          </a:bodyPr>
          <a:lstStyle/>
          <a:p>
            <a:pPr marL="0" indent="0" defTabSz="429573">
              <a:lnSpc>
                <a:spcPct val="81000"/>
              </a:lnSpc>
              <a:spcBef>
                <a:spcPts val="400"/>
              </a:spcBef>
              <a:buSzTx/>
              <a:buNone/>
              <a:defRPr sz="1305" u="sng">
                <a:solidFill>
                  <a:srgbClr val="008000"/>
                </a:solidFill>
              </a:defRPr>
            </a:pPr>
            <a:r>
              <a:rPr sz="2000" dirty="0"/>
              <a:t>WP 2: Innovation and outreach </a:t>
            </a:r>
          </a:p>
          <a:p>
            <a:pPr marL="107393" indent="-107393" defTabSz="429573">
              <a:lnSpc>
                <a:spcPct val="81000"/>
              </a:lnSpc>
              <a:spcBef>
                <a:spcPts val="400"/>
              </a:spcBef>
              <a:defRPr sz="1305"/>
            </a:pPr>
            <a:r>
              <a:rPr sz="2000" dirty="0"/>
              <a:t>Task 2.2 Communication, dissemination, outreach</a:t>
            </a:r>
          </a:p>
          <a:p>
            <a:pPr marL="322180" lvl="1" indent="-107393" defTabSz="429573">
              <a:lnSpc>
                <a:spcPct val="81000"/>
              </a:lnSpc>
              <a:spcBef>
                <a:spcPts val="400"/>
              </a:spcBef>
              <a:defRPr sz="1305"/>
            </a:pPr>
            <a:r>
              <a:rPr sz="1400" dirty="0"/>
              <a:t>Number of impressions, views, clicks assessed</a:t>
            </a:r>
            <a:r>
              <a:rPr lang="en-US" sz="1400" dirty="0"/>
              <a:t>.</a:t>
            </a:r>
            <a:endParaRPr sz="1400" dirty="0"/>
          </a:p>
          <a:p>
            <a:pPr marL="322180" lvl="1" indent="-107393" defTabSz="429573">
              <a:lnSpc>
                <a:spcPct val="81000"/>
              </a:lnSpc>
              <a:spcBef>
                <a:spcPts val="400"/>
              </a:spcBef>
              <a:defRPr sz="1305"/>
            </a:pPr>
            <a:r>
              <a:rPr lang="en-US" sz="1400" dirty="0"/>
              <a:t>Suggest </a:t>
            </a:r>
            <a:r>
              <a:rPr sz="1400" dirty="0"/>
              <a:t>to organi</a:t>
            </a:r>
            <a:r>
              <a:rPr lang="en-US" sz="1400" dirty="0"/>
              <a:t>z</a:t>
            </a:r>
            <a:r>
              <a:rPr sz="1400" dirty="0"/>
              <a:t>e seminars at CERN about results</a:t>
            </a:r>
            <a:r>
              <a:rPr lang="en-US" sz="1400" dirty="0"/>
              <a:t>.</a:t>
            </a:r>
            <a:endParaRPr sz="1400" dirty="0"/>
          </a:p>
          <a:p>
            <a:pPr marL="107393" indent="-107393" defTabSz="429573">
              <a:lnSpc>
                <a:spcPct val="81000"/>
              </a:lnSpc>
              <a:spcBef>
                <a:spcPts val="400"/>
              </a:spcBef>
              <a:defRPr sz="1305"/>
            </a:pPr>
            <a:r>
              <a:rPr sz="2000" dirty="0"/>
              <a:t>Industrial relations and technology transfer: Academia Meets Industry was well attended in 2018</a:t>
            </a:r>
          </a:p>
          <a:p>
            <a:pPr marL="322180" lvl="1" indent="-107393" defTabSz="429573">
              <a:lnSpc>
                <a:spcPct val="81000"/>
              </a:lnSpc>
              <a:spcBef>
                <a:spcPts val="400"/>
              </a:spcBef>
              <a:defRPr sz="1305"/>
            </a:pPr>
            <a:r>
              <a:rPr sz="1400" dirty="0"/>
              <a:t>Feedback concerning the 2 AMI events to be sent after the Annual meeting</a:t>
            </a:r>
          </a:p>
          <a:p>
            <a:pPr marL="322180" lvl="1" indent="-107393" defTabSz="429573">
              <a:lnSpc>
                <a:spcPct val="81000"/>
              </a:lnSpc>
              <a:spcBef>
                <a:spcPts val="400"/>
              </a:spcBef>
              <a:defRPr sz="1305"/>
            </a:pPr>
            <a:r>
              <a:rPr sz="1400" dirty="0"/>
              <a:t>Preparing summary slides for each project, to improve the KT/TT from AIDA2020 to Industry </a:t>
            </a:r>
          </a:p>
          <a:p>
            <a:pPr marL="536967" lvl="2" indent="-107393" defTabSz="429573">
              <a:lnSpc>
                <a:spcPct val="81000"/>
              </a:lnSpc>
              <a:spcBef>
                <a:spcPts val="400"/>
              </a:spcBef>
              <a:defRPr sz="1305"/>
            </a:pPr>
            <a:r>
              <a:rPr sz="2000" dirty="0"/>
              <a:t>To be followed with WP leaders</a:t>
            </a:r>
            <a:r>
              <a:rPr lang="en-US" sz="2000" dirty="0"/>
              <a:t>.</a:t>
            </a:r>
            <a:endParaRPr sz="2000" dirty="0">
              <a:solidFill>
                <a:schemeClr val="accent5"/>
              </a:solidFill>
              <a:latin typeface="Arial"/>
              <a:ea typeface="Arial"/>
              <a:cs typeface="Arial"/>
              <a:sym typeface="Arial"/>
            </a:endParaRPr>
          </a:p>
          <a:p>
            <a:pPr marL="107393" indent="-107393" defTabSz="429573">
              <a:lnSpc>
                <a:spcPct val="81000"/>
              </a:lnSpc>
              <a:spcBef>
                <a:spcPts val="400"/>
              </a:spcBef>
              <a:defRPr sz="1305"/>
            </a:pPr>
            <a:r>
              <a:rPr sz="2000" dirty="0"/>
              <a:t>Proof of Concept: three projects seeking impact beyond HEP</a:t>
            </a:r>
          </a:p>
          <a:p>
            <a:pPr marL="322180" lvl="1" indent="-107393" defTabSz="429573">
              <a:lnSpc>
                <a:spcPct val="81000"/>
              </a:lnSpc>
              <a:spcBef>
                <a:spcPts val="400"/>
              </a:spcBef>
              <a:defRPr sz="1305"/>
            </a:pPr>
            <a:r>
              <a:rPr sz="1400" dirty="0"/>
              <a:t>The three projects (</a:t>
            </a:r>
            <a:r>
              <a:rPr sz="1400" dirty="0" err="1"/>
              <a:t>RaDoM</a:t>
            </a:r>
            <a:r>
              <a:rPr sz="1400" dirty="0"/>
              <a:t>, SMART, TSV with IZM) succes</a:t>
            </a:r>
            <a:r>
              <a:rPr lang="en-US" sz="1400" dirty="0"/>
              <a:t>s</a:t>
            </a:r>
            <a:r>
              <a:rPr sz="1400" dirty="0"/>
              <a:t>fully  built and operated  devices </a:t>
            </a:r>
          </a:p>
          <a:p>
            <a:pPr marL="655298" lvl="2" indent="-107393" defTabSz="429573">
              <a:lnSpc>
                <a:spcPct val="81000"/>
              </a:lnSpc>
              <a:spcBef>
                <a:spcPts val="400"/>
              </a:spcBef>
              <a:defRPr sz="1305" i="1"/>
            </a:pPr>
            <a:r>
              <a:rPr sz="2000" dirty="0"/>
              <a:t>The </a:t>
            </a:r>
            <a:r>
              <a:rPr sz="2000" dirty="0" err="1"/>
              <a:t>PoC</a:t>
            </a:r>
            <a:r>
              <a:rPr sz="2000" dirty="0"/>
              <a:t> concept and the outcomes deserve larger visibility; they should be further and widely publici</a:t>
            </a:r>
            <a:r>
              <a:rPr lang="en-US" sz="2000" dirty="0"/>
              <a:t>z</a:t>
            </a:r>
            <a:r>
              <a:rPr sz="2000" dirty="0"/>
              <a:t>ed in the HEP community with seminars or ad hoc AIDA events</a:t>
            </a:r>
            <a:r>
              <a:rPr sz="1200" dirty="0"/>
              <a:t> </a:t>
            </a:r>
          </a:p>
          <a:p>
            <a:pPr marL="322180" lvl="1" indent="-107393" defTabSz="429573">
              <a:lnSpc>
                <a:spcPct val="81000"/>
              </a:lnSpc>
              <a:spcBef>
                <a:spcPts val="400"/>
              </a:spcBef>
              <a:defRPr sz="1305"/>
            </a:pPr>
            <a:r>
              <a:rPr sz="1400" dirty="0"/>
              <a:t>What is the future of these developments for the market ?</a:t>
            </a:r>
          </a:p>
          <a:p>
            <a:pPr marL="107393" indent="-107393" defTabSz="429573">
              <a:lnSpc>
                <a:spcPct val="81000"/>
              </a:lnSpc>
              <a:spcBef>
                <a:spcPts val="400"/>
              </a:spcBef>
              <a:defRPr sz="1305"/>
            </a:pPr>
            <a:r>
              <a:rPr sz="2000" dirty="0" err="1"/>
              <a:t>Industrialisation</a:t>
            </a:r>
            <a:r>
              <a:rPr sz="2000" dirty="0"/>
              <a:t> of large areas silicon detectors: market survey</a:t>
            </a:r>
          </a:p>
          <a:p>
            <a:pPr marL="322180" lvl="1" indent="-107393" defTabSz="429573">
              <a:lnSpc>
                <a:spcPct val="81000"/>
              </a:lnSpc>
              <a:spcBef>
                <a:spcPts val="400"/>
              </a:spcBef>
              <a:defRPr sz="1305"/>
            </a:pPr>
            <a:r>
              <a:rPr sz="1400" dirty="0"/>
              <a:t>Infineon has decided to stop R&amp;D</a:t>
            </a:r>
          </a:p>
          <a:p>
            <a:pPr marL="322180" lvl="1" indent="-107393" defTabSz="429573">
              <a:lnSpc>
                <a:spcPct val="81000"/>
              </a:lnSpc>
              <a:spcBef>
                <a:spcPts val="400"/>
              </a:spcBef>
              <a:defRPr sz="1305"/>
            </a:pPr>
            <a:r>
              <a:rPr sz="1400" dirty="0"/>
              <a:t>Common order from ATLAS+CMS to Hamamatsu: Phase-II Upgrades will need more than 46.000 x 6-inch and 30.000 x 8-inch wafers </a:t>
            </a:r>
          </a:p>
          <a:p>
            <a:pPr marL="107393" indent="-107393" defTabSz="429573">
              <a:lnSpc>
                <a:spcPct val="81000"/>
              </a:lnSpc>
              <a:spcBef>
                <a:spcPts val="400"/>
              </a:spcBef>
              <a:defRPr sz="1305"/>
            </a:pPr>
            <a:r>
              <a:rPr sz="2000" dirty="0"/>
              <a:t>Milestones since last AIDA2020 general meeting reached.</a:t>
            </a:r>
          </a:p>
        </p:txBody>
      </p:sp>
      <p:sp>
        <p:nvSpPr>
          <p:cNvPr id="2" name="Footer Placeholder 1">
            <a:extLst>
              <a:ext uri="{FF2B5EF4-FFF2-40B4-BE49-F238E27FC236}">
                <a16:creationId xmlns:a16="http://schemas.microsoft.com/office/drawing/2014/main" id="{B5CAB192-8A40-344A-800E-45441B44DAD7}"/>
              </a:ext>
            </a:extLst>
          </p:cNvPr>
          <p:cNvSpPr>
            <a:spLocks noGrp="1"/>
          </p:cNvSpPr>
          <p:nvPr>
            <p:ph type="ftr" sz="quarter" idx="11"/>
          </p:nvPr>
        </p:nvSpPr>
        <p:spPr/>
        <p:txBody>
          <a:bodyPr/>
          <a:lstStyle/>
          <a:p>
            <a:r>
              <a:rPr lang="en-GB"/>
              <a:t>Science Advisory Board</a:t>
            </a:r>
            <a:endParaRPr lang="en-GB" dirty="0"/>
          </a:p>
        </p:txBody>
      </p:sp>
      <p:sp>
        <p:nvSpPr>
          <p:cNvPr id="3" name="Slide Number Placeholder 2">
            <a:extLst>
              <a:ext uri="{FF2B5EF4-FFF2-40B4-BE49-F238E27FC236}">
                <a16:creationId xmlns:a16="http://schemas.microsoft.com/office/drawing/2014/main" id="{7417385D-CBB9-434F-9373-2B3C0C506D21}"/>
              </a:ext>
            </a:extLst>
          </p:cNvPr>
          <p:cNvSpPr>
            <a:spLocks noGrp="1"/>
          </p:cNvSpPr>
          <p:nvPr>
            <p:ph type="sldNum" sz="quarter" idx="12"/>
          </p:nvPr>
        </p:nvSpPr>
        <p:spPr/>
        <p:txBody>
          <a:bodyPr/>
          <a:lstStyle/>
          <a:p>
            <a:fld id="{FC4456CD-832E-41F2-9893-C7650CCC5376}" type="slidenum">
              <a:rPr lang="en-GB" smtClean="0"/>
              <a:t>10</a:t>
            </a:fld>
            <a:endParaRPr lang="en-GB"/>
          </a:p>
        </p:txBody>
      </p:sp>
    </p:spTree>
    <p:extLst>
      <p:ext uri="{BB962C8B-B14F-4D97-AF65-F5344CB8AC3E}">
        <p14:creationId xmlns:p14="http://schemas.microsoft.com/office/powerpoint/2010/main" val="2521016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048745"/>
          </a:xfrm>
        </p:spPr>
        <p:txBody>
          <a:bodyPr>
            <a:normAutofit fontScale="70000" lnSpcReduction="20000"/>
          </a:bodyPr>
          <a:lstStyle/>
          <a:p>
            <a:pPr marL="0" indent="0">
              <a:buNone/>
            </a:pPr>
            <a:r>
              <a:rPr lang="en-US" sz="2400" b="1" u="sng" dirty="0">
                <a:solidFill>
                  <a:srgbClr val="008000"/>
                </a:solidFill>
              </a:rPr>
              <a:t>WP 3: Advanced Software </a:t>
            </a:r>
          </a:p>
          <a:p>
            <a:r>
              <a:rPr lang="en-US" sz="2400" dirty="0"/>
              <a:t>DD4HEP</a:t>
            </a:r>
          </a:p>
          <a:p>
            <a:pPr lvl="1"/>
            <a:r>
              <a:rPr lang="en-US" sz="2100" b="1" dirty="0"/>
              <a:t>Outstanding success of WP3 in AIDA2020</a:t>
            </a:r>
            <a:r>
              <a:rPr lang="en-US" sz="2100" dirty="0"/>
              <a:t>, wide adoption by the community (has become the de facto choice); good support for users – congratulations!</a:t>
            </a:r>
          </a:p>
          <a:p>
            <a:pPr lvl="1"/>
            <a:r>
              <a:rPr lang="en-US" sz="2100" dirty="0"/>
              <a:t>But continued production support, documentation and further feature demands will come – keep up that good work</a:t>
            </a:r>
          </a:p>
          <a:p>
            <a:r>
              <a:rPr lang="en-US" sz="2400" dirty="0"/>
              <a:t>DDG4/</a:t>
            </a:r>
            <a:r>
              <a:rPr lang="en-US" sz="2400" dirty="0" err="1"/>
              <a:t>DDSim</a:t>
            </a:r>
            <a:endParaRPr lang="en-US" sz="2400" dirty="0"/>
          </a:p>
          <a:p>
            <a:pPr lvl="1"/>
            <a:r>
              <a:rPr lang="en-US" sz="2100" dirty="0"/>
              <a:t>Now in use for significant simulation by ILC/CLIC/</a:t>
            </a:r>
            <a:r>
              <a:rPr lang="en-US" sz="2100" dirty="0" err="1"/>
              <a:t>FCCee</a:t>
            </a:r>
            <a:endParaRPr lang="en-US" sz="2100" dirty="0"/>
          </a:p>
          <a:p>
            <a:pPr lvl="1"/>
            <a:r>
              <a:rPr lang="en-US" sz="2100" dirty="0"/>
              <a:t>Could </a:t>
            </a:r>
            <a:r>
              <a:rPr lang="en-US" sz="2100" b="1" dirty="0"/>
              <a:t>look for synergy </a:t>
            </a:r>
            <a:r>
              <a:rPr lang="en-US" sz="2100" dirty="0"/>
              <a:t>with new DD4hep users and alternative framework integrations, like </a:t>
            </a:r>
            <a:r>
              <a:rPr lang="en-US" sz="2100" dirty="0" err="1"/>
              <a:t>Gaussino</a:t>
            </a:r>
            <a:r>
              <a:rPr lang="en-US" sz="2100" dirty="0"/>
              <a:t> (used by </a:t>
            </a:r>
            <a:r>
              <a:rPr lang="en-US" sz="2100" dirty="0" err="1"/>
              <a:t>LHCb</a:t>
            </a:r>
            <a:r>
              <a:rPr lang="en-US" sz="2100" dirty="0"/>
              <a:t> and </a:t>
            </a:r>
            <a:r>
              <a:rPr lang="en-US" sz="2100" dirty="0" err="1"/>
              <a:t>FCChh</a:t>
            </a:r>
            <a:r>
              <a:rPr lang="en-US" sz="2100" dirty="0"/>
              <a:t>)</a:t>
            </a:r>
          </a:p>
          <a:p>
            <a:r>
              <a:rPr lang="en-US" sz="2400" dirty="0" err="1"/>
              <a:t>VecGeom</a:t>
            </a:r>
            <a:endParaRPr lang="en-US" sz="2400" dirty="0"/>
          </a:p>
          <a:p>
            <a:pPr lvl="1"/>
            <a:r>
              <a:rPr lang="en-US" sz="2100" dirty="0"/>
              <a:t>Delivery into Geant4 almost complete; low level improvements for all users with little/no migration costs –  exactly what was required</a:t>
            </a:r>
          </a:p>
          <a:p>
            <a:r>
              <a:rPr lang="en-US" sz="2400" dirty="0"/>
              <a:t>Alignment</a:t>
            </a:r>
          </a:p>
          <a:p>
            <a:pPr lvl="1"/>
            <a:r>
              <a:rPr lang="en-US" sz="2100" dirty="0"/>
              <a:t>Successful use for </a:t>
            </a:r>
            <a:r>
              <a:rPr lang="en-US" sz="2100" dirty="0" err="1"/>
              <a:t>LHCb</a:t>
            </a:r>
            <a:r>
              <a:rPr lang="en-US" sz="2100" dirty="0"/>
              <a:t> VELO upgrade and DD4hep integration finished</a:t>
            </a:r>
          </a:p>
          <a:p>
            <a:r>
              <a:rPr lang="en-US" sz="2400" dirty="0"/>
              <a:t>PODIO</a:t>
            </a:r>
          </a:p>
          <a:p>
            <a:pPr lvl="1"/>
            <a:r>
              <a:rPr lang="en-US" sz="2100" dirty="0"/>
              <a:t>Delivered a functional EDM for </a:t>
            </a:r>
            <a:r>
              <a:rPr lang="en-US" sz="2100" dirty="0" err="1"/>
              <a:t>FCChh</a:t>
            </a:r>
            <a:r>
              <a:rPr lang="en-US" sz="2100" dirty="0"/>
              <a:t>, reimplementation of LCIO has been done</a:t>
            </a:r>
          </a:p>
          <a:p>
            <a:pPr lvl="1"/>
            <a:r>
              <a:rPr lang="en-US" sz="2100" b="1" dirty="0"/>
              <a:t>Performance tests </a:t>
            </a:r>
            <a:r>
              <a:rPr lang="en-US" sz="2100" dirty="0"/>
              <a:t>and adding </a:t>
            </a:r>
            <a:r>
              <a:rPr lang="en-US" sz="2100" b="1" dirty="0"/>
              <a:t>different I/O strategies </a:t>
            </a:r>
            <a:r>
              <a:rPr lang="en-US" sz="2100" dirty="0"/>
              <a:t>are key to proving the strengths of the design and attract more users in the future</a:t>
            </a:r>
          </a:p>
          <a:p>
            <a:r>
              <a:rPr lang="en-US" sz="2400" dirty="0"/>
              <a:t>ACTS and Tracking</a:t>
            </a:r>
          </a:p>
          <a:p>
            <a:pPr lvl="1"/>
            <a:r>
              <a:rPr lang="en-US" sz="2100" dirty="0"/>
              <a:t>State of ACTS (A Common Tracking Software) did not allow easy integration of AIDA2020 work, but it should be the </a:t>
            </a:r>
            <a:r>
              <a:rPr lang="en-US" sz="2100" b="1" dirty="0"/>
              <a:t>longer term strategic goal in this area</a:t>
            </a:r>
          </a:p>
        </p:txBody>
      </p:sp>
      <p:sp>
        <p:nvSpPr>
          <p:cNvPr id="6" name="Title 5"/>
          <p:cNvSpPr>
            <a:spLocks noGrp="1"/>
          </p:cNvSpPr>
          <p:nvPr>
            <p:ph type="title"/>
          </p:nvPr>
        </p:nvSpPr>
        <p:spPr/>
        <p:txBody>
          <a:bodyPr/>
          <a:lstStyle/>
          <a:p>
            <a:r>
              <a:rPr lang="en-US" dirty="0"/>
              <a:t>WP3: Observations I </a:t>
            </a:r>
          </a:p>
        </p:txBody>
      </p:sp>
      <p:sp>
        <p:nvSpPr>
          <p:cNvPr id="7" name="Footer Placeholder 6">
            <a:extLst>
              <a:ext uri="{FF2B5EF4-FFF2-40B4-BE49-F238E27FC236}">
                <a16:creationId xmlns:a16="http://schemas.microsoft.com/office/drawing/2014/main" id="{C2829D6E-F764-5945-8F6D-B2CB7805A6A4}"/>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42B2D643-1749-3749-9D3B-C61A078E4F05}"/>
              </a:ext>
            </a:extLst>
          </p:cNvPr>
          <p:cNvSpPr>
            <a:spLocks noGrp="1"/>
          </p:cNvSpPr>
          <p:nvPr>
            <p:ph type="sldNum" sz="quarter" idx="12"/>
          </p:nvPr>
        </p:nvSpPr>
        <p:spPr/>
        <p:txBody>
          <a:bodyPr/>
          <a:lstStyle/>
          <a:p>
            <a:fld id="{FC4456CD-832E-41F2-9893-C7650CCC5376}" type="slidenum">
              <a:rPr lang="en-GB" smtClean="0"/>
              <a:t>11</a:t>
            </a:fld>
            <a:endParaRPr lang="en-GB"/>
          </a:p>
        </p:txBody>
      </p:sp>
    </p:spTree>
    <p:extLst>
      <p:ext uri="{BB962C8B-B14F-4D97-AF65-F5344CB8AC3E}">
        <p14:creationId xmlns:p14="http://schemas.microsoft.com/office/powerpoint/2010/main" val="2549239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048745"/>
          </a:xfrm>
        </p:spPr>
        <p:txBody>
          <a:bodyPr>
            <a:normAutofit fontScale="77500" lnSpcReduction="20000"/>
          </a:bodyPr>
          <a:lstStyle/>
          <a:p>
            <a:pPr marL="0" indent="0">
              <a:buNone/>
            </a:pPr>
            <a:r>
              <a:rPr lang="en-US" sz="2400" b="1" u="sng" dirty="0">
                <a:solidFill>
                  <a:srgbClr val="008000"/>
                </a:solidFill>
              </a:rPr>
              <a:t>WP 3: Advanced Software </a:t>
            </a:r>
          </a:p>
          <a:p>
            <a:r>
              <a:rPr lang="en-US" sz="2400" dirty="0"/>
              <a:t>Frameworks</a:t>
            </a:r>
          </a:p>
          <a:p>
            <a:pPr lvl="1"/>
            <a:r>
              <a:rPr lang="en-US" sz="2100" b="1" dirty="0"/>
              <a:t>Difficult external constraints </a:t>
            </a:r>
            <a:r>
              <a:rPr lang="en-US" sz="2100" dirty="0"/>
              <a:t>as this is very hard area to achieve synergy</a:t>
            </a:r>
          </a:p>
          <a:p>
            <a:pPr lvl="2"/>
            <a:r>
              <a:rPr lang="en-US" sz="1800" dirty="0"/>
              <a:t>Useful contributions to Gaudi not in the core – at least should </a:t>
            </a:r>
            <a:r>
              <a:rPr lang="en-US" sz="1800" b="1" dirty="0"/>
              <a:t>target a solution for new experiments</a:t>
            </a:r>
          </a:p>
          <a:p>
            <a:pPr lvl="1"/>
            <a:r>
              <a:rPr lang="en-US" sz="2100" dirty="0"/>
              <a:t>Marlin (ILC/CLIC framework) multi-threaded extensions are useful to try, but should have </a:t>
            </a:r>
            <a:r>
              <a:rPr lang="en-US" sz="2100" b="1" dirty="0"/>
              <a:t>clear, achievable targets </a:t>
            </a:r>
            <a:r>
              <a:rPr lang="en-US" sz="2100" dirty="0"/>
              <a:t>and be </a:t>
            </a:r>
            <a:r>
              <a:rPr lang="en-US" sz="2100" b="1" dirty="0"/>
              <a:t>reviewed regularly </a:t>
            </a:r>
            <a:r>
              <a:rPr lang="en-US" sz="2100" dirty="0"/>
              <a:t>– might help to reinvigorate community framework activity?</a:t>
            </a:r>
          </a:p>
          <a:p>
            <a:r>
              <a:rPr lang="en-US" sz="2400" dirty="0"/>
              <a:t>Particle Flow</a:t>
            </a:r>
          </a:p>
          <a:p>
            <a:pPr lvl="1"/>
            <a:r>
              <a:rPr lang="en-US" sz="2100" b="1" dirty="0"/>
              <a:t>Excellent results </a:t>
            </a:r>
            <a:r>
              <a:rPr lang="en-US" sz="2100" dirty="0"/>
              <a:t>as the default reconstruction algorithm for </a:t>
            </a:r>
            <a:r>
              <a:rPr lang="en-US" sz="2100" dirty="0" err="1"/>
              <a:t>ProtoDUNE</a:t>
            </a:r>
            <a:r>
              <a:rPr lang="en-US" sz="2100" dirty="0"/>
              <a:t>; also used successfully by CLIC and </a:t>
            </a:r>
            <a:r>
              <a:rPr lang="en-US" sz="2100" dirty="0" err="1"/>
              <a:t>MicroBooNE</a:t>
            </a:r>
            <a:endParaRPr lang="en-US" sz="2100" dirty="0"/>
          </a:p>
          <a:p>
            <a:pPr lvl="1"/>
            <a:r>
              <a:rPr lang="en-US" sz="2100" dirty="0"/>
              <a:t>Continuing the </a:t>
            </a:r>
            <a:r>
              <a:rPr lang="en-US" sz="2100" b="1" dirty="0"/>
              <a:t>work for DUNE is a high priority, </a:t>
            </a:r>
            <a:r>
              <a:rPr lang="en-US" sz="2100" dirty="0"/>
              <a:t>including extension to the dual-phase detector</a:t>
            </a:r>
            <a:endParaRPr lang="en-US" sz="2100" b="1" dirty="0"/>
          </a:p>
          <a:p>
            <a:r>
              <a:rPr lang="en-US" sz="2400" dirty="0"/>
              <a:t>Overall Impressions and AIDA++</a:t>
            </a:r>
          </a:p>
          <a:p>
            <a:pPr lvl="1"/>
            <a:r>
              <a:rPr lang="en-US" sz="2100" dirty="0"/>
              <a:t>Work package has delivered on all major points</a:t>
            </a:r>
            <a:r>
              <a:rPr lang="en-GB" sz="2100" dirty="0"/>
              <a:t> – congratulations to the whole team</a:t>
            </a:r>
          </a:p>
          <a:p>
            <a:pPr lvl="1"/>
            <a:r>
              <a:rPr lang="en-GB" sz="2100" dirty="0"/>
              <a:t>Publications in reasonable shape, but further opportunities exist for the 5</a:t>
            </a:r>
            <a:r>
              <a:rPr lang="en-GB" sz="2100" baseline="30000" dirty="0"/>
              <a:t>th</a:t>
            </a:r>
            <a:r>
              <a:rPr lang="en-GB" sz="2100" dirty="0"/>
              <a:t> year</a:t>
            </a:r>
          </a:p>
          <a:p>
            <a:pPr lvl="1"/>
            <a:r>
              <a:rPr lang="en-GB" sz="2100" dirty="0"/>
              <a:t>Drivers for AIDA++ will be </a:t>
            </a:r>
          </a:p>
          <a:p>
            <a:pPr lvl="2"/>
            <a:r>
              <a:rPr lang="en-GB" sz="1800" dirty="0"/>
              <a:t>Software support for detector concept and design studies</a:t>
            </a:r>
          </a:p>
          <a:p>
            <a:pPr lvl="2"/>
            <a:r>
              <a:rPr lang="en-GB" sz="1800" dirty="0"/>
              <a:t>Software upgrades for running experiments (can happen during shutdowns)</a:t>
            </a:r>
          </a:p>
          <a:p>
            <a:pPr lvl="2"/>
            <a:r>
              <a:rPr lang="en-GB" sz="1800" i="1" dirty="0"/>
              <a:t>Much to build on here for current projects, but also scope for new ideas</a:t>
            </a:r>
          </a:p>
          <a:p>
            <a:pPr lvl="1"/>
            <a:r>
              <a:rPr lang="en-GB" sz="2100" dirty="0"/>
              <a:t>Most successful projects are ones that had a clear single focus and could be migrated to as a isolated component - but often this took both rounds of AIDA support, e.g., DD4hep</a:t>
            </a:r>
            <a:endParaRPr lang="en-US" sz="2100" dirty="0"/>
          </a:p>
        </p:txBody>
      </p:sp>
      <p:sp>
        <p:nvSpPr>
          <p:cNvPr id="6" name="Title 5"/>
          <p:cNvSpPr>
            <a:spLocks noGrp="1"/>
          </p:cNvSpPr>
          <p:nvPr>
            <p:ph type="title"/>
          </p:nvPr>
        </p:nvSpPr>
        <p:spPr/>
        <p:txBody>
          <a:bodyPr/>
          <a:lstStyle/>
          <a:p>
            <a:r>
              <a:rPr lang="en-US" dirty="0"/>
              <a:t>WP3: Observations II </a:t>
            </a:r>
          </a:p>
        </p:txBody>
      </p:sp>
      <p:sp>
        <p:nvSpPr>
          <p:cNvPr id="7" name="Footer Placeholder 6">
            <a:extLst>
              <a:ext uri="{FF2B5EF4-FFF2-40B4-BE49-F238E27FC236}">
                <a16:creationId xmlns:a16="http://schemas.microsoft.com/office/drawing/2014/main" id="{F4F075CE-01F2-B84A-AD94-0155CD8EF46F}"/>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1C854534-E222-8341-A495-1F0990BD66E4}"/>
              </a:ext>
            </a:extLst>
          </p:cNvPr>
          <p:cNvSpPr>
            <a:spLocks noGrp="1"/>
          </p:cNvSpPr>
          <p:nvPr>
            <p:ph type="sldNum" sz="quarter" idx="12"/>
          </p:nvPr>
        </p:nvSpPr>
        <p:spPr/>
        <p:txBody>
          <a:bodyPr/>
          <a:lstStyle/>
          <a:p>
            <a:fld id="{FC4456CD-832E-41F2-9893-C7650CCC5376}" type="slidenum">
              <a:rPr lang="en-GB" smtClean="0"/>
              <a:t>12</a:t>
            </a:fld>
            <a:endParaRPr lang="en-GB"/>
          </a:p>
        </p:txBody>
      </p:sp>
    </p:spTree>
    <p:extLst>
      <p:ext uri="{BB962C8B-B14F-4D97-AF65-F5344CB8AC3E}">
        <p14:creationId xmlns:p14="http://schemas.microsoft.com/office/powerpoint/2010/main" val="36040701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200" b="1" u="sng" dirty="0">
                <a:solidFill>
                  <a:srgbClr val="008000"/>
                </a:solidFill>
              </a:rPr>
              <a:t>WP 4: Microelectronics and Interconnects</a:t>
            </a:r>
            <a:endParaRPr lang="en-GB" sz="2000" b="1" u="sng" dirty="0">
              <a:solidFill>
                <a:srgbClr val="008000"/>
              </a:solidFill>
            </a:endParaRPr>
          </a:p>
          <a:p>
            <a:pPr marL="0" indent="0">
              <a:buNone/>
            </a:pPr>
            <a:endParaRPr lang="de-DE" dirty="0"/>
          </a:p>
          <a:p>
            <a:pPr marL="0" indent="0">
              <a:buNone/>
            </a:pPr>
            <a:r>
              <a:rPr lang="de-DE" dirty="0"/>
              <a:t>The </a:t>
            </a:r>
            <a:r>
              <a:rPr lang="de-DE" b="1" dirty="0">
                <a:solidFill>
                  <a:srgbClr val="FF0000"/>
                </a:solidFill>
              </a:rPr>
              <a:t>RD53A </a:t>
            </a:r>
            <a:r>
              <a:rPr lang="de-DE" b="1" dirty="0" err="1">
                <a:solidFill>
                  <a:srgbClr val="FF0000"/>
                </a:solidFill>
              </a:rPr>
              <a:t>chip</a:t>
            </a:r>
            <a:r>
              <a:rPr lang="de-DE" b="1" dirty="0">
                <a:solidFill>
                  <a:srgbClr val="FF0000"/>
                </a:solidFill>
              </a:rPr>
              <a:t> </a:t>
            </a:r>
            <a:r>
              <a:rPr lang="de-DE" b="1" dirty="0" err="1">
                <a:solidFill>
                  <a:srgbClr val="FF0000"/>
                </a:solidFill>
              </a:rPr>
              <a:t>as</a:t>
            </a:r>
            <a:r>
              <a:rPr lang="de-DE" b="1" dirty="0">
                <a:solidFill>
                  <a:srgbClr val="FF0000"/>
                </a:solidFill>
              </a:rPr>
              <a:t> </a:t>
            </a:r>
            <a:r>
              <a:rPr lang="de-DE" b="1" dirty="0" err="1">
                <a:solidFill>
                  <a:srgbClr val="FF0000"/>
                </a:solidFill>
              </a:rPr>
              <a:t>baseline</a:t>
            </a:r>
            <a:r>
              <a:rPr lang="de-DE" b="1" dirty="0">
                <a:solidFill>
                  <a:srgbClr val="FF0000"/>
                </a:solidFill>
              </a:rPr>
              <a:t> </a:t>
            </a:r>
            <a:r>
              <a:rPr lang="de-DE" b="1" dirty="0" err="1">
                <a:solidFill>
                  <a:srgbClr val="FF0000"/>
                </a:solidFill>
              </a:rPr>
              <a:t>for</a:t>
            </a:r>
            <a:r>
              <a:rPr lang="de-DE" b="1" dirty="0">
                <a:solidFill>
                  <a:srgbClr val="FF0000"/>
                </a:solidFill>
              </a:rPr>
              <a:t> </a:t>
            </a:r>
            <a:r>
              <a:rPr lang="de-DE" b="1" dirty="0" err="1">
                <a:solidFill>
                  <a:srgbClr val="FF0000"/>
                </a:solidFill>
              </a:rPr>
              <a:t>the</a:t>
            </a:r>
            <a:r>
              <a:rPr lang="de-DE" b="1" dirty="0">
                <a:solidFill>
                  <a:srgbClr val="FF0000"/>
                </a:solidFill>
              </a:rPr>
              <a:t> ATLAS/CMS HL-LHC </a:t>
            </a:r>
            <a:r>
              <a:rPr lang="de-DE" b="1" dirty="0" err="1">
                <a:solidFill>
                  <a:srgbClr val="FF0000"/>
                </a:solidFill>
              </a:rPr>
              <a:t>pixel</a:t>
            </a:r>
            <a:r>
              <a:rPr lang="de-DE" b="1" dirty="0">
                <a:solidFill>
                  <a:srgbClr val="FF0000"/>
                </a:solidFill>
              </a:rPr>
              <a:t> </a:t>
            </a:r>
            <a:r>
              <a:rPr lang="de-DE" b="1" dirty="0" err="1">
                <a:solidFill>
                  <a:srgbClr val="FF0000"/>
                </a:solidFill>
              </a:rPr>
              <a:t>detectors</a:t>
            </a:r>
            <a:r>
              <a:rPr lang="de-DE" b="1" dirty="0">
                <a:solidFill>
                  <a:srgbClr val="FF0000"/>
                </a:solidFill>
              </a:rPr>
              <a:t> </a:t>
            </a:r>
            <a:r>
              <a:rPr lang="de-DE" b="1" dirty="0" err="1">
                <a:solidFill>
                  <a:srgbClr val="FF0000"/>
                </a:solidFill>
              </a:rPr>
              <a:t>has</a:t>
            </a:r>
            <a:r>
              <a:rPr lang="de-DE" b="1" dirty="0">
                <a:solidFill>
                  <a:srgbClr val="FF0000"/>
                </a:solidFill>
              </a:rPr>
              <a:t> </a:t>
            </a:r>
            <a:r>
              <a:rPr lang="de-DE" b="1" dirty="0" err="1">
                <a:solidFill>
                  <a:srgbClr val="FF0000"/>
                </a:solidFill>
              </a:rPr>
              <a:t>been</a:t>
            </a:r>
            <a:r>
              <a:rPr lang="de-DE" b="1" dirty="0">
                <a:solidFill>
                  <a:srgbClr val="FF0000"/>
                </a:solidFill>
              </a:rPr>
              <a:t> </a:t>
            </a:r>
            <a:r>
              <a:rPr lang="de-DE" b="1" dirty="0" err="1">
                <a:solidFill>
                  <a:srgbClr val="FF0000"/>
                </a:solidFill>
              </a:rPr>
              <a:t>successfully</a:t>
            </a:r>
            <a:r>
              <a:rPr lang="de-DE" b="1" dirty="0">
                <a:solidFill>
                  <a:srgbClr val="FF0000"/>
                </a:solidFill>
              </a:rPr>
              <a:t> </a:t>
            </a:r>
            <a:r>
              <a:rPr lang="de-DE" b="1" dirty="0" err="1">
                <a:solidFill>
                  <a:srgbClr val="FF0000"/>
                </a:solidFill>
              </a:rPr>
              <a:t>tested</a:t>
            </a:r>
            <a:r>
              <a:rPr lang="de-DE" dirty="0"/>
              <a:t>. </a:t>
            </a:r>
            <a:r>
              <a:rPr lang="de-DE" dirty="0" err="1"/>
              <a:t>Taking</a:t>
            </a:r>
            <a:r>
              <a:rPr lang="de-DE" dirty="0"/>
              <a:t> </a:t>
            </a:r>
            <a:r>
              <a:rPr lang="de-DE" dirty="0" err="1"/>
              <a:t>into</a:t>
            </a:r>
            <a:r>
              <a:rPr lang="de-DE" dirty="0"/>
              <a:t> </a:t>
            </a:r>
            <a:r>
              <a:rPr lang="de-DE" dirty="0" err="1"/>
              <a:t>account</a:t>
            </a:r>
            <a:r>
              <a:rPr lang="de-DE" dirty="0"/>
              <a:t> </a:t>
            </a:r>
            <a:r>
              <a:rPr lang="de-DE" dirty="0" err="1"/>
              <a:t>the</a:t>
            </a:r>
            <a:r>
              <a:rPr lang="de-DE" dirty="0"/>
              <a:t> </a:t>
            </a:r>
            <a:r>
              <a:rPr lang="de-DE" dirty="0" err="1"/>
              <a:t>lessons</a:t>
            </a:r>
            <a:r>
              <a:rPr lang="de-DE" dirty="0"/>
              <a:t> </a:t>
            </a:r>
            <a:r>
              <a:rPr lang="de-DE" dirty="0" err="1"/>
              <a:t>learned</a:t>
            </a:r>
            <a:r>
              <a:rPr lang="de-DE" dirty="0"/>
              <a:t>, </a:t>
            </a:r>
            <a:r>
              <a:rPr lang="de-DE" dirty="0" err="1"/>
              <a:t>the</a:t>
            </a:r>
            <a:r>
              <a:rPr lang="de-DE" dirty="0"/>
              <a:t> larger</a:t>
            </a:r>
          </a:p>
          <a:p>
            <a:pPr marL="0" indent="0">
              <a:buNone/>
            </a:pPr>
            <a:r>
              <a:rPr lang="de-DE" dirty="0"/>
              <a:t>RD53B will </a:t>
            </a:r>
            <a:r>
              <a:rPr lang="de-DE" dirty="0" err="1"/>
              <a:t>be</a:t>
            </a:r>
            <a:r>
              <a:rPr lang="de-DE" dirty="0"/>
              <a:t> </a:t>
            </a:r>
            <a:r>
              <a:rPr lang="de-DE" dirty="0" err="1"/>
              <a:t>submitted</a:t>
            </a:r>
            <a:r>
              <a:rPr lang="de-DE" dirty="0"/>
              <a:t> </a:t>
            </a:r>
            <a:r>
              <a:rPr lang="de-DE" dirty="0" err="1"/>
              <a:t>with</a:t>
            </a:r>
            <a:r>
              <a:rPr lang="de-DE" dirty="0"/>
              <a:t> </a:t>
            </a:r>
            <a:r>
              <a:rPr lang="de-DE" dirty="0" err="1"/>
              <a:t>technical</a:t>
            </a:r>
            <a:r>
              <a:rPr lang="de-DE" dirty="0"/>
              <a:t> </a:t>
            </a:r>
            <a:r>
              <a:rPr lang="de-DE" dirty="0" err="1"/>
              <a:t>improvements</a:t>
            </a:r>
            <a:r>
              <a:rPr lang="de-DE" dirty="0"/>
              <a:t> Sep 19/April 20 </a:t>
            </a:r>
            <a:r>
              <a:rPr lang="de-DE" dirty="0" err="1"/>
              <a:t>for</a:t>
            </a:r>
            <a:r>
              <a:rPr lang="de-DE" dirty="0"/>
              <a:t> ATLAS/CMS.</a:t>
            </a:r>
          </a:p>
          <a:p>
            <a:pPr marL="0" indent="0">
              <a:buNone/>
            </a:pPr>
            <a:endParaRPr lang="de-DE" dirty="0"/>
          </a:p>
          <a:p>
            <a:pPr marL="0" indent="0">
              <a:buNone/>
            </a:pPr>
            <a:r>
              <a:rPr lang="de-DE" dirty="0"/>
              <a:t>(‚</a:t>
            </a:r>
            <a:r>
              <a:rPr lang="de-DE" dirty="0" err="1"/>
              <a:t>SiGe</a:t>
            </a:r>
            <a:r>
              <a:rPr lang="de-DE" dirty="0"/>
              <a:t>‘, </a:t>
            </a:r>
            <a:r>
              <a:rPr lang="de-DE" dirty="0" err="1"/>
              <a:t>now</a:t>
            </a:r>
            <a:r>
              <a:rPr lang="de-DE" dirty="0"/>
              <a:t>) CMOS 130nm  </a:t>
            </a:r>
            <a:r>
              <a:rPr lang="de-DE" dirty="0" err="1"/>
              <a:t>for</a:t>
            </a:r>
            <a:r>
              <a:rPr lang="de-DE" dirty="0"/>
              <a:t> high </a:t>
            </a:r>
            <a:r>
              <a:rPr lang="de-DE" dirty="0" err="1"/>
              <a:t>granularity</a:t>
            </a:r>
            <a:r>
              <a:rPr lang="de-DE" dirty="0"/>
              <a:t> </a:t>
            </a:r>
            <a:r>
              <a:rPr lang="de-DE" dirty="0" err="1"/>
              <a:t>calorimeter</a:t>
            </a:r>
            <a:r>
              <a:rPr lang="de-DE" dirty="0"/>
              <a:t> </a:t>
            </a:r>
            <a:r>
              <a:rPr lang="de-DE" dirty="0" err="1"/>
              <a:t>readout</a:t>
            </a:r>
            <a:r>
              <a:rPr lang="de-DE" dirty="0"/>
              <a:t>: Last </a:t>
            </a:r>
            <a:r>
              <a:rPr lang="de-DE" dirty="0" err="1"/>
              <a:t>deliverable</a:t>
            </a:r>
            <a:r>
              <a:rPr lang="de-DE" dirty="0"/>
              <a:t> on time </a:t>
            </a:r>
            <a:r>
              <a:rPr lang="de-DE" dirty="0" err="1"/>
              <a:t>and</a:t>
            </a:r>
            <a:r>
              <a:rPr lang="de-DE" dirty="0"/>
              <a:t> </a:t>
            </a:r>
            <a:r>
              <a:rPr lang="de-DE" dirty="0" err="1"/>
              <a:t>under</a:t>
            </a:r>
            <a:r>
              <a:rPr lang="de-DE" dirty="0"/>
              <a:t> </a:t>
            </a:r>
            <a:r>
              <a:rPr lang="de-DE" dirty="0" err="1"/>
              <a:t>review</a:t>
            </a:r>
            <a:endParaRPr lang="de-DE" dirty="0"/>
          </a:p>
          <a:p>
            <a:pPr marL="0" indent="0">
              <a:buNone/>
            </a:pPr>
            <a:r>
              <a:rPr lang="de-DE" b="1" dirty="0">
                <a:solidFill>
                  <a:srgbClr val="FF0000"/>
                </a:solidFill>
              </a:rPr>
              <a:t>Chip </a:t>
            </a:r>
            <a:r>
              <a:rPr lang="de-DE" b="1" dirty="0" err="1">
                <a:solidFill>
                  <a:srgbClr val="FF0000"/>
                </a:solidFill>
              </a:rPr>
              <a:t>underwent</a:t>
            </a:r>
            <a:r>
              <a:rPr lang="de-DE" b="1" dirty="0">
                <a:solidFill>
                  <a:srgbClr val="FF0000"/>
                </a:solidFill>
              </a:rPr>
              <a:t> intensive </a:t>
            </a:r>
            <a:r>
              <a:rPr lang="de-DE" b="1" dirty="0" err="1">
                <a:solidFill>
                  <a:srgbClr val="FF0000"/>
                </a:solidFill>
              </a:rPr>
              <a:t>and</a:t>
            </a:r>
            <a:r>
              <a:rPr lang="de-DE" b="1" dirty="0">
                <a:solidFill>
                  <a:srgbClr val="FF0000"/>
                </a:solidFill>
              </a:rPr>
              <a:t> </a:t>
            </a:r>
            <a:r>
              <a:rPr lang="de-DE" b="1" dirty="0" err="1">
                <a:solidFill>
                  <a:srgbClr val="FF0000"/>
                </a:solidFill>
              </a:rPr>
              <a:t>successful</a:t>
            </a:r>
            <a:r>
              <a:rPr lang="de-DE" b="1" dirty="0">
                <a:solidFill>
                  <a:srgbClr val="FF0000"/>
                </a:solidFill>
              </a:rPr>
              <a:t> </a:t>
            </a:r>
            <a:r>
              <a:rPr lang="de-DE" b="1" dirty="0" err="1">
                <a:solidFill>
                  <a:srgbClr val="FF0000"/>
                </a:solidFill>
              </a:rPr>
              <a:t>tests</a:t>
            </a:r>
            <a:r>
              <a:rPr lang="de-DE" b="1" dirty="0">
                <a:solidFill>
                  <a:srgbClr val="FF0000"/>
                </a:solidFill>
              </a:rPr>
              <a:t>.</a:t>
            </a:r>
          </a:p>
          <a:p>
            <a:pPr marL="0" indent="0">
              <a:buNone/>
            </a:pPr>
            <a:r>
              <a:rPr lang="en-US" dirty="0"/>
              <a:t>“The successful results confirm the suitability of the 130 nm CMOS process and of the analog and digital architectures that were implemented.” </a:t>
            </a:r>
            <a:endParaRPr lang="de-DE" dirty="0"/>
          </a:p>
          <a:p>
            <a:pPr marL="0" indent="0">
              <a:buNone/>
            </a:pPr>
            <a:endParaRPr lang="en-US" dirty="0">
              <a:solidFill>
                <a:schemeClr val="tx1"/>
              </a:solidFill>
            </a:endParaRPr>
          </a:p>
        </p:txBody>
      </p:sp>
      <p:sp>
        <p:nvSpPr>
          <p:cNvPr id="6" name="Title 5"/>
          <p:cNvSpPr>
            <a:spLocks noGrp="1"/>
          </p:cNvSpPr>
          <p:nvPr>
            <p:ph type="title"/>
          </p:nvPr>
        </p:nvSpPr>
        <p:spPr/>
        <p:txBody>
          <a:bodyPr>
            <a:normAutofit/>
          </a:bodyPr>
          <a:lstStyle/>
          <a:p>
            <a:r>
              <a:rPr lang="en-US" dirty="0"/>
              <a:t>WP4: Observations </a:t>
            </a:r>
          </a:p>
        </p:txBody>
      </p:sp>
      <p:sp>
        <p:nvSpPr>
          <p:cNvPr id="7" name="Footer Placeholder 6">
            <a:extLst>
              <a:ext uri="{FF2B5EF4-FFF2-40B4-BE49-F238E27FC236}">
                <a16:creationId xmlns:a16="http://schemas.microsoft.com/office/drawing/2014/main" id="{186727DF-A7BE-B743-8F19-5568DC30D8A0}"/>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657FD4C2-A17F-5D4D-BD0D-F15F973A21C1}"/>
              </a:ext>
            </a:extLst>
          </p:cNvPr>
          <p:cNvSpPr>
            <a:spLocks noGrp="1"/>
          </p:cNvSpPr>
          <p:nvPr>
            <p:ph type="sldNum" sz="quarter" idx="12"/>
          </p:nvPr>
        </p:nvSpPr>
        <p:spPr/>
        <p:txBody>
          <a:bodyPr/>
          <a:lstStyle/>
          <a:p>
            <a:fld id="{FC4456CD-832E-41F2-9893-C7650CCC5376}" type="slidenum">
              <a:rPr lang="en-GB" smtClean="0"/>
              <a:t>13</a:t>
            </a:fld>
            <a:endParaRPr lang="en-GB"/>
          </a:p>
        </p:txBody>
      </p:sp>
    </p:spTree>
    <p:extLst>
      <p:ext uri="{BB962C8B-B14F-4D97-AF65-F5344CB8AC3E}">
        <p14:creationId xmlns:p14="http://schemas.microsoft.com/office/powerpoint/2010/main" val="3402983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indent="0">
              <a:buNone/>
            </a:pPr>
            <a:r>
              <a:rPr lang="en-US" sz="2200" b="1" u="sng" dirty="0">
                <a:solidFill>
                  <a:srgbClr val="008000"/>
                </a:solidFill>
              </a:rPr>
              <a:t>WP 4: Microelectronics and Interconnects</a:t>
            </a:r>
            <a:endParaRPr lang="en-GB" sz="2000" b="1" u="sng" dirty="0">
              <a:solidFill>
                <a:srgbClr val="008000"/>
              </a:solidFill>
            </a:endParaRPr>
          </a:p>
          <a:p>
            <a:pPr marL="0" indent="0">
              <a:buNone/>
            </a:pPr>
            <a:endParaRPr lang="de-DE" dirty="0"/>
          </a:p>
          <a:p>
            <a:pPr marL="0" indent="0">
              <a:buNone/>
            </a:pPr>
            <a:r>
              <a:rPr lang="de-DE" dirty="0" err="1"/>
              <a:t>Important</a:t>
            </a:r>
            <a:r>
              <a:rPr lang="de-DE" dirty="0"/>
              <a:t> </a:t>
            </a:r>
            <a:r>
              <a:rPr lang="de-DE" dirty="0" err="1"/>
              <a:t>progress</a:t>
            </a:r>
            <a:r>
              <a:rPr lang="de-DE" dirty="0"/>
              <a:t> on </a:t>
            </a:r>
            <a:r>
              <a:rPr lang="de-DE" dirty="0" err="1"/>
              <a:t>the</a:t>
            </a:r>
            <a:r>
              <a:rPr lang="de-DE" dirty="0"/>
              <a:t> </a:t>
            </a:r>
            <a:r>
              <a:rPr lang="de-DE" dirty="0" err="1"/>
              <a:t>vias</a:t>
            </a:r>
            <a:r>
              <a:rPr lang="de-DE" dirty="0"/>
              <a:t> </a:t>
            </a:r>
            <a:r>
              <a:rPr lang="de-DE" dirty="0" err="1"/>
              <a:t>has</a:t>
            </a:r>
            <a:r>
              <a:rPr lang="de-DE" dirty="0"/>
              <a:t> </a:t>
            </a:r>
            <a:r>
              <a:rPr lang="de-DE" dirty="0" err="1"/>
              <a:t>been</a:t>
            </a:r>
            <a:r>
              <a:rPr lang="de-DE" dirty="0"/>
              <a:t> </a:t>
            </a:r>
            <a:r>
              <a:rPr lang="de-DE" dirty="0" err="1"/>
              <a:t>achieved</a:t>
            </a:r>
            <a:r>
              <a:rPr lang="de-DE" dirty="0"/>
              <a:t> in </a:t>
            </a:r>
            <a:r>
              <a:rPr lang="de-DE" dirty="0" err="1"/>
              <a:t>collaboration</a:t>
            </a:r>
            <a:r>
              <a:rPr lang="de-DE" dirty="0"/>
              <a:t> </a:t>
            </a:r>
            <a:r>
              <a:rPr lang="de-DE" dirty="0" err="1"/>
              <a:t>between</a:t>
            </a:r>
            <a:r>
              <a:rPr lang="de-DE" dirty="0"/>
              <a:t> Bonn </a:t>
            </a:r>
            <a:r>
              <a:rPr lang="de-DE" dirty="0" err="1"/>
              <a:t>and</a:t>
            </a:r>
            <a:r>
              <a:rPr lang="de-DE" dirty="0"/>
              <a:t> IZM (parallel </a:t>
            </a:r>
            <a:r>
              <a:rPr lang="de-DE" dirty="0" err="1"/>
              <a:t>effort</a:t>
            </a:r>
            <a:r>
              <a:rPr lang="de-DE" dirty="0"/>
              <a:t> </a:t>
            </a:r>
            <a:r>
              <a:rPr lang="de-DE" dirty="0" err="1"/>
              <a:t>has</a:t>
            </a:r>
            <a:r>
              <a:rPr lang="de-DE" dirty="0"/>
              <a:t> not </a:t>
            </a:r>
            <a:r>
              <a:rPr lang="de-DE" dirty="0" err="1"/>
              <a:t>reached</a:t>
            </a:r>
            <a:r>
              <a:rPr lang="de-DE" dirty="0"/>
              <a:t> a </a:t>
            </a:r>
            <a:r>
              <a:rPr lang="de-DE" dirty="0" err="1"/>
              <a:t>mature</a:t>
            </a:r>
            <a:r>
              <a:rPr lang="de-DE" dirty="0"/>
              <a:t> </a:t>
            </a:r>
            <a:r>
              <a:rPr lang="de-DE" dirty="0" err="1"/>
              <a:t>status</a:t>
            </a:r>
            <a:r>
              <a:rPr lang="de-DE" dirty="0"/>
              <a:t>):</a:t>
            </a:r>
          </a:p>
          <a:p>
            <a:pPr marL="0" indent="0">
              <a:buNone/>
            </a:pPr>
            <a:r>
              <a:rPr lang="de-DE" b="1" dirty="0" err="1">
                <a:solidFill>
                  <a:srgbClr val="FF0000"/>
                </a:solidFill>
              </a:rPr>
              <a:t>Successful</a:t>
            </a:r>
            <a:r>
              <a:rPr lang="de-DE" b="1" dirty="0">
                <a:solidFill>
                  <a:srgbClr val="FF0000"/>
                </a:solidFill>
              </a:rPr>
              <a:t> </a:t>
            </a:r>
            <a:r>
              <a:rPr lang="de-DE" b="1" dirty="0" err="1">
                <a:solidFill>
                  <a:srgbClr val="FF0000"/>
                </a:solidFill>
              </a:rPr>
              <a:t>Proof</a:t>
            </a:r>
            <a:r>
              <a:rPr lang="de-DE" b="1" dirty="0">
                <a:solidFill>
                  <a:srgbClr val="FF0000"/>
                </a:solidFill>
              </a:rPr>
              <a:t> </a:t>
            </a:r>
            <a:r>
              <a:rPr lang="de-DE" b="1" dirty="0" err="1">
                <a:solidFill>
                  <a:srgbClr val="FF0000"/>
                </a:solidFill>
              </a:rPr>
              <a:t>of</a:t>
            </a:r>
            <a:r>
              <a:rPr lang="de-DE" b="1" dirty="0">
                <a:solidFill>
                  <a:srgbClr val="FF0000"/>
                </a:solidFill>
              </a:rPr>
              <a:t> </a:t>
            </a:r>
            <a:r>
              <a:rPr lang="de-DE" b="1" dirty="0" err="1">
                <a:solidFill>
                  <a:srgbClr val="FF0000"/>
                </a:solidFill>
              </a:rPr>
              <a:t>Concept</a:t>
            </a:r>
            <a:r>
              <a:rPr lang="de-DE" b="1" dirty="0">
                <a:solidFill>
                  <a:srgbClr val="FF0000"/>
                </a:solidFill>
              </a:rPr>
              <a:t> </a:t>
            </a:r>
            <a:r>
              <a:rPr lang="de-DE" b="1" dirty="0" err="1">
                <a:solidFill>
                  <a:srgbClr val="FF0000"/>
                </a:solidFill>
              </a:rPr>
              <a:t>project</a:t>
            </a:r>
            <a:endParaRPr lang="de-DE" b="1" dirty="0">
              <a:solidFill>
                <a:srgbClr val="FF0000"/>
              </a:solidFill>
            </a:endParaRPr>
          </a:p>
          <a:p>
            <a:pPr marL="0" indent="0">
              <a:buNone/>
            </a:pPr>
            <a:endParaRPr lang="de-DE" dirty="0"/>
          </a:p>
          <a:p>
            <a:pPr>
              <a:buFontTx/>
              <a:buChar char="-"/>
            </a:pPr>
            <a:r>
              <a:rPr lang="de-DE" b="1" dirty="0">
                <a:solidFill>
                  <a:srgbClr val="FF0000"/>
                </a:solidFill>
              </a:rPr>
              <a:t>Modules </a:t>
            </a:r>
            <a:r>
              <a:rPr lang="de-DE" b="1" dirty="0" err="1">
                <a:solidFill>
                  <a:srgbClr val="FF0000"/>
                </a:solidFill>
              </a:rPr>
              <a:t>with</a:t>
            </a:r>
            <a:r>
              <a:rPr lang="de-DE" b="1" dirty="0">
                <a:solidFill>
                  <a:srgbClr val="FF0000"/>
                </a:solidFill>
              </a:rPr>
              <a:t> </a:t>
            </a:r>
            <a:r>
              <a:rPr lang="de-DE" b="1" dirty="0" err="1">
                <a:solidFill>
                  <a:srgbClr val="FF0000"/>
                </a:solidFill>
              </a:rPr>
              <a:t>vias</a:t>
            </a:r>
            <a:r>
              <a:rPr lang="de-DE" b="1" dirty="0">
                <a:solidFill>
                  <a:srgbClr val="FF0000"/>
                </a:solidFill>
              </a:rPr>
              <a:t> </a:t>
            </a:r>
            <a:r>
              <a:rPr lang="de-DE" b="1" dirty="0" err="1">
                <a:solidFill>
                  <a:srgbClr val="FF0000"/>
                </a:solidFill>
              </a:rPr>
              <a:t>with</a:t>
            </a:r>
            <a:r>
              <a:rPr lang="de-DE" b="1" dirty="0">
                <a:solidFill>
                  <a:srgbClr val="FF0000"/>
                </a:solidFill>
              </a:rPr>
              <a:t> </a:t>
            </a:r>
            <a:r>
              <a:rPr lang="de-DE" b="1" dirty="0" err="1">
                <a:solidFill>
                  <a:srgbClr val="FF0000"/>
                </a:solidFill>
              </a:rPr>
              <a:t>the</a:t>
            </a:r>
            <a:r>
              <a:rPr lang="de-DE" b="1" dirty="0">
                <a:solidFill>
                  <a:srgbClr val="FF0000"/>
                </a:solidFill>
              </a:rPr>
              <a:t> FEI4 </a:t>
            </a:r>
            <a:r>
              <a:rPr lang="de-DE" b="1" dirty="0" err="1">
                <a:solidFill>
                  <a:srgbClr val="FF0000"/>
                </a:solidFill>
              </a:rPr>
              <a:t>chip</a:t>
            </a:r>
            <a:r>
              <a:rPr lang="de-DE" b="1" dirty="0">
                <a:solidFill>
                  <a:srgbClr val="FF0000"/>
                </a:solidFill>
              </a:rPr>
              <a:t> </a:t>
            </a:r>
            <a:r>
              <a:rPr lang="de-DE" b="1" dirty="0" err="1">
                <a:solidFill>
                  <a:srgbClr val="FF0000"/>
                </a:solidFill>
              </a:rPr>
              <a:t>work</a:t>
            </a:r>
            <a:r>
              <a:rPr lang="de-DE" b="1" dirty="0">
                <a:solidFill>
                  <a:srgbClr val="FF0000"/>
                </a:solidFill>
              </a:rPr>
              <a:t> </a:t>
            </a:r>
            <a:r>
              <a:rPr lang="de-DE" b="1" dirty="0" err="1">
                <a:solidFill>
                  <a:srgbClr val="FF0000"/>
                </a:solidFill>
              </a:rPr>
              <a:t>as</a:t>
            </a:r>
            <a:r>
              <a:rPr lang="de-DE" b="1" dirty="0">
                <a:solidFill>
                  <a:srgbClr val="FF0000"/>
                </a:solidFill>
              </a:rPr>
              <a:t> </a:t>
            </a:r>
            <a:r>
              <a:rPr lang="de-DE" b="1" dirty="0" err="1">
                <a:solidFill>
                  <a:srgbClr val="FF0000"/>
                </a:solidFill>
              </a:rPr>
              <a:t>well</a:t>
            </a:r>
            <a:r>
              <a:rPr lang="de-DE" b="1" dirty="0">
                <a:solidFill>
                  <a:srgbClr val="FF0000"/>
                </a:solidFill>
              </a:rPr>
              <a:t> </a:t>
            </a:r>
            <a:r>
              <a:rPr lang="de-DE" b="1" dirty="0" err="1">
                <a:solidFill>
                  <a:srgbClr val="FF0000"/>
                </a:solidFill>
              </a:rPr>
              <a:t>as</a:t>
            </a:r>
            <a:r>
              <a:rPr lang="de-DE" b="1" dirty="0">
                <a:solidFill>
                  <a:srgbClr val="FF0000"/>
                </a:solidFill>
              </a:rPr>
              <a:t> </a:t>
            </a:r>
            <a:r>
              <a:rPr lang="de-DE" b="1" dirty="0" err="1">
                <a:solidFill>
                  <a:srgbClr val="FF0000"/>
                </a:solidFill>
              </a:rPr>
              <a:t>standard</a:t>
            </a:r>
            <a:r>
              <a:rPr lang="de-DE" b="1" dirty="0">
                <a:solidFill>
                  <a:srgbClr val="FF0000"/>
                </a:solidFill>
              </a:rPr>
              <a:t> </a:t>
            </a:r>
            <a:r>
              <a:rPr lang="de-DE" b="1" dirty="0" err="1">
                <a:solidFill>
                  <a:srgbClr val="FF0000"/>
                </a:solidFill>
              </a:rPr>
              <a:t>chips</a:t>
            </a:r>
            <a:r>
              <a:rPr lang="de-DE" b="1" dirty="0">
                <a:solidFill>
                  <a:srgbClr val="FF0000"/>
                </a:solidFill>
              </a:rPr>
              <a:t>. </a:t>
            </a:r>
          </a:p>
          <a:p>
            <a:pPr>
              <a:buFontTx/>
              <a:buChar char="-"/>
            </a:pPr>
            <a:r>
              <a:rPr lang="de-DE" dirty="0" err="1"/>
              <a:t>Some</a:t>
            </a:r>
            <a:r>
              <a:rPr lang="de-DE" dirty="0"/>
              <a:t> 90% </a:t>
            </a:r>
            <a:r>
              <a:rPr lang="de-DE" dirty="0" err="1"/>
              <a:t>yield</a:t>
            </a:r>
            <a:r>
              <a:rPr lang="de-DE" dirty="0"/>
              <a:t> (!!)</a:t>
            </a:r>
          </a:p>
          <a:p>
            <a:pPr>
              <a:buFontTx/>
              <a:buChar char="-"/>
            </a:pPr>
            <a:r>
              <a:rPr lang="de-DE" dirty="0"/>
              <a:t>Next </a:t>
            </a:r>
            <a:r>
              <a:rPr lang="de-DE" dirty="0" err="1"/>
              <a:t>step</a:t>
            </a:r>
            <a:r>
              <a:rPr lang="de-DE" dirty="0"/>
              <a:t>: </a:t>
            </a:r>
            <a:r>
              <a:rPr lang="de-DE" dirty="0" err="1"/>
              <a:t>try</a:t>
            </a:r>
            <a:r>
              <a:rPr lang="de-DE" dirty="0"/>
              <a:t> out </a:t>
            </a:r>
            <a:r>
              <a:rPr lang="de-DE" dirty="0" err="1"/>
              <a:t>with</a:t>
            </a:r>
            <a:r>
              <a:rPr lang="de-DE" dirty="0"/>
              <a:t> RD53-A. </a:t>
            </a:r>
            <a:r>
              <a:rPr lang="de-DE" dirty="0" err="1"/>
              <a:t>Aim</a:t>
            </a:r>
            <a:r>
              <a:rPr lang="de-DE" dirty="0"/>
              <a:t> </a:t>
            </a:r>
            <a:r>
              <a:rPr lang="de-DE" dirty="0" err="1"/>
              <a:t>for</a:t>
            </a:r>
            <a:r>
              <a:rPr lang="de-DE" dirty="0"/>
              <a:t> </a:t>
            </a:r>
            <a:r>
              <a:rPr lang="de-DE" dirty="0" err="1"/>
              <a:t>test</a:t>
            </a:r>
            <a:r>
              <a:rPr lang="de-DE" dirty="0"/>
              <a:t> </a:t>
            </a:r>
            <a:r>
              <a:rPr lang="de-DE" dirty="0" err="1"/>
              <a:t>results</a:t>
            </a:r>
            <a:r>
              <a:rPr lang="de-DE" dirty="0"/>
              <a:t> in M58 </a:t>
            </a:r>
          </a:p>
          <a:p>
            <a:pPr marL="0" indent="0">
              <a:buNone/>
            </a:pPr>
            <a:endParaRPr lang="de-DE" dirty="0"/>
          </a:p>
          <a:p>
            <a:pPr marL="0" indent="0">
              <a:buNone/>
            </a:pPr>
            <a:r>
              <a:rPr lang="de-DE" dirty="0"/>
              <a:t>Note: AIDA </a:t>
            </a:r>
            <a:r>
              <a:rPr lang="de-DE" dirty="0" err="1"/>
              <a:t>deemed</a:t>
            </a:r>
            <a:r>
              <a:rPr lang="de-DE" dirty="0"/>
              <a:t> </a:t>
            </a:r>
            <a:r>
              <a:rPr lang="de-DE" dirty="0" err="1"/>
              <a:t>to</a:t>
            </a:r>
            <a:r>
              <a:rPr lang="de-DE" dirty="0"/>
              <a:t> </a:t>
            </a:r>
            <a:r>
              <a:rPr lang="de-DE" dirty="0" err="1"/>
              <a:t>have</a:t>
            </a:r>
            <a:r>
              <a:rPr lang="de-DE" dirty="0"/>
              <a:t> </a:t>
            </a:r>
            <a:r>
              <a:rPr lang="de-DE" dirty="0" err="1"/>
              <a:t>been</a:t>
            </a:r>
            <a:r>
              <a:rPr lang="de-DE" dirty="0"/>
              <a:t> essential </a:t>
            </a:r>
            <a:r>
              <a:rPr lang="de-DE" dirty="0" err="1"/>
              <a:t>to</a:t>
            </a:r>
            <a:r>
              <a:rPr lang="de-DE" dirty="0"/>
              <a:t> do </a:t>
            </a:r>
            <a:r>
              <a:rPr lang="de-DE" dirty="0" err="1"/>
              <a:t>this</a:t>
            </a:r>
            <a:r>
              <a:rPr lang="de-DE" dirty="0"/>
              <a:t>!</a:t>
            </a:r>
          </a:p>
          <a:p>
            <a:pPr marL="0" indent="0">
              <a:buNone/>
            </a:pPr>
            <a:r>
              <a:rPr lang="de-DE" dirty="0"/>
              <a:t>           </a:t>
            </a:r>
            <a:r>
              <a:rPr lang="de-DE" dirty="0" err="1"/>
              <a:t>Implications</a:t>
            </a:r>
            <a:r>
              <a:rPr lang="de-DE" dirty="0"/>
              <a:t> </a:t>
            </a:r>
            <a:r>
              <a:rPr lang="de-DE" dirty="0" err="1"/>
              <a:t>for</a:t>
            </a:r>
            <a:r>
              <a:rPr lang="de-DE" dirty="0"/>
              <a:t> </a:t>
            </a:r>
            <a:r>
              <a:rPr lang="de-DE" dirty="0" err="1"/>
              <a:t>industrial</a:t>
            </a:r>
            <a:r>
              <a:rPr lang="de-DE" dirty="0"/>
              <a:t> </a:t>
            </a:r>
            <a:r>
              <a:rPr lang="de-DE" dirty="0" err="1"/>
              <a:t>applications</a:t>
            </a:r>
            <a:endParaRPr lang="de-DE" dirty="0"/>
          </a:p>
          <a:p>
            <a:pPr marL="0" indent="0">
              <a:buNone/>
            </a:pPr>
            <a:r>
              <a:rPr lang="de-DE" dirty="0"/>
              <a:t>           </a:t>
            </a:r>
            <a:r>
              <a:rPr lang="de-DE" b="1" dirty="0" err="1">
                <a:solidFill>
                  <a:srgbClr val="FF0000"/>
                </a:solidFill>
              </a:rPr>
              <a:t>Highly</a:t>
            </a:r>
            <a:r>
              <a:rPr lang="de-DE" b="1" dirty="0">
                <a:solidFill>
                  <a:srgbClr val="FF0000"/>
                </a:solidFill>
              </a:rPr>
              <a:t> </a:t>
            </a:r>
            <a:r>
              <a:rPr lang="de-DE" b="1" dirty="0" err="1">
                <a:solidFill>
                  <a:srgbClr val="FF0000"/>
                </a:solidFill>
              </a:rPr>
              <a:t>interesting</a:t>
            </a:r>
            <a:r>
              <a:rPr lang="de-DE" b="1" dirty="0">
                <a:solidFill>
                  <a:srgbClr val="FF0000"/>
                </a:solidFill>
              </a:rPr>
              <a:t> </a:t>
            </a:r>
            <a:r>
              <a:rPr lang="de-DE" b="1" dirty="0" err="1">
                <a:solidFill>
                  <a:srgbClr val="FF0000"/>
                </a:solidFill>
              </a:rPr>
              <a:t>for</a:t>
            </a:r>
            <a:r>
              <a:rPr lang="de-DE" b="1" dirty="0">
                <a:solidFill>
                  <a:srgbClr val="FF0000"/>
                </a:solidFill>
              </a:rPr>
              <a:t> </a:t>
            </a:r>
            <a:r>
              <a:rPr lang="de-DE" b="1" dirty="0" err="1">
                <a:solidFill>
                  <a:srgbClr val="FF0000"/>
                </a:solidFill>
              </a:rPr>
              <a:t>planned</a:t>
            </a:r>
            <a:r>
              <a:rPr lang="de-DE" b="1" dirty="0">
                <a:solidFill>
                  <a:srgbClr val="FF0000"/>
                </a:solidFill>
              </a:rPr>
              <a:t> </a:t>
            </a:r>
            <a:r>
              <a:rPr lang="de-DE" b="1" dirty="0" err="1">
                <a:solidFill>
                  <a:srgbClr val="FF0000"/>
                </a:solidFill>
              </a:rPr>
              <a:t>replacement</a:t>
            </a:r>
            <a:r>
              <a:rPr lang="de-DE" b="1" dirty="0">
                <a:solidFill>
                  <a:srgbClr val="FF0000"/>
                </a:solidFill>
              </a:rPr>
              <a:t> </a:t>
            </a:r>
            <a:r>
              <a:rPr lang="de-DE" b="1" dirty="0" err="1">
                <a:solidFill>
                  <a:srgbClr val="FF0000"/>
                </a:solidFill>
              </a:rPr>
              <a:t>of</a:t>
            </a:r>
            <a:r>
              <a:rPr lang="de-DE" b="1" dirty="0">
                <a:solidFill>
                  <a:srgbClr val="FF0000"/>
                </a:solidFill>
              </a:rPr>
              <a:t> </a:t>
            </a:r>
            <a:r>
              <a:rPr lang="de-DE" b="1" dirty="0" err="1">
                <a:solidFill>
                  <a:srgbClr val="FF0000"/>
                </a:solidFill>
              </a:rPr>
              <a:t>pixel</a:t>
            </a:r>
            <a:r>
              <a:rPr lang="de-DE" b="1" dirty="0">
                <a:solidFill>
                  <a:srgbClr val="FF0000"/>
                </a:solidFill>
              </a:rPr>
              <a:t> </a:t>
            </a:r>
            <a:r>
              <a:rPr lang="de-DE" b="1" dirty="0" err="1">
                <a:solidFill>
                  <a:srgbClr val="FF0000"/>
                </a:solidFill>
              </a:rPr>
              <a:t>layers</a:t>
            </a:r>
            <a:r>
              <a:rPr lang="de-DE" b="1" dirty="0">
                <a:solidFill>
                  <a:srgbClr val="FF0000"/>
                </a:solidFill>
              </a:rPr>
              <a:t> </a:t>
            </a:r>
            <a:r>
              <a:rPr lang="de-DE" b="1" dirty="0" err="1">
                <a:solidFill>
                  <a:srgbClr val="FF0000"/>
                </a:solidFill>
              </a:rPr>
              <a:t>during</a:t>
            </a:r>
            <a:r>
              <a:rPr lang="de-DE" b="1" dirty="0">
                <a:solidFill>
                  <a:srgbClr val="FF0000"/>
                </a:solidFill>
              </a:rPr>
              <a:t> </a:t>
            </a:r>
          </a:p>
          <a:p>
            <a:pPr marL="0" indent="0">
              <a:buNone/>
            </a:pPr>
            <a:r>
              <a:rPr lang="de-DE" b="1" dirty="0">
                <a:solidFill>
                  <a:srgbClr val="FF0000"/>
                </a:solidFill>
              </a:rPr>
              <a:t>           LHC Run 2 </a:t>
            </a:r>
          </a:p>
        </p:txBody>
      </p:sp>
      <p:sp>
        <p:nvSpPr>
          <p:cNvPr id="6" name="Title 5"/>
          <p:cNvSpPr>
            <a:spLocks noGrp="1"/>
          </p:cNvSpPr>
          <p:nvPr>
            <p:ph type="title"/>
          </p:nvPr>
        </p:nvSpPr>
        <p:spPr/>
        <p:txBody>
          <a:bodyPr>
            <a:normAutofit/>
          </a:bodyPr>
          <a:lstStyle/>
          <a:p>
            <a:r>
              <a:rPr lang="en-US" dirty="0"/>
              <a:t>WP4: Observations </a:t>
            </a:r>
          </a:p>
        </p:txBody>
      </p:sp>
      <p:sp>
        <p:nvSpPr>
          <p:cNvPr id="7" name="Footer Placeholder 6">
            <a:extLst>
              <a:ext uri="{FF2B5EF4-FFF2-40B4-BE49-F238E27FC236}">
                <a16:creationId xmlns:a16="http://schemas.microsoft.com/office/drawing/2014/main" id="{5E96A2DA-3C3F-4640-9241-C02CD0AFCA5D}"/>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218D0DFE-82EE-EF4A-BEDE-E32F75CF157A}"/>
              </a:ext>
            </a:extLst>
          </p:cNvPr>
          <p:cNvSpPr>
            <a:spLocks noGrp="1"/>
          </p:cNvSpPr>
          <p:nvPr>
            <p:ph type="sldNum" sz="quarter" idx="12"/>
          </p:nvPr>
        </p:nvSpPr>
        <p:spPr/>
        <p:txBody>
          <a:bodyPr/>
          <a:lstStyle/>
          <a:p>
            <a:fld id="{FC4456CD-832E-41F2-9893-C7650CCC5376}" type="slidenum">
              <a:rPr lang="en-GB" smtClean="0"/>
              <a:t>14</a:t>
            </a:fld>
            <a:endParaRPr lang="en-GB"/>
          </a:p>
        </p:txBody>
      </p:sp>
    </p:spTree>
    <p:extLst>
      <p:ext uri="{BB962C8B-B14F-4D97-AF65-F5344CB8AC3E}">
        <p14:creationId xmlns:p14="http://schemas.microsoft.com/office/powerpoint/2010/main" val="5741165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384939"/>
          </a:xfrm>
        </p:spPr>
        <p:txBody>
          <a:bodyPr>
            <a:normAutofit fontScale="85000" lnSpcReduction="20000"/>
          </a:bodyPr>
          <a:lstStyle/>
          <a:p>
            <a:pPr marL="0" indent="0">
              <a:buNone/>
            </a:pPr>
            <a:r>
              <a:rPr lang="en-US" sz="2200" b="1" u="sng" dirty="0">
                <a:solidFill>
                  <a:srgbClr val="008000"/>
                </a:solidFill>
              </a:rPr>
              <a:t>WP 5: Data acquisition system for beam tests</a:t>
            </a:r>
          </a:p>
          <a:p>
            <a:r>
              <a:rPr lang="en-US" dirty="0"/>
              <a:t>Trigger Logic Units (TLUs) are in place and working in labs across Europe</a:t>
            </a:r>
          </a:p>
          <a:p>
            <a:pPr lvl="1"/>
            <a:r>
              <a:rPr lang="en-US" dirty="0"/>
              <a:t>We believe that </a:t>
            </a:r>
            <a:r>
              <a:rPr lang="en-US" b="1" dirty="0"/>
              <a:t>continuing support </a:t>
            </a:r>
            <a:r>
              <a:rPr lang="en-US" dirty="0"/>
              <a:t>for the this hardware is vital to profit from this work</a:t>
            </a:r>
          </a:p>
          <a:p>
            <a:pPr lvl="1"/>
            <a:r>
              <a:rPr lang="en-US" dirty="0"/>
              <a:t>Finding a </a:t>
            </a:r>
            <a:r>
              <a:rPr lang="en-US" b="1" dirty="0"/>
              <a:t>sustainable</a:t>
            </a:r>
            <a:r>
              <a:rPr lang="en-US" dirty="0"/>
              <a:t> way to produce more units is a priority</a:t>
            </a:r>
          </a:p>
          <a:p>
            <a:pPr lvl="1"/>
            <a:r>
              <a:rPr lang="en-US" dirty="0"/>
              <a:t>Releasing the product as open hardware is a positive step</a:t>
            </a:r>
          </a:p>
          <a:p>
            <a:r>
              <a:rPr lang="en-US" dirty="0"/>
              <a:t>EUDAQ2 Software</a:t>
            </a:r>
          </a:p>
          <a:p>
            <a:pPr lvl="1"/>
            <a:r>
              <a:rPr lang="en-US" dirty="0"/>
              <a:t>Working in a number of test beam and telescope setups, delivering improved functionality</a:t>
            </a:r>
          </a:p>
          <a:p>
            <a:pPr lvl="1"/>
            <a:r>
              <a:rPr lang="en-US" dirty="0"/>
              <a:t>We recommend solid software development practice (track issues, continuous integration) to </a:t>
            </a:r>
            <a:r>
              <a:rPr lang="en-US" b="1" dirty="0"/>
              <a:t>support production work</a:t>
            </a:r>
            <a:r>
              <a:rPr lang="en-US" dirty="0"/>
              <a:t> and shake out bugs – not quite robust yet</a:t>
            </a:r>
            <a:endParaRPr lang="en-US" b="1" dirty="0"/>
          </a:p>
          <a:p>
            <a:r>
              <a:rPr lang="en-US" dirty="0"/>
              <a:t>AHCAL and </a:t>
            </a:r>
            <a:r>
              <a:rPr lang="en-US" dirty="0" err="1"/>
              <a:t>SiCAL</a:t>
            </a:r>
            <a:r>
              <a:rPr lang="en-US" dirty="0"/>
              <a:t> DAQ</a:t>
            </a:r>
          </a:p>
          <a:p>
            <a:pPr lvl="1"/>
            <a:r>
              <a:rPr lang="en-US" dirty="0"/>
              <a:t>Both projects </a:t>
            </a:r>
            <a:r>
              <a:rPr lang="en-US" b="1" dirty="0"/>
              <a:t>working and using AIDA2020 TLUs and EUDAQ2</a:t>
            </a:r>
          </a:p>
          <a:p>
            <a:pPr lvl="1"/>
            <a:r>
              <a:rPr lang="en-US" dirty="0"/>
              <a:t>This finds issues: bugs, glitches and missing features – these need fixed</a:t>
            </a:r>
          </a:p>
          <a:p>
            <a:pPr lvl="2"/>
            <a:r>
              <a:rPr lang="en-US" dirty="0"/>
              <a:t>Support here is an essential part of making a robust production system</a:t>
            </a:r>
          </a:p>
          <a:p>
            <a:r>
              <a:rPr lang="en-US" dirty="0"/>
              <a:t>DQM4HEP</a:t>
            </a:r>
          </a:p>
          <a:p>
            <a:pPr lvl="1"/>
            <a:r>
              <a:rPr lang="en-US" dirty="0"/>
              <a:t>No update this year –  stalled due to lack of effort</a:t>
            </a:r>
          </a:p>
          <a:p>
            <a:pPr lvl="1"/>
            <a:endParaRPr lang="en-US" dirty="0"/>
          </a:p>
          <a:p>
            <a:r>
              <a:rPr lang="en-US" dirty="0"/>
              <a:t>Work Package 5 has delivered all key milestones and deliverables</a:t>
            </a:r>
          </a:p>
          <a:p>
            <a:pPr lvl="1"/>
            <a:r>
              <a:rPr lang="en-US" dirty="0">
                <a:solidFill>
                  <a:srgbClr val="FF0000"/>
                </a:solidFill>
              </a:rPr>
              <a:t>Congratulations on that success!</a:t>
            </a:r>
          </a:p>
          <a:p>
            <a:pPr lvl="2"/>
            <a:r>
              <a:rPr lang="en-US" sz="1800" dirty="0"/>
              <a:t>A number of </a:t>
            </a:r>
            <a:r>
              <a:rPr lang="en-US" sz="1800" b="1" dirty="0"/>
              <a:t>publications now in the pipeline </a:t>
            </a:r>
            <a:r>
              <a:rPr lang="en-US" sz="1800" dirty="0"/>
              <a:t>and we strongly support that effort</a:t>
            </a:r>
          </a:p>
          <a:p>
            <a:pPr lvl="1"/>
            <a:r>
              <a:rPr lang="en-US" dirty="0"/>
              <a:t>TLU and EUDAQ2 are now a </a:t>
            </a:r>
            <a:r>
              <a:rPr lang="en-US" b="1" i="1" dirty="0"/>
              <a:t>working system </a:t>
            </a:r>
            <a:r>
              <a:rPr lang="en-US" dirty="0"/>
              <a:t>that need support and further development to be a real success – should be in AIDA++</a:t>
            </a:r>
          </a:p>
          <a:p>
            <a:pPr lvl="1"/>
            <a:r>
              <a:rPr lang="en-US" dirty="0"/>
              <a:t>DQM4HEP has not made it for online monitoring, but a need still exists – this is something to consider for AIDA++, but unique features and target use cases should be very well defined</a:t>
            </a:r>
          </a:p>
        </p:txBody>
      </p:sp>
      <p:sp>
        <p:nvSpPr>
          <p:cNvPr id="6" name="Title 5"/>
          <p:cNvSpPr>
            <a:spLocks noGrp="1"/>
          </p:cNvSpPr>
          <p:nvPr>
            <p:ph type="title"/>
          </p:nvPr>
        </p:nvSpPr>
        <p:spPr/>
        <p:txBody>
          <a:bodyPr/>
          <a:lstStyle/>
          <a:p>
            <a:r>
              <a:rPr lang="en-US" dirty="0"/>
              <a:t>WP5: Observations </a:t>
            </a:r>
          </a:p>
        </p:txBody>
      </p:sp>
      <p:sp>
        <p:nvSpPr>
          <p:cNvPr id="7" name="Footer Placeholder 6">
            <a:extLst>
              <a:ext uri="{FF2B5EF4-FFF2-40B4-BE49-F238E27FC236}">
                <a16:creationId xmlns:a16="http://schemas.microsoft.com/office/drawing/2014/main" id="{C99648B5-D085-9048-A15D-165364DED273}"/>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C1CA3940-4E4F-7C4B-BFC2-EAF786028FF3}"/>
              </a:ext>
            </a:extLst>
          </p:cNvPr>
          <p:cNvSpPr>
            <a:spLocks noGrp="1"/>
          </p:cNvSpPr>
          <p:nvPr>
            <p:ph type="sldNum" sz="quarter" idx="12"/>
          </p:nvPr>
        </p:nvSpPr>
        <p:spPr/>
        <p:txBody>
          <a:bodyPr/>
          <a:lstStyle/>
          <a:p>
            <a:fld id="{FC4456CD-832E-41F2-9893-C7650CCC5376}" type="slidenum">
              <a:rPr lang="en-GB" smtClean="0"/>
              <a:t>15</a:t>
            </a:fld>
            <a:endParaRPr lang="en-GB"/>
          </a:p>
        </p:txBody>
      </p:sp>
    </p:spTree>
    <p:extLst>
      <p:ext uri="{BB962C8B-B14F-4D97-AF65-F5344CB8AC3E}">
        <p14:creationId xmlns:p14="http://schemas.microsoft.com/office/powerpoint/2010/main" val="3800283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12188"/>
          </a:xfrm>
        </p:spPr>
        <p:txBody>
          <a:bodyPr>
            <a:normAutofit/>
          </a:bodyPr>
          <a:lstStyle/>
          <a:p>
            <a:pPr marL="0" indent="0">
              <a:buNone/>
            </a:pPr>
            <a:r>
              <a:rPr lang="en-US" sz="2000" b="1" u="sng" dirty="0">
                <a:solidFill>
                  <a:srgbClr val="008000"/>
                </a:solidFill>
              </a:rPr>
              <a:t>WP 6: Novel CMOS sensors</a:t>
            </a:r>
            <a:endParaRPr lang="en-GB" sz="2000" b="1" u="sng" dirty="0">
              <a:solidFill>
                <a:srgbClr val="008000"/>
              </a:solidFill>
            </a:endParaRPr>
          </a:p>
          <a:p>
            <a:r>
              <a:rPr lang="en-US" dirty="0"/>
              <a:t>The four deliverables (no milestones) during this reporting period, which were all met: </a:t>
            </a:r>
          </a:p>
          <a:p>
            <a:pPr lvl="1"/>
            <a:r>
              <a:rPr lang="en-US" dirty="0"/>
              <a:t>D6.1: Delivery of TCAD libraries</a:t>
            </a:r>
          </a:p>
          <a:p>
            <a:pPr lvl="1"/>
            <a:r>
              <a:rPr lang="en-US" dirty="0"/>
              <a:t>D6.2: Sensor-design guidelines  (report is imminent)</a:t>
            </a:r>
          </a:p>
          <a:p>
            <a:pPr lvl="1"/>
            <a:r>
              <a:rPr lang="en-US" dirty="0"/>
              <a:t>D6.6: Delivery of Assemblies </a:t>
            </a:r>
          </a:p>
          <a:p>
            <a:pPr lvl="1"/>
            <a:r>
              <a:rPr lang="en-US" dirty="0"/>
              <a:t>D6.7: Recommendation for industrialization </a:t>
            </a:r>
          </a:p>
          <a:p>
            <a:endParaRPr lang="en-US" dirty="0"/>
          </a:p>
          <a:p>
            <a:pPr marL="0" indent="0">
              <a:buNone/>
            </a:pPr>
            <a:r>
              <a:rPr lang="en-US" sz="2000" b="1" u="sng" dirty="0">
                <a:solidFill>
                  <a:srgbClr val="008000"/>
                </a:solidFill>
              </a:rPr>
              <a:t>Deliverables</a:t>
            </a:r>
          </a:p>
          <a:p>
            <a:pPr lvl="0"/>
            <a:r>
              <a:rPr lang="en-US" sz="2000" dirty="0"/>
              <a:t>D6.1: TCAD Libraries </a:t>
            </a:r>
          </a:p>
          <a:p>
            <a:pPr lvl="1"/>
            <a:r>
              <a:rPr lang="en-US" sz="1700" dirty="0"/>
              <a:t>Developed and delivered detailed simulations of HVCMOS silicon devices. </a:t>
            </a:r>
          </a:p>
          <a:p>
            <a:pPr lvl="1"/>
            <a:r>
              <a:rPr lang="en-US" sz="1700" dirty="0"/>
              <a:t>Comparison with measurements done on devices before and after irradiation (LFCPIXV2)</a:t>
            </a:r>
          </a:p>
          <a:p>
            <a:pPr lvl="1"/>
            <a:r>
              <a:rPr lang="en-US" sz="1700" dirty="0"/>
              <a:t>Verified detailed simulation </a:t>
            </a:r>
          </a:p>
          <a:p>
            <a:pPr lvl="1"/>
            <a:r>
              <a:rPr lang="en-US" sz="1700" dirty="0"/>
              <a:t>Detailed description and release of simulation protocol would be beneficial to the community at large. </a:t>
            </a:r>
          </a:p>
        </p:txBody>
      </p:sp>
      <p:sp>
        <p:nvSpPr>
          <p:cNvPr id="6" name="Title 5"/>
          <p:cNvSpPr>
            <a:spLocks noGrp="1"/>
          </p:cNvSpPr>
          <p:nvPr>
            <p:ph type="title"/>
          </p:nvPr>
        </p:nvSpPr>
        <p:spPr/>
        <p:txBody>
          <a:bodyPr/>
          <a:lstStyle/>
          <a:p>
            <a:r>
              <a:rPr lang="en-US" dirty="0"/>
              <a:t>WP6: Observations </a:t>
            </a:r>
          </a:p>
        </p:txBody>
      </p:sp>
      <p:sp>
        <p:nvSpPr>
          <p:cNvPr id="7" name="Footer Placeholder 6">
            <a:extLst>
              <a:ext uri="{FF2B5EF4-FFF2-40B4-BE49-F238E27FC236}">
                <a16:creationId xmlns:a16="http://schemas.microsoft.com/office/drawing/2014/main" id="{7B48D435-502D-CF47-B0DE-45781F02D353}"/>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C4770F58-AB32-9E41-8356-B551ED9B35D8}"/>
              </a:ext>
            </a:extLst>
          </p:cNvPr>
          <p:cNvSpPr>
            <a:spLocks noGrp="1"/>
          </p:cNvSpPr>
          <p:nvPr>
            <p:ph type="sldNum" sz="quarter" idx="12"/>
          </p:nvPr>
        </p:nvSpPr>
        <p:spPr/>
        <p:txBody>
          <a:bodyPr/>
          <a:lstStyle/>
          <a:p>
            <a:fld id="{FC4456CD-832E-41F2-9893-C7650CCC5376}" type="slidenum">
              <a:rPr lang="en-GB" smtClean="0"/>
              <a:t>16</a:t>
            </a:fld>
            <a:endParaRPr lang="en-GB"/>
          </a:p>
        </p:txBody>
      </p:sp>
    </p:spTree>
    <p:extLst>
      <p:ext uri="{BB962C8B-B14F-4D97-AF65-F5344CB8AC3E}">
        <p14:creationId xmlns:p14="http://schemas.microsoft.com/office/powerpoint/2010/main" val="14689049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12188"/>
          </a:xfrm>
        </p:spPr>
        <p:txBody>
          <a:bodyPr>
            <a:normAutofit fontScale="92500" lnSpcReduction="10000"/>
          </a:bodyPr>
          <a:lstStyle/>
          <a:p>
            <a:pPr lvl="0"/>
            <a:r>
              <a:rPr lang="en-US" sz="2000" b="1" dirty="0"/>
              <a:t>D6.2 Sensor Design Guidelines: </a:t>
            </a:r>
          </a:p>
          <a:p>
            <a:pPr lvl="1"/>
            <a:r>
              <a:rPr lang="en-US" dirty="0"/>
              <a:t>Simulation of the charge collection in different designs of depleted CMOS devices</a:t>
            </a:r>
          </a:p>
          <a:p>
            <a:pPr lvl="1"/>
            <a:r>
              <a:rPr lang="en-US" dirty="0"/>
              <a:t>Full simulation of devices studying aspects of HV/Bias isolation, its influence on other parts of the design, inter pixel isolation and breakdown performance, sensor guard ring design for maximum allowed bias </a:t>
            </a:r>
          </a:p>
          <a:p>
            <a:pPr lvl="1"/>
            <a:r>
              <a:rPr lang="en-US" dirty="0"/>
              <a:t>Study of pixel geometry (including dimensions and dose and energy of deep/sensor implants) and its effect on capacitance and charge collection.</a:t>
            </a:r>
          </a:p>
          <a:p>
            <a:r>
              <a:rPr lang="en-US" sz="2000" b="1" dirty="0">
                <a:solidFill>
                  <a:srgbClr val="FF0000"/>
                </a:solidFill>
              </a:rPr>
              <a:t>Valuable design study for depleted CMOS sensors</a:t>
            </a:r>
          </a:p>
          <a:p>
            <a:endParaRPr lang="en-US" sz="2000" dirty="0"/>
          </a:p>
          <a:p>
            <a:pPr lvl="0"/>
            <a:r>
              <a:rPr lang="en-US" sz="2000" b="1" dirty="0"/>
              <a:t>D6.6: Delivery of CMOS assemblies</a:t>
            </a:r>
          </a:p>
          <a:p>
            <a:pPr lvl="1"/>
            <a:r>
              <a:rPr lang="en-US" dirty="0"/>
              <a:t>H35Demo and FE-I4 ASIC AC coupled devices produced and tested. </a:t>
            </a:r>
          </a:p>
          <a:p>
            <a:pPr lvl="1"/>
            <a:r>
              <a:rPr lang="en-US" dirty="0"/>
              <a:t>H35Demo and FE-I4 ASIC AC and DC coupled device produced and tested </a:t>
            </a:r>
          </a:p>
          <a:p>
            <a:pPr lvl="1"/>
            <a:r>
              <a:rPr lang="en-US" dirty="0"/>
              <a:t>LFCPIX and FE-I4 DC coupled devices were produced. </a:t>
            </a:r>
          </a:p>
          <a:p>
            <a:pPr lvl="1"/>
            <a:r>
              <a:rPr lang="en-US" dirty="0"/>
              <a:t>All devices were delivered to the community for further tests.</a:t>
            </a:r>
          </a:p>
          <a:p>
            <a:pPr lvl="1"/>
            <a:r>
              <a:rPr lang="en-US" dirty="0"/>
              <a:t>New version of the LC CPIX and Monolithic FEI3 pixel matrix being developed and presented </a:t>
            </a:r>
          </a:p>
          <a:p>
            <a:pPr lvl="1"/>
            <a:r>
              <a:rPr lang="en-US" dirty="0"/>
              <a:t>Results of a new version of the MALTA chips in 180nm TJ-process presented </a:t>
            </a:r>
          </a:p>
          <a:p>
            <a:r>
              <a:rPr lang="en-US" b="1" dirty="0">
                <a:solidFill>
                  <a:srgbClr val="FF0000"/>
                </a:solidFill>
              </a:rPr>
              <a:t>Even though not part of the HL-LHC upgrade, paving the way for future pixel detectors</a:t>
            </a:r>
          </a:p>
        </p:txBody>
      </p:sp>
      <p:sp>
        <p:nvSpPr>
          <p:cNvPr id="6" name="Title 5"/>
          <p:cNvSpPr>
            <a:spLocks noGrp="1"/>
          </p:cNvSpPr>
          <p:nvPr>
            <p:ph type="title"/>
          </p:nvPr>
        </p:nvSpPr>
        <p:spPr/>
        <p:txBody>
          <a:bodyPr/>
          <a:lstStyle/>
          <a:p>
            <a:r>
              <a:rPr lang="en-US" dirty="0"/>
              <a:t>WP6: Observations </a:t>
            </a:r>
          </a:p>
        </p:txBody>
      </p:sp>
      <p:sp>
        <p:nvSpPr>
          <p:cNvPr id="7" name="Footer Placeholder 6">
            <a:extLst>
              <a:ext uri="{FF2B5EF4-FFF2-40B4-BE49-F238E27FC236}">
                <a16:creationId xmlns:a16="http://schemas.microsoft.com/office/drawing/2014/main" id="{8ADD2545-D992-B344-AF53-9E3EFCDE8FC0}"/>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5F4D5E51-02C6-434A-85F1-1D3A05110077}"/>
              </a:ext>
            </a:extLst>
          </p:cNvPr>
          <p:cNvSpPr>
            <a:spLocks noGrp="1"/>
          </p:cNvSpPr>
          <p:nvPr>
            <p:ph type="sldNum" sz="quarter" idx="12"/>
          </p:nvPr>
        </p:nvSpPr>
        <p:spPr/>
        <p:txBody>
          <a:bodyPr/>
          <a:lstStyle/>
          <a:p>
            <a:fld id="{FC4456CD-832E-41F2-9893-C7650CCC5376}" type="slidenum">
              <a:rPr lang="en-GB" smtClean="0"/>
              <a:t>17</a:t>
            </a:fld>
            <a:endParaRPr lang="en-GB"/>
          </a:p>
        </p:txBody>
      </p:sp>
    </p:spTree>
    <p:extLst>
      <p:ext uri="{BB962C8B-B14F-4D97-AF65-F5344CB8AC3E}">
        <p14:creationId xmlns:p14="http://schemas.microsoft.com/office/powerpoint/2010/main" val="632805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12188"/>
          </a:xfrm>
        </p:spPr>
        <p:txBody>
          <a:bodyPr>
            <a:normAutofit/>
          </a:bodyPr>
          <a:lstStyle/>
          <a:p>
            <a:pPr lvl="0"/>
            <a:r>
              <a:rPr lang="en-US" sz="2000" dirty="0"/>
              <a:t>D6.7: Developing a technique with industry for wafer level packaging </a:t>
            </a:r>
          </a:p>
          <a:p>
            <a:pPr lvl="1"/>
            <a:r>
              <a:rPr lang="en-US" sz="1700" dirty="0"/>
              <a:t>Build capacitively coupled devices on a wafer level with </a:t>
            </a:r>
            <a:r>
              <a:rPr lang="en-GB" altLang="it-IT" sz="1700" i="1" dirty="0" err="1">
                <a:ea typeface="Times New Roman" panose="02020603050405020304" pitchFamily="18" charset="0"/>
              </a:rPr>
              <a:t>MicroFabSolutions</a:t>
            </a:r>
            <a:r>
              <a:rPr lang="en-GB" altLang="it-IT" sz="1700" i="1" dirty="0">
                <a:ea typeface="Times New Roman" panose="02020603050405020304" pitchFamily="18" charset="0"/>
              </a:rPr>
              <a:t> (Trento)</a:t>
            </a:r>
          </a:p>
          <a:p>
            <a:pPr lvl="1"/>
            <a:r>
              <a:rPr lang="en-GB" altLang="it-IT" sz="1700" dirty="0">
                <a:ea typeface="Times New Roman" panose="02020603050405020304" pitchFamily="18" charset="0"/>
              </a:rPr>
              <a:t>Good progress being made; precision placement is currently the key limitation; </a:t>
            </a:r>
          </a:p>
          <a:p>
            <a:pPr lvl="1"/>
            <a:r>
              <a:rPr lang="en-GB" altLang="it-IT" sz="1700" dirty="0">
                <a:ea typeface="Times New Roman" panose="02020603050405020304" pitchFamily="18" charset="0"/>
              </a:rPr>
              <a:t>Recommend continuing prototyping effort to complete project and deliver a specific protocol for industry. </a:t>
            </a:r>
            <a:endParaRPr lang="en-US" sz="1700" dirty="0"/>
          </a:p>
          <a:p>
            <a:endParaRPr lang="en-US" dirty="0"/>
          </a:p>
          <a:p>
            <a:pPr lvl="1"/>
            <a:endParaRPr lang="en-US" dirty="0"/>
          </a:p>
          <a:p>
            <a:endParaRPr lang="en-US" dirty="0"/>
          </a:p>
        </p:txBody>
      </p:sp>
      <p:sp>
        <p:nvSpPr>
          <p:cNvPr id="6" name="Title 5"/>
          <p:cNvSpPr>
            <a:spLocks noGrp="1"/>
          </p:cNvSpPr>
          <p:nvPr>
            <p:ph type="title"/>
          </p:nvPr>
        </p:nvSpPr>
        <p:spPr/>
        <p:txBody>
          <a:bodyPr/>
          <a:lstStyle/>
          <a:p>
            <a:r>
              <a:rPr lang="en-US" dirty="0"/>
              <a:t>WP6: Observations </a:t>
            </a:r>
          </a:p>
        </p:txBody>
      </p:sp>
      <p:sp>
        <p:nvSpPr>
          <p:cNvPr id="14" name="Content Placeholder 1">
            <a:extLst>
              <a:ext uri="{FF2B5EF4-FFF2-40B4-BE49-F238E27FC236}">
                <a16:creationId xmlns:a16="http://schemas.microsoft.com/office/drawing/2014/main" id="{1910C5EB-58DC-6046-948D-F44472DCEBFB}"/>
              </a:ext>
            </a:extLst>
          </p:cNvPr>
          <p:cNvSpPr txBox="1">
            <a:spLocks/>
          </p:cNvSpPr>
          <p:nvPr/>
        </p:nvSpPr>
        <p:spPr>
          <a:xfrm>
            <a:off x="270046" y="3576185"/>
            <a:ext cx="8666018" cy="3686010"/>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1800" b="1" u="sng" dirty="0">
                <a:solidFill>
                  <a:srgbClr val="008000"/>
                </a:solidFill>
              </a:rPr>
              <a:t>WP 6: Deliverables still to be completed</a:t>
            </a:r>
            <a:endParaRPr lang="en-GB" sz="1800" b="1" u="sng" dirty="0">
              <a:solidFill>
                <a:srgbClr val="008000"/>
              </a:solidFill>
            </a:endParaRPr>
          </a:p>
          <a:p>
            <a:r>
              <a:rPr lang="en-US" sz="2000" dirty="0"/>
              <a:t>Three deliverables still to be completed during the extension period </a:t>
            </a:r>
          </a:p>
          <a:p>
            <a:r>
              <a:rPr lang="en-GB" sz="2000" b="1" dirty="0"/>
              <a:t>D6.3: Performance characterisation results (M58)</a:t>
            </a:r>
            <a:endParaRPr lang="en-GB" sz="2000" b="1" i="1" dirty="0"/>
          </a:p>
          <a:p>
            <a:pPr lvl="1"/>
            <a:r>
              <a:rPr lang="en-GB" sz="1400" i="1" dirty="0"/>
              <a:t>Report on performance characterisation of test structures and sensors, including electrical, laser, source and test-beam measurements</a:t>
            </a:r>
          </a:p>
          <a:p>
            <a:r>
              <a:rPr lang="en-GB" sz="2000" b="1" dirty="0"/>
              <a:t>D6.4: Radiation tolerance assessment (M58)</a:t>
            </a:r>
            <a:endParaRPr lang="en-GB" sz="2000" b="1" i="1" dirty="0"/>
          </a:p>
          <a:p>
            <a:pPr lvl="1"/>
            <a:r>
              <a:rPr lang="en-GB" sz="1400" i="1" dirty="0"/>
              <a:t>Report on measured radiation tolerance of optimised test structures and sensors</a:t>
            </a:r>
          </a:p>
          <a:p>
            <a:r>
              <a:rPr lang="en-GB" sz="2000" b="1" dirty="0"/>
              <a:t>D6.5: Optimised interconnection process (M49) </a:t>
            </a:r>
            <a:r>
              <a:rPr lang="en-GB" sz="2000" b="1" dirty="0">
                <a:solidFill>
                  <a:srgbClr val="FF0000"/>
                </a:solidFill>
              </a:rPr>
              <a:t>– Delayed</a:t>
            </a:r>
          </a:p>
          <a:p>
            <a:pPr lvl="1"/>
            <a:r>
              <a:rPr lang="en-GB" sz="1400" i="1" dirty="0"/>
              <a:t>Reason for delay: effort shifted from hybrid devices to monolithic ones, which do not require a complicated interconnection technique. Now investigation of the wafer packaging technique of </a:t>
            </a:r>
            <a:r>
              <a:rPr lang="en-US" sz="1400" i="1" dirty="0"/>
              <a:t>DC and AC coupled devices. </a:t>
            </a:r>
            <a:endParaRPr lang="en-US" sz="1600" dirty="0"/>
          </a:p>
        </p:txBody>
      </p:sp>
      <p:sp>
        <p:nvSpPr>
          <p:cNvPr id="7" name="Footer Placeholder 6">
            <a:extLst>
              <a:ext uri="{FF2B5EF4-FFF2-40B4-BE49-F238E27FC236}">
                <a16:creationId xmlns:a16="http://schemas.microsoft.com/office/drawing/2014/main" id="{91C3DB00-48A7-AA4C-8A72-B0FD15DA7C2B}"/>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0D9FB2C1-6B59-584D-A22E-4E7B0E8FBFC9}"/>
              </a:ext>
            </a:extLst>
          </p:cNvPr>
          <p:cNvSpPr>
            <a:spLocks noGrp="1"/>
          </p:cNvSpPr>
          <p:nvPr>
            <p:ph type="sldNum" sz="quarter" idx="12"/>
          </p:nvPr>
        </p:nvSpPr>
        <p:spPr/>
        <p:txBody>
          <a:bodyPr/>
          <a:lstStyle/>
          <a:p>
            <a:fld id="{FC4456CD-832E-41F2-9893-C7650CCC5376}" type="slidenum">
              <a:rPr lang="en-GB" smtClean="0"/>
              <a:t>18</a:t>
            </a:fld>
            <a:endParaRPr lang="en-GB"/>
          </a:p>
        </p:txBody>
      </p:sp>
    </p:spTree>
    <p:extLst>
      <p:ext uri="{BB962C8B-B14F-4D97-AF65-F5344CB8AC3E}">
        <p14:creationId xmlns:p14="http://schemas.microsoft.com/office/powerpoint/2010/main" val="14578311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200" b="1" u="sng" dirty="0">
                <a:solidFill>
                  <a:srgbClr val="008000"/>
                </a:solidFill>
              </a:rPr>
              <a:t>WP 7: Advanced Hybrid Pixel detectors</a:t>
            </a:r>
            <a:endParaRPr lang="en-GB" sz="2200" b="1" u="sng" dirty="0">
              <a:solidFill>
                <a:srgbClr val="008000"/>
              </a:solidFill>
            </a:endParaRPr>
          </a:p>
          <a:p>
            <a:r>
              <a:rPr lang="en-US" sz="2000" dirty="0"/>
              <a:t>Three technologies (planar, 3D, LGAD) being studies in the framework of WP7  </a:t>
            </a:r>
          </a:p>
          <a:p>
            <a:r>
              <a:rPr lang="en-US" sz="2000" dirty="0"/>
              <a:t>Project very well integrated and aligned with ongoing projects; 3D and LGAD productions are a major part of the sensor R&amp;D activities of the pixel and timing detector at ATLAS and CMS.</a:t>
            </a:r>
          </a:p>
          <a:p>
            <a:r>
              <a:rPr lang="en-US" sz="2000" dirty="0"/>
              <a:t>Milestones: </a:t>
            </a:r>
          </a:p>
          <a:p>
            <a:pPr lvl="1"/>
            <a:r>
              <a:rPr lang="en-US" dirty="0"/>
              <a:t>MS81: Test beam campaign for 3D and planar sensors (M36) </a:t>
            </a:r>
          </a:p>
          <a:p>
            <a:pPr lvl="1"/>
            <a:r>
              <a:rPr lang="en-US" dirty="0"/>
              <a:t>MS87: MPW runs completion (M42 -&gt; one run to go)</a:t>
            </a:r>
          </a:p>
          <a:p>
            <a:pPr lvl="1"/>
            <a:r>
              <a:rPr lang="en-US" dirty="0"/>
              <a:t>MS98: Validation radiation damage model with data comparison (M46 -&gt; M52)</a:t>
            </a:r>
            <a:endParaRPr lang="en-US" sz="2000" dirty="0"/>
          </a:p>
          <a:p>
            <a:r>
              <a:rPr lang="en-US" sz="1800" dirty="0"/>
              <a:t>MS87 has been completed but the active edge planar production at FBK has just started because lack of SOI wafers at the company. Devices should be available in June. </a:t>
            </a:r>
          </a:p>
          <a:p>
            <a:endParaRPr lang="en-US" sz="2000" dirty="0"/>
          </a:p>
        </p:txBody>
      </p:sp>
      <p:sp>
        <p:nvSpPr>
          <p:cNvPr id="6" name="Title 5"/>
          <p:cNvSpPr>
            <a:spLocks noGrp="1"/>
          </p:cNvSpPr>
          <p:nvPr>
            <p:ph type="title"/>
          </p:nvPr>
        </p:nvSpPr>
        <p:spPr/>
        <p:txBody>
          <a:bodyPr/>
          <a:lstStyle/>
          <a:p>
            <a:r>
              <a:rPr lang="en-US" dirty="0"/>
              <a:t>WP7: Observations </a:t>
            </a:r>
          </a:p>
        </p:txBody>
      </p:sp>
      <p:pic>
        <p:nvPicPr>
          <p:cNvPr id="12" name="Picture 11">
            <a:extLst>
              <a:ext uri="{FF2B5EF4-FFF2-40B4-BE49-F238E27FC236}">
                <a16:creationId xmlns:a16="http://schemas.microsoft.com/office/drawing/2014/main" id="{31EE9942-6A5D-2B4D-A3C2-5EA1D4E45E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9393" y="4775727"/>
            <a:ext cx="1654410" cy="1554480"/>
          </a:xfrm>
          <a:prstGeom prst="rect">
            <a:avLst/>
          </a:prstGeom>
        </p:spPr>
      </p:pic>
      <p:sp>
        <p:nvSpPr>
          <p:cNvPr id="13" name="TextBox 12">
            <a:extLst>
              <a:ext uri="{FF2B5EF4-FFF2-40B4-BE49-F238E27FC236}">
                <a16:creationId xmlns:a16="http://schemas.microsoft.com/office/drawing/2014/main" id="{515E5BD3-13D2-8645-B750-168F5AD180C9}"/>
              </a:ext>
            </a:extLst>
          </p:cNvPr>
          <p:cNvSpPr txBox="1"/>
          <p:nvPr/>
        </p:nvSpPr>
        <p:spPr>
          <a:xfrm>
            <a:off x="1298708" y="6210441"/>
            <a:ext cx="776175" cy="338554"/>
          </a:xfrm>
          <a:prstGeom prst="rect">
            <a:avLst/>
          </a:prstGeom>
          <a:noFill/>
        </p:spPr>
        <p:txBody>
          <a:bodyPr wrap="none" rtlCol="0">
            <a:spAutoFit/>
          </a:bodyPr>
          <a:lstStyle/>
          <a:p>
            <a:r>
              <a:rPr lang="en-US" sz="1600" dirty="0"/>
              <a:t>3D FBK</a:t>
            </a:r>
          </a:p>
        </p:txBody>
      </p:sp>
      <p:pic>
        <p:nvPicPr>
          <p:cNvPr id="15" name="Picture 14">
            <a:extLst>
              <a:ext uri="{FF2B5EF4-FFF2-40B4-BE49-F238E27FC236}">
                <a16:creationId xmlns:a16="http://schemas.microsoft.com/office/drawing/2014/main" id="{1BBD67B2-9A70-554B-BCEB-6EFDD300B8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0261" y="4775727"/>
            <a:ext cx="1829535" cy="1554480"/>
          </a:xfrm>
          <a:prstGeom prst="rect">
            <a:avLst/>
          </a:prstGeom>
        </p:spPr>
      </p:pic>
      <p:sp>
        <p:nvSpPr>
          <p:cNvPr id="16" name="TextBox 15">
            <a:extLst>
              <a:ext uri="{FF2B5EF4-FFF2-40B4-BE49-F238E27FC236}">
                <a16:creationId xmlns:a16="http://schemas.microsoft.com/office/drawing/2014/main" id="{99BE47DB-D2F8-044F-A81F-F5572E0155E4}"/>
              </a:ext>
            </a:extLst>
          </p:cNvPr>
          <p:cNvSpPr txBox="1"/>
          <p:nvPr/>
        </p:nvSpPr>
        <p:spPr>
          <a:xfrm>
            <a:off x="2922098" y="6210441"/>
            <a:ext cx="2082301" cy="338554"/>
          </a:xfrm>
          <a:prstGeom prst="rect">
            <a:avLst/>
          </a:prstGeom>
          <a:noFill/>
        </p:spPr>
        <p:txBody>
          <a:bodyPr wrap="none" rtlCol="0">
            <a:spAutoFit/>
          </a:bodyPr>
          <a:lstStyle/>
          <a:p>
            <a:r>
              <a:rPr lang="en-US" sz="1600" dirty="0"/>
              <a:t>Planar Active Edge FBK</a:t>
            </a:r>
          </a:p>
        </p:txBody>
      </p:sp>
      <p:pic>
        <p:nvPicPr>
          <p:cNvPr id="17" name="Picture 16">
            <a:extLst>
              <a:ext uri="{FF2B5EF4-FFF2-40B4-BE49-F238E27FC236}">
                <a16:creationId xmlns:a16="http://schemas.microsoft.com/office/drawing/2014/main" id="{657FE42F-E158-BE46-B760-827456F22AAC}"/>
              </a:ext>
            </a:extLst>
          </p:cNvPr>
          <p:cNvPicPr>
            <a:picLocks noChangeAspect="1"/>
          </p:cNvPicPr>
          <p:nvPr/>
        </p:nvPicPr>
        <p:blipFill rotWithShape="1">
          <a:blip r:embed="rId4"/>
          <a:srcRect l="4794" t="8574" r="53990" b="15035"/>
          <a:stretch/>
        </p:blipFill>
        <p:spPr>
          <a:xfrm>
            <a:off x="5216254" y="4802231"/>
            <a:ext cx="1350855" cy="1430723"/>
          </a:xfrm>
          <a:prstGeom prst="rect">
            <a:avLst/>
          </a:prstGeom>
        </p:spPr>
      </p:pic>
      <p:sp>
        <p:nvSpPr>
          <p:cNvPr id="18" name="TextBox 17">
            <a:extLst>
              <a:ext uri="{FF2B5EF4-FFF2-40B4-BE49-F238E27FC236}">
                <a16:creationId xmlns:a16="http://schemas.microsoft.com/office/drawing/2014/main" id="{37E108EE-6B11-6247-8343-98532A44A704}"/>
              </a:ext>
            </a:extLst>
          </p:cNvPr>
          <p:cNvSpPr txBox="1"/>
          <p:nvPr/>
        </p:nvSpPr>
        <p:spPr>
          <a:xfrm>
            <a:off x="5506945" y="6210441"/>
            <a:ext cx="878767" cy="338554"/>
          </a:xfrm>
          <a:prstGeom prst="rect">
            <a:avLst/>
          </a:prstGeom>
          <a:noFill/>
        </p:spPr>
        <p:txBody>
          <a:bodyPr wrap="none" rtlCol="0">
            <a:spAutoFit/>
          </a:bodyPr>
          <a:lstStyle/>
          <a:p>
            <a:r>
              <a:rPr lang="en-US" sz="1600" dirty="0"/>
              <a:t>3D CNM</a:t>
            </a:r>
          </a:p>
        </p:txBody>
      </p:sp>
      <p:pic>
        <p:nvPicPr>
          <p:cNvPr id="19" name="Picture 18">
            <a:extLst>
              <a:ext uri="{FF2B5EF4-FFF2-40B4-BE49-F238E27FC236}">
                <a16:creationId xmlns:a16="http://schemas.microsoft.com/office/drawing/2014/main" id="{773616A0-FAD3-C54F-8CD6-3292596E58CE}"/>
              </a:ext>
            </a:extLst>
          </p:cNvPr>
          <p:cNvPicPr>
            <a:picLocks noChangeAspect="1"/>
          </p:cNvPicPr>
          <p:nvPr/>
        </p:nvPicPr>
        <p:blipFill rotWithShape="1">
          <a:blip r:embed="rId5"/>
          <a:srcRect t="2501" r="34252" b="1941"/>
          <a:stretch/>
        </p:blipFill>
        <p:spPr>
          <a:xfrm>
            <a:off x="7043568" y="4802231"/>
            <a:ext cx="1449274" cy="1451340"/>
          </a:xfrm>
          <a:prstGeom prst="rect">
            <a:avLst/>
          </a:prstGeom>
        </p:spPr>
      </p:pic>
      <p:sp>
        <p:nvSpPr>
          <p:cNvPr id="20" name="TextBox 19">
            <a:extLst>
              <a:ext uri="{FF2B5EF4-FFF2-40B4-BE49-F238E27FC236}">
                <a16:creationId xmlns:a16="http://schemas.microsoft.com/office/drawing/2014/main" id="{954C1185-2AD3-4E4F-813D-6F9D75D82F54}"/>
              </a:ext>
            </a:extLst>
          </p:cNvPr>
          <p:cNvSpPr txBox="1"/>
          <p:nvPr/>
        </p:nvSpPr>
        <p:spPr>
          <a:xfrm>
            <a:off x="7368875" y="6210441"/>
            <a:ext cx="1104918" cy="338554"/>
          </a:xfrm>
          <a:prstGeom prst="rect">
            <a:avLst/>
          </a:prstGeom>
          <a:noFill/>
        </p:spPr>
        <p:txBody>
          <a:bodyPr wrap="none" rtlCol="0">
            <a:spAutoFit/>
          </a:bodyPr>
          <a:lstStyle/>
          <a:p>
            <a:r>
              <a:rPr lang="en-US" sz="1600" dirty="0"/>
              <a:t>LGAD CNM</a:t>
            </a:r>
          </a:p>
        </p:txBody>
      </p:sp>
      <p:sp>
        <p:nvSpPr>
          <p:cNvPr id="7" name="Footer Placeholder 6">
            <a:extLst>
              <a:ext uri="{FF2B5EF4-FFF2-40B4-BE49-F238E27FC236}">
                <a16:creationId xmlns:a16="http://schemas.microsoft.com/office/drawing/2014/main" id="{F27B32A5-9DC5-134B-B579-3F6ECD403CA7}"/>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BEB8C141-AFEC-084C-9055-0A40E2B3BEC3}"/>
              </a:ext>
            </a:extLst>
          </p:cNvPr>
          <p:cNvSpPr>
            <a:spLocks noGrp="1"/>
          </p:cNvSpPr>
          <p:nvPr>
            <p:ph type="sldNum" sz="quarter" idx="12"/>
          </p:nvPr>
        </p:nvSpPr>
        <p:spPr/>
        <p:txBody>
          <a:bodyPr/>
          <a:lstStyle/>
          <a:p>
            <a:fld id="{FC4456CD-832E-41F2-9893-C7650CCC5376}" type="slidenum">
              <a:rPr lang="en-GB" smtClean="0"/>
              <a:t>19</a:t>
            </a:fld>
            <a:endParaRPr lang="en-GB"/>
          </a:p>
        </p:txBody>
      </p:sp>
    </p:spTree>
    <p:extLst>
      <p:ext uri="{BB962C8B-B14F-4D97-AF65-F5344CB8AC3E}">
        <p14:creationId xmlns:p14="http://schemas.microsoft.com/office/powerpoint/2010/main" val="226807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11B9F21-53E0-B247-B104-A2CE77EDF0AE}"/>
              </a:ext>
            </a:extLst>
          </p:cNvPr>
          <p:cNvSpPr>
            <a:spLocks noGrp="1"/>
          </p:cNvSpPr>
          <p:nvPr>
            <p:ph type="title"/>
          </p:nvPr>
        </p:nvSpPr>
        <p:spPr/>
        <p:txBody>
          <a:bodyPr/>
          <a:lstStyle/>
          <a:p>
            <a:r>
              <a:rPr lang="en-US" dirty="0"/>
              <a:t>Annual Meetings </a:t>
            </a:r>
          </a:p>
        </p:txBody>
      </p:sp>
      <p:pic>
        <p:nvPicPr>
          <p:cNvPr id="7" name="Picture 6" descr="https-indico.cern.ch-event.jpg">
            <a:extLst>
              <a:ext uri="{FF2B5EF4-FFF2-40B4-BE49-F238E27FC236}">
                <a16:creationId xmlns:a16="http://schemas.microsoft.com/office/drawing/2014/main" id="{F8BCC67C-5D0F-FD4F-8F80-6FE5DBC6A8D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00801" y="1274143"/>
            <a:ext cx="2133737" cy="3017520"/>
          </a:xfrm>
          <a:prstGeom prst="rect">
            <a:avLst/>
          </a:prstGeom>
        </p:spPr>
      </p:pic>
      <p:pic>
        <p:nvPicPr>
          <p:cNvPr id="8" name="Picture 7">
            <a:extLst>
              <a:ext uri="{FF2B5EF4-FFF2-40B4-BE49-F238E27FC236}">
                <a16:creationId xmlns:a16="http://schemas.microsoft.com/office/drawing/2014/main" id="{DED96910-3774-054F-8F59-CB02E8EA9F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6422" y="1975017"/>
            <a:ext cx="2133734" cy="3017520"/>
          </a:xfrm>
          <a:prstGeom prst="rect">
            <a:avLst/>
          </a:prstGeom>
        </p:spPr>
      </p:pic>
      <p:pic>
        <p:nvPicPr>
          <p:cNvPr id="9" name="Picture 8">
            <a:extLst>
              <a:ext uri="{FF2B5EF4-FFF2-40B4-BE49-F238E27FC236}">
                <a16:creationId xmlns:a16="http://schemas.microsoft.com/office/drawing/2014/main" id="{82F46199-814F-4E4E-AD28-5D01FEF39F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2040" y="2675891"/>
            <a:ext cx="2132549" cy="3017520"/>
          </a:xfrm>
          <a:prstGeom prst="rect">
            <a:avLst/>
          </a:prstGeom>
        </p:spPr>
      </p:pic>
      <p:sp>
        <p:nvSpPr>
          <p:cNvPr id="10" name="TextBox 9">
            <a:extLst>
              <a:ext uri="{FF2B5EF4-FFF2-40B4-BE49-F238E27FC236}">
                <a16:creationId xmlns:a16="http://schemas.microsoft.com/office/drawing/2014/main" id="{27249546-F2B3-2B42-B130-B71F0BD5C66D}"/>
              </a:ext>
            </a:extLst>
          </p:cNvPr>
          <p:cNvSpPr txBox="1"/>
          <p:nvPr/>
        </p:nvSpPr>
        <p:spPr>
          <a:xfrm>
            <a:off x="311641" y="5644676"/>
            <a:ext cx="5553764" cy="707886"/>
          </a:xfrm>
          <a:prstGeom prst="rect">
            <a:avLst/>
          </a:prstGeom>
          <a:noFill/>
        </p:spPr>
        <p:txBody>
          <a:bodyPr wrap="none" rtlCol="0">
            <a:spAutoFit/>
          </a:bodyPr>
          <a:lstStyle/>
          <a:p>
            <a:r>
              <a:rPr lang="en-US" sz="2000" b="1" dirty="0"/>
              <a:t>Thank you for the great venues, interesting history,</a:t>
            </a:r>
          </a:p>
          <a:p>
            <a:r>
              <a:rPr lang="en-US" sz="2000" b="1" dirty="0"/>
              <a:t>terrific hospitality, great food, superb support, …. </a:t>
            </a:r>
          </a:p>
        </p:txBody>
      </p:sp>
      <p:pic>
        <p:nvPicPr>
          <p:cNvPr id="12" name="Picture 11">
            <a:extLst>
              <a:ext uri="{FF2B5EF4-FFF2-40B4-BE49-F238E27FC236}">
                <a16:creationId xmlns:a16="http://schemas.microsoft.com/office/drawing/2014/main" id="{2A1CEF09-3BE7-504E-992F-7AB87CD97AE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473" y="3376764"/>
            <a:ext cx="2134376" cy="3017520"/>
          </a:xfrm>
          <a:prstGeom prst="rect">
            <a:avLst/>
          </a:prstGeom>
        </p:spPr>
      </p:pic>
      <p:sp>
        <p:nvSpPr>
          <p:cNvPr id="2" name="Footer Placeholder 1">
            <a:extLst>
              <a:ext uri="{FF2B5EF4-FFF2-40B4-BE49-F238E27FC236}">
                <a16:creationId xmlns:a16="http://schemas.microsoft.com/office/drawing/2014/main" id="{192A2DD4-C704-4A4A-A01D-0F1C0367F4FF}"/>
              </a:ext>
            </a:extLst>
          </p:cNvPr>
          <p:cNvSpPr>
            <a:spLocks noGrp="1"/>
          </p:cNvSpPr>
          <p:nvPr>
            <p:ph type="ftr" sz="quarter" idx="11"/>
          </p:nvPr>
        </p:nvSpPr>
        <p:spPr/>
        <p:txBody>
          <a:bodyPr/>
          <a:lstStyle/>
          <a:p>
            <a:r>
              <a:rPr lang="en-GB"/>
              <a:t>Science Advisory Board</a:t>
            </a:r>
            <a:endParaRPr lang="en-GB" dirty="0"/>
          </a:p>
        </p:txBody>
      </p:sp>
      <p:sp>
        <p:nvSpPr>
          <p:cNvPr id="11" name="Slide Number Placeholder 10">
            <a:extLst>
              <a:ext uri="{FF2B5EF4-FFF2-40B4-BE49-F238E27FC236}">
                <a16:creationId xmlns:a16="http://schemas.microsoft.com/office/drawing/2014/main" id="{ABF99D94-4A81-CB44-A2CB-74E7DA3174F2}"/>
              </a:ext>
            </a:extLst>
          </p:cNvPr>
          <p:cNvSpPr>
            <a:spLocks noGrp="1"/>
          </p:cNvSpPr>
          <p:nvPr>
            <p:ph type="sldNum" sz="quarter" idx="12"/>
          </p:nvPr>
        </p:nvSpPr>
        <p:spPr/>
        <p:txBody>
          <a:bodyPr/>
          <a:lstStyle/>
          <a:p>
            <a:fld id="{FC4456CD-832E-41F2-9893-C7650CCC5376}" type="slidenum">
              <a:rPr lang="en-GB" smtClean="0"/>
              <a:t>2</a:t>
            </a:fld>
            <a:endParaRPr lang="en-GB"/>
          </a:p>
        </p:txBody>
      </p:sp>
    </p:spTree>
    <p:extLst>
      <p:ext uri="{BB962C8B-B14F-4D97-AF65-F5344CB8AC3E}">
        <p14:creationId xmlns:p14="http://schemas.microsoft.com/office/powerpoint/2010/main" val="11123748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49400"/>
          </a:xfrm>
        </p:spPr>
        <p:txBody>
          <a:bodyPr>
            <a:normAutofit lnSpcReduction="10000"/>
          </a:bodyPr>
          <a:lstStyle/>
          <a:p>
            <a:pPr marL="0" indent="0">
              <a:buNone/>
            </a:pPr>
            <a:r>
              <a:rPr lang="en-US" sz="2200" b="1" u="sng" dirty="0">
                <a:solidFill>
                  <a:srgbClr val="008000"/>
                </a:solidFill>
              </a:rPr>
              <a:t>Milestones:</a:t>
            </a:r>
            <a:endParaRPr lang="en-GB" sz="2200" b="1" u="sng" dirty="0">
              <a:solidFill>
                <a:srgbClr val="008000"/>
              </a:solidFill>
            </a:endParaRPr>
          </a:p>
          <a:p>
            <a:r>
              <a:rPr lang="en-US" dirty="0"/>
              <a:t>MS81: Test beam campaign for 3D and planar sensors</a:t>
            </a:r>
          </a:p>
          <a:p>
            <a:pPr lvl="1"/>
            <a:r>
              <a:rPr lang="en-US" dirty="0"/>
              <a:t>Very successful campaigns of prototype sensors</a:t>
            </a:r>
          </a:p>
          <a:p>
            <a:pPr lvl="1"/>
            <a:r>
              <a:rPr lang="en-US" dirty="0"/>
              <a:t>Irradiated LGAD sensors at CERN PS with 24 GeV protons at five different fluences</a:t>
            </a:r>
          </a:p>
          <a:p>
            <a:pPr lvl="2"/>
            <a:r>
              <a:rPr lang="en-US" dirty="0"/>
              <a:t>Uncovered hot spots in leakage current; new modified sensor design submitted </a:t>
            </a:r>
          </a:p>
          <a:p>
            <a:pPr lvl="2"/>
            <a:r>
              <a:rPr lang="en-US" dirty="0"/>
              <a:t>Significantly better behavior of 35</a:t>
            </a:r>
            <a:r>
              <a:rPr lang="en-US" dirty="0">
                <a:latin typeface="Symbol" pitchFamily="2" charset="2"/>
              </a:rPr>
              <a:t>m</a:t>
            </a:r>
            <a:r>
              <a:rPr lang="en-US" dirty="0"/>
              <a:t>m thick LGAD compared with 50 </a:t>
            </a:r>
            <a:r>
              <a:rPr lang="en-US" dirty="0">
                <a:latin typeface="Symbol" pitchFamily="2" charset="2"/>
              </a:rPr>
              <a:t>m</a:t>
            </a:r>
            <a:r>
              <a:rPr lang="en-US" dirty="0"/>
              <a:t>m</a:t>
            </a:r>
          </a:p>
          <a:p>
            <a:pPr lvl="1"/>
            <a:r>
              <a:rPr lang="en-US" dirty="0"/>
              <a:t>3D run at CNM completed in February 2019, seven wafers being bonded to RD53A </a:t>
            </a:r>
          </a:p>
          <a:p>
            <a:pPr lvl="1"/>
            <a:r>
              <a:rPr lang="en-US" dirty="0"/>
              <a:t>3D run at FBK completed and tested on beam, </a:t>
            </a:r>
            <a:br>
              <a:rPr lang="en-US" dirty="0"/>
            </a:br>
            <a:r>
              <a:rPr lang="en-US" dirty="0"/>
              <a:t>irradiated with RD53A prototype chip</a:t>
            </a:r>
          </a:p>
          <a:p>
            <a:pPr lvl="1"/>
            <a:r>
              <a:rPr lang="en-US" dirty="0"/>
              <a:t>Stepper implemented at FBK for production </a:t>
            </a:r>
          </a:p>
          <a:p>
            <a:pPr lvl="1"/>
            <a:endParaRPr lang="en-US" dirty="0"/>
          </a:p>
          <a:p>
            <a:pPr lvl="1"/>
            <a:r>
              <a:rPr lang="en-US" dirty="0">
                <a:solidFill>
                  <a:srgbClr val="FF7C00"/>
                </a:solidFill>
              </a:rPr>
              <a:t>Large fraction of the objectives are being met </a:t>
            </a:r>
            <a:br>
              <a:rPr lang="en-US" dirty="0">
                <a:solidFill>
                  <a:srgbClr val="FF7C00"/>
                </a:solidFill>
              </a:rPr>
            </a:br>
            <a:r>
              <a:rPr lang="en-US" dirty="0">
                <a:solidFill>
                  <a:srgbClr val="FF7C00"/>
                </a:solidFill>
              </a:rPr>
              <a:t>for the HL-LHC experiments </a:t>
            </a:r>
          </a:p>
          <a:p>
            <a:pPr lvl="1"/>
            <a:r>
              <a:rPr lang="en-US" dirty="0">
                <a:solidFill>
                  <a:srgbClr val="FF7C00"/>
                </a:solidFill>
              </a:rPr>
              <a:t>Good efficiencies even after irradiation </a:t>
            </a:r>
          </a:p>
          <a:p>
            <a:pPr lvl="1"/>
            <a:r>
              <a:rPr lang="en-US" dirty="0">
                <a:solidFill>
                  <a:srgbClr val="FF7C00"/>
                </a:solidFill>
              </a:rPr>
              <a:t>Excellent progress, though a lot of work ahead </a:t>
            </a:r>
          </a:p>
          <a:p>
            <a:pPr lvl="1"/>
            <a:r>
              <a:rPr lang="en-US" dirty="0">
                <a:solidFill>
                  <a:srgbClr val="FF7C00"/>
                </a:solidFill>
              </a:rPr>
              <a:t>Excellent coordination with experiments </a:t>
            </a:r>
          </a:p>
          <a:p>
            <a:pPr lvl="1"/>
            <a:r>
              <a:rPr lang="en-US" b="1" dirty="0">
                <a:solidFill>
                  <a:srgbClr val="FF0000"/>
                </a:solidFill>
              </a:rPr>
              <a:t>Efforts instrumental for HL-LHC projects, and </a:t>
            </a:r>
            <a:br>
              <a:rPr lang="en-US" b="1" dirty="0">
                <a:solidFill>
                  <a:srgbClr val="FF0000"/>
                </a:solidFill>
              </a:rPr>
            </a:br>
            <a:r>
              <a:rPr lang="en-US" b="1" dirty="0">
                <a:solidFill>
                  <a:srgbClr val="FF0000"/>
                </a:solidFill>
              </a:rPr>
              <a:t>project needs to be congratulated on the </a:t>
            </a:r>
            <a:br>
              <a:rPr lang="en-US" b="1" dirty="0">
                <a:solidFill>
                  <a:srgbClr val="FF0000"/>
                </a:solidFill>
              </a:rPr>
            </a:br>
            <a:r>
              <a:rPr lang="en-US" b="1" dirty="0">
                <a:solidFill>
                  <a:srgbClr val="FF0000"/>
                </a:solidFill>
              </a:rPr>
              <a:t>tremendous contributions!  </a:t>
            </a:r>
          </a:p>
        </p:txBody>
      </p:sp>
      <p:sp>
        <p:nvSpPr>
          <p:cNvPr id="6" name="Title 5"/>
          <p:cNvSpPr>
            <a:spLocks noGrp="1"/>
          </p:cNvSpPr>
          <p:nvPr>
            <p:ph type="title"/>
          </p:nvPr>
        </p:nvSpPr>
        <p:spPr/>
        <p:txBody>
          <a:bodyPr/>
          <a:lstStyle/>
          <a:p>
            <a:r>
              <a:rPr lang="en-US" dirty="0"/>
              <a:t>WP7: Observations </a:t>
            </a:r>
          </a:p>
        </p:txBody>
      </p:sp>
      <p:pic>
        <p:nvPicPr>
          <p:cNvPr id="13" name="Picture 12">
            <a:extLst>
              <a:ext uri="{FF2B5EF4-FFF2-40B4-BE49-F238E27FC236}">
                <a16:creationId xmlns:a16="http://schemas.microsoft.com/office/drawing/2014/main" id="{0A4274E5-31B9-AF4F-9926-CF2EF24078E8}"/>
              </a:ext>
            </a:extLst>
          </p:cNvPr>
          <p:cNvPicPr>
            <a:picLocks noChangeAspect="1"/>
          </p:cNvPicPr>
          <p:nvPr/>
        </p:nvPicPr>
        <p:blipFill rotWithShape="1">
          <a:blip r:embed="rId2">
            <a:extLst>
              <a:ext uri="{28A0092B-C50C-407E-A947-70E740481C1C}">
                <a14:useLocalDpi xmlns:a14="http://schemas.microsoft.com/office/drawing/2010/main" val="0"/>
              </a:ext>
            </a:extLst>
          </a:blip>
          <a:srcRect l="41304" t="30773" r="4782" b="1957"/>
          <a:stretch/>
        </p:blipFill>
        <p:spPr>
          <a:xfrm>
            <a:off x="5339980" y="3564835"/>
            <a:ext cx="3366698" cy="2968487"/>
          </a:xfrm>
          <a:prstGeom prst="rect">
            <a:avLst/>
          </a:prstGeom>
        </p:spPr>
      </p:pic>
      <p:sp>
        <p:nvSpPr>
          <p:cNvPr id="7" name="Footer Placeholder 6">
            <a:extLst>
              <a:ext uri="{FF2B5EF4-FFF2-40B4-BE49-F238E27FC236}">
                <a16:creationId xmlns:a16="http://schemas.microsoft.com/office/drawing/2014/main" id="{7DD9A971-9BF9-834D-BC2B-439A39464CE9}"/>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7567CFD8-CAA6-2149-A050-461CA6C87219}"/>
              </a:ext>
            </a:extLst>
          </p:cNvPr>
          <p:cNvSpPr>
            <a:spLocks noGrp="1"/>
          </p:cNvSpPr>
          <p:nvPr>
            <p:ph type="sldNum" sz="quarter" idx="12"/>
          </p:nvPr>
        </p:nvSpPr>
        <p:spPr/>
        <p:txBody>
          <a:bodyPr/>
          <a:lstStyle/>
          <a:p>
            <a:fld id="{FC4456CD-832E-41F2-9893-C7650CCC5376}" type="slidenum">
              <a:rPr lang="en-GB" smtClean="0"/>
              <a:t>20</a:t>
            </a:fld>
            <a:endParaRPr lang="en-GB"/>
          </a:p>
        </p:txBody>
      </p:sp>
    </p:spTree>
    <p:extLst>
      <p:ext uri="{BB962C8B-B14F-4D97-AF65-F5344CB8AC3E}">
        <p14:creationId xmlns:p14="http://schemas.microsoft.com/office/powerpoint/2010/main" val="3844177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49400"/>
          </a:xfrm>
        </p:spPr>
        <p:txBody>
          <a:bodyPr>
            <a:normAutofit/>
          </a:bodyPr>
          <a:lstStyle/>
          <a:p>
            <a:pPr marL="0" indent="0">
              <a:buNone/>
            </a:pPr>
            <a:r>
              <a:rPr lang="en-US" sz="2200" b="1" u="sng" dirty="0">
                <a:solidFill>
                  <a:srgbClr val="008000"/>
                </a:solidFill>
              </a:rPr>
              <a:t>Milestones:</a:t>
            </a:r>
            <a:endParaRPr lang="en-GB" sz="2200" b="1" u="sng" dirty="0">
              <a:solidFill>
                <a:srgbClr val="008000"/>
              </a:solidFill>
            </a:endParaRPr>
          </a:p>
          <a:p>
            <a:r>
              <a:rPr lang="en-US" dirty="0"/>
              <a:t>MS98: Validation radiation damage model with data comparison (M46 -&gt; M52)</a:t>
            </a:r>
          </a:p>
          <a:p>
            <a:pPr lvl="1"/>
            <a:r>
              <a:rPr lang="en-US" dirty="0"/>
              <a:t>Valuable development of very detailed, verified and accurate radiation damage model (Perugia model) </a:t>
            </a:r>
          </a:p>
          <a:p>
            <a:pPr lvl="1"/>
            <a:r>
              <a:rPr lang="en-US" dirty="0"/>
              <a:t>Given the high level of detail and investment, releasing the simulation to the larger community should be considered. </a:t>
            </a:r>
          </a:p>
          <a:p>
            <a:pPr lvl="1"/>
            <a:r>
              <a:rPr lang="en-US" dirty="0"/>
              <a:t>Publication of ‘handbook’ is suggested. </a:t>
            </a:r>
          </a:p>
          <a:p>
            <a:pPr marL="342891" lvl="1" indent="0">
              <a:buNone/>
            </a:pPr>
            <a:endParaRPr lang="en-US" sz="2500" dirty="0"/>
          </a:p>
          <a:p>
            <a:pPr marL="0" indent="0">
              <a:buNone/>
            </a:pPr>
            <a:r>
              <a:rPr lang="en-US" sz="2200" b="1" u="sng" dirty="0">
                <a:solidFill>
                  <a:srgbClr val="008000"/>
                </a:solidFill>
              </a:rPr>
              <a:t>Deliverables to come:</a:t>
            </a:r>
            <a:endParaRPr lang="en-GB" sz="2200" b="1" u="sng" dirty="0">
              <a:solidFill>
                <a:srgbClr val="008000"/>
              </a:solidFill>
            </a:endParaRPr>
          </a:p>
          <a:p>
            <a:r>
              <a:rPr lang="en-US" dirty="0"/>
              <a:t>D7.4: TCAD model radiation damage (M52) </a:t>
            </a:r>
          </a:p>
          <a:p>
            <a:r>
              <a:rPr lang="en-US" dirty="0"/>
              <a:t>D7.7: Final pixel </a:t>
            </a:r>
            <a:r>
              <a:rPr lang="en-US" dirty="0" err="1"/>
              <a:t>characterisation</a:t>
            </a:r>
            <a:r>
              <a:rPr lang="en-US" dirty="0"/>
              <a:t> (M52)   	 </a:t>
            </a:r>
          </a:p>
          <a:p>
            <a:r>
              <a:rPr lang="en-US" dirty="0"/>
              <a:t>D7.8: LGAD characterization (M52)</a:t>
            </a:r>
          </a:p>
          <a:p>
            <a:r>
              <a:rPr lang="en-US" dirty="0">
                <a:solidFill>
                  <a:srgbClr val="FF7C00"/>
                </a:solidFill>
              </a:rPr>
              <a:t>Very well on track to meet all deliverables </a:t>
            </a:r>
          </a:p>
        </p:txBody>
      </p:sp>
      <p:sp>
        <p:nvSpPr>
          <p:cNvPr id="6" name="Title 5"/>
          <p:cNvSpPr>
            <a:spLocks noGrp="1"/>
          </p:cNvSpPr>
          <p:nvPr>
            <p:ph type="title"/>
          </p:nvPr>
        </p:nvSpPr>
        <p:spPr/>
        <p:txBody>
          <a:bodyPr/>
          <a:lstStyle/>
          <a:p>
            <a:r>
              <a:rPr lang="en-US" dirty="0"/>
              <a:t>WP7: Observations </a:t>
            </a:r>
          </a:p>
        </p:txBody>
      </p:sp>
      <p:sp>
        <p:nvSpPr>
          <p:cNvPr id="7" name="TextBox 6">
            <a:extLst>
              <a:ext uri="{FF2B5EF4-FFF2-40B4-BE49-F238E27FC236}">
                <a16:creationId xmlns:a16="http://schemas.microsoft.com/office/drawing/2014/main" id="{E6E7CF5C-0D4A-6543-A38F-CC3B300F3E48}"/>
              </a:ext>
            </a:extLst>
          </p:cNvPr>
          <p:cNvSpPr txBox="1"/>
          <p:nvPr/>
        </p:nvSpPr>
        <p:spPr>
          <a:xfrm>
            <a:off x="-1934817" y="-357809"/>
            <a:ext cx="184731" cy="369332"/>
          </a:xfrm>
          <a:prstGeom prst="rect">
            <a:avLst/>
          </a:prstGeom>
          <a:noFill/>
        </p:spPr>
        <p:txBody>
          <a:bodyPr wrap="none" rtlCol="0">
            <a:spAutoFit/>
          </a:bodyPr>
          <a:lstStyle/>
          <a:p>
            <a:endParaRPr lang="en-US" dirty="0"/>
          </a:p>
        </p:txBody>
      </p:sp>
      <p:pic>
        <p:nvPicPr>
          <p:cNvPr id="9" name="Picture 8">
            <a:extLst>
              <a:ext uri="{FF2B5EF4-FFF2-40B4-BE49-F238E27FC236}">
                <a16:creationId xmlns:a16="http://schemas.microsoft.com/office/drawing/2014/main" id="{A39FEC5C-0EAD-3D46-A058-C81C67088A98}"/>
              </a:ext>
            </a:extLst>
          </p:cNvPr>
          <p:cNvPicPr>
            <a:picLocks noChangeAspect="1"/>
          </p:cNvPicPr>
          <p:nvPr/>
        </p:nvPicPr>
        <p:blipFill rotWithShape="1">
          <a:blip r:embed="rId2">
            <a:extLst>
              <a:ext uri="{28A0092B-C50C-407E-A947-70E740481C1C}">
                <a14:useLocalDpi xmlns:a14="http://schemas.microsoft.com/office/drawing/2010/main" val="0"/>
              </a:ext>
            </a:extLst>
          </a:blip>
          <a:srcRect t="18374" r="55507" b="10000"/>
          <a:stretch/>
        </p:blipFill>
        <p:spPr>
          <a:xfrm>
            <a:off x="5598979" y="3273286"/>
            <a:ext cx="3277899" cy="2968260"/>
          </a:xfrm>
          <a:prstGeom prst="rect">
            <a:avLst/>
          </a:prstGeom>
        </p:spPr>
      </p:pic>
      <p:sp>
        <p:nvSpPr>
          <p:cNvPr id="8" name="Footer Placeholder 7">
            <a:extLst>
              <a:ext uri="{FF2B5EF4-FFF2-40B4-BE49-F238E27FC236}">
                <a16:creationId xmlns:a16="http://schemas.microsoft.com/office/drawing/2014/main" id="{7B8F2990-2704-D641-A88F-5C9B4ADFD7EE}"/>
              </a:ext>
            </a:extLst>
          </p:cNvPr>
          <p:cNvSpPr>
            <a:spLocks noGrp="1"/>
          </p:cNvSpPr>
          <p:nvPr>
            <p:ph type="ftr" sz="quarter" idx="11"/>
          </p:nvPr>
        </p:nvSpPr>
        <p:spPr/>
        <p:txBody>
          <a:bodyPr/>
          <a:lstStyle/>
          <a:p>
            <a:r>
              <a:rPr lang="en-GB"/>
              <a:t>Science Advisory Board</a:t>
            </a:r>
            <a:endParaRPr lang="en-GB" dirty="0"/>
          </a:p>
        </p:txBody>
      </p:sp>
      <p:sp>
        <p:nvSpPr>
          <p:cNvPr id="10" name="Slide Number Placeholder 9">
            <a:extLst>
              <a:ext uri="{FF2B5EF4-FFF2-40B4-BE49-F238E27FC236}">
                <a16:creationId xmlns:a16="http://schemas.microsoft.com/office/drawing/2014/main" id="{EC03A63E-8ACD-B44A-943B-FCBEF3F87CBC}"/>
              </a:ext>
            </a:extLst>
          </p:cNvPr>
          <p:cNvSpPr>
            <a:spLocks noGrp="1"/>
          </p:cNvSpPr>
          <p:nvPr>
            <p:ph type="sldNum" sz="quarter" idx="12"/>
          </p:nvPr>
        </p:nvSpPr>
        <p:spPr/>
        <p:txBody>
          <a:bodyPr/>
          <a:lstStyle/>
          <a:p>
            <a:fld id="{FC4456CD-832E-41F2-9893-C7650CCC5376}" type="slidenum">
              <a:rPr lang="en-GB" smtClean="0"/>
              <a:t>21</a:t>
            </a:fld>
            <a:endParaRPr lang="en-GB"/>
          </a:p>
        </p:txBody>
      </p:sp>
    </p:spTree>
    <p:extLst>
      <p:ext uri="{BB962C8B-B14F-4D97-AF65-F5344CB8AC3E}">
        <p14:creationId xmlns:p14="http://schemas.microsoft.com/office/powerpoint/2010/main" val="34075696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9774" y="1290181"/>
            <a:ext cx="8666018" cy="4886789"/>
          </a:xfrm>
        </p:spPr>
        <p:txBody>
          <a:bodyPr/>
          <a:lstStyle/>
          <a:p>
            <a:pPr marL="0" indent="0">
              <a:buNone/>
            </a:pPr>
            <a:endParaRPr lang="en-US" dirty="0"/>
          </a:p>
          <a:p>
            <a:endParaRPr lang="en-US" dirty="0"/>
          </a:p>
        </p:txBody>
      </p:sp>
      <p:sp>
        <p:nvSpPr>
          <p:cNvPr id="6" name="Title 5"/>
          <p:cNvSpPr>
            <a:spLocks noGrp="1"/>
          </p:cNvSpPr>
          <p:nvPr>
            <p:ph type="title"/>
          </p:nvPr>
        </p:nvSpPr>
        <p:spPr/>
        <p:txBody>
          <a:bodyPr/>
          <a:lstStyle/>
          <a:p>
            <a:r>
              <a:rPr lang="en-US" dirty="0"/>
              <a:t>WP8: Observations </a:t>
            </a:r>
          </a:p>
        </p:txBody>
      </p:sp>
      <p:sp>
        <p:nvSpPr>
          <p:cNvPr id="7" name="Content Placeholder 1"/>
          <p:cNvSpPr txBox="1">
            <a:spLocks/>
          </p:cNvSpPr>
          <p:nvPr/>
        </p:nvSpPr>
        <p:spPr>
          <a:xfrm>
            <a:off x="236914" y="1240077"/>
            <a:ext cx="8666018" cy="5244183"/>
          </a:xfrm>
          <a:prstGeom prst="rect">
            <a:avLst/>
          </a:prstGeom>
        </p:spPr>
        <p:txBody>
          <a:bodyPr vert="horz" lIns="91440" tIns="45720" rIns="0" bIns="45720" rtlCol="0">
            <a:no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buFont typeface="Arial" panose="020B0604020202020204" pitchFamily="34" charset="0"/>
              <a:buNone/>
            </a:pPr>
            <a:r>
              <a:rPr lang="en-US" sz="2000" b="1" u="sng" dirty="0">
                <a:solidFill>
                  <a:srgbClr val="008000"/>
                </a:solidFill>
              </a:rPr>
              <a:t>WP 8: Large Scale Cryogenic Liquid Detectors</a:t>
            </a:r>
          </a:p>
          <a:p>
            <a:pPr>
              <a:spcBef>
                <a:spcPts val="400"/>
              </a:spcBef>
            </a:pPr>
            <a:r>
              <a:rPr lang="en-US" sz="2000" dirty="0"/>
              <a:t>Four of the five deliverables are complete:</a:t>
            </a:r>
          </a:p>
          <a:p>
            <a:pPr lvl="1">
              <a:spcBef>
                <a:spcPts val="0"/>
              </a:spcBef>
              <a:tabLst>
                <a:tab pos="974725" algn="l"/>
              </a:tabLst>
            </a:pPr>
            <a:r>
              <a:rPr lang="en-US" sz="1500" dirty="0"/>
              <a:t>D8.1 	Purification and monitoring</a:t>
            </a:r>
          </a:p>
          <a:p>
            <a:pPr lvl="1">
              <a:spcBef>
                <a:spcPts val="0"/>
              </a:spcBef>
              <a:tabLst>
                <a:tab pos="974725" algn="l"/>
              </a:tabLst>
            </a:pPr>
            <a:r>
              <a:rPr lang="en-US" sz="1500" dirty="0"/>
              <a:t>D8.3 	Light readout</a:t>
            </a:r>
          </a:p>
          <a:p>
            <a:pPr lvl="1">
              <a:spcBef>
                <a:spcPts val="0"/>
              </a:spcBef>
              <a:tabLst>
                <a:tab pos="974725" algn="l"/>
              </a:tabLst>
            </a:pPr>
            <a:r>
              <a:rPr lang="en-US" sz="1500" dirty="0"/>
              <a:t>D8.4 	Very high voltage</a:t>
            </a:r>
          </a:p>
          <a:p>
            <a:pPr lvl="1">
              <a:spcBef>
                <a:spcPts val="0"/>
              </a:spcBef>
              <a:tabLst>
                <a:tab pos="974725" algn="l"/>
              </a:tabLst>
            </a:pPr>
            <a:r>
              <a:rPr lang="en-US" sz="1500" dirty="0"/>
              <a:t>D8.5 	</a:t>
            </a:r>
            <a:r>
              <a:rPr lang="en-US" sz="1500" dirty="0" err="1"/>
              <a:t>Magnetisation</a:t>
            </a:r>
            <a:r>
              <a:rPr lang="en-US" sz="1500" dirty="0"/>
              <a:t> of large-scale cryogenic liquid detectors</a:t>
            </a:r>
          </a:p>
          <a:p>
            <a:pPr>
              <a:spcBef>
                <a:spcPts val="400"/>
              </a:spcBef>
            </a:pPr>
            <a:r>
              <a:rPr lang="en-US" sz="2000" dirty="0"/>
              <a:t>The fifth deliverable, D8.2 Charge readout and double phase, was subject of the no-cost extension to allow exploitation of ProtoDUNE-DP.  It is due in October.</a:t>
            </a:r>
          </a:p>
          <a:p>
            <a:pPr lvl="1">
              <a:spcBef>
                <a:spcPts val="200"/>
              </a:spcBef>
            </a:pPr>
            <a:r>
              <a:rPr lang="en-US" sz="1500" dirty="0"/>
              <a:t>ProtoDUNE-DP is currently scheduled to start data taking (with cosmic rays) in August, leaving little time to include results in the deliverable report.</a:t>
            </a:r>
          </a:p>
          <a:p>
            <a:pPr lvl="1">
              <a:spcBef>
                <a:spcPts val="200"/>
              </a:spcBef>
            </a:pPr>
            <a:r>
              <a:rPr lang="en-US" sz="1500" dirty="0"/>
              <a:t>Much will be learned from hardware commissioning even if no cosmic ray data are taken in time.</a:t>
            </a:r>
          </a:p>
          <a:p>
            <a:pPr lvl="1">
              <a:spcBef>
                <a:spcPts val="200"/>
              </a:spcBef>
            </a:pPr>
            <a:r>
              <a:rPr lang="en-US" sz="1500" dirty="0"/>
              <a:t>It seems that success could be declared based on results from the 3 x 1 x 1 m</a:t>
            </a:r>
            <a:r>
              <a:rPr lang="en-US" sz="1500" baseline="30000" dirty="0"/>
              <a:t>3</a:t>
            </a:r>
            <a:r>
              <a:rPr lang="en-US" sz="1500" dirty="0"/>
              <a:t> detector, if necessary. </a:t>
            </a:r>
          </a:p>
          <a:p>
            <a:pPr>
              <a:spcBef>
                <a:spcPts val="400"/>
              </a:spcBef>
            </a:pPr>
            <a:r>
              <a:rPr lang="en-US" sz="2000" dirty="0"/>
              <a:t>WP8 has done important work to advance the state of the art for large LAr detectors, as well as to demonstrate a novel iron magnetization scheme.</a:t>
            </a:r>
          </a:p>
          <a:p>
            <a:pPr>
              <a:spcBef>
                <a:spcPts val="400"/>
              </a:spcBef>
            </a:pPr>
            <a:r>
              <a:rPr lang="en-US" sz="2000" dirty="0"/>
              <a:t>The results have been well disseminated in a significant number of publications (notably a major paper on the 3 x 1 x 1 detector) and on </a:t>
            </a:r>
            <a:r>
              <a:rPr lang="en-US" sz="2000" dirty="0" err="1"/>
              <a:t>twiki</a:t>
            </a:r>
            <a:r>
              <a:rPr lang="en-US" sz="2000" dirty="0"/>
              <a:t> pages. </a:t>
            </a:r>
          </a:p>
          <a:p>
            <a:pPr lvl="1">
              <a:spcBef>
                <a:spcPts val="0"/>
              </a:spcBef>
            </a:pPr>
            <a:r>
              <a:rPr lang="en-US" sz="1500" dirty="0"/>
              <a:t>Neither the list of publications on the WP8 page nor the summary of AIDA-2020 publications captures the full set of publications.  This needs to be corrected for AIDA-2020 to get the credit it deserves.</a:t>
            </a:r>
          </a:p>
          <a:p>
            <a:pPr>
              <a:spcBef>
                <a:spcPts val="400"/>
              </a:spcBef>
            </a:pPr>
            <a:r>
              <a:rPr lang="en-US" sz="2000" dirty="0"/>
              <a:t>Excellent synergy with WP3 (Advanced Software – PFA event reconstruction) and WP13 (Innovative Gas detectors – thick GEMs)</a:t>
            </a:r>
          </a:p>
          <a:p>
            <a:endParaRPr lang="en-US" sz="2000" dirty="0"/>
          </a:p>
          <a:p>
            <a:endParaRPr lang="en-US" dirty="0"/>
          </a:p>
        </p:txBody>
      </p:sp>
      <p:grpSp>
        <p:nvGrpSpPr>
          <p:cNvPr id="12" name="Group 11"/>
          <p:cNvGrpSpPr>
            <a:grpSpLocks noChangeAspect="1"/>
          </p:cNvGrpSpPr>
          <p:nvPr/>
        </p:nvGrpSpPr>
        <p:grpSpPr>
          <a:xfrm>
            <a:off x="6384332" y="769620"/>
            <a:ext cx="2678690" cy="2022744"/>
            <a:chOff x="6278880" y="781431"/>
            <a:chExt cx="2784142" cy="2102373"/>
          </a:xfrm>
        </p:grpSpPr>
        <p:pic>
          <p:nvPicPr>
            <p:cNvPr id="10" name="Picture 9"/>
            <p:cNvPicPr>
              <a:picLocks noChangeAspect="1"/>
            </p:cNvPicPr>
            <p:nvPr/>
          </p:nvPicPr>
          <p:blipFill>
            <a:blip r:embed="rId2"/>
            <a:stretch>
              <a:fillRect/>
            </a:stretch>
          </p:blipFill>
          <p:spPr>
            <a:xfrm>
              <a:off x="6278880" y="781431"/>
              <a:ext cx="2784142" cy="2102373"/>
            </a:xfrm>
            <a:prstGeom prst="rect">
              <a:avLst/>
            </a:prstGeom>
          </p:spPr>
        </p:pic>
        <p:sp>
          <p:nvSpPr>
            <p:cNvPr id="11" name="TextBox 10"/>
            <p:cNvSpPr txBox="1"/>
            <p:nvPr/>
          </p:nvSpPr>
          <p:spPr>
            <a:xfrm>
              <a:off x="6286500" y="2506980"/>
              <a:ext cx="2773680" cy="369332"/>
            </a:xfrm>
            <a:prstGeom prst="rect">
              <a:avLst/>
            </a:prstGeom>
            <a:noFill/>
          </p:spPr>
          <p:txBody>
            <a:bodyPr wrap="square" rtlCol="0">
              <a:spAutoFit/>
            </a:bodyPr>
            <a:lstStyle/>
            <a:p>
              <a:pPr algn="ctr"/>
              <a:r>
                <a:rPr lang="en-US" dirty="0">
                  <a:solidFill>
                    <a:srgbClr val="FFFFFF"/>
                  </a:solidFill>
                </a:rPr>
                <a:t>ProtoDUNE-DP</a:t>
              </a:r>
            </a:p>
          </p:txBody>
        </p:sp>
      </p:grpSp>
      <p:sp>
        <p:nvSpPr>
          <p:cNvPr id="8" name="Footer Placeholder 7">
            <a:extLst>
              <a:ext uri="{FF2B5EF4-FFF2-40B4-BE49-F238E27FC236}">
                <a16:creationId xmlns:a16="http://schemas.microsoft.com/office/drawing/2014/main" id="{854E06FE-15FA-914D-8D83-2AED1B08B201}"/>
              </a:ext>
            </a:extLst>
          </p:cNvPr>
          <p:cNvSpPr>
            <a:spLocks noGrp="1"/>
          </p:cNvSpPr>
          <p:nvPr>
            <p:ph type="ftr" sz="quarter" idx="11"/>
          </p:nvPr>
        </p:nvSpPr>
        <p:spPr/>
        <p:txBody>
          <a:bodyPr/>
          <a:lstStyle/>
          <a:p>
            <a:r>
              <a:rPr lang="en-GB"/>
              <a:t>Science Advisory Board</a:t>
            </a:r>
            <a:endParaRPr lang="en-GB" dirty="0"/>
          </a:p>
        </p:txBody>
      </p:sp>
      <p:sp>
        <p:nvSpPr>
          <p:cNvPr id="9" name="Slide Number Placeholder 8">
            <a:extLst>
              <a:ext uri="{FF2B5EF4-FFF2-40B4-BE49-F238E27FC236}">
                <a16:creationId xmlns:a16="http://schemas.microsoft.com/office/drawing/2014/main" id="{1379C044-E562-6F45-A7A9-3810E8EE5BFE}"/>
              </a:ext>
            </a:extLst>
          </p:cNvPr>
          <p:cNvSpPr>
            <a:spLocks noGrp="1"/>
          </p:cNvSpPr>
          <p:nvPr>
            <p:ph type="sldNum" sz="quarter" idx="12"/>
          </p:nvPr>
        </p:nvSpPr>
        <p:spPr/>
        <p:txBody>
          <a:bodyPr/>
          <a:lstStyle/>
          <a:p>
            <a:fld id="{FC4456CD-832E-41F2-9893-C7650CCC5376}" type="slidenum">
              <a:rPr lang="en-GB" smtClean="0"/>
              <a:t>22</a:t>
            </a:fld>
            <a:endParaRPr lang="en-GB"/>
          </a:p>
        </p:txBody>
      </p:sp>
    </p:spTree>
    <p:extLst>
      <p:ext uri="{BB962C8B-B14F-4D97-AF65-F5344CB8AC3E}">
        <p14:creationId xmlns:p14="http://schemas.microsoft.com/office/powerpoint/2010/main" val="3157488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 name="Footer Placeholder 2"/>
          <p:cNvGrpSpPr/>
          <p:nvPr/>
        </p:nvGrpSpPr>
        <p:grpSpPr>
          <a:xfrm>
            <a:off x="3" y="6539580"/>
            <a:ext cx="9144001" cy="327914"/>
            <a:chOff x="0" y="0"/>
            <a:chExt cx="9143999" cy="327913"/>
          </a:xfrm>
        </p:grpSpPr>
        <p:sp>
          <p:nvSpPr>
            <p:cNvPr id="141"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42"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44" name="Content Placeholder 1"/>
          <p:cNvSpPr txBox="1">
            <a:spLocks noGrp="1"/>
          </p:cNvSpPr>
          <p:nvPr>
            <p:ph type="body" idx="1"/>
          </p:nvPr>
        </p:nvSpPr>
        <p:spPr>
          <a:xfrm>
            <a:off x="236913" y="1290180"/>
            <a:ext cx="8666020" cy="5143927"/>
          </a:xfrm>
          <a:prstGeom prst="rect">
            <a:avLst/>
          </a:prstGeom>
        </p:spPr>
        <p:txBody>
          <a:bodyPr>
            <a:normAutofit/>
          </a:bodyPr>
          <a:lstStyle/>
          <a:p>
            <a:pPr marL="0" indent="0" algn="just">
              <a:buNone/>
            </a:pPr>
            <a:r>
              <a:rPr lang="en-US" sz="2000" u="sng" dirty="0">
                <a:solidFill>
                  <a:srgbClr val="008000"/>
                </a:solidFill>
              </a:rPr>
              <a:t>WP 9: New support structures </a:t>
            </a:r>
            <a:r>
              <a:rPr lang="en-GB" sz="2000" u="sng" dirty="0">
                <a:solidFill>
                  <a:srgbClr val="008000"/>
                </a:solidFill>
              </a:rPr>
              <a:t>and μ-channel cooling</a:t>
            </a:r>
          </a:p>
          <a:p>
            <a:pPr algn="just"/>
            <a:r>
              <a:rPr lang="en-US" sz="2000" dirty="0"/>
              <a:t>WP9 is to be congratulated for the steady progresses demonstrated in all the pioneering activities and for the successful completion of T9.3 set-ups</a:t>
            </a:r>
            <a:endParaRPr lang="en-AU" sz="2000" dirty="0"/>
          </a:p>
          <a:p>
            <a:pPr algn="just"/>
            <a:r>
              <a:rPr lang="en-US" sz="2000" dirty="0"/>
              <a:t>Exhaustive and conclusive answers to all SAP questions  were provided </a:t>
            </a:r>
            <a:endParaRPr lang="en-GB" sz="2000" u="sng" dirty="0">
              <a:solidFill>
                <a:srgbClr val="008000"/>
              </a:solidFill>
            </a:endParaRPr>
          </a:p>
          <a:p>
            <a:pPr algn="just"/>
            <a:r>
              <a:rPr lang="en-US" sz="2000" dirty="0"/>
              <a:t>Cooling in future experiments has additional stringent requirements:</a:t>
            </a:r>
          </a:p>
          <a:p>
            <a:pPr lvl="1" algn="just"/>
            <a:r>
              <a:rPr lang="en-US" sz="2000" i="1" dirty="0"/>
              <a:t>It is highly recommended to further extend the research (e.g. in the field of: new eco-friendly coolants, applications to large &amp; densely packed systems…..)</a:t>
            </a:r>
            <a:endParaRPr lang="en-AU" sz="2000" i="1" dirty="0"/>
          </a:p>
          <a:p>
            <a:pPr algn="just"/>
            <a:r>
              <a:rPr lang="en-US" sz="2000" dirty="0"/>
              <a:t>The implementation of </a:t>
            </a:r>
            <a:r>
              <a:rPr lang="en-US" sz="2000" dirty="0">
                <a:latin typeface="Symbol" charset="2"/>
                <a:cs typeface="Symbol" charset="2"/>
              </a:rPr>
              <a:t>m</a:t>
            </a:r>
            <a:r>
              <a:rPr lang="en-US" sz="2000" dirty="0"/>
              <a:t>-channel solutions in existing experiments is a convincing proof of the successful work performed so far </a:t>
            </a:r>
          </a:p>
          <a:p>
            <a:pPr lvl="1" algn="just"/>
            <a:r>
              <a:rPr lang="en-US" sz="2000" i="1" dirty="0"/>
              <a:t>Nonetheless additional investigations in the direction of: large-scale production, industrialization and optimization of production costs are needed</a:t>
            </a:r>
          </a:p>
          <a:p>
            <a:pPr algn="just"/>
            <a:r>
              <a:rPr lang="en-US" sz="2000" dirty="0"/>
              <a:t>Many detector technologies need innovative and performant cooling systems.</a:t>
            </a:r>
          </a:p>
          <a:p>
            <a:pPr lvl="1" algn="just"/>
            <a:r>
              <a:rPr lang="en-US" sz="2000" i="1" dirty="0"/>
              <a:t>It would be highly profitable that the expertise collected within WP9 could be shared with other detector technologies. .</a:t>
            </a:r>
            <a:r>
              <a:rPr lang="en-AU" sz="2000" i="1" dirty="0"/>
              <a:t> </a:t>
            </a:r>
            <a:endParaRPr lang="en-GB" sz="2000" i="1" u="sng" dirty="0">
              <a:solidFill>
                <a:srgbClr val="008000"/>
              </a:solidFill>
            </a:endParaRPr>
          </a:p>
        </p:txBody>
      </p:sp>
      <p:sp>
        <p:nvSpPr>
          <p:cNvPr id="145" name="Date Placeholder 3"/>
          <p:cNvSpPr txBox="1"/>
          <p:nvPr/>
        </p:nvSpPr>
        <p:spPr>
          <a:xfrm>
            <a:off x="236913" y="6585997"/>
            <a:ext cx="1481821" cy="2565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spAutoFit/>
          </a:bodyPr>
          <a:lstStyle>
            <a:lvl1pPr>
              <a:defRPr sz="1100"/>
            </a:lvl1pPr>
          </a:lstStyle>
          <a:p>
            <a:r>
              <a:t>5 April, 2019</a:t>
            </a:r>
          </a:p>
        </p:txBody>
      </p:sp>
      <p:sp>
        <p:nvSpPr>
          <p:cNvPr id="10" name="Title 5"/>
          <p:cNvSpPr>
            <a:spLocks noGrp="1"/>
          </p:cNvSpPr>
          <p:nvPr>
            <p:ph type="title"/>
          </p:nvPr>
        </p:nvSpPr>
        <p:spPr>
          <a:xfrm>
            <a:off x="3556800" y="33563"/>
            <a:ext cx="5346132" cy="1077238"/>
          </a:xfrm>
        </p:spPr>
        <p:txBody>
          <a:bodyPr/>
          <a:lstStyle/>
          <a:p>
            <a:r>
              <a:rPr lang="en-US" dirty="0"/>
              <a:t>WP9: Observations </a:t>
            </a:r>
          </a:p>
        </p:txBody>
      </p:sp>
      <p:sp>
        <p:nvSpPr>
          <p:cNvPr id="2" name="Footer Placeholder 1">
            <a:extLst>
              <a:ext uri="{FF2B5EF4-FFF2-40B4-BE49-F238E27FC236}">
                <a16:creationId xmlns:a16="http://schemas.microsoft.com/office/drawing/2014/main" id="{CFCB3019-5A12-C340-BFCB-921E0E023492}"/>
              </a:ext>
            </a:extLst>
          </p:cNvPr>
          <p:cNvSpPr>
            <a:spLocks noGrp="1"/>
          </p:cNvSpPr>
          <p:nvPr>
            <p:ph type="ftr" sz="quarter" idx="11"/>
          </p:nvPr>
        </p:nvSpPr>
        <p:spPr/>
        <p:txBody>
          <a:bodyPr/>
          <a:lstStyle/>
          <a:p>
            <a:r>
              <a:rPr lang="en-GB"/>
              <a:t>Science Advisory Board</a:t>
            </a:r>
            <a:endParaRPr lang="en-GB" dirty="0"/>
          </a:p>
        </p:txBody>
      </p:sp>
      <p:sp>
        <p:nvSpPr>
          <p:cNvPr id="3" name="Slide Number Placeholder 2">
            <a:extLst>
              <a:ext uri="{FF2B5EF4-FFF2-40B4-BE49-F238E27FC236}">
                <a16:creationId xmlns:a16="http://schemas.microsoft.com/office/drawing/2014/main" id="{656DF6C4-70F1-CD47-B0A4-8E636430E78F}"/>
              </a:ext>
            </a:extLst>
          </p:cNvPr>
          <p:cNvSpPr>
            <a:spLocks noGrp="1"/>
          </p:cNvSpPr>
          <p:nvPr>
            <p:ph type="sldNum" sz="quarter" idx="12"/>
          </p:nvPr>
        </p:nvSpPr>
        <p:spPr/>
        <p:txBody>
          <a:bodyPr/>
          <a:lstStyle/>
          <a:p>
            <a:fld id="{FC4456CD-832E-41F2-9893-C7650CCC5376}" type="slidenum">
              <a:rPr lang="en-GB" smtClean="0"/>
              <a:t>23</a:t>
            </a:fld>
            <a:endParaRPr lang="en-GB"/>
          </a:p>
        </p:txBody>
      </p:sp>
    </p:spTree>
    <p:extLst>
      <p:ext uri="{BB962C8B-B14F-4D97-AF65-F5344CB8AC3E}">
        <p14:creationId xmlns:p14="http://schemas.microsoft.com/office/powerpoint/2010/main" val="5783844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Footer Placeholder 2"/>
          <p:cNvGrpSpPr/>
          <p:nvPr/>
        </p:nvGrpSpPr>
        <p:grpSpPr>
          <a:xfrm>
            <a:off x="3" y="6539580"/>
            <a:ext cx="9144001" cy="327914"/>
            <a:chOff x="0" y="0"/>
            <a:chExt cx="9143999" cy="327913"/>
          </a:xfrm>
        </p:grpSpPr>
        <p:sp>
          <p:nvSpPr>
            <p:cNvPr id="133"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34"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36" name="Date Placeholder 3"/>
          <p:cNvSpPr txBox="1"/>
          <p:nvPr/>
        </p:nvSpPr>
        <p:spPr>
          <a:xfrm>
            <a:off x="236913" y="6585997"/>
            <a:ext cx="1481821" cy="25654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defRPr sz="1100"/>
            </a:lvl1pPr>
          </a:lstStyle>
          <a:p>
            <a:r>
              <a:t>5 April, 2019</a:t>
            </a:r>
          </a:p>
        </p:txBody>
      </p:sp>
      <p:sp>
        <p:nvSpPr>
          <p:cNvPr id="138" name="Title 5"/>
          <p:cNvSpPr txBox="1">
            <a:spLocks noGrp="1"/>
          </p:cNvSpPr>
          <p:nvPr>
            <p:ph type="title"/>
          </p:nvPr>
        </p:nvSpPr>
        <p:spPr>
          <a:xfrm>
            <a:off x="3556800" y="33562"/>
            <a:ext cx="5346132" cy="1077240"/>
          </a:xfrm>
          <a:prstGeom prst="rect">
            <a:avLst/>
          </a:prstGeom>
        </p:spPr>
        <p:txBody>
          <a:bodyPr/>
          <a:lstStyle/>
          <a:p>
            <a:r>
              <a:t>WP10: Observations </a:t>
            </a:r>
          </a:p>
        </p:txBody>
      </p:sp>
      <p:sp>
        <p:nvSpPr>
          <p:cNvPr id="139" name="Content Placeholder 1"/>
          <p:cNvSpPr txBox="1">
            <a:spLocks noGrp="1"/>
          </p:cNvSpPr>
          <p:nvPr>
            <p:ph type="body" idx="1"/>
          </p:nvPr>
        </p:nvSpPr>
        <p:spPr>
          <a:xfrm>
            <a:off x="236913" y="1290181"/>
            <a:ext cx="8666020" cy="5220061"/>
          </a:xfrm>
          <a:prstGeom prst="rect">
            <a:avLst/>
          </a:prstGeom>
        </p:spPr>
        <p:txBody>
          <a:bodyPr>
            <a:normAutofit lnSpcReduction="10000"/>
          </a:bodyPr>
          <a:lstStyle/>
          <a:p>
            <a:pPr marL="0" indent="0" defTabSz="528052">
              <a:spcBef>
                <a:spcPts val="500"/>
              </a:spcBef>
              <a:buSzTx/>
              <a:buNone/>
              <a:defRPr sz="1617" b="1" u="sng">
                <a:solidFill>
                  <a:srgbClr val="008000"/>
                </a:solidFill>
              </a:defRPr>
            </a:pPr>
            <a:r>
              <a:rPr sz="2000" dirty="0"/>
              <a:t>WP 10: Test beam (TA DESY &amp; TA CERN)</a:t>
            </a:r>
          </a:p>
          <a:p>
            <a:pPr marL="132013" indent="-132013" defTabSz="528052">
              <a:spcBef>
                <a:spcPts val="500"/>
              </a:spcBef>
              <a:defRPr sz="1617"/>
            </a:pPr>
            <a:r>
              <a:rPr sz="2000" dirty="0"/>
              <a:t>Transnational Access funds were spent by 2017.</a:t>
            </a:r>
          </a:p>
          <a:p>
            <a:pPr marL="396039" lvl="1" indent="-132013" defTabSz="528052">
              <a:spcBef>
                <a:spcPts val="500"/>
              </a:spcBef>
              <a:defRPr sz="1386"/>
            </a:pPr>
            <a:r>
              <a:rPr sz="1600" dirty="0"/>
              <a:t>24 projects supported in 2015 and 18 projects in 2016, then funds ran out (altogether 42 projects)</a:t>
            </a:r>
            <a:endParaRPr sz="1600" dirty="0">
              <a:solidFill>
                <a:schemeClr val="accent5"/>
              </a:solidFill>
              <a:latin typeface="Arial"/>
              <a:ea typeface="Arial"/>
              <a:cs typeface="Arial"/>
              <a:sym typeface="Arial"/>
            </a:endParaRPr>
          </a:p>
          <a:p>
            <a:pPr marL="396039" lvl="1" indent="-132013" defTabSz="528052">
              <a:spcBef>
                <a:spcPts val="500"/>
              </a:spcBef>
              <a:defRPr sz="1386"/>
            </a:pPr>
            <a:r>
              <a:rPr sz="1600" dirty="0"/>
              <a:t>196 visits to CERN supported, 10 days on average.</a:t>
            </a:r>
          </a:p>
          <a:p>
            <a:pPr marL="377180" lvl="1" indent="-113154" defTabSz="528052">
              <a:spcBef>
                <a:spcPts val="500"/>
              </a:spcBef>
              <a:defRPr sz="1617"/>
            </a:pPr>
            <a:r>
              <a:rPr sz="1600" dirty="0"/>
              <a:t>Participants from 19 countries</a:t>
            </a:r>
            <a:r>
              <a:rPr dirty="0"/>
              <a:t> </a:t>
            </a:r>
          </a:p>
          <a:p>
            <a:pPr marL="132013" indent="-132013" defTabSz="528052">
              <a:spcBef>
                <a:spcPts val="500"/>
              </a:spcBef>
              <a:defRPr sz="1617"/>
            </a:pPr>
            <a:r>
              <a:rPr sz="2000" dirty="0"/>
              <a:t>DESY infrastructure</a:t>
            </a:r>
          </a:p>
          <a:p>
            <a:pPr marL="396039" lvl="1" indent="-132013" defTabSz="528052">
              <a:spcBef>
                <a:spcPts val="500"/>
              </a:spcBef>
              <a:defRPr sz="1386"/>
            </a:pPr>
            <a:r>
              <a:rPr sz="1600" dirty="0"/>
              <a:t>Three beam lines, now three Pixel Beam telescopes (three out of four teams request use of telescopes), one 1T solenoid, one big dipole</a:t>
            </a:r>
          </a:p>
          <a:p>
            <a:pPr marL="396039" lvl="1" indent="-132013" defTabSz="528052">
              <a:spcBef>
                <a:spcPts val="200"/>
              </a:spcBef>
              <a:defRPr sz="1386"/>
            </a:pPr>
            <a:r>
              <a:rPr sz="1600" dirty="0"/>
              <a:t>TA essentially completed now.</a:t>
            </a:r>
          </a:p>
          <a:p>
            <a:pPr marL="396039" lvl="1" indent="-132013" defTabSz="528052">
              <a:spcBef>
                <a:spcPts val="200"/>
              </a:spcBef>
              <a:defRPr sz="1386"/>
            </a:pPr>
            <a:r>
              <a:rPr sz="1600" dirty="0"/>
              <a:t>14/27 AIDA users have published with AIDA reference; many publications w/o references to AIDA</a:t>
            </a:r>
          </a:p>
          <a:p>
            <a:pPr marL="132013" indent="-132013" defTabSz="528052">
              <a:spcBef>
                <a:spcPts val="500"/>
              </a:spcBef>
              <a:defRPr sz="1617"/>
            </a:pPr>
            <a:r>
              <a:rPr sz="2000" dirty="0"/>
              <a:t>CERN infrastructure </a:t>
            </a:r>
          </a:p>
          <a:p>
            <a:pPr marL="396039" lvl="1" indent="-132013" defTabSz="528052">
              <a:spcBef>
                <a:spcPts val="500"/>
              </a:spcBef>
              <a:defRPr sz="1386"/>
            </a:pPr>
            <a:r>
              <a:rPr sz="1600" dirty="0"/>
              <a:t>24 projects in 2015, 18 in 2016, then funds run out</a:t>
            </a:r>
          </a:p>
          <a:p>
            <a:pPr marL="396039" lvl="1" indent="-132013" defTabSz="528052">
              <a:spcBef>
                <a:spcPts val="500"/>
              </a:spcBef>
              <a:defRPr sz="1386"/>
            </a:pPr>
            <a:r>
              <a:rPr sz="1600" dirty="0"/>
              <a:t>WP10.1 allows simplif</a:t>
            </a:r>
            <a:r>
              <a:rPr lang="en-US" sz="1600" dirty="0"/>
              <a:t>ied</a:t>
            </a:r>
            <a:r>
              <a:rPr sz="1600" dirty="0"/>
              <a:t> test beam user registration at CERN, when they have no affiliation to a CERN experiment. </a:t>
            </a:r>
          </a:p>
          <a:p>
            <a:pPr marL="396039" lvl="1" indent="-132013" defTabSz="528052">
              <a:spcBef>
                <a:spcPts val="500"/>
              </a:spcBef>
              <a:defRPr sz="1386"/>
            </a:pPr>
            <a:r>
              <a:rPr sz="1600" dirty="0"/>
              <a:t>Publications: 40/42.</a:t>
            </a:r>
          </a:p>
          <a:p>
            <a:pPr marL="396039" lvl="1" indent="-132013" defTabSz="528052">
              <a:spcBef>
                <a:spcPts val="500"/>
              </a:spcBef>
              <a:defRPr sz="1386"/>
            </a:pPr>
            <a:r>
              <a:rPr sz="1600" dirty="0"/>
              <a:t>No beam at CERN in 2019-2020</a:t>
            </a:r>
          </a:p>
          <a:p>
            <a:pPr marL="113154" indent="-113154" defTabSz="528052">
              <a:spcBef>
                <a:spcPts val="500"/>
              </a:spcBef>
              <a:defRPr sz="1617"/>
            </a:pPr>
            <a:r>
              <a:rPr sz="1600" dirty="0"/>
              <a:t>Mode of operation (giving access to equipped beam lines, with support) has been very successful for R&amp;D developments</a:t>
            </a:r>
          </a:p>
          <a:p>
            <a:pPr marL="377180" lvl="1" indent="-113154" defTabSz="528052">
              <a:spcBef>
                <a:spcPts val="500"/>
              </a:spcBef>
              <a:defRPr sz="1617"/>
            </a:pPr>
            <a:r>
              <a:rPr sz="1600" dirty="0"/>
              <a:t>Transnational Access  is working well and is appreciated by users: will not be continued in next AIDA</a:t>
            </a:r>
          </a:p>
        </p:txBody>
      </p:sp>
      <p:sp>
        <p:nvSpPr>
          <p:cNvPr id="2" name="Footer Placeholder 1">
            <a:extLst>
              <a:ext uri="{FF2B5EF4-FFF2-40B4-BE49-F238E27FC236}">
                <a16:creationId xmlns:a16="http://schemas.microsoft.com/office/drawing/2014/main" id="{B4244141-C42D-814C-845D-777265E87861}"/>
              </a:ext>
            </a:extLst>
          </p:cNvPr>
          <p:cNvSpPr>
            <a:spLocks noGrp="1"/>
          </p:cNvSpPr>
          <p:nvPr>
            <p:ph type="ftr" sz="quarter" idx="11"/>
          </p:nvPr>
        </p:nvSpPr>
        <p:spPr/>
        <p:txBody>
          <a:bodyPr/>
          <a:lstStyle/>
          <a:p>
            <a:r>
              <a:rPr lang="en-GB"/>
              <a:t>Science Advisory Board</a:t>
            </a:r>
            <a:endParaRPr lang="en-GB" dirty="0"/>
          </a:p>
        </p:txBody>
      </p:sp>
      <p:sp>
        <p:nvSpPr>
          <p:cNvPr id="3" name="Slide Number Placeholder 2">
            <a:extLst>
              <a:ext uri="{FF2B5EF4-FFF2-40B4-BE49-F238E27FC236}">
                <a16:creationId xmlns:a16="http://schemas.microsoft.com/office/drawing/2014/main" id="{AE62FBFC-56C4-1242-AE2B-3070970A6CD9}"/>
              </a:ext>
            </a:extLst>
          </p:cNvPr>
          <p:cNvSpPr>
            <a:spLocks noGrp="1"/>
          </p:cNvSpPr>
          <p:nvPr>
            <p:ph type="sldNum" sz="quarter" idx="12"/>
          </p:nvPr>
        </p:nvSpPr>
        <p:spPr/>
        <p:txBody>
          <a:bodyPr/>
          <a:lstStyle/>
          <a:p>
            <a:fld id="{FC4456CD-832E-41F2-9893-C7650CCC5376}" type="slidenum">
              <a:rPr lang="en-GB" smtClean="0"/>
              <a:t>24</a:t>
            </a:fld>
            <a:endParaRPr lang="en-GB"/>
          </a:p>
        </p:txBody>
      </p:sp>
    </p:spTree>
    <p:extLst>
      <p:ext uri="{BB962C8B-B14F-4D97-AF65-F5344CB8AC3E}">
        <p14:creationId xmlns:p14="http://schemas.microsoft.com/office/powerpoint/2010/main" val="3470823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US" sz="2000" b="1" u="sng" dirty="0">
                <a:solidFill>
                  <a:srgbClr val="008000"/>
                </a:solidFill>
              </a:rPr>
              <a:t>WP 11 + 12: Transnational Access for Test Facilities</a:t>
            </a:r>
            <a:endParaRPr lang="en-US" sz="2000" dirty="0"/>
          </a:p>
          <a:p>
            <a:r>
              <a:rPr lang="en-US" dirty="0"/>
              <a:t>All transnational facilities are </a:t>
            </a:r>
            <a:r>
              <a:rPr lang="en-US" b="1" dirty="0">
                <a:solidFill>
                  <a:srgbClr val="FF0000"/>
                </a:solidFill>
              </a:rPr>
              <a:t>significant for the European theme of a common research infrastructure</a:t>
            </a:r>
            <a:r>
              <a:rPr lang="en-US" dirty="0"/>
              <a:t>. They are imperative for innovative detector development - AIDA’s theme for now and future. </a:t>
            </a:r>
          </a:p>
          <a:p>
            <a:r>
              <a:rPr lang="en-US" dirty="0"/>
              <a:t>The use of these facilities continued to be strong during the past year. The complementary elements of this network are crucial for detector characterizations.</a:t>
            </a:r>
          </a:p>
          <a:p>
            <a:r>
              <a:rPr lang="en-US" dirty="0"/>
              <a:t>Discussion emerged on the correctness of the calibration of irradiations. Cross calibrating between facilities could help to increase confidence. This could be interesting and should be looked into. </a:t>
            </a:r>
          </a:p>
          <a:p>
            <a:r>
              <a:rPr lang="en-US" dirty="0"/>
              <a:t>Main problem is the </a:t>
            </a:r>
            <a:r>
              <a:rPr lang="en-US" b="1" dirty="0">
                <a:solidFill>
                  <a:srgbClr val="FF0000"/>
                </a:solidFill>
              </a:rPr>
              <a:t>lack of funding in Y5</a:t>
            </a:r>
            <a:r>
              <a:rPr lang="en-US" dirty="0"/>
              <a:t>. The effect is to lower priority of some users, charging more etc.</a:t>
            </a:r>
          </a:p>
          <a:p>
            <a:r>
              <a:rPr lang="en-US" b="1" dirty="0">
                <a:solidFill>
                  <a:srgbClr val="FF0000"/>
                </a:solidFill>
              </a:rPr>
              <a:t>SAB finds it important that AIDA finds resources to allow a projectable and   balanced use of facilities also during the extension period. This is especially important for the smaller test facilities</a:t>
            </a:r>
            <a:r>
              <a:rPr lang="en-US" dirty="0"/>
              <a:t>.</a:t>
            </a:r>
          </a:p>
        </p:txBody>
      </p:sp>
      <p:sp>
        <p:nvSpPr>
          <p:cNvPr id="6" name="Title 5"/>
          <p:cNvSpPr>
            <a:spLocks noGrp="1"/>
          </p:cNvSpPr>
          <p:nvPr>
            <p:ph type="title"/>
          </p:nvPr>
        </p:nvSpPr>
        <p:spPr/>
        <p:txBody>
          <a:bodyPr>
            <a:normAutofit/>
          </a:bodyPr>
          <a:lstStyle/>
          <a:p>
            <a:r>
              <a:rPr lang="en-US" dirty="0"/>
              <a:t>WP11 + WP12: Observations </a:t>
            </a:r>
          </a:p>
        </p:txBody>
      </p:sp>
      <p:sp>
        <p:nvSpPr>
          <p:cNvPr id="7" name="Footer Placeholder 6">
            <a:extLst>
              <a:ext uri="{FF2B5EF4-FFF2-40B4-BE49-F238E27FC236}">
                <a16:creationId xmlns:a16="http://schemas.microsoft.com/office/drawing/2014/main" id="{3338E876-EE04-CC42-9E3A-60E453D020C2}"/>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5FB8A360-F6B6-374F-A304-054C1DA97D26}"/>
              </a:ext>
            </a:extLst>
          </p:cNvPr>
          <p:cNvSpPr>
            <a:spLocks noGrp="1"/>
          </p:cNvSpPr>
          <p:nvPr>
            <p:ph type="sldNum" sz="quarter" idx="12"/>
          </p:nvPr>
        </p:nvSpPr>
        <p:spPr/>
        <p:txBody>
          <a:bodyPr/>
          <a:lstStyle/>
          <a:p>
            <a:fld id="{FC4456CD-832E-41F2-9893-C7650CCC5376}" type="slidenum">
              <a:rPr lang="en-GB" smtClean="0"/>
              <a:t>25</a:t>
            </a:fld>
            <a:endParaRPr lang="en-GB"/>
          </a:p>
        </p:txBody>
      </p:sp>
    </p:spTree>
    <p:extLst>
      <p:ext uri="{BB962C8B-B14F-4D97-AF65-F5344CB8AC3E}">
        <p14:creationId xmlns:p14="http://schemas.microsoft.com/office/powerpoint/2010/main" val="32713035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 name="Footer Placeholder 2"/>
          <p:cNvGrpSpPr/>
          <p:nvPr/>
        </p:nvGrpSpPr>
        <p:grpSpPr>
          <a:xfrm>
            <a:off x="3" y="6539580"/>
            <a:ext cx="9144001" cy="327914"/>
            <a:chOff x="0" y="0"/>
            <a:chExt cx="9143999" cy="327913"/>
          </a:xfrm>
        </p:grpSpPr>
        <p:sp>
          <p:nvSpPr>
            <p:cNvPr id="141"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42"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45" name="Date Placeholder 3"/>
          <p:cNvSpPr txBox="1"/>
          <p:nvPr/>
        </p:nvSpPr>
        <p:spPr>
          <a:xfrm>
            <a:off x="236913" y="6585997"/>
            <a:ext cx="1481821" cy="2565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spAutoFit/>
          </a:bodyPr>
          <a:lstStyle>
            <a:lvl1pPr>
              <a:defRPr sz="1100"/>
            </a:lvl1pPr>
          </a:lstStyle>
          <a:p>
            <a:r>
              <a:t>5 April, 2019</a:t>
            </a:r>
          </a:p>
        </p:txBody>
      </p:sp>
      <p:sp>
        <p:nvSpPr>
          <p:cNvPr id="10" name="Title 5"/>
          <p:cNvSpPr>
            <a:spLocks noGrp="1"/>
          </p:cNvSpPr>
          <p:nvPr>
            <p:ph type="title"/>
          </p:nvPr>
        </p:nvSpPr>
        <p:spPr>
          <a:xfrm>
            <a:off x="3556800" y="33563"/>
            <a:ext cx="5346132" cy="1077238"/>
          </a:xfrm>
        </p:spPr>
        <p:txBody>
          <a:bodyPr/>
          <a:lstStyle/>
          <a:p>
            <a:r>
              <a:rPr lang="en-US" dirty="0"/>
              <a:t>WP13: Observations </a:t>
            </a:r>
          </a:p>
        </p:txBody>
      </p:sp>
      <p:sp>
        <p:nvSpPr>
          <p:cNvPr id="11" name="Content Placeholder 1"/>
          <p:cNvSpPr txBox="1">
            <a:spLocks/>
          </p:cNvSpPr>
          <p:nvPr/>
        </p:nvSpPr>
        <p:spPr>
          <a:xfrm>
            <a:off x="236914" y="1379827"/>
            <a:ext cx="8666018" cy="5072350"/>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lvl1pPr marL="171446" marR="0" indent="-171446" algn="l" defTabSz="685782" rtl="0" latinLnBrk="0">
              <a:lnSpc>
                <a:spcPct val="90000"/>
              </a:lnSpc>
              <a:spcBef>
                <a:spcPts val="700"/>
              </a:spcBef>
              <a:spcAft>
                <a:spcPts val="0"/>
              </a:spcAft>
              <a:buClr>
                <a:schemeClr val="accent5"/>
              </a:buClr>
              <a:buSzPct val="100000"/>
              <a:buFont typeface="Arial"/>
              <a:buChar char="•"/>
              <a:tabLst/>
              <a:defRPr sz="2100" b="0" i="0" u="none" strike="noStrike" cap="none" spc="0" baseline="0">
                <a:ln>
                  <a:noFill/>
                </a:ln>
                <a:solidFill>
                  <a:schemeClr val="accent1"/>
                </a:solidFill>
                <a:uFillTx/>
                <a:latin typeface="+mn-lt"/>
                <a:ea typeface="+mn-ea"/>
                <a:cs typeface="+mn-cs"/>
                <a:sym typeface="Calibri"/>
              </a:defRPr>
            </a:lvl1pPr>
            <a:lvl2pPr marL="542911" marR="0" indent="-200020" algn="l" defTabSz="685782" rtl="0" latinLnBrk="0">
              <a:lnSpc>
                <a:spcPct val="90000"/>
              </a:lnSpc>
              <a:spcBef>
                <a:spcPts val="700"/>
              </a:spcBef>
              <a:spcAft>
                <a:spcPts val="0"/>
              </a:spcAft>
              <a:buClr>
                <a:schemeClr val="accent5"/>
              </a:buClr>
              <a:buSzPct val="100000"/>
              <a:buFont typeface="Arial"/>
              <a:buChar char="•"/>
              <a:tabLst/>
              <a:defRPr sz="2100" b="0" i="0" u="none" strike="noStrike" cap="none" spc="0" baseline="0">
                <a:ln>
                  <a:noFill/>
                </a:ln>
                <a:solidFill>
                  <a:schemeClr val="accent1"/>
                </a:solidFill>
                <a:uFillTx/>
                <a:latin typeface="+mn-lt"/>
                <a:ea typeface="+mn-ea"/>
                <a:cs typeface="+mn-cs"/>
                <a:sym typeface="Calibri"/>
              </a:defRPr>
            </a:lvl2pPr>
            <a:lvl3pPr marL="925806" marR="0" indent="-240024" algn="l" defTabSz="685782" rtl="0" latinLnBrk="0">
              <a:lnSpc>
                <a:spcPct val="90000"/>
              </a:lnSpc>
              <a:spcBef>
                <a:spcPts val="700"/>
              </a:spcBef>
              <a:spcAft>
                <a:spcPts val="0"/>
              </a:spcAft>
              <a:buClr>
                <a:schemeClr val="accent5"/>
              </a:buClr>
              <a:buSzPct val="100000"/>
              <a:buFont typeface="Arial"/>
              <a:buChar char="•"/>
              <a:tabLst/>
              <a:defRPr sz="2100" b="0" i="0" u="none" strike="noStrike" cap="none" spc="0" baseline="0">
                <a:ln>
                  <a:noFill/>
                </a:ln>
                <a:solidFill>
                  <a:schemeClr val="accent1"/>
                </a:solidFill>
                <a:uFillTx/>
                <a:latin typeface="+mn-lt"/>
                <a:ea typeface="+mn-ea"/>
                <a:cs typeface="+mn-cs"/>
                <a:sym typeface="Calibri"/>
              </a:defRPr>
            </a:lvl3pPr>
            <a:lvl4pPr marL="1305625" marR="0" indent="-276951" algn="l" defTabSz="685782" rtl="0" latinLnBrk="0">
              <a:lnSpc>
                <a:spcPct val="90000"/>
              </a:lnSpc>
              <a:spcBef>
                <a:spcPts val="700"/>
              </a:spcBef>
              <a:spcAft>
                <a:spcPts val="0"/>
              </a:spcAft>
              <a:buClr>
                <a:schemeClr val="accent5"/>
              </a:buClr>
              <a:buSzPct val="100000"/>
              <a:buFont typeface="Arial"/>
              <a:buChar char="•"/>
              <a:tabLst/>
              <a:defRPr sz="2100" b="0" i="0" u="none" strike="noStrike" cap="none" spc="0" baseline="0">
                <a:ln>
                  <a:noFill/>
                </a:ln>
                <a:solidFill>
                  <a:schemeClr val="accent1"/>
                </a:solidFill>
                <a:uFillTx/>
                <a:latin typeface="+mn-lt"/>
                <a:ea typeface="+mn-ea"/>
                <a:cs typeface="+mn-cs"/>
                <a:sym typeface="Calibri"/>
              </a:defRPr>
            </a:lvl4pPr>
            <a:lvl5pPr marL="1648517" marR="0" indent="-276951" algn="l" defTabSz="685782" rtl="0" latinLnBrk="0">
              <a:lnSpc>
                <a:spcPct val="90000"/>
              </a:lnSpc>
              <a:spcBef>
                <a:spcPts val="700"/>
              </a:spcBef>
              <a:spcAft>
                <a:spcPts val="0"/>
              </a:spcAft>
              <a:buClr>
                <a:schemeClr val="accent5"/>
              </a:buClr>
              <a:buSzPct val="100000"/>
              <a:buFont typeface="Arial"/>
              <a:buChar char="•"/>
              <a:tabLst/>
              <a:defRPr sz="2100" b="0" i="0" u="none" strike="noStrike" cap="none" spc="0" baseline="0">
                <a:ln>
                  <a:noFill/>
                </a:ln>
                <a:solidFill>
                  <a:schemeClr val="accent1"/>
                </a:solidFill>
                <a:uFillTx/>
                <a:latin typeface="+mn-lt"/>
                <a:ea typeface="+mn-ea"/>
                <a:cs typeface="+mn-cs"/>
                <a:sym typeface="Calibri"/>
              </a:defRPr>
            </a:lvl5pPr>
            <a:lvl6pPr marL="1991408" marR="0" indent="-276951" algn="l" defTabSz="685782" rtl="0" latinLnBrk="0">
              <a:lnSpc>
                <a:spcPct val="90000"/>
              </a:lnSpc>
              <a:spcBef>
                <a:spcPts val="700"/>
              </a:spcBef>
              <a:spcAft>
                <a:spcPts val="0"/>
              </a:spcAft>
              <a:buClrTx/>
              <a:buSzPct val="100000"/>
              <a:buFont typeface="Arial"/>
              <a:buChar char="•"/>
              <a:tabLst/>
              <a:defRPr sz="2100" b="0" i="0" u="none" strike="noStrike" cap="none" spc="0" baseline="0">
                <a:ln>
                  <a:noFill/>
                </a:ln>
                <a:solidFill>
                  <a:schemeClr val="accent1"/>
                </a:solidFill>
                <a:uFillTx/>
                <a:latin typeface="+mn-lt"/>
                <a:ea typeface="+mn-ea"/>
                <a:cs typeface="+mn-cs"/>
                <a:sym typeface="Calibri"/>
              </a:defRPr>
            </a:lvl6pPr>
            <a:lvl7pPr marL="2334300" marR="0" indent="-276951" algn="l" defTabSz="685782" rtl="0" latinLnBrk="0">
              <a:lnSpc>
                <a:spcPct val="90000"/>
              </a:lnSpc>
              <a:spcBef>
                <a:spcPts val="700"/>
              </a:spcBef>
              <a:spcAft>
                <a:spcPts val="0"/>
              </a:spcAft>
              <a:buClrTx/>
              <a:buSzPct val="100000"/>
              <a:buFont typeface="Arial"/>
              <a:buChar char="•"/>
              <a:tabLst/>
              <a:defRPr sz="2100" b="0" i="0" u="none" strike="noStrike" cap="none" spc="0" baseline="0">
                <a:ln>
                  <a:noFill/>
                </a:ln>
                <a:solidFill>
                  <a:schemeClr val="accent1"/>
                </a:solidFill>
                <a:uFillTx/>
                <a:latin typeface="+mn-lt"/>
                <a:ea typeface="+mn-ea"/>
                <a:cs typeface="+mn-cs"/>
                <a:sym typeface="Calibri"/>
              </a:defRPr>
            </a:lvl7pPr>
            <a:lvl8pPr marL="2677191" marR="0" indent="-276951" algn="l" defTabSz="685782" rtl="0" latinLnBrk="0">
              <a:lnSpc>
                <a:spcPct val="90000"/>
              </a:lnSpc>
              <a:spcBef>
                <a:spcPts val="700"/>
              </a:spcBef>
              <a:spcAft>
                <a:spcPts val="0"/>
              </a:spcAft>
              <a:buClrTx/>
              <a:buSzPct val="100000"/>
              <a:buFont typeface="Arial"/>
              <a:buChar char="•"/>
              <a:tabLst/>
              <a:defRPr sz="2100" b="0" i="0" u="none" strike="noStrike" cap="none" spc="0" baseline="0">
                <a:ln>
                  <a:noFill/>
                </a:ln>
                <a:solidFill>
                  <a:schemeClr val="accent1"/>
                </a:solidFill>
                <a:uFillTx/>
                <a:latin typeface="+mn-lt"/>
                <a:ea typeface="+mn-ea"/>
                <a:cs typeface="+mn-cs"/>
                <a:sym typeface="Calibri"/>
              </a:defRPr>
            </a:lvl8pPr>
            <a:lvl9pPr marL="3020082" marR="0" indent="-276951" algn="l" defTabSz="685782" rtl="0" latinLnBrk="0">
              <a:lnSpc>
                <a:spcPct val="90000"/>
              </a:lnSpc>
              <a:spcBef>
                <a:spcPts val="700"/>
              </a:spcBef>
              <a:spcAft>
                <a:spcPts val="0"/>
              </a:spcAft>
              <a:buClrTx/>
              <a:buSzPct val="100000"/>
              <a:buFont typeface="Arial"/>
              <a:buChar char="•"/>
              <a:tabLst/>
              <a:defRPr sz="2100" b="0" i="0" u="none" strike="noStrike" cap="none" spc="0" baseline="0">
                <a:ln>
                  <a:noFill/>
                </a:ln>
                <a:solidFill>
                  <a:schemeClr val="accent1"/>
                </a:solidFill>
                <a:uFillTx/>
                <a:latin typeface="+mn-lt"/>
                <a:ea typeface="+mn-ea"/>
                <a:cs typeface="+mn-cs"/>
                <a:sym typeface="Calibri"/>
              </a:defRPr>
            </a:lvl9pPr>
          </a:lstStyle>
          <a:p>
            <a:pPr marL="0" indent="0" algn="just">
              <a:buFont typeface="Arial"/>
              <a:buNone/>
            </a:pPr>
            <a:r>
              <a:rPr lang="en-US" sz="2400" u="sng" dirty="0">
                <a:solidFill>
                  <a:srgbClr val="008000"/>
                </a:solidFill>
              </a:rPr>
              <a:t>WP 13: Gas Detectors MPGD</a:t>
            </a:r>
          </a:p>
          <a:p>
            <a:pPr algn="just"/>
            <a:r>
              <a:rPr lang="en-US" sz="3200" dirty="0"/>
              <a:t> </a:t>
            </a:r>
            <a:r>
              <a:rPr lang="en-US" sz="2000" dirty="0"/>
              <a:t>WP13 is to be congratulated for their progress, the  exhaustive and conclusive answers to all SAP questions, the successful and timely completion of the  milestones </a:t>
            </a:r>
            <a:endParaRPr lang="en-US" sz="2000" u="sng" dirty="0">
              <a:solidFill>
                <a:srgbClr val="008000"/>
              </a:solidFill>
            </a:endParaRPr>
          </a:p>
          <a:p>
            <a:pPr algn="just"/>
            <a:r>
              <a:rPr lang="en-US" sz="2000" dirty="0"/>
              <a:t>Despite the large progress, the large scale MPGD industrial production still remains a key point to be successfully implemented. </a:t>
            </a:r>
          </a:p>
          <a:p>
            <a:pPr lvl="1" algn="just"/>
            <a:r>
              <a:rPr lang="en-US" sz="2000" i="1" dirty="0"/>
              <a:t>The team is recommended to focus on the subject and to invest efforts to achieve an effective TT with European factories to increase the number of possible producers and to make industrial production a more cost-effective process. </a:t>
            </a:r>
          </a:p>
          <a:p>
            <a:pPr algn="just"/>
            <a:r>
              <a:rPr lang="en-US" sz="2000" dirty="0"/>
              <a:t>Expanding/creating a new WP on novel visionary technologies for future PID with gaseous detectors (Innovative radiator from metamaterials, photonic crystals - hydrogenated Nano Diamond Carbon (NDC) powder…..) might be a high gain strategy for AIDA++</a:t>
            </a:r>
            <a:endParaRPr lang="en-AU" sz="2000" dirty="0"/>
          </a:p>
          <a:p>
            <a:pPr lvl="1" algn="just"/>
            <a:endParaRPr lang="en-US" sz="2000" i="1" dirty="0"/>
          </a:p>
        </p:txBody>
      </p:sp>
      <p:sp>
        <p:nvSpPr>
          <p:cNvPr id="2" name="Footer Placeholder 1">
            <a:extLst>
              <a:ext uri="{FF2B5EF4-FFF2-40B4-BE49-F238E27FC236}">
                <a16:creationId xmlns:a16="http://schemas.microsoft.com/office/drawing/2014/main" id="{5AE9576C-34C0-FE43-988C-EBF1F81FDA90}"/>
              </a:ext>
            </a:extLst>
          </p:cNvPr>
          <p:cNvSpPr>
            <a:spLocks noGrp="1"/>
          </p:cNvSpPr>
          <p:nvPr>
            <p:ph type="ftr" sz="quarter" idx="11"/>
          </p:nvPr>
        </p:nvSpPr>
        <p:spPr/>
        <p:txBody>
          <a:bodyPr/>
          <a:lstStyle/>
          <a:p>
            <a:r>
              <a:rPr lang="en-GB"/>
              <a:t>Science Advisory Board</a:t>
            </a:r>
            <a:endParaRPr lang="en-GB" dirty="0"/>
          </a:p>
        </p:txBody>
      </p:sp>
      <p:sp>
        <p:nvSpPr>
          <p:cNvPr id="3" name="Slide Number Placeholder 2">
            <a:extLst>
              <a:ext uri="{FF2B5EF4-FFF2-40B4-BE49-F238E27FC236}">
                <a16:creationId xmlns:a16="http://schemas.microsoft.com/office/drawing/2014/main" id="{B455047E-020C-534F-943C-19EE8D5D87C0}"/>
              </a:ext>
            </a:extLst>
          </p:cNvPr>
          <p:cNvSpPr>
            <a:spLocks noGrp="1"/>
          </p:cNvSpPr>
          <p:nvPr>
            <p:ph type="sldNum" sz="quarter" idx="12"/>
          </p:nvPr>
        </p:nvSpPr>
        <p:spPr/>
        <p:txBody>
          <a:bodyPr/>
          <a:lstStyle/>
          <a:p>
            <a:fld id="{FC4456CD-832E-41F2-9893-C7650CCC5376}" type="slidenum">
              <a:rPr lang="en-GB" smtClean="0"/>
              <a:t>26</a:t>
            </a:fld>
            <a:endParaRPr lang="en-GB"/>
          </a:p>
        </p:txBody>
      </p:sp>
    </p:spTree>
    <p:extLst>
      <p:ext uri="{BB962C8B-B14F-4D97-AF65-F5344CB8AC3E}">
        <p14:creationId xmlns:p14="http://schemas.microsoft.com/office/powerpoint/2010/main" val="31900149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1" name="Footer Placeholder 2"/>
          <p:cNvGrpSpPr/>
          <p:nvPr/>
        </p:nvGrpSpPr>
        <p:grpSpPr>
          <a:xfrm>
            <a:off x="3" y="6539580"/>
            <a:ext cx="9144001" cy="327914"/>
            <a:chOff x="0" y="0"/>
            <a:chExt cx="9143999" cy="327913"/>
          </a:xfrm>
        </p:grpSpPr>
        <p:sp>
          <p:nvSpPr>
            <p:cNvPr id="149"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50"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52" name="Content Placeholder 1"/>
          <p:cNvSpPr txBox="1">
            <a:spLocks noGrp="1"/>
          </p:cNvSpPr>
          <p:nvPr>
            <p:ph type="body" idx="1"/>
          </p:nvPr>
        </p:nvSpPr>
        <p:spPr>
          <a:xfrm>
            <a:off x="236913" y="1290181"/>
            <a:ext cx="8666020" cy="5212187"/>
          </a:xfrm>
          <a:prstGeom prst="rect">
            <a:avLst/>
          </a:prstGeom>
        </p:spPr>
        <p:txBody>
          <a:bodyPr>
            <a:normAutofit/>
          </a:bodyPr>
          <a:lstStyle/>
          <a:p>
            <a:pPr marL="0" indent="0">
              <a:buSzTx/>
              <a:buNone/>
              <a:defRPr u="sng">
                <a:solidFill>
                  <a:srgbClr val="008000"/>
                </a:solidFill>
              </a:defRPr>
            </a:pPr>
            <a:r>
              <a:rPr b="1" dirty="0"/>
              <a:t>WP 14: Infrastructure for advanced calorimeters</a:t>
            </a:r>
          </a:p>
          <a:p>
            <a:r>
              <a:rPr lang="en-US" sz="2000" dirty="0"/>
              <a:t>Four key tasks: </a:t>
            </a:r>
          </a:p>
          <a:p>
            <a:pPr lvl="1"/>
            <a:r>
              <a:rPr lang="en-US" dirty="0"/>
              <a:t>Task 14.2 Test infrastructure for innovative calorimeters with optical readout</a:t>
            </a:r>
          </a:p>
          <a:p>
            <a:pPr lvl="1"/>
            <a:r>
              <a:rPr lang="en-US" dirty="0"/>
              <a:t>Task 14.3 Test infrastructure for innovative calorimeters with semiconductor readout</a:t>
            </a:r>
          </a:p>
          <a:p>
            <a:pPr lvl="1"/>
            <a:r>
              <a:rPr lang="en-US" dirty="0"/>
              <a:t>Task 14.4 Readout systems for innovative calorimeters</a:t>
            </a:r>
          </a:p>
          <a:p>
            <a:pPr lvl="1"/>
            <a:r>
              <a:rPr lang="en-US" dirty="0"/>
              <a:t>Task 14.5 Mechanical and thermal tools for innovative calorimeters</a:t>
            </a:r>
          </a:p>
          <a:p>
            <a:pPr marL="342891" lvl="1" indent="0">
              <a:buNone/>
            </a:pPr>
            <a:endParaRPr lang="en-US" sz="2000" b="1" dirty="0">
              <a:solidFill>
                <a:srgbClr val="008000"/>
              </a:solidFill>
            </a:endParaRPr>
          </a:p>
          <a:p>
            <a:pPr marL="0" indent="0">
              <a:buNone/>
            </a:pPr>
            <a:r>
              <a:rPr lang="en-US" sz="2000" b="1" u="sng" dirty="0">
                <a:solidFill>
                  <a:srgbClr val="008000"/>
                </a:solidFill>
              </a:rPr>
              <a:t>Deliverables</a:t>
            </a:r>
          </a:p>
          <a:p>
            <a:pPr lvl="0"/>
            <a:r>
              <a:rPr lang="en-US" sz="2000" dirty="0"/>
              <a:t>Task 14.2 - Test infrastructure for innovative calorimeters with optical readout </a:t>
            </a:r>
          </a:p>
          <a:p>
            <a:pPr lvl="1"/>
            <a:r>
              <a:rPr lang="en-US" dirty="0" err="1"/>
              <a:t>Fibre</a:t>
            </a:r>
            <a:r>
              <a:rPr lang="en-US" dirty="0"/>
              <a:t> test benches (14.2.1. - D14.2 - 06.03.2019)</a:t>
            </a:r>
          </a:p>
          <a:p>
            <a:pPr lvl="2"/>
            <a:r>
              <a:rPr lang="en-US" sz="1800" dirty="0"/>
              <a:t>Several test benches in institutes, operational and used</a:t>
            </a:r>
          </a:p>
          <a:p>
            <a:pPr lvl="2"/>
            <a:r>
              <a:rPr lang="en-US" sz="1800" dirty="0"/>
              <a:t>Some instabilities from the sources observed - to be investigated further</a:t>
            </a:r>
          </a:p>
          <a:p>
            <a:pPr lvl="1"/>
            <a:r>
              <a:rPr lang="en-US" dirty="0"/>
              <a:t>Performance of test infrastructure for highly granular optical readout -  (14.2.2 - D14.1 - 20.08.2018)</a:t>
            </a:r>
          </a:p>
          <a:p>
            <a:pPr lvl="2"/>
            <a:r>
              <a:rPr lang="en-US" sz="1800" dirty="0"/>
              <a:t>Three test benches built in MPP, Heidelberg &amp; Mainz (</a:t>
            </a:r>
            <a:r>
              <a:rPr lang="en-US" sz="1800" dirty="0" err="1"/>
              <a:t>SiPM</a:t>
            </a:r>
            <a:r>
              <a:rPr lang="en-US" sz="1800" dirty="0"/>
              <a:t> tests, cosmic tests) operational and used</a:t>
            </a:r>
          </a:p>
          <a:p>
            <a:endParaRPr lang="en-US" dirty="0"/>
          </a:p>
        </p:txBody>
      </p:sp>
      <p:sp>
        <p:nvSpPr>
          <p:cNvPr id="153" name="Date Placeholder 3"/>
          <p:cNvSpPr txBox="1"/>
          <p:nvPr/>
        </p:nvSpPr>
        <p:spPr>
          <a:xfrm>
            <a:off x="236913" y="6585997"/>
            <a:ext cx="1481821" cy="25654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spAutoFit/>
          </a:bodyPr>
          <a:lstStyle>
            <a:lvl1pPr>
              <a:defRPr sz="1100"/>
            </a:lvl1pPr>
          </a:lstStyle>
          <a:p>
            <a:r>
              <a:t>27 April, 2018</a:t>
            </a:r>
          </a:p>
        </p:txBody>
      </p:sp>
      <p:sp>
        <p:nvSpPr>
          <p:cNvPr id="155" name="Title 5"/>
          <p:cNvSpPr txBox="1">
            <a:spLocks noGrp="1"/>
          </p:cNvSpPr>
          <p:nvPr>
            <p:ph type="title"/>
          </p:nvPr>
        </p:nvSpPr>
        <p:spPr>
          <a:xfrm>
            <a:off x="3556800" y="33562"/>
            <a:ext cx="5346132" cy="1077240"/>
          </a:xfrm>
          <a:prstGeom prst="rect">
            <a:avLst/>
          </a:prstGeom>
        </p:spPr>
        <p:txBody>
          <a:bodyPr/>
          <a:lstStyle/>
          <a:p>
            <a:r>
              <a:rPr lang="en-US" dirty="0"/>
              <a:t>WP14: </a:t>
            </a:r>
            <a:r>
              <a:rPr dirty="0"/>
              <a:t>Observations </a:t>
            </a:r>
          </a:p>
        </p:txBody>
      </p:sp>
      <p:sp>
        <p:nvSpPr>
          <p:cNvPr id="3" name="Footer Placeholder 2">
            <a:extLst>
              <a:ext uri="{FF2B5EF4-FFF2-40B4-BE49-F238E27FC236}">
                <a16:creationId xmlns:a16="http://schemas.microsoft.com/office/drawing/2014/main" id="{3B5E48B0-5E52-6F4F-846D-9A9BD8147EDD}"/>
              </a:ext>
            </a:extLst>
          </p:cNvPr>
          <p:cNvSpPr>
            <a:spLocks noGrp="1"/>
          </p:cNvSpPr>
          <p:nvPr>
            <p:ph type="ftr" sz="quarter" idx="11"/>
          </p:nvPr>
        </p:nvSpPr>
        <p:spPr/>
        <p:txBody>
          <a:bodyPr/>
          <a:lstStyle/>
          <a:p>
            <a:r>
              <a:rPr lang="en-GB"/>
              <a:t>Science Advisory Board</a:t>
            </a:r>
            <a:endParaRPr lang="en-GB" dirty="0"/>
          </a:p>
        </p:txBody>
      </p:sp>
      <p:sp>
        <p:nvSpPr>
          <p:cNvPr id="5" name="Slide Number Placeholder 4">
            <a:extLst>
              <a:ext uri="{FF2B5EF4-FFF2-40B4-BE49-F238E27FC236}">
                <a16:creationId xmlns:a16="http://schemas.microsoft.com/office/drawing/2014/main" id="{7D0F86BE-328F-E241-858B-254EC5CA10F9}"/>
              </a:ext>
            </a:extLst>
          </p:cNvPr>
          <p:cNvSpPr>
            <a:spLocks noGrp="1"/>
          </p:cNvSpPr>
          <p:nvPr>
            <p:ph type="sldNum" sz="quarter" idx="12"/>
          </p:nvPr>
        </p:nvSpPr>
        <p:spPr/>
        <p:txBody>
          <a:bodyPr/>
          <a:lstStyle/>
          <a:p>
            <a:fld id="{FC4456CD-832E-41F2-9893-C7650CCC5376}" type="slidenum">
              <a:rPr lang="en-GB" smtClean="0"/>
              <a:t>27</a:t>
            </a:fld>
            <a:endParaRPr lang="en-GB"/>
          </a:p>
        </p:txBody>
      </p:sp>
    </p:spTree>
    <p:extLst>
      <p:ext uri="{BB962C8B-B14F-4D97-AF65-F5344CB8AC3E}">
        <p14:creationId xmlns:p14="http://schemas.microsoft.com/office/powerpoint/2010/main" val="4198337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 name="Footer Placeholder 2"/>
          <p:cNvGrpSpPr/>
          <p:nvPr/>
        </p:nvGrpSpPr>
        <p:grpSpPr>
          <a:xfrm>
            <a:off x="3" y="6539580"/>
            <a:ext cx="9144001" cy="327914"/>
            <a:chOff x="0" y="0"/>
            <a:chExt cx="9143999" cy="327913"/>
          </a:xfrm>
        </p:grpSpPr>
        <p:sp>
          <p:nvSpPr>
            <p:cNvPr id="141"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42"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44" name="Content Placeholder 1"/>
          <p:cNvSpPr txBox="1">
            <a:spLocks noGrp="1"/>
          </p:cNvSpPr>
          <p:nvPr>
            <p:ph type="body" idx="1"/>
          </p:nvPr>
        </p:nvSpPr>
        <p:spPr>
          <a:xfrm>
            <a:off x="236913" y="1290180"/>
            <a:ext cx="8666020" cy="5143927"/>
          </a:xfrm>
          <a:prstGeom prst="rect">
            <a:avLst/>
          </a:prstGeom>
        </p:spPr>
        <p:txBody>
          <a:bodyPr>
            <a:normAutofit/>
          </a:bodyPr>
          <a:lstStyle/>
          <a:p>
            <a:pPr lvl="0"/>
            <a:r>
              <a:rPr lang="en-US" sz="2000" dirty="0"/>
              <a:t>Task 14.3 - </a:t>
            </a:r>
            <a:r>
              <a:rPr sz="2000" dirty="0"/>
              <a:t>Advanced Assembly chain for Si calorimeters</a:t>
            </a:r>
            <a:r>
              <a:rPr lang="en-US" sz="2000" dirty="0"/>
              <a:t> </a:t>
            </a:r>
          </a:p>
          <a:p>
            <a:pPr lvl="1"/>
            <a:r>
              <a:rPr lang="en-US" dirty="0"/>
              <a:t>Task 14.3.1 - D14.3 (18.05.2018)</a:t>
            </a:r>
          </a:p>
          <a:p>
            <a:pPr lvl="2"/>
            <a:r>
              <a:rPr lang="en-US" sz="1600" dirty="0"/>
              <a:t>MIP studies on multi layers assembly provided good results (after correcting for some effects)</a:t>
            </a:r>
          </a:p>
          <a:p>
            <a:pPr lvl="2"/>
            <a:r>
              <a:rPr lang="en-US" sz="1600" dirty="0"/>
              <a:t>Assembly system produced in Paris region and duplicated in Kyushu: obtained similar results</a:t>
            </a:r>
          </a:p>
          <a:p>
            <a:pPr lvl="2"/>
            <a:r>
              <a:rPr lang="en-US" sz="1600" dirty="0"/>
              <a:t>Ongoing development of ultra thin sensors with chip on board.</a:t>
            </a:r>
          </a:p>
          <a:p>
            <a:pPr lvl="1"/>
            <a:r>
              <a:rPr lang="en-US" dirty="0"/>
              <a:t>Task 14.3.2 Infrastructure for Very Compact Tungsten-based Calorimetry </a:t>
            </a:r>
          </a:p>
          <a:p>
            <a:pPr lvl="2"/>
            <a:r>
              <a:rPr lang="en-US" sz="1600" dirty="0"/>
              <a:t>Measurement of Molière radius successful &amp; good MC description</a:t>
            </a:r>
          </a:p>
          <a:p>
            <a:pPr lvl="2"/>
            <a:r>
              <a:rPr lang="en-US" sz="1600" dirty="0"/>
              <a:t>Next readout chip FLAME submitted for fabrication </a:t>
            </a:r>
          </a:p>
          <a:p>
            <a:r>
              <a:rPr lang="en-US" sz="2000" dirty="0"/>
              <a:t>Task 14.4 Compact Digital Electronics for </a:t>
            </a:r>
            <a:r>
              <a:rPr lang="en-US" sz="2000" dirty="0" err="1"/>
              <a:t>SiW</a:t>
            </a:r>
            <a:r>
              <a:rPr lang="en-US" sz="2000" dirty="0"/>
              <a:t> </a:t>
            </a:r>
            <a:r>
              <a:rPr lang="en-US" sz="2000" dirty="0" err="1"/>
              <a:t>Ecal</a:t>
            </a:r>
            <a:r>
              <a:rPr lang="en-US" sz="2000" dirty="0"/>
              <a:t> and other applications</a:t>
            </a:r>
          </a:p>
          <a:p>
            <a:pPr lvl="1"/>
            <a:r>
              <a:rPr lang="en-US" dirty="0" err="1"/>
              <a:t>Optimisation</a:t>
            </a:r>
            <a:r>
              <a:rPr lang="en-US" dirty="0"/>
              <a:t> of thickness and integration proceeding well; preparing for a </a:t>
            </a:r>
            <a:r>
              <a:rPr lang="en-US" dirty="0" err="1"/>
              <a:t>testbeam</a:t>
            </a:r>
            <a:r>
              <a:rPr lang="en-US" dirty="0"/>
              <a:t> in DESY in June 2019</a:t>
            </a:r>
          </a:p>
          <a:p>
            <a:pPr lvl="1"/>
            <a:r>
              <a:rPr lang="en-US" dirty="0"/>
              <a:t>Will then address power pulsing &amp; HV distribution on </a:t>
            </a:r>
            <a:r>
              <a:rPr lang="en-US" dirty="0" err="1"/>
              <a:t>kapton</a:t>
            </a:r>
            <a:endParaRPr lang="en-US" dirty="0"/>
          </a:p>
          <a:p>
            <a:pPr lvl="1"/>
            <a:r>
              <a:rPr lang="en-US" dirty="0"/>
              <a:t>D14.5 (18.05.2018) Using EUDAQ developed by WP5, </a:t>
            </a:r>
            <a:r>
              <a:rPr lang="en-US" dirty="0" err="1"/>
              <a:t>testbeam</a:t>
            </a:r>
            <a:r>
              <a:rPr lang="en-US" dirty="0"/>
              <a:t> data have been acquired in common mode.</a:t>
            </a:r>
          </a:p>
          <a:p>
            <a:endParaRPr lang="en-US" sz="2200" dirty="0"/>
          </a:p>
        </p:txBody>
      </p:sp>
      <p:sp>
        <p:nvSpPr>
          <p:cNvPr id="145" name="Date Placeholder 3"/>
          <p:cNvSpPr txBox="1"/>
          <p:nvPr/>
        </p:nvSpPr>
        <p:spPr>
          <a:xfrm>
            <a:off x="236913" y="6585997"/>
            <a:ext cx="1481821" cy="256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100"/>
            </a:lvl1pPr>
          </a:lstStyle>
          <a:p>
            <a:r>
              <a:t>5 April, 2019</a:t>
            </a:r>
          </a:p>
        </p:txBody>
      </p:sp>
      <p:sp>
        <p:nvSpPr>
          <p:cNvPr id="147" name="Title 5"/>
          <p:cNvSpPr txBox="1">
            <a:spLocks noGrp="1"/>
          </p:cNvSpPr>
          <p:nvPr>
            <p:ph type="title"/>
          </p:nvPr>
        </p:nvSpPr>
        <p:spPr>
          <a:xfrm>
            <a:off x="3556800" y="33562"/>
            <a:ext cx="5346132" cy="1077240"/>
          </a:xfrm>
          <a:prstGeom prst="rect">
            <a:avLst/>
          </a:prstGeom>
        </p:spPr>
        <p:txBody>
          <a:bodyPr/>
          <a:lstStyle/>
          <a:p>
            <a:r>
              <a:t>WP14: Observations </a:t>
            </a:r>
          </a:p>
        </p:txBody>
      </p:sp>
      <p:sp>
        <p:nvSpPr>
          <p:cNvPr id="5" name="Footer Placeholder 4">
            <a:extLst>
              <a:ext uri="{FF2B5EF4-FFF2-40B4-BE49-F238E27FC236}">
                <a16:creationId xmlns:a16="http://schemas.microsoft.com/office/drawing/2014/main" id="{8168258D-C145-7F4B-80BE-3E6BD784EB8B}"/>
              </a:ext>
            </a:extLst>
          </p:cNvPr>
          <p:cNvSpPr>
            <a:spLocks noGrp="1"/>
          </p:cNvSpPr>
          <p:nvPr>
            <p:ph type="ftr" sz="quarter" idx="11"/>
          </p:nvPr>
        </p:nvSpPr>
        <p:spPr/>
        <p:txBody>
          <a:bodyPr/>
          <a:lstStyle/>
          <a:p>
            <a:r>
              <a:rPr lang="en-GB"/>
              <a:t>Science Advisory Board</a:t>
            </a:r>
            <a:endParaRPr lang="en-GB" dirty="0"/>
          </a:p>
        </p:txBody>
      </p:sp>
      <p:sp>
        <p:nvSpPr>
          <p:cNvPr id="6" name="Slide Number Placeholder 5">
            <a:extLst>
              <a:ext uri="{FF2B5EF4-FFF2-40B4-BE49-F238E27FC236}">
                <a16:creationId xmlns:a16="http://schemas.microsoft.com/office/drawing/2014/main" id="{4F0C7C26-E119-F647-ACBC-3F896445CE14}"/>
              </a:ext>
            </a:extLst>
          </p:cNvPr>
          <p:cNvSpPr>
            <a:spLocks noGrp="1"/>
          </p:cNvSpPr>
          <p:nvPr>
            <p:ph type="sldNum" sz="quarter" idx="12"/>
          </p:nvPr>
        </p:nvSpPr>
        <p:spPr/>
        <p:txBody>
          <a:bodyPr/>
          <a:lstStyle/>
          <a:p>
            <a:fld id="{FC4456CD-832E-41F2-9893-C7650CCC5376}" type="slidenum">
              <a:rPr lang="en-GB" smtClean="0"/>
              <a:t>28</a:t>
            </a:fld>
            <a:endParaRPr lang="en-GB"/>
          </a:p>
        </p:txBody>
      </p:sp>
    </p:spTree>
    <p:extLst>
      <p:ext uri="{BB962C8B-B14F-4D97-AF65-F5344CB8AC3E}">
        <p14:creationId xmlns:p14="http://schemas.microsoft.com/office/powerpoint/2010/main" val="1637819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 name="Footer Placeholder 2"/>
          <p:cNvGrpSpPr/>
          <p:nvPr/>
        </p:nvGrpSpPr>
        <p:grpSpPr>
          <a:xfrm>
            <a:off x="3" y="6539580"/>
            <a:ext cx="9144001" cy="327914"/>
            <a:chOff x="0" y="0"/>
            <a:chExt cx="9143999" cy="327913"/>
          </a:xfrm>
        </p:grpSpPr>
        <p:sp>
          <p:nvSpPr>
            <p:cNvPr id="141" name="Rectangle"/>
            <p:cNvSpPr/>
            <p:nvPr/>
          </p:nvSpPr>
          <p:spPr>
            <a:xfrm>
              <a:off x="-1" y="-1"/>
              <a:ext cx="9144001" cy="327915"/>
            </a:xfrm>
            <a:prstGeom prst="rect">
              <a:avLst/>
            </a:prstGeom>
            <a:gradFill flip="none" rotWithShape="1">
              <a:gsLst>
                <a:gs pos="2000">
                  <a:srgbClr val="FFFFFF"/>
                </a:gs>
                <a:gs pos="64000">
                  <a:srgbClr val="2A2A7F"/>
                </a:gs>
                <a:gs pos="100000">
                  <a:srgbClr val="2A2A7F"/>
                </a:gs>
              </a:gsLst>
              <a:lin ang="0" scaled="0"/>
            </a:gradFill>
            <a:ln w="12700" cap="flat">
              <a:noFill/>
              <a:miter lim="400000"/>
            </a:ln>
            <a:effectLst/>
          </p:spPr>
          <p:txBody>
            <a:bodyPr wrap="square" lIns="45719" tIns="45719" rIns="45719" bIns="45719" numCol="1" anchor="ctr">
              <a:noAutofit/>
            </a:bodyPr>
            <a:lstStyle/>
            <a:p>
              <a:pPr algn="ctr">
                <a:defRPr sz="1200">
                  <a:solidFill>
                    <a:srgbClr val="FFFFFF"/>
                  </a:solidFill>
                </a:defRPr>
              </a:pPr>
              <a:endParaRPr/>
            </a:p>
          </p:txBody>
        </p:sp>
        <p:sp>
          <p:nvSpPr>
            <p:cNvPr id="142" name="Science Advisory Board"/>
            <p:cNvSpPr txBox="1"/>
            <p:nvPr/>
          </p:nvSpPr>
          <p:spPr>
            <a:xfrm>
              <a:off x="-1" y="29336"/>
              <a:ext cx="9144001" cy="269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sz="1200">
                  <a:solidFill>
                    <a:srgbClr val="FFFFFF"/>
                  </a:solidFill>
                </a:defRPr>
              </a:lvl1pPr>
            </a:lstStyle>
            <a:p>
              <a:r>
                <a:t>Science Advisory Board</a:t>
              </a:r>
            </a:p>
          </p:txBody>
        </p:sp>
      </p:grpSp>
      <p:sp>
        <p:nvSpPr>
          <p:cNvPr id="144" name="Content Placeholder 1"/>
          <p:cNvSpPr txBox="1">
            <a:spLocks noGrp="1"/>
          </p:cNvSpPr>
          <p:nvPr>
            <p:ph type="body" idx="1"/>
          </p:nvPr>
        </p:nvSpPr>
        <p:spPr>
          <a:xfrm>
            <a:off x="236913" y="1290180"/>
            <a:ext cx="8666020" cy="5143927"/>
          </a:xfrm>
          <a:prstGeom prst="rect">
            <a:avLst/>
          </a:prstGeom>
        </p:spPr>
        <p:txBody>
          <a:bodyPr>
            <a:normAutofit/>
          </a:bodyPr>
          <a:lstStyle/>
          <a:p>
            <a:pPr lvl="0"/>
            <a:r>
              <a:rPr lang="en-US" sz="2000" dirty="0"/>
              <a:t>Task 14.5 Mechanical and thermal tools for innovative calorimeters</a:t>
            </a:r>
          </a:p>
          <a:p>
            <a:pPr lvl="1"/>
            <a:r>
              <a:rPr lang="en-US" dirty="0"/>
              <a:t>Task 14.5.1 Mechanical and thermal tools for innovative calorimeters</a:t>
            </a:r>
          </a:p>
          <a:p>
            <a:pPr lvl="2"/>
            <a:r>
              <a:rPr lang="en-US" sz="1600" dirty="0"/>
              <a:t>The electron beam welding technique allowed the assembly of the demonstrator with plenary ± 0.6 mm.</a:t>
            </a:r>
          </a:p>
          <a:p>
            <a:pPr lvl="2"/>
            <a:r>
              <a:rPr lang="en-US" sz="1600" dirty="0"/>
              <a:t>Concerns for production as manipulation of large element not well suited to electron laser welding (vacuum)</a:t>
            </a:r>
          </a:p>
          <a:p>
            <a:pPr lvl="1"/>
            <a:r>
              <a:rPr lang="en-US" dirty="0"/>
              <a:t>Task 14.5.2 Infrastructure to evaluate thermal properties of calorimeter structures (D14.8 - June 2018).</a:t>
            </a:r>
          </a:p>
          <a:p>
            <a:pPr lvl="2"/>
            <a:r>
              <a:rPr lang="en-US" sz="1600" dirty="0"/>
              <a:t>Operational system</a:t>
            </a:r>
          </a:p>
          <a:p>
            <a:pPr lvl="2"/>
            <a:r>
              <a:rPr lang="en-US" sz="1600" dirty="0"/>
              <a:t>Development of a leak detection for fast intervention (Polarographic probe)</a:t>
            </a:r>
          </a:p>
          <a:p>
            <a:pPr marL="0" lvl="0" indent="0">
              <a:buNone/>
            </a:pPr>
            <a:endParaRPr lang="en-US" sz="2000" dirty="0"/>
          </a:p>
          <a:p>
            <a:pPr lvl="0"/>
            <a:r>
              <a:rPr lang="en-US" sz="2000" dirty="0"/>
              <a:t>Work Package 14 has delivered all key milestones and deliverables: </a:t>
            </a:r>
            <a:r>
              <a:rPr lang="en-US" sz="2000" dirty="0">
                <a:solidFill>
                  <a:srgbClr val="FF0000"/>
                </a:solidFill>
              </a:rPr>
              <a:t>Congratulations on that success! </a:t>
            </a:r>
          </a:p>
          <a:p>
            <a:pPr lvl="1"/>
            <a:r>
              <a:rPr lang="en-US" sz="1700" dirty="0"/>
              <a:t>15 journal publications + some in preparation: very good record - we strongly support that effort</a:t>
            </a:r>
          </a:p>
          <a:p>
            <a:pPr lvl="1"/>
            <a:r>
              <a:rPr lang="en-US" sz="1700" dirty="0"/>
              <a:t>Serious progress in calorimetry development with large impacts in HEP</a:t>
            </a:r>
          </a:p>
          <a:p>
            <a:pPr lvl="1"/>
            <a:r>
              <a:rPr lang="en-US" sz="1700" dirty="0"/>
              <a:t>For the last year: secure the test-benches (documentation, spares, movies)</a:t>
            </a:r>
          </a:p>
        </p:txBody>
      </p:sp>
      <p:sp>
        <p:nvSpPr>
          <p:cNvPr id="145" name="Date Placeholder 3"/>
          <p:cNvSpPr txBox="1"/>
          <p:nvPr/>
        </p:nvSpPr>
        <p:spPr>
          <a:xfrm>
            <a:off x="236913" y="6585997"/>
            <a:ext cx="1481821" cy="2565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spAutoFit/>
          </a:bodyPr>
          <a:lstStyle>
            <a:lvl1pPr>
              <a:defRPr sz="1100"/>
            </a:lvl1pPr>
          </a:lstStyle>
          <a:p>
            <a:r>
              <a:t>5 April, 2019</a:t>
            </a:r>
          </a:p>
        </p:txBody>
      </p:sp>
      <p:sp>
        <p:nvSpPr>
          <p:cNvPr id="147" name="Title 5"/>
          <p:cNvSpPr txBox="1">
            <a:spLocks noGrp="1"/>
          </p:cNvSpPr>
          <p:nvPr>
            <p:ph type="title"/>
          </p:nvPr>
        </p:nvSpPr>
        <p:spPr>
          <a:xfrm>
            <a:off x="3556800" y="33562"/>
            <a:ext cx="5346132" cy="1077240"/>
          </a:xfrm>
          <a:prstGeom prst="rect">
            <a:avLst/>
          </a:prstGeom>
        </p:spPr>
        <p:txBody>
          <a:bodyPr/>
          <a:lstStyle/>
          <a:p>
            <a:r>
              <a:t>WP14: Observations </a:t>
            </a:r>
          </a:p>
        </p:txBody>
      </p:sp>
      <p:sp>
        <p:nvSpPr>
          <p:cNvPr id="5" name="Footer Placeholder 4">
            <a:extLst>
              <a:ext uri="{FF2B5EF4-FFF2-40B4-BE49-F238E27FC236}">
                <a16:creationId xmlns:a16="http://schemas.microsoft.com/office/drawing/2014/main" id="{FF438479-0309-8A44-9341-5357CE3408F1}"/>
              </a:ext>
            </a:extLst>
          </p:cNvPr>
          <p:cNvSpPr>
            <a:spLocks noGrp="1"/>
          </p:cNvSpPr>
          <p:nvPr>
            <p:ph type="ftr" sz="quarter" idx="11"/>
          </p:nvPr>
        </p:nvSpPr>
        <p:spPr/>
        <p:txBody>
          <a:bodyPr/>
          <a:lstStyle/>
          <a:p>
            <a:r>
              <a:rPr lang="en-GB"/>
              <a:t>Science Advisory Board</a:t>
            </a:r>
            <a:endParaRPr lang="en-GB" dirty="0"/>
          </a:p>
        </p:txBody>
      </p:sp>
      <p:sp>
        <p:nvSpPr>
          <p:cNvPr id="6" name="Slide Number Placeholder 5">
            <a:extLst>
              <a:ext uri="{FF2B5EF4-FFF2-40B4-BE49-F238E27FC236}">
                <a16:creationId xmlns:a16="http://schemas.microsoft.com/office/drawing/2014/main" id="{973E8AC8-9B45-8B4F-AF70-6D1B2F0E8B84}"/>
              </a:ext>
            </a:extLst>
          </p:cNvPr>
          <p:cNvSpPr>
            <a:spLocks noGrp="1"/>
          </p:cNvSpPr>
          <p:nvPr>
            <p:ph type="sldNum" sz="quarter" idx="12"/>
          </p:nvPr>
        </p:nvSpPr>
        <p:spPr/>
        <p:txBody>
          <a:bodyPr/>
          <a:lstStyle/>
          <a:p>
            <a:fld id="{FC4456CD-832E-41F2-9893-C7650CCC5376}" type="slidenum">
              <a:rPr lang="en-GB" smtClean="0"/>
              <a:t>29</a:t>
            </a:fld>
            <a:endParaRPr lang="en-GB"/>
          </a:p>
        </p:txBody>
      </p:sp>
    </p:spTree>
    <p:extLst>
      <p:ext uri="{BB962C8B-B14F-4D97-AF65-F5344CB8AC3E}">
        <p14:creationId xmlns:p14="http://schemas.microsoft.com/office/powerpoint/2010/main" val="2467035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First three workshops were impressive:</a:t>
            </a:r>
          </a:p>
          <a:p>
            <a:pPr lvl="1"/>
            <a:r>
              <a:rPr lang="en-US" dirty="0"/>
              <a:t>2016: 135 participants</a:t>
            </a:r>
          </a:p>
          <a:p>
            <a:pPr lvl="1"/>
            <a:r>
              <a:rPr lang="en-US" dirty="0"/>
              <a:t>2017: 134 participants</a:t>
            </a:r>
          </a:p>
          <a:p>
            <a:pPr lvl="1"/>
            <a:r>
              <a:rPr lang="en-US" dirty="0"/>
              <a:t>2018: 124 participants</a:t>
            </a:r>
          </a:p>
          <a:p>
            <a:r>
              <a:rPr lang="en-US" dirty="0"/>
              <a:t>Fourth workshop impressive: </a:t>
            </a:r>
          </a:p>
          <a:p>
            <a:pPr lvl="1"/>
            <a:r>
              <a:rPr lang="en-US" dirty="0"/>
              <a:t>95 participants </a:t>
            </a:r>
          </a:p>
          <a:p>
            <a:pPr lvl="1"/>
            <a:r>
              <a:rPr lang="en-US" dirty="0"/>
              <a:t>24 parallel sessions with a total of </a:t>
            </a:r>
            <a:br>
              <a:rPr lang="en-US" dirty="0"/>
            </a:br>
            <a:r>
              <a:rPr lang="en-US" dirty="0"/>
              <a:t>96 excellent presentations and discussions </a:t>
            </a:r>
            <a:br>
              <a:rPr lang="en-US" dirty="0"/>
            </a:br>
            <a:r>
              <a:rPr lang="en-US" dirty="0"/>
              <a:t>in parallel sessions </a:t>
            </a:r>
          </a:p>
          <a:p>
            <a:r>
              <a:rPr lang="en-US" dirty="0"/>
              <a:t>Very enthusiastic and dedicated teams in </a:t>
            </a:r>
            <a:br>
              <a:rPr lang="en-US" dirty="0"/>
            </a:br>
            <a:r>
              <a:rPr lang="en-US" dirty="0"/>
              <a:t>each working group and excellent progress </a:t>
            </a:r>
            <a:br>
              <a:rPr lang="en-US" dirty="0"/>
            </a:br>
            <a:r>
              <a:rPr lang="en-US" dirty="0"/>
              <a:t>reported by all groups. </a:t>
            </a:r>
          </a:p>
          <a:p>
            <a:r>
              <a:rPr lang="en-US" dirty="0">
                <a:solidFill>
                  <a:srgbClr val="FF0000"/>
                </a:solidFill>
              </a:rPr>
              <a:t>Many young scientists involved ! </a:t>
            </a:r>
          </a:p>
          <a:p>
            <a:r>
              <a:rPr lang="en-US" dirty="0">
                <a:solidFill>
                  <a:srgbClr val="FF0000"/>
                </a:solidFill>
              </a:rPr>
              <a:t>Congratulations on the accomplishments </a:t>
            </a:r>
            <a:br>
              <a:rPr lang="en-US" dirty="0">
                <a:solidFill>
                  <a:srgbClr val="FF0000"/>
                </a:solidFill>
              </a:rPr>
            </a:br>
            <a:r>
              <a:rPr lang="en-US" dirty="0">
                <a:solidFill>
                  <a:srgbClr val="FF0000"/>
                </a:solidFill>
              </a:rPr>
              <a:t>to date! </a:t>
            </a:r>
          </a:p>
          <a:p>
            <a:pPr marL="0" indent="0">
              <a:buNone/>
            </a:pPr>
            <a:endParaRPr lang="en-US" dirty="0"/>
          </a:p>
          <a:p>
            <a:r>
              <a:rPr lang="en-US" dirty="0"/>
              <a:t>Thank you! </a:t>
            </a:r>
          </a:p>
        </p:txBody>
      </p:sp>
      <p:sp>
        <p:nvSpPr>
          <p:cNvPr id="6" name="Title 5"/>
          <p:cNvSpPr>
            <a:spLocks noGrp="1"/>
          </p:cNvSpPr>
          <p:nvPr>
            <p:ph type="title"/>
          </p:nvPr>
        </p:nvSpPr>
        <p:spPr/>
        <p:txBody>
          <a:bodyPr/>
          <a:lstStyle/>
          <a:p>
            <a:r>
              <a:rPr lang="en-US" dirty="0"/>
              <a:t>Fourth Annual Meeting </a:t>
            </a:r>
          </a:p>
        </p:txBody>
      </p:sp>
      <p:pic>
        <p:nvPicPr>
          <p:cNvPr id="9" name="Picture 8">
            <a:extLst>
              <a:ext uri="{FF2B5EF4-FFF2-40B4-BE49-F238E27FC236}">
                <a16:creationId xmlns:a16="http://schemas.microsoft.com/office/drawing/2014/main" id="{0915B2FD-AD30-4E47-BDC8-144441FCC94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29646" y="1152979"/>
            <a:ext cx="3810092" cy="5386603"/>
          </a:xfrm>
          <a:prstGeom prst="rect">
            <a:avLst/>
          </a:prstGeom>
        </p:spPr>
      </p:pic>
      <p:sp>
        <p:nvSpPr>
          <p:cNvPr id="7" name="Footer Placeholder 6">
            <a:extLst>
              <a:ext uri="{FF2B5EF4-FFF2-40B4-BE49-F238E27FC236}">
                <a16:creationId xmlns:a16="http://schemas.microsoft.com/office/drawing/2014/main" id="{D9986D76-F444-D04E-BB60-06535D430519}"/>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CF487C89-BF47-6D41-844B-84DD56D65FA1}"/>
              </a:ext>
            </a:extLst>
          </p:cNvPr>
          <p:cNvSpPr>
            <a:spLocks noGrp="1"/>
          </p:cNvSpPr>
          <p:nvPr>
            <p:ph type="sldNum" sz="quarter" idx="12"/>
          </p:nvPr>
        </p:nvSpPr>
        <p:spPr/>
        <p:txBody>
          <a:bodyPr/>
          <a:lstStyle/>
          <a:p>
            <a:fld id="{FC4456CD-832E-41F2-9893-C7650CCC5376}" type="slidenum">
              <a:rPr lang="en-GB" smtClean="0"/>
              <a:t>3</a:t>
            </a:fld>
            <a:endParaRPr lang="en-GB"/>
          </a:p>
        </p:txBody>
      </p:sp>
    </p:spTree>
    <p:extLst>
      <p:ext uri="{BB962C8B-B14F-4D97-AF65-F5344CB8AC3E}">
        <p14:creationId xmlns:p14="http://schemas.microsoft.com/office/powerpoint/2010/main" val="34535662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b="1" u="sng" dirty="0">
                <a:solidFill>
                  <a:srgbClr val="008000"/>
                </a:solidFill>
              </a:rPr>
              <a:t>WP 15: Infrastructure at Test Facilities</a:t>
            </a:r>
            <a:endParaRPr lang="en-US" dirty="0"/>
          </a:p>
          <a:p>
            <a:pPr>
              <a:lnSpc>
                <a:spcPct val="100000"/>
              </a:lnSpc>
            </a:pPr>
            <a:r>
              <a:rPr lang="en-US" dirty="0"/>
              <a:t>Continuous upgrade infrastructure for these European test beam facilities mandatory to optimize their usefulness and adopt to new requirements. AIDA has contributed in several ways by hardware and software projects.</a:t>
            </a:r>
          </a:p>
          <a:p>
            <a:pPr marL="0" indent="0">
              <a:buNone/>
            </a:pPr>
            <a:r>
              <a:rPr lang="en-US" dirty="0"/>
              <a:t>   </a:t>
            </a:r>
          </a:p>
          <a:p>
            <a:pPr marL="0" indent="0">
              <a:lnSpc>
                <a:spcPct val="60000"/>
              </a:lnSpc>
              <a:buNone/>
            </a:pPr>
            <a:r>
              <a:rPr lang="en-US" dirty="0"/>
              <a:t>Two directions: </a:t>
            </a:r>
          </a:p>
          <a:p>
            <a:pPr>
              <a:lnSpc>
                <a:spcPct val="60000"/>
              </a:lnSpc>
              <a:buFontTx/>
              <a:buChar char="-"/>
            </a:pPr>
            <a:r>
              <a:rPr lang="en-US" dirty="0"/>
              <a:t>Improvements for specific facilities: </a:t>
            </a:r>
          </a:p>
          <a:p>
            <a:pPr marL="0" indent="0">
              <a:lnSpc>
                <a:spcPct val="60000"/>
              </a:lnSpc>
              <a:buNone/>
            </a:pPr>
            <a:r>
              <a:rPr lang="en-US" dirty="0"/>
              <a:t>   </a:t>
            </a:r>
            <a:r>
              <a:rPr lang="en-US" dirty="0" err="1"/>
              <a:t>Frascati</a:t>
            </a:r>
            <a:r>
              <a:rPr lang="en-US" dirty="0"/>
              <a:t>, GIF++, Birmingham </a:t>
            </a:r>
            <a:r>
              <a:rPr lang="mr-IN" dirty="0"/>
              <a:t>…</a:t>
            </a:r>
            <a:r>
              <a:rPr lang="de-DE" dirty="0"/>
              <a:t>.</a:t>
            </a:r>
            <a:endParaRPr lang="en-US" dirty="0"/>
          </a:p>
          <a:p>
            <a:pPr>
              <a:lnSpc>
                <a:spcPct val="60000"/>
              </a:lnSpc>
              <a:buFontTx/>
              <a:buChar char="-"/>
            </a:pPr>
            <a:r>
              <a:rPr lang="en-US" dirty="0"/>
              <a:t>Standardization of components:</a:t>
            </a:r>
          </a:p>
          <a:p>
            <a:pPr marL="0" indent="0">
              <a:lnSpc>
                <a:spcPct val="60000"/>
              </a:lnSpc>
              <a:buNone/>
            </a:pPr>
            <a:r>
              <a:rPr lang="en-US" dirty="0"/>
              <a:t>   Test beam telescope, database on irradiation facilities </a:t>
            </a:r>
            <a:r>
              <a:rPr lang="mr-IN" dirty="0"/>
              <a:t>…</a:t>
            </a:r>
            <a:r>
              <a:rPr lang="de-DE" dirty="0"/>
              <a:t>.</a:t>
            </a:r>
          </a:p>
          <a:p>
            <a:pPr marL="0" indent="0">
              <a:lnSpc>
                <a:spcPct val="60000"/>
              </a:lnSpc>
              <a:buNone/>
            </a:pPr>
            <a:endParaRPr lang="de-DE" dirty="0"/>
          </a:p>
          <a:p>
            <a:pPr marL="0" indent="0">
              <a:lnSpc>
                <a:spcPct val="60000"/>
              </a:lnSpc>
              <a:buNone/>
            </a:pPr>
            <a:r>
              <a:rPr lang="de-DE" dirty="0" err="1"/>
              <a:t>Improves</a:t>
            </a:r>
            <a:r>
              <a:rPr lang="de-DE" dirty="0"/>
              <a:t> </a:t>
            </a:r>
            <a:r>
              <a:rPr lang="de-DE" dirty="0" err="1"/>
              <a:t>facilities</a:t>
            </a:r>
            <a:r>
              <a:rPr lang="de-DE" dirty="0"/>
              <a:t> (</a:t>
            </a:r>
            <a:r>
              <a:rPr lang="de-DE" dirty="0" err="1"/>
              <a:t>mostly</a:t>
            </a:r>
            <a:r>
              <a:rPr lang="de-DE" dirty="0"/>
              <a:t> </a:t>
            </a:r>
            <a:r>
              <a:rPr lang="de-DE" dirty="0" err="1"/>
              <a:t>at</a:t>
            </a:r>
            <a:r>
              <a:rPr lang="de-DE" dirty="0"/>
              <a:t> large </a:t>
            </a:r>
            <a:r>
              <a:rPr lang="de-DE" dirty="0" err="1"/>
              <a:t>labs</a:t>
            </a:r>
            <a:r>
              <a:rPr lang="de-DE" dirty="0"/>
              <a:t>) </a:t>
            </a:r>
            <a:r>
              <a:rPr lang="de-DE" dirty="0" err="1"/>
              <a:t>and</a:t>
            </a:r>
            <a:r>
              <a:rPr lang="de-DE" dirty="0"/>
              <a:t> </a:t>
            </a:r>
            <a:r>
              <a:rPr lang="de-DE" dirty="0" err="1"/>
              <a:t>makes</a:t>
            </a:r>
            <a:r>
              <a:rPr lang="de-DE" dirty="0"/>
              <a:t> </a:t>
            </a:r>
            <a:r>
              <a:rPr lang="de-DE" dirty="0" err="1"/>
              <a:t>their</a:t>
            </a:r>
            <a:r>
              <a:rPr lang="de-DE" dirty="0"/>
              <a:t> </a:t>
            </a:r>
            <a:r>
              <a:rPr lang="de-DE" dirty="0" err="1"/>
              <a:t>use</a:t>
            </a:r>
            <a:r>
              <a:rPr lang="de-DE" dirty="0"/>
              <a:t> </a:t>
            </a:r>
            <a:r>
              <a:rPr lang="de-DE" dirty="0" err="1"/>
              <a:t>easier</a:t>
            </a:r>
            <a:r>
              <a:rPr lang="de-DE" dirty="0"/>
              <a:t>.</a:t>
            </a:r>
            <a:endParaRPr lang="en-US" dirty="0"/>
          </a:p>
          <a:p>
            <a:pPr marL="0" indent="0">
              <a:buNone/>
            </a:pPr>
            <a:r>
              <a:rPr lang="en-US" dirty="0"/>
              <a:t>Obviously this lays the foundation for being ‘innovative’</a:t>
            </a:r>
          </a:p>
        </p:txBody>
      </p:sp>
      <p:sp>
        <p:nvSpPr>
          <p:cNvPr id="6" name="Title 5"/>
          <p:cNvSpPr>
            <a:spLocks noGrp="1"/>
          </p:cNvSpPr>
          <p:nvPr>
            <p:ph type="title"/>
          </p:nvPr>
        </p:nvSpPr>
        <p:spPr/>
        <p:txBody>
          <a:bodyPr>
            <a:normAutofit/>
          </a:bodyPr>
          <a:lstStyle/>
          <a:p>
            <a:r>
              <a:rPr lang="en-US" dirty="0"/>
              <a:t>WP15: Observations</a:t>
            </a:r>
          </a:p>
        </p:txBody>
      </p:sp>
      <p:sp>
        <p:nvSpPr>
          <p:cNvPr id="7" name="Footer Placeholder 6">
            <a:extLst>
              <a:ext uri="{FF2B5EF4-FFF2-40B4-BE49-F238E27FC236}">
                <a16:creationId xmlns:a16="http://schemas.microsoft.com/office/drawing/2014/main" id="{4E056E17-98A4-CF40-9767-0B0E35DF1795}"/>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477F42C5-34B3-5D45-9ECF-911AEBA3A67D}"/>
              </a:ext>
            </a:extLst>
          </p:cNvPr>
          <p:cNvSpPr>
            <a:spLocks noGrp="1"/>
          </p:cNvSpPr>
          <p:nvPr>
            <p:ph type="sldNum" sz="quarter" idx="12"/>
          </p:nvPr>
        </p:nvSpPr>
        <p:spPr/>
        <p:txBody>
          <a:bodyPr/>
          <a:lstStyle/>
          <a:p>
            <a:fld id="{FC4456CD-832E-41F2-9893-C7650CCC5376}" type="slidenum">
              <a:rPr lang="en-GB" smtClean="0"/>
              <a:t>30</a:t>
            </a:fld>
            <a:endParaRPr lang="en-GB"/>
          </a:p>
        </p:txBody>
      </p:sp>
    </p:spTree>
    <p:extLst>
      <p:ext uri="{BB962C8B-B14F-4D97-AF65-F5344CB8AC3E}">
        <p14:creationId xmlns:p14="http://schemas.microsoft.com/office/powerpoint/2010/main" val="48881383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0" indent="0">
              <a:buNone/>
            </a:pPr>
            <a:r>
              <a:rPr lang="en-US" sz="2000" b="1" u="sng" dirty="0">
                <a:solidFill>
                  <a:srgbClr val="008000"/>
                </a:solidFill>
              </a:rPr>
              <a:t>WP 15: Infrastructure at Test Facilities</a:t>
            </a:r>
            <a:endParaRPr lang="en-US" dirty="0"/>
          </a:p>
          <a:p>
            <a:r>
              <a:rPr lang="en-US" b="1" dirty="0">
                <a:solidFill>
                  <a:srgbClr val="FF0000"/>
                </a:solidFill>
              </a:rPr>
              <a:t>In general, all milestones have been achieved in time. </a:t>
            </a:r>
          </a:p>
          <a:p>
            <a:pPr marL="0" indent="0">
              <a:buNone/>
            </a:pPr>
            <a:r>
              <a:rPr lang="en-US" b="1" dirty="0">
                <a:solidFill>
                  <a:srgbClr val="FF0000"/>
                </a:solidFill>
              </a:rPr>
              <a:t>   Many components developed are in use already. Excellent!</a:t>
            </a:r>
          </a:p>
          <a:p>
            <a:pPr marL="0" indent="0">
              <a:buNone/>
            </a:pPr>
            <a:endParaRPr lang="en-US" dirty="0"/>
          </a:p>
          <a:p>
            <a:pPr marL="0" indent="0">
              <a:buNone/>
            </a:pPr>
            <a:r>
              <a:rPr lang="en-US" dirty="0"/>
              <a:t>A few exceptions:</a:t>
            </a:r>
          </a:p>
          <a:p>
            <a:pPr marL="0" indent="0">
              <a:buNone/>
            </a:pPr>
            <a:endParaRPr lang="en-US" dirty="0"/>
          </a:p>
          <a:p>
            <a:pPr>
              <a:lnSpc>
                <a:spcPct val="60000"/>
              </a:lnSpc>
            </a:pPr>
            <a:r>
              <a:rPr lang="en-US" dirty="0"/>
              <a:t>Exception 1: </a:t>
            </a:r>
            <a:r>
              <a:rPr lang="en-US" dirty="0" err="1">
                <a:solidFill>
                  <a:srgbClr val="FF0000"/>
                </a:solidFill>
              </a:rPr>
              <a:t>Frascati</a:t>
            </a:r>
            <a:r>
              <a:rPr lang="en-US" dirty="0">
                <a:solidFill>
                  <a:srgbClr val="FF0000"/>
                </a:solidFill>
              </a:rPr>
              <a:t> beam line</a:t>
            </a:r>
            <a:r>
              <a:rPr lang="en-US" dirty="0"/>
              <a:t>, which had been postponed to M44. </a:t>
            </a:r>
          </a:p>
          <a:p>
            <a:pPr marL="0" indent="0">
              <a:lnSpc>
                <a:spcPct val="60000"/>
              </a:lnSpc>
              <a:buNone/>
            </a:pPr>
            <a:r>
              <a:rPr lang="en-US" dirty="0"/>
              <a:t>                          Hardware (including pulse dipole) in place ‘milestone can be  </a:t>
            </a:r>
          </a:p>
          <a:p>
            <a:pPr marL="0" indent="0">
              <a:lnSpc>
                <a:spcPct val="60000"/>
              </a:lnSpc>
              <a:buNone/>
            </a:pPr>
            <a:r>
              <a:rPr lang="en-US" dirty="0"/>
              <a:t>                          considered achieved’. However waiting for authorization by </a:t>
            </a:r>
          </a:p>
          <a:p>
            <a:pPr marL="0" indent="0">
              <a:lnSpc>
                <a:spcPct val="60000"/>
              </a:lnSpc>
              <a:buNone/>
            </a:pPr>
            <a:r>
              <a:rPr lang="en-US" dirty="0"/>
              <a:t>                          ministry. Related to this </a:t>
            </a:r>
            <a:r>
              <a:rPr lang="en-US" dirty="0" err="1">
                <a:solidFill>
                  <a:srgbClr val="FF0000"/>
                </a:solidFill>
              </a:rPr>
              <a:t>Frascati</a:t>
            </a:r>
            <a:r>
              <a:rPr lang="en-US" dirty="0">
                <a:solidFill>
                  <a:srgbClr val="FF0000"/>
                </a:solidFill>
              </a:rPr>
              <a:t> photon tagging</a:t>
            </a:r>
            <a:r>
              <a:rPr lang="en-US" dirty="0"/>
              <a:t>, somewhat </a:t>
            </a:r>
          </a:p>
          <a:p>
            <a:pPr marL="0" indent="0">
              <a:lnSpc>
                <a:spcPct val="60000"/>
              </a:lnSpc>
              <a:buNone/>
            </a:pPr>
            <a:r>
              <a:rPr lang="en-US" dirty="0"/>
              <a:t>                          delayed of installation. Operation planned for end 2019.. </a:t>
            </a:r>
          </a:p>
          <a:p>
            <a:pPr>
              <a:lnSpc>
                <a:spcPct val="60000"/>
              </a:lnSpc>
              <a:buFont typeface="Wingdings" charset="2"/>
              <a:buChar char="§"/>
            </a:pPr>
            <a:r>
              <a:rPr lang="en-US" dirty="0"/>
              <a:t>Exception 2: </a:t>
            </a:r>
            <a:r>
              <a:rPr lang="en-US" dirty="0">
                <a:solidFill>
                  <a:srgbClr val="FF0000"/>
                </a:solidFill>
              </a:rPr>
              <a:t>GIF++ cosmic ray tracker,</a:t>
            </a:r>
            <a:r>
              <a:rPr lang="en-US" dirty="0"/>
              <a:t> chambers are available, but one    </a:t>
            </a:r>
          </a:p>
          <a:p>
            <a:pPr marL="0" indent="0">
              <a:lnSpc>
                <a:spcPct val="60000"/>
              </a:lnSpc>
              <a:buNone/>
            </a:pPr>
            <a:r>
              <a:rPr lang="en-US" dirty="0"/>
              <a:t>                         manufacturer has tax problems. </a:t>
            </a:r>
          </a:p>
          <a:p>
            <a:pPr marL="0" indent="0">
              <a:lnSpc>
                <a:spcPct val="60000"/>
              </a:lnSpc>
              <a:buNone/>
            </a:pPr>
            <a:r>
              <a:rPr lang="en-US" dirty="0"/>
              <a:t>                         But also very little progress of software development for </a:t>
            </a:r>
          </a:p>
          <a:p>
            <a:pPr marL="0" indent="0">
              <a:lnSpc>
                <a:spcPct val="60000"/>
              </a:lnSpc>
              <a:buNone/>
            </a:pPr>
            <a:r>
              <a:rPr lang="en-US" dirty="0"/>
              <a:t>                         a</a:t>
            </a:r>
            <a:r>
              <a:rPr lang="de-DE" dirty="0" err="1"/>
              <a:t>ugmented</a:t>
            </a:r>
            <a:r>
              <a:rPr lang="de-DE" dirty="0"/>
              <a:t> </a:t>
            </a:r>
            <a:r>
              <a:rPr lang="de-DE" dirty="0" err="1"/>
              <a:t>reality</a:t>
            </a:r>
            <a:r>
              <a:rPr lang="de-DE" dirty="0"/>
              <a:t> </a:t>
            </a:r>
            <a:r>
              <a:rPr lang="de-DE" dirty="0" err="1"/>
              <a:t>event</a:t>
            </a:r>
            <a:r>
              <a:rPr lang="de-DE" dirty="0"/>
              <a:t> </a:t>
            </a:r>
            <a:r>
              <a:rPr lang="de-DE" dirty="0" err="1"/>
              <a:t>display</a:t>
            </a:r>
            <a:r>
              <a:rPr lang="en-US" dirty="0"/>
              <a:t> =&gt; now postponed to Aug 19</a:t>
            </a:r>
          </a:p>
          <a:p>
            <a:pPr marL="0" indent="0">
              <a:lnSpc>
                <a:spcPct val="60000"/>
              </a:lnSpc>
              <a:buNone/>
            </a:pPr>
            <a:r>
              <a:rPr lang="en-US" dirty="0"/>
              <a:t>                         Clear and reliable planning needed for this.</a:t>
            </a:r>
          </a:p>
          <a:p>
            <a:pPr marL="0" indent="0">
              <a:lnSpc>
                <a:spcPct val="60000"/>
              </a:lnSpc>
              <a:buNone/>
            </a:pPr>
            <a:endParaRPr lang="en-US" dirty="0"/>
          </a:p>
          <a:p>
            <a:pPr marL="0" indent="0">
              <a:lnSpc>
                <a:spcPct val="60000"/>
              </a:lnSpc>
              <a:buNone/>
            </a:pPr>
            <a:r>
              <a:rPr lang="en-US" b="1" dirty="0">
                <a:solidFill>
                  <a:srgbClr val="FF0000"/>
                </a:solidFill>
              </a:rPr>
              <a:t>Important to monitor closely the progress in the next months. </a:t>
            </a:r>
          </a:p>
          <a:p>
            <a:pPr marL="0" indent="0">
              <a:lnSpc>
                <a:spcPct val="60000"/>
              </a:lnSpc>
              <a:buNone/>
            </a:pPr>
            <a:r>
              <a:rPr lang="en-US" b="1" dirty="0">
                <a:solidFill>
                  <a:srgbClr val="FF0000"/>
                </a:solidFill>
              </a:rPr>
              <a:t>Still 1y to go, but could become tight!</a:t>
            </a:r>
          </a:p>
          <a:p>
            <a:pPr marL="0" indent="0">
              <a:lnSpc>
                <a:spcPct val="60000"/>
              </a:lnSpc>
              <a:buNone/>
            </a:pPr>
            <a:endParaRPr lang="en-US" dirty="0"/>
          </a:p>
          <a:p>
            <a:pPr marL="0" indent="0">
              <a:buNone/>
            </a:pPr>
            <a:endParaRPr lang="en-US" dirty="0"/>
          </a:p>
        </p:txBody>
      </p:sp>
      <p:sp>
        <p:nvSpPr>
          <p:cNvPr id="6" name="Title 5"/>
          <p:cNvSpPr>
            <a:spLocks noGrp="1"/>
          </p:cNvSpPr>
          <p:nvPr>
            <p:ph type="title"/>
          </p:nvPr>
        </p:nvSpPr>
        <p:spPr/>
        <p:txBody>
          <a:bodyPr>
            <a:normAutofit/>
          </a:bodyPr>
          <a:lstStyle/>
          <a:p>
            <a:r>
              <a:rPr lang="en-US" dirty="0"/>
              <a:t>WP15: Observations</a:t>
            </a:r>
          </a:p>
        </p:txBody>
      </p:sp>
      <p:sp>
        <p:nvSpPr>
          <p:cNvPr id="7" name="Footer Placeholder 6">
            <a:extLst>
              <a:ext uri="{FF2B5EF4-FFF2-40B4-BE49-F238E27FC236}">
                <a16:creationId xmlns:a16="http://schemas.microsoft.com/office/drawing/2014/main" id="{EB4DA249-E4D5-AF43-9012-B7ADFF07A629}"/>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65F7C128-D479-664B-A0DE-1B1F70AF503C}"/>
              </a:ext>
            </a:extLst>
          </p:cNvPr>
          <p:cNvSpPr>
            <a:spLocks noGrp="1"/>
          </p:cNvSpPr>
          <p:nvPr>
            <p:ph type="sldNum" sz="quarter" idx="12"/>
          </p:nvPr>
        </p:nvSpPr>
        <p:spPr/>
        <p:txBody>
          <a:bodyPr/>
          <a:lstStyle/>
          <a:p>
            <a:fld id="{FC4456CD-832E-41F2-9893-C7650CCC5376}" type="slidenum">
              <a:rPr lang="en-GB" smtClean="0"/>
              <a:t>31</a:t>
            </a:fld>
            <a:endParaRPr lang="en-GB"/>
          </a:p>
        </p:txBody>
      </p:sp>
    </p:spTree>
    <p:extLst>
      <p:ext uri="{BB962C8B-B14F-4D97-AF65-F5344CB8AC3E}">
        <p14:creationId xmlns:p14="http://schemas.microsoft.com/office/powerpoint/2010/main" val="6935207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2FC48C-DA49-314A-8841-5EEE262A7290}"/>
              </a:ext>
            </a:extLst>
          </p:cNvPr>
          <p:cNvSpPr>
            <a:spLocks noGrp="1"/>
          </p:cNvSpPr>
          <p:nvPr>
            <p:ph idx="1"/>
          </p:nvPr>
        </p:nvSpPr>
        <p:spPr/>
        <p:txBody>
          <a:bodyPr>
            <a:normAutofit lnSpcReduction="10000"/>
          </a:bodyPr>
          <a:lstStyle/>
          <a:p>
            <a:r>
              <a:rPr lang="en-US" dirty="0"/>
              <a:t>The SAB was asked to provide feedback on the program to date as input to the follow-up program </a:t>
            </a:r>
          </a:p>
          <a:p>
            <a:r>
              <a:rPr lang="en-US" dirty="0"/>
              <a:t>Overall the project is managed very well, with some innovative features. </a:t>
            </a:r>
          </a:p>
          <a:p>
            <a:r>
              <a:rPr lang="en-US" dirty="0"/>
              <a:t>The Transnational Access program has been a flagship part of the program.</a:t>
            </a:r>
          </a:p>
          <a:p>
            <a:r>
              <a:rPr lang="en-US" dirty="0"/>
              <a:t>Contributions of many work packages are instrumental to the current particle physics program </a:t>
            </a:r>
          </a:p>
          <a:p>
            <a:r>
              <a:rPr lang="en-US" dirty="0"/>
              <a:t>The neutrino community has been brought into this process for the first time. </a:t>
            </a:r>
          </a:p>
          <a:p>
            <a:r>
              <a:rPr lang="en-US" dirty="0"/>
              <a:t>The Proof of Concept program has been very successful; four successful projects in four years is a huge achievement: </a:t>
            </a:r>
          </a:p>
          <a:p>
            <a:pPr lvl="1"/>
            <a:r>
              <a:rPr lang="en-US" dirty="0"/>
              <a:t>Silicon‐based </a:t>
            </a:r>
            <a:r>
              <a:rPr lang="en-US" dirty="0" err="1"/>
              <a:t>Microdosimetry</a:t>
            </a:r>
            <a:r>
              <a:rPr lang="en-US" dirty="0"/>
              <a:t> System for Advanced Radiation Therapies</a:t>
            </a:r>
          </a:p>
          <a:p>
            <a:pPr lvl="1"/>
            <a:r>
              <a:rPr lang="en-US" dirty="0"/>
              <a:t>Advanced  Through Silicon </a:t>
            </a:r>
            <a:r>
              <a:rPr lang="en-US" dirty="0" err="1"/>
              <a:t>Vias</a:t>
            </a:r>
            <a:r>
              <a:rPr lang="en-US" dirty="0"/>
              <a:t> for Pixel Detectors</a:t>
            </a:r>
          </a:p>
          <a:p>
            <a:pPr lvl="1"/>
            <a:r>
              <a:rPr lang="en-US" dirty="0"/>
              <a:t>Radon Monitoring: </a:t>
            </a:r>
            <a:r>
              <a:rPr lang="en-US" dirty="0" err="1"/>
              <a:t>RaDoM</a:t>
            </a:r>
            <a:endParaRPr lang="en-US" dirty="0"/>
          </a:p>
          <a:p>
            <a:pPr lvl="1"/>
            <a:r>
              <a:rPr lang="en-US" dirty="0" err="1"/>
              <a:t>Infinion</a:t>
            </a:r>
            <a:r>
              <a:rPr lang="en-US" dirty="0"/>
              <a:t> (even though in the end it was not successful, it has established a relationship that can be nurtured going forward). </a:t>
            </a:r>
          </a:p>
          <a:p>
            <a:pPr lvl="1"/>
            <a:endParaRPr lang="en-US" dirty="0"/>
          </a:p>
          <a:p>
            <a:endParaRPr lang="en-US" dirty="0"/>
          </a:p>
          <a:p>
            <a:pPr lvl="1"/>
            <a:endParaRPr lang="en-US" dirty="0"/>
          </a:p>
          <a:p>
            <a:pPr lvl="1"/>
            <a:endParaRPr lang="en-US" dirty="0"/>
          </a:p>
        </p:txBody>
      </p:sp>
      <p:sp>
        <p:nvSpPr>
          <p:cNvPr id="6" name="Title 5">
            <a:extLst>
              <a:ext uri="{FF2B5EF4-FFF2-40B4-BE49-F238E27FC236}">
                <a16:creationId xmlns:a16="http://schemas.microsoft.com/office/drawing/2014/main" id="{3A152CD0-D806-9447-853C-CDAEDC55FD7E}"/>
              </a:ext>
            </a:extLst>
          </p:cNvPr>
          <p:cNvSpPr>
            <a:spLocks noGrp="1"/>
          </p:cNvSpPr>
          <p:nvPr>
            <p:ph type="title"/>
          </p:nvPr>
        </p:nvSpPr>
        <p:spPr/>
        <p:txBody>
          <a:bodyPr/>
          <a:lstStyle/>
          <a:p>
            <a:r>
              <a:rPr lang="en-US" dirty="0"/>
              <a:t>What Worked Well? </a:t>
            </a:r>
          </a:p>
        </p:txBody>
      </p:sp>
      <p:sp>
        <p:nvSpPr>
          <p:cNvPr id="7" name="Footer Placeholder 6">
            <a:extLst>
              <a:ext uri="{FF2B5EF4-FFF2-40B4-BE49-F238E27FC236}">
                <a16:creationId xmlns:a16="http://schemas.microsoft.com/office/drawing/2014/main" id="{56DD62DD-7D5C-C14E-8AE6-D21481266BD2}"/>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E51BF56E-1E21-2949-8246-FC1E4B7058FA}"/>
              </a:ext>
            </a:extLst>
          </p:cNvPr>
          <p:cNvSpPr>
            <a:spLocks noGrp="1"/>
          </p:cNvSpPr>
          <p:nvPr>
            <p:ph type="sldNum" sz="quarter" idx="12"/>
          </p:nvPr>
        </p:nvSpPr>
        <p:spPr/>
        <p:txBody>
          <a:bodyPr/>
          <a:lstStyle/>
          <a:p>
            <a:fld id="{FC4456CD-832E-41F2-9893-C7650CCC5376}" type="slidenum">
              <a:rPr lang="en-GB" smtClean="0"/>
              <a:t>32</a:t>
            </a:fld>
            <a:endParaRPr lang="en-GB"/>
          </a:p>
        </p:txBody>
      </p:sp>
    </p:spTree>
    <p:extLst>
      <p:ext uri="{BB962C8B-B14F-4D97-AF65-F5344CB8AC3E}">
        <p14:creationId xmlns:p14="http://schemas.microsoft.com/office/powerpoint/2010/main" val="22649945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2FC48C-DA49-314A-8841-5EEE262A7290}"/>
              </a:ext>
            </a:extLst>
          </p:cNvPr>
          <p:cNvSpPr>
            <a:spLocks noGrp="1"/>
          </p:cNvSpPr>
          <p:nvPr>
            <p:ph idx="1"/>
          </p:nvPr>
        </p:nvSpPr>
        <p:spPr/>
        <p:txBody>
          <a:bodyPr/>
          <a:lstStyle/>
          <a:p>
            <a:r>
              <a:rPr lang="en-US" dirty="0"/>
              <a:t>The publication record is terrific, but could have even been stronger with some more oversight/encouragement and/or better communication. </a:t>
            </a:r>
          </a:p>
          <a:p>
            <a:r>
              <a:rPr lang="en-US" dirty="0"/>
              <a:t>In certain area there is a large discrepancy between the number of projects and the publications submitted by the same group of projects. As an example, this is particularly true in area of key importance like irradiation facilities. </a:t>
            </a:r>
          </a:p>
          <a:p>
            <a:r>
              <a:rPr lang="en-US" dirty="0"/>
              <a:t>The collaboration between some work packages started a bit late, though overall the existing synergies between the work packages has been effectively leveraged. </a:t>
            </a:r>
          </a:p>
          <a:p>
            <a:r>
              <a:rPr lang="en-US" dirty="0"/>
              <a:t>The SAP feels that the Proof of Concept program has not received the visibility it deserves. </a:t>
            </a:r>
          </a:p>
          <a:p>
            <a:endParaRPr lang="en-US" dirty="0"/>
          </a:p>
        </p:txBody>
      </p:sp>
      <p:sp>
        <p:nvSpPr>
          <p:cNvPr id="6" name="Title 5">
            <a:extLst>
              <a:ext uri="{FF2B5EF4-FFF2-40B4-BE49-F238E27FC236}">
                <a16:creationId xmlns:a16="http://schemas.microsoft.com/office/drawing/2014/main" id="{3A152CD0-D806-9447-853C-CDAEDC55FD7E}"/>
              </a:ext>
            </a:extLst>
          </p:cNvPr>
          <p:cNvSpPr>
            <a:spLocks noGrp="1"/>
          </p:cNvSpPr>
          <p:nvPr>
            <p:ph type="title"/>
          </p:nvPr>
        </p:nvSpPr>
        <p:spPr/>
        <p:txBody>
          <a:bodyPr/>
          <a:lstStyle/>
          <a:p>
            <a:r>
              <a:rPr lang="en-US" dirty="0"/>
              <a:t>What Didn’t Work So Well? </a:t>
            </a:r>
          </a:p>
        </p:txBody>
      </p:sp>
      <p:sp>
        <p:nvSpPr>
          <p:cNvPr id="7" name="Footer Placeholder 6">
            <a:extLst>
              <a:ext uri="{FF2B5EF4-FFF2-40B4-BE49-F238E27FC236}">
                <a16:creationId xmlns:a16="http://schemas.microsoft.com/office/drawing/2014/main" id="{0BC21F84-7D35-2B45-BF11-36E76AAD7542}"/>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73A22D48-153C-F047-B34E-6D91105E7CDE}"/>
              </a:ext>
            </a:extLst>
          </p:cNvPr>
          <p:cNvSpPr>
            <a:spLocks noGrp="1"/>
          </p:cNvSpPr>
          <p:nvPr>
            <p:ph type="sldNum" sz="quarter" idx="12"/>
          </p:nvPr>
        </p:nvSpPr>
        <p:spPr/>
        <p:txBody>
          <a:bodyPr/>
          <a:lstStyle/>
          <a:p>
            <a:fld id="{FC4456CD-832E-41F2-9893-C7650CCC5376}" type="slidenum">
              <a:rPr lang="en-GB" smtClean="0"/>
              <a:t>33</a:t>
            </a:fld>
            <a:endParaRPr lang="en-GB"/>
          </a:p>
        </p:txBody>
      </p:sp>
    </p:spTree>
    <p:extLst>
      <p:ext uri="{BB962C8B-B14F-4D97-AF65-F5344CB8AC3E}">
        <p14:creationId xmlns:p14="http://schemas.microsoft.com/office/powerpoint/2010/main" val="30683715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2FC48C-DA49-314A-8841-5EEE262A7290}"/>
              </a:ext>
            </a:extLst>
          </p:cNvPr>
          <p:cNvSpPr>
            <a:spLocks noGrp="1"/>
          </p:cNvSpPr>
          <p:nvPr>
            <p:ph idx="1"/>
          </p:nvPr>
        </p:nvSpPr>
        <p:spPr/>
        <p:txBody>
          <a:bodyPr>
            <a:normAutofit/>
          </a:bodyPr>
          <a:lstStyle/>
          <a:p>
            <a:r>
              <a:rPr lang="en-US" dirty="0"/>
              <a:t>The current form of the AIDA program distributes the money over many projects with relatively small amounts of money disbursed. </a:t>
            </a:r>
          </a:p>
          <a:p>
            <a:r>
              <a:rPr lang="en-US" dirty="0"/>
              <a:t>As a consequence, AIDA has sometimes had a relatively small incremental effect. </a:t>
            </a:r>
          </a:p>
          <a:p>
            <a:r>
              <a:rPr lang="en-US" dirty="0"/>
              <a:t>In contrast, there are projects, where has AIDA really made an impact </a:t>
            </a:r>
          </a:p>
          <a:p>
            <a:pPr lvl="1"/>
            <a:r>
              <a:rPr lang="en-US" dirty="0"/>
              <a:t>TSV, Software, CMOS, …</a:t>
            </a:r>
          </a:p>
          <a:p>
            <a:endParaRPr lang="en-US" dirty="0"/>
          </a:p>
          <a:p>
            <a:r>
              <a:rPr lang="en-US" dirty="0"/>
              <a:t>Although it is understood that the self-imposed requirement of the matching contribution can be limiting, it might be useful to consider if AIDA would have ‘owned’ more projects – that is would have provided more resources to a select set of tasks – if the program would have had a bigger impact. </a:t>
            </a:r>
          </a:p>
        </p:txBody>
      </p:sp>
      <p:sp>
        <p:nvSpPr>
          <p:cNvPr id="6" name="Title 5">
            <a:extLst>
              <a:ext uri="{FF2B5EF4-FFF2-40B4-BE49-F238E27FC236}">
                <a16:creationId xmlns:a16="http://schemas.microsoft.com/office/drawing/2014/main" id="{3A152CD0-D806-9447-853C-CDAEDC55FD7E}"/>
              </a:ext>
            </a:extLst>
          </p:cNvPr>
          <p:cNvSpPr>
            <a:spLocks noGrp="1"/>
          </p:cNvSpPr>
          <p:nvPr>
            <p:ph type="title"/>
          </p:nvPr>
        </p:nvSpPr>
        <p:spPr/>
        <p:txBody>
          <a:bodyPr/>
          <a:lstStyle/>
          <a:p>
            <a:r>
              <a:rPr lang="en-US" dirty="0"/>
              <a:t>To Consider … </a:t>
            </a:r>
          </a:p>
        </p:txBody>
      </p:sp>
      <p:sp>
        <p:nvSpPr>
          <p:cNvPr id="7" name="Footer Placeholder 6">
            <a:extLst>
              <a:ext uri="{FF2B5EF4-FFF2-40B4-BE49-F238E27FC236}">
                <a16:creationId xmlns:a16="http://schemas.microsoft.com/office/drawing/2014/main" id="{936F1578-0F86-4B4D-B2FF-1507AB0271DF}"/>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08F38DFC-ADEC-0A47-87CC-681B9BA94024}"/>
              </a:ext>
            </a:extLst>
          </p:cNvPr>
          <p:cNvSpPr>
            <a:spLocks noGrp="1"/>
          </p:cNvSpPr>
          <p:nvPr>
            <p:ph type="sldNum" sz="quarter" idx="12"/>
          </p:nvPr>
        </p:nvSpPr>
        <p:spPr/>
        <p:txBody>
          <a:bodyPr/>
          <a:lstStyle/>
          <a:p>
            <a:fld id="{FC4456CD-832E-41F2-9893-C7650CCC5376}" type="slidenum">
              <a:rPr lang="en-GB" smtClean="0"/>
              <a:t>34</a:t>
            </a:fld>
            <a:endParaRPr lang="en-GB"/>
          </a:p>
        </p:txBody>
      </p:sp>
    </p:spTree>
    <p:extLst>
      <p:ext uri="{BB962C8B-B14F-4D97-AF65-F5344CB8AC3E}">
        <p14:creationId xmlns:p14="http://schemas.microsoft.com/office/powerpoint/2010/main" val="28518433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GB" dirty="0"/>
              <a:t>FP8 Call 5: Large initiatives and support measures to foster the innovation potential of research infrastructures.  </a:t>
            </a:r>
          </a:p>
          <a:p>
            <a:pPr lvl="1"/>
            <a:r>
              <a:rPr lang="en-GB" dirty="0"/>
              <a:t>This includes a program for “Innovation in detector technologies”</a:t>
            </a:r>
          </a:p>
          <a:p>
            <a:pPr lvl="1"/>
            <a:r>
              <a:rPr lang="en-GB" dirty="0"/>
              <a:t>Deadline March 17, 2020</a:t>
            </a:r>
          </a:p>
          <a:p>
            <a:r>
              <a:rPr lang="en-GB" dirty="0"/>
              <a:t>AIDA-2020 management is actively preparing to develop a proposal </a:t>
            </a:r>
            <a:br>
              <a:rPr lang="en-GB" dirty="0"/>
            </a:br>
            <a:r>
              <a:rPr lang="en-GB" dirty="0"/>
              <a:t>(code-name “AIDA++”), but time is short and a focused effort is required.</a:t>
            </a:r>
          </a:p>
          <a:p>
            <a:r>
              <a:rPr lang="en-US" dirty="0"/>
              <a:t> Putting together a high-quality, high-impact proposal will be a challenge:</a:t>
            </a:r>
          </a:p>
          <a:p>
            <a:pPr lvl="1"/>
            <a:r>
              <a:rPr lang="en-US" dirty="0"/>
              <a:t>The current program is closely linked to the LHC upgrade project and large-scale ongoing neutrino projects (and initially to the ILC). </a:t>
            </a:r>
          </a:p>
          <a:p>
            <a:pPr lvl="1"/>
            <a:r>
              <a:rPr lang="en-US" dirty="0"/>
              <a:t>The LHC upgrades are moving into construction and will provide a less clear guide than they did for AIDA-2020.  </a:t>
            </a:r>
          </a:p>
          <a:p>
            <a:pPr lvl="1"/>
            <a:r>
              <a:rPr lang="en-US" dirty="0"/>
              <a:t>The form of the first DUNE detectors are also becoming well defined.</a:t>
            </a:r>
          </a:p>
          <a:p>
            <a:pPr lvl="1"/>
            <a:r>
              <a:rPr lang="en-US" dirty="0"/>
              <a:t>The next European Strategy Update will be released after the proposal deadline.</a:t>
            </a:r>
          </a:p>
          <a:p>
            <a:pPr lvl="1"/>
            <a:r>
              <a:rPr lang="en-US" dirty="0"/>
              <a:t>The proposal must be framed without a clearly agreed roadmap for the field, and therefore must focus on detector (system) developments that address fundamental limitations in our ability to measure particle interactions.</a:t>
            </a:r>
          </a:p>
        </p:txBody>
      </p:sp>
      <p:sp>
        <p:nvSpPr>
          <p:cNvPr id="6" name="Title 5"/>
          <p:cNvSpPr>
            <a:spLocks noGrp="1"/>
          </p:cNvSpPr>
          <p:nvPr>
            <p:ph type="title"/>
          </p:nvPr>
        </p:nvSpPr>
        <p:spPr/>
        <p:txBody>
          <a:bodyPr/>
          <a:lstStyle/>
          <a:p>
            <a:r>
              <a:rPr lang="en-US" dirty="0"/>
              <a:t>AIDA++ </a:t>
            </a:r>
          </a:p>
        </p:txBody>
      </p:sp>
      <p:sp>
        <p:nvSpPr>
          <p:cNvPr id="7" name="Footer Placeholder 6">
            <a:extLst>
              <a:ext uri="{FF2B5EF4-FFF2-40B4-BE49-F238E27FC236}">
                <a16:creationId xmlns:a16="http://schemas.microsoft.com/office/drawing/2014/main" id="{6B72EAD7-54DF-DB43-B9BF-8668E388DD20}"/>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A1168670-A0F2-B94E-A654-50366641995E}"/>
              </a:ext>
            </a:extLst>
          </p:cNvPr>
          <p:cNvSpPr>
            <a:spLocks noGrp="1"/>
          </p:cNvSpPr>
          <p:nvPr>
            <p:ph type="sldNum" sz="quarter" idx="12"/>
          </p:nvPr>
        </p:nvSpPr>
        <p:spPr/>
        <p:txBody>
          <a:bodyPr/>
          <a:lstStyle/>
          <a:p>
            <a:fld id="{FC4456CD-832E-41F2-9893-C7650CCC5376}" type="slidenum">
              <a:rPr lang="en-GB" smtClean="0"/>
              <a:t>35</a:t>
            </a:fld>
            <a:endParaRPr lang="en-GB"/>
          </a:p>
        </p:txBody>
      </p:sp>
    </p:spTree>
    <p:extLst>
      <p:ext uri="{BB962C8B-B14F-4D97-AF65-F5344CB8AC3E}">
        <p14:creationId xmlns:p14="http://schemas.microsoft.com/office/powerpoint/2010/main" val="27440004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GB" dirty="0"/>
              <a:t>Various diagonalizations for a future program are possible. </a:t>
            </a:r>
          </a:p>
          <a:p>
            <a:r>
              <a:rPr lang="en-GB" dirty="0"/>
              <a:t>The SAP recommends a </a:t>
            </a:r>
            <a:r>
              <a:rPr lang="en-GB" b="1" dirty="0"/>
              <a:t>diagonalization along technologies </a:t>
            </a:r>
            <a:r>
              <a:rPr lang="en-GB" dirty="0"/>
              <a:t>guided by the need to address fundamental particle physics questions:</a:t>
            </a:r>
          </a:p>
          <a:p>
            <a:pPr lvl="1"/>
            <a:r>
              <a:rPr lang="en-GB" sz="2000" dirty="0"/>
              <a:t>Provides an opportunity to clearly articulate the boundary conditions of the new program so that it is not “wide open” and can be “tailored”. </a:t>
            </a:r>
          </a:p>
          <a:p>
            <a:pPr lvl="1"/>
            <a:r>
              <a:rPr lang="en-GB" sz="2000" dirty="0"/>
              <a:t>Provides a means to establishes a clear connection with future particle physics experiments, without explicit mention.</a:t>
            </a:r>
          </a:p>
          <a:p>
            <a:pPr lvl="1"/>
            <a:r>
              <a:rPr lang="en-GB" sz="2000" dirty="0"/>
              <a:t>Allows the solicitation of a </a:t>
            </a:r>
            <a:r>
              <a:rPr lang="en-GB" sz="2000" b="1" dirty="0"/>
              <a:t>balanced</a:t>
            </a:r>
            <a:r>
              <a:rPr lang="en-GB" sz="2000" dirty="0"/>
              <a:t> program that has appropriate representation of incremental R&amp;D and transformational R&amp;D. </a:t>
            </a:r>
          </a:p>
          <a:p>
            <a:r>
              <a:rPr lang="en-GB" dirty="0"/>
              <a:t>The SAP recommends to keep an open mind and explore the benefit of expertise from outside the HEP community while ensuring that the program remains focused on particle physics. </a:t>
            </a:r>
          </a:p>
          <a:p>
            <a:r>
              <a:rPr lang="en-GB" dirty="0"/>
              <a:t>Suggest to explore companies interested either in various topics of research or in developing technologies for HEP and other applications as soon as possible. </a:t>
            </a:r>
          </a:p>
          <a:p>
            <a:r>
              <a:rPr lang="en-GB" dirty="0"/>
              <a:t>Suggest to be “creative” to continue support for the transnational access. </a:t>
            </a:r>
          </a:p>
          <a:p>
            <a:endParaRPr lang="en-GB" sz="2300" dirty="0"/>
          </a:p>
        </p:txBody>
      </p:sp>
      <p:sp>
        <p:nvSpPr>
          <p:cNvPr id="6" name="Title 5"/>
          <p:cNvSpPr>
            <a:spLocks noGrp="1"/>
          </p:cNvSpPr>
          <p:nvPr>
            <p:ph type="title"/>
          </p:nvPr>
        </p:nvSpPr>
        <p:spPr/>
        <p:txBody>
          <a:bodyPr/>
          <a:lstStyle/>
          <a:p>
            <a:r>
              <a:rPr lang="en-US" dirty="0"/>
              <a:t>AIDA++ </a:t>
            </a:r>
          </a:p>
        </p:txBody>
      </p:sp>
      <p:sp>
        <p:nvSpPr>
          <p:cNvPr id="7" name="Footer Placeholder 6">
            <a:extLst>
              <a:ext uri="{FF2B5EF4-FFF2-40B4-BE49-F238E27FC236}">
                <a16:creationId xmlns:a16="http://schemas.microsoft.com/office/drawing/2014/main" id="{33406A49-8C99-6D42-A0D0-EB5EC437E8F6}"/>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4AC04F38-ECCC-FB49-956C-D5DDC8138906}"/>
              </a:ext>
            </a:extLst>
          </p:cNvPr>
          <p:cNvSpPr>
            <a:spLocks noGrp="1"/>
          </p:cNvSpPr>
          <p:nvPr>
            <p:ph type="sldNum" sz="quarter" idx="12"/>
          </p:nvPr>
        </p:nvSpPr>
        <p:spPr/>
        <p:txBody>
          <a:bodyPr/>
          <a:lstStyle/>
          <a:p>
            <a:fld id="{FC4456CD-832E-41F2-9893-C7650CCC5376}" type="slidenum">
              <a:rPr lang="en-GB" smtClean="0"/>
              <a:t>36</a:t>
            </a:fld>
            <a:endParaRPr lang="en-GB"/>
          </a:p>
        </p:txBody>
      </p:sp>
    </p:spTree>
    <p:extLst>
      <p:ext uri="{BB962C8B-B14F-4D97-AF65-F5344CB8AC3E}">
        <p14:creationId xmlns:p14="http://schemas.microsoft.com/office/powerpoint/2010/main" val="386416404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GB" dirty="0"/>
              <a:t>Suggested technologies can be: </a:t>
            </a:r>
          </a:p>
          <a:p>
            <a:pPr lvl="1"/>
            <a:r>
              <a:rPr lang="en-GB" dirty="0"/>
              <a:t>Continued development of D-CMOS </a:t>
            </a:r>
          </a:p>
          <a:p>
            <a:pPr lvl="1"/>
            <a:r>
              <a:rPr lang="en-GB" dirty="0"/>
              <a:t>High-bandwidth, low-mass, low-power data acquisition systems </a:t>
            </a:r>
          </a:p>
          <a:p>
            <a:pPr lvl="1"/>
            <a:r>
              <a:rPr lang="en-GB" dirty="0"/>
              <a:t>Machine learning and advanced software </a:t>
            </a:r>
          </a:p>
          <a:p>
            <a:pPr lvl="1"/>
            <a:r>
              <a:rPr lang="en-GB" dirty="0" err="1"/>
              <a:t>Triggerless</a:t>
            </a:r>
            <a:r>
              <a:rPr lang="en-GB" dirty="0"/>
              <a:t> data acquisition systems </a:t>
            </a:r>
          </a:p>
          <a:p>
            <a:pPr lvl="1"/>
            <a:r>
              <a:rPr lang="en-GB" dirty="0"/>
              <a:t>Instrumentation for future liquid argon detectors, e.g. better low-energy sensitivity </a:t>
            </a:r>
          </a:p>
          <a:p>
            <a:pPr lvl="1"/>
            <a:r>
              <a:rPr lang="en-GB" dirty="0"/>
              <a:t>Cryogenic electronics </a:t>
            </a:r>
          </a:p>
          <a:p>
            <a:pPr lvl="1"/>
            <a:r>
              <a:rPr lang="en-GB" dirty="0"/>
              <a:t>Through-Silicon-Via technology </a:t>
            </a:r>
          </a:p>
          <a:p>
            <a:pPr lvl="1"/>
            <a:r>
              <a:rPr lang="en-GB" dirty="0"/>
              <a:t>Particle Identification technologies </a:t>
            </a:r>
          </a:p>
          <a:p>
            <a:pPr lvl="1"/>
            <a:r>
              <a:rPr lang="en-GB" dirty="0"/>
              <a:t>Cost-effective crystal growth</a:t>
            </a:r>
          </a:p>
          <a:p>
            <a:pPr lvl="1"/>
            <a:r>
              <a:rPr lang="en-GB" dirty="0"/>
              <a:t>High QE VUV photodetection </a:t>
            </a:r>
          </a:p>
          <a:p>
            <a:pPr lvl="1"/>
            <a:r>
              <a:rPr lang="en-GB" dirty="0"/>
              <a:t>Ultra-fast timing detectors </a:t>
            </a:r>
          </a:p>
          <a:p>
            <a:pPr lvl="1"/>
            <a:r>
              <a:rPr lang="en-GB" dirty="0"/>
              <a:t>…</a:t>
            </a:r>
          </a:p>
          <a:p>
            <a:r>
              <a:rPr lang="en-GB" dirty="0"/>
              <a:t>The board also strongly recommends that the future version of the program includes education to train the next generation of physicists in experimental techniques. </a:t>
            </a:r>
          </a:p>
        </p:txBody>
      </p:sp>
      <p:sp>
        <p:nvSpPr>
          <p:cNvPr id="6" name="Title 5"/>
          <p:cNvSpPr>
            <a:spLocks noGrp="1"/>
          </p:cNvSpPr>
          <p:nvPr>
            <p:ph type="title"/>
          </p:nvPr>
        </p:nvSpPr>
        <p:spPr/>
        <p:txBody>
          <a:bodyPr/>
          <a:lstStyle/>
          <a:p>
            <a:r>
              <a:rPr lang="en-US" dirty="0"/>
              <a:t>AIDA++ </a:t>
            </a:r>
          </a:p>
        </p:txBody>
      </p:sp>
      <p:sp>
        <p:nvSpPr>
          <p:cNvPr id="7" name="Footer Placeholder 6">
            <a:extLst>
              <a:ext uri="{FF2B5EF4-FFF2-40B4-BE49-F238E27FC236}">
                <a16:creationId xmlns:a16="http://schemas.microsoft.com/office/drawing/2014/main" id="{65C7DE32-9C00-0B41-9FC3-DECEF290113B}"/>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87135A18-FDA6-BA41-8097-2ADF731290A0}"/>
              </a:ext>
            </a:extLst>
          </p:cNvPr>
          <p:cNvSpPr>
            <a:spLocks noGrp="1"/>
          </p:cNvSpPr>
          <p:nvPr>
            <p:ph type="sldNum" sz="quarter" idx="12"/>
          </p:nvPr>
        </p:nvSpPr>
        <p:spPr/>
        <p:txBody>
          <a:bodyPr/>
          <a:lstStyle/>
          <a:p>
            <a:fld id="{FC4456CD-832E-41F2-9893-C7650CCC5376}" type="slidenum">
              <a:rPr lang="en-GB" smtClean="0"/>
              <a:t>37</a:t>
            </a:fld>
            <a:endParaRPr lang="en-GB"/>
          </a:p>
        </p:txBody>
      </p:sp>
    </p:spTree>
    <p:extLst>
      <p:ext uri="{BB962C8B-B14F-4D97-AF65-F5344CB8AC3E}">
        <p14:creationId xmlns:p14="http://schemas.microsoft.com/office/powerpoint/2010/main" val="18791559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898A26A-D1C8-8F43-8515-9097CC8EB7B2}"/>
              </a:ext>
            </a:extLst>
          </p:cNvPr>
          <p:cNvSpPr>
            <a:spLocks noGrp="1"/>
          </p:cNvSpPr>
          <p:nvPr>
            <p:ph idx="1"/>
          </p:nvPr>
        </p:nvSpPr>
        <p:spPr>
          <a:xfrm>
            <a:off x="236914" y="1290181"/>
            <a:ext cx="8666018" cy="5384939"/>
          </a:xfrm>
        </p:spPr>
        <p:txBody>
          <a:bodyPr>
            <a:normAutofit/>
          </a:bodyPr>
          <a:lstStyle/>
          <a:p>
            <a:r>
              <a:rPr lang="en-US" dirty="0"/>
              <a:t>The SAP was asked to give some information about the process followed in the US</a:t>
            </a:r>
          </a:p>
          <a:p>
            <a:r>
              <a:rPr lang="en-US" dirty="0"/>
              <a:t>The Coordinating Panel for Advanced Detectors organizes a workshop about once a year to take stock of the ongoing instrumentation efforts in the field. </a:t>
            </a:r>
          </a:p>
          <a:p>
            <a:pPr lvl="1"/>
            <a:r>
              <a:rPr lang="en-US" dirty="0"/>
              <a:t>2015: University of Texas, Arlington 	(</a:t>
            </a:r>
            <a:r>
              <a:rPr lang="en-US" dirty="0">
                <a:hlinkClick r:id="rId2"/>
              </a:rPr>
              <a:t>http://www.uta.edu/physics/cpad2015/</a:t>
            </a:r>
            <a:r>
              <a:rPr lang="en-US" dirty="0"/>
              <a:t>)</a:t>
            </a:r>
          </a:p>
          <a:p>
            <a:pPr lvl="1"/>
            <a:r>
              <a:rPr lang="en-US" dirty="0"/>
              <a:t>2016: Caltech  				(</a:t>
            </a:r>
            <a:r>
              <a:rPr lang="en-US" dirty="0">
                <a:hlinkClick r:id="rId3"/>
              </a:rPr>
              <a:t>http://hep.caltech.edu/cpad2016/</a:t>
            </a:r>
            <a:r>
              <a:rPr lang="en-US" dirty="0"/>
              <a:t>)</a:t>
            </a:r>
          </a:p>
          <a:p>
            <a:pPr lvl="1"/>
            <a:r>
              <a:rPr lang="en-US" dirty="0"/>
              <a:t>2017: University of New Mexico 	(</a:t>
            </a:r>
            <a:r>
              <a:rPr lang="en-US" dirty="0">
                <a:hlinkClick r:id="rId4"/>
              </a:rPr>
              <a:t>http://physics.unm.edu/CPAD2017/</a:t>
            </a:r>
            <a:r>
              <a:rPr lang="en-US" dirty="0"/>
              <a:t>)</a:t>
            </a:r>
          </a:p>
          <a:p>
            <a:pPr lvl="1"/>
            <a:r>
              <a:rPr lang="en-US" dirty="0"/>
              <a:t>2018: Brown University 		(</a:t>
            </a:r>
            <a:r>
              <a:rPr lang="en-US" dirty="0">
                <a:hlinkClick r:id="rId5"/>
              </a:rPr>
              <a:t>https://www.brown.edu/Conference/CPAD2018/</a:t>
            </a:r>
            <a:r>
              <a:rPr lang="en-US" dirty="0"/>
              <a:t>) </a:t>
            </a:r>
          </a:p>
          <a:p>
            <a:endParaRPr lang="en-US" dirty="0"/>
          </a:p>
          <a:p>
            <a:r>
              <a:rPr lang="en-US" dirty="0"/>
              <a:t>These workshops are </a:t>
            </a:r>
            <a:r>
              <a:rPr lang="en-US" b="1" dirty="0"/>
              <a:t>community organized </a:t>
            </a:r>
            <a:r>
              <a:rPr lang="en-US" dirty="0"/>
              <a:t>and present the ongoing efforts in instrumentation; each working group is asked to address: </a:t>
            </a:r>
          </a:p>
          <a:p>
            <a:pPr lvl="1"/>
            <a:r>
              <a:rPr lang="en-US" dirty="0"/>
              <a:t>Present Status of Technology Development </a:t>
            </a:r>
          </a:p>
          <a:p>
            <a:pPr lvl="1"/>
            <a:r>
              <a:rPr lang="en-US" dirty="0"/>
              <a:t>Major Challenges </a:t>
            </a:r>
          </a:p>
          <a:p>
            <a:pPr lvl="1"/>
            <a:r>
              <a:rPr lang="en-US" dirty="0"/>
              <a:t>Future Opportunities </a:t>
            </a:r>
          </a:p>
          <a:p>
            <a:pPr lvl="1"/>
            <a:r>
              <a:rPr lang="en-US" dirty="0"/>
              <a:t>Grand Challenges in case warranted </a:t>
            </a:r>
          </a:p>
          <a:p>
            <a:r>
              <a:rPr lang="en-US" dirty="0"/>
              <a:t>There is also an </a:t>
            </a:r>
            <a:r>
              <a:rPr lang="en-US" b="1" dirty="0"/>
              <a:t>Agency (DOE) organized </a:t>
            </a:r>
            <a:r>
              <a:rPr lang="en-US" dirty="0"/>
              <a:t>process: a BRN</a:t>
            </a:r>
          </a:p>
          <a:p>
            <a:pPr lvl="1"/>
            <a:endParaRPr lang="en-US" dirty="0"/>
          </a:p>
        </p:txBody>
      </p:sp>
      <p:sp>
        <p:nvSpPr>
          <p:cNvPr id="6" name="Title 5">
            <a:extLst>
              <a:ext uri="{FF2B5EF4-FFF2-40B4-BE49-F238E27FC236}">
                <a16:creationId xmlns:a16="http://schemas.microsoft.com/office/drawing/2014/main" id="{4D1FB1C3-954E-1044-81C0-A4F18C161174}"/>
              </a:ext>
            </a:extLst>
          </p:cNvPr>
          <p:cNvSpPr>
            <a:spLocks noGrp="1"/>
          </p:cNvSpPr>
          <p:nvPr>
            <p:ph type="title"/>
          </p:nvPr>
        </p:nvSpPr>
        <p:spPr/>
        <p:txBody>
          <a:bodyPr/>
          <a:lstStyle/>
          <a:p>
            <a:r>
              <a:rPr lang="en-US" dirty="0"/>
              <a:t>Planning Elsewhere  </a:t>
            </a:r>
          </a:p>
        </p:txBody>
      </p:sp>
      <p:sp>
        <p:nvSpPr>
          <p:cNvPr id="7" name="Footer Placeholder 6">
            <a:extLst>
              <a:ext uri="{FF2B5EF4-FFF2-40B4-BE49-F238E27FC236}">
                <a16:creationId xmlns:a16="http://schemas.microsoft.com/office/drawing/2014/main" id="{2EC58C55-DEC0-794D-919C-A0AA59E3F11E}"/>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9EADD462-9111-0341-87B0-73DBE38383B6}"/>
              </a:ext>
            </a:extLst>
          </p:cNvPr>
          <p:cNvSpPr>
            <a:spLocks noGrp="1"/>
          </p:cNvSpPr>
          <p:nvPr>
            <p:ph type="sldNum" sz="quarter" idx="12"/>
          </p:nvPr>
        </p:nvSpPr>
        <p:spPr/>
        <p:txBody>
          <a:bodyPr/>
          <a:lstStyle/>
          <a:p>
            <a:fld id="{FC4456CD-832E-41F2-9893-C7650CCC5376}" type="slidenum">
              <a:rPr lang="en-GB" smtClean="0"/>
              <a:t>38</a:t>
            </a:fld>
            <a:endParaRPr lang="en-GB"/>
          </a:p>
        </p:txBody>
      </p:sp>
    </p:spTree>
    <p:extLst>
      <p:ext uri="{BB962C8B-B14F-4D97-AF65-F5344CB8AC3E}">
        <p14:creationId xmlns:p14="http://schemas.microsoft.com/office/powerpoint/2010/main" val="9510229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C6425B-5699-B949-B38E-62853051B376}"/>
              </a:ext>
            </a:extLst>
          </p:cNvPr>
          <p:cNvSpPr>
            <a:spLocks noGrp="1"/>
          </p:cNvSpPr>
          <p:nvPr>
            <p:ph idx="1"/>
          </p:nvPr>
        </p:nvSpPr>
        <p:spPr/>
        <p:txBody>
          <a:bodyPr>
            <a:normAutofit/>
          </a:bodyPr>
          <a:lstStyle/>
          <a:p>
            <a:r>
              <a:rPr lang="en-US" sz="2000" dirty="0"/>
              <a:t>The process followed in a Basic Research Need (BRN) workshop is a very prescribed process with detailed tasks for co-chairs, speakers, panels and panel leads, panelists, writers, … </a:t>
            </a:r>
          </a:p>
          <a:p>
            <a:r>
              <a:rPr lang="en-US" sz="2000" dirty="0"/>
              <a:t>It originated from the Office of Basic Energy Science (BES) of the DOE: </a:t>
            </a:r>
            <a:br>
              <a:rPr lang="en-US" sz="2000" dirty="0"/>
            </a:br>
            <a:r>
              <a:rPr lang="en-US" sz="2000" dirty="0">
                <a:hlinkClick r:id="rId2"/>
              </a:rPr>
              <a:t>https://science.energy.gov/bes/community-resources/reports</a:t>
            </a:r>
            <a:r>
              <a:rPr lang="en-US" sz="2000" dirty="0"/>
              <a:t> and has as deliverable a report with Priority Research Directions (PRD). </a:t>
            </a:r>
          </a:p>
          <a:p>
            <a:r>
              <a:rPr lang="en-US" sz="2000" dirty="0"/>
              <a:t>The BRN does not:</a:t>
            </a:r>
          </a:p>
          <a:p>
            <a:pPr lvl="1"/>
            <a:r>
              <a:rPr lang="en-US" sz="1600" dirty="0"/>
              <a:t>Recommend anything</a:t>
            </a:r>
          </a:p>
          <a:p>
            <a:pPr lvl="1"/>
            <a:r>
              <a:rPr lang="en-US" sz="1600" dirty="0"/>
              <a:t>Advise DOE</a:t>
            </a:r>
          </a:p>
          <a:p>
            <a:pPr lvl="1"/>
            <a:r>
              <a:rPr lang="en-US" sz="1600" dirty="0"/>
              <a:t>Prioritize projects</a:t>
            </a:r>
          </a:p>
          <a:p>
            <a:pPr lvl="1"/>
            <a:r>
              <a:rPr lang="en-US" sz="1600" dirty="0"/>
              <a:t>Rank PRD opportunities</a:t>
            </a:r>
          </a:p>
          <a:p>
            <a:r>
              <a:rPr lang="en-US" sz="2000" b="1" dirty="0">
                <a:solidFill>
                  <a:srgbClr val="FF7C00"/>
                </a:solidFill>
              </a:rPr>
              <a:t>The BRN does describe SCIENCE OPPORTUNITIES</a:t>
            </a:r>
          </a:p>
        </p:txBody>
      </p:sp>
      <p:sp>
        <p:nvSpPr>
          <p:cNvPr id="6" name="Title 5">
            <a:extLst>
              <a:ext uri="{FF2B5EF4-FFF2-40B4-BE49-F238E27FC236}">
                <a16:creationId xmlns:a16="http://schemas.microsoft.com/office/drawing/2014/main" id="{7C61B3F2-D21C-7146-A4BC-C3D960EFA0D0}"/>
              </a:ext>
            </a:extLst>
          </p:cNvPr>
          <p:cNvSpPr>
            <a:spLocks noGrp="1"/>
          </p:cNvSpPr>
          <p:nvPr>
            <p:ph type="title"/>
          </p:nvPr>
        </p:nvSpPr>
        <p:spPr/>
        <p:txBody>
          <a:bodyPr/>
          <a:lstStyle/>
          <a:p>
            <a:r>
              <a:rPr lang="en-US" dirty="0"/>
              <a:t>Process: Basic Research Need</a:t>
            </a:r>
          </a:p>
        </p:txBody>
      </p:sp>
      <p:pic>
        <p:nvPicPr>
          <p:cNvPr id="7" name="Picture 6">
            <a:extLst>
              <a:ext uri="{FF2B5EF4-FFF2-40B4-BE49-F238E27FC236}">
                <a16:creationId xmlns:a16="http://schemas.microsoft.com/office/drawing/2014/main" id="{AC398A6B-3323-5C48-900F-D9EE0D895C07}"/>
              </a:ext>
            </a:extLst>
          </p:cNvPr>
          <p:cNvPicPr>
            <a:picLocks noChangeAspect="1"/>
          </p:cNvPicPr>
          <p:nvPr/>
        </p:nvPicPr>
        <p:blipFill>
          <a:blip r:embed="rId3"/>
          <a:stretch>
            <a:fillRect/>
          </a:stretch>
        </p:blipFill>
        <p:spPr>
          <a:xfrm>
            <a:off x="186840" y="5091843"/>
            <a:ext cx="1066800" cy="1371600"/>
          </a:xfrm>
          <a:prstGeom prst="rect">
            <a:avLst/>
          </a:prstGeom>
        </p:spPr>
      </p:pic>
      <p:pic>
        <p:nvPicPr>
          <p:cNvPr id="8" name="Picture 7">
            <a:extLst>
              <a:ext uri="{FF2B5EF4-FFF2-40B4-BE49-F238E27FC236}">
                <a16:creationId xmlns:a16="http://schemas.microsoft.com/office/drawing/2014/main" id="{289D139E-17D5-B841-A7A9-463843DB6785}"/>
              </a:ext>
            </a:extLst>
          </p:cNvPr>
          <p:cNvPicPr>
            <a:picLocks noChangeAspect="1"/>
          </p:cNvPicPr>
          <p:nvPr/>
        </p:nvPicPr>
        <p:blipFill>
          <a:blip r:embed="rId4"/>
          <a:stretch>
            <a:fillRect/>
          </a:stretch>
        </p:blipFill>
        <p:spPr>
          <a:xfrm>
            <a:off x="1281410" y="5091843"/>
            <a:ext cx="1066800" cy="1371600"/>
          </a:xfrm>
          <a:prstGeom prst="rect">
            <a:avLst/>
          </a:prstGeom>
        </p:spPr>
      </p:pic>
      <p:pic>
        <p:nvPicPr>
          <p:cNvPr id="9" name="Picture 8">
            <a:extLst>
              <a:ext uri="{FF2B5EF4-FFF2-40B4-BE49-F238E27FC236}">
                <a16:creationId xmlns:a16="http://schemas.microsoft.com/office/drawing/2014/main" id="{9BEE2423-87EB-4E40-A487-50604462A491}"/>
              </a:ext>
            </a:extLst>
          </p:cNvPr>
          <p:cNvPicPr>
            <a:picLocks noChangeAspect="1"/>
          </p:cNvPicPr>
          <p:nvPr/>
        </p:nvPicPr>
        <p:blipFill>
          <a:blip r:embed="rId5"/>
          <a:stretch>
            <a:fillRect/>
          </a:stretch>
        </p:blipFill>
        <p:spPr>
          <a:xfrm>
            <a:off x="2375980" y="5091843"/>
            <a:ext cx="1054100" cy="1371600"/>
          </a:xfrm>
          <a:prstGeom prst="rect">
            <a:avLst/>
          </a:prstGeom>
        </p:spPr>
      </p:pic>
      <p:pic>
        <p:nvPicPr>
          <p:cNvPr id="10" name="Picture 9">
            <a:extLst>
              <a:ext uri="{FF2B5EF4-FFF2-40B4-BE49-F238E27FC236}">
                <a16:creationId xmlns:a16="http://schemas.microsoft.com/office/drawing/2014/main" id="{47B12087-F787-6E48-8CAD-6529D606ACDD}"/>
              </a:ext>
            </a:extLst>
          </p:cNvPr>
          <p:cNvPicPr>
            <a:picLocks noChangeAspect="1"/>
          </p:cNvPicPr>
          <p:nvPr/>
        </p:nvPicPr>
        <p:blipFill>
          <a:blip r:embed="rId6"/>
          <a:stretch>
            <a:fillRect/>
          </a:stretch>
        </p:blipFill>
        <p:spPr>
          <a:xfrm>
            <a:off x="3457850" y="5091843"/>
            <a:ext cx="1066800" cy="1371600"/>
          </a:xfrm>
          <a:prstGeom prst="rect">
            <a:avLst/>
          </a:prstGeom>
        </p:spPr>
      </p:pic>
      <p:pic>
        <p:nvPicPr>
          <p:cNvPr id="11" name="Picture 10">
            <a:extLst>
              <a:ext uri="{FF2B5EF4-FFF2-40B4-BE49-F238E27FC236}">
                <a16:creationId xmlns:a16="http://schemas.microsoft.com/office/drawing/2014/main" id="{0F0B8CAD-55F5-1049-AB87-08234E853F1E}"/>
              </a:ext>
            </a:extLst>
          </p:cNvPr>
          <p:cNvPicPr>
            <a:picLocks noChangeAspect="1"/>
          </p:cNvPicPr>
          <p:nvPr/>
        </p:nvPicPr>
        <p:blipFill>
          <a:blip r:embed="rId7"/>
          <a:stretch>
            <a:fillRect/>
          </a:stretch>
        </p:blipFill>
        <p:spPr>
          <a:xfrm>
            <a:off x="4552420" y="5091843"/>
            <a:ext cx="1066800" cy="1371600"/>
          </a:xfrm>
          <a:prstGeom prst="rect">
            <a:avLst/>
          </a:prstGeom>
        </p:spPr>
      </p:pic>
      <p:pic>
        <p:nvPicPr>
          <p:cNvPr id="12" name="Picture 11">
            <a:extLst>
              <a:ext uri="{FF2B5EF4-FFF2-40B4-BE49-F238E27FC236}">
                <a16:creationId xmlns:a16="http://schemas.microsoft.com/office/drawing/2014/main" id="{3F759A6E-6376-9C49-8C09-220D095149B2}"/>
              </a:ext>
            </a:extLst>
          </p:cNvPr>
          <p:cNvPicPr>
            <a:picLocks noChangeAspect="1"/>
          </p:cNvPicPr>
          <p:nvPr/>
        </p:nvPicPr>
        <p:blipFill>
          <a:blip r:embed="rId8"/>
          <a:stretch>
            <a:fillRect/>
          </a:stretch>
        </p:blipFill>
        <p:spPr>
          <a:xfrm>
            <a:off x="5646990" y="5091843"/>
            <a:ext cx="1066800" cy="1371600"/>
          </a:xfrm>
          <a:prstGeom prst="rect">
            <a:avLst/>
          </a:prstGeom>
        </p:spPr>
      </p:pic>
      <p:pic>
        <p:nvPicPr>
          <p:cNvPr id="13" name="Picture 12">
            <a:extLst>
              <a:ext uri="{FF2B5EF4-FFF2-40B4-BE49-F238E27FC236}">
                <a16:creationId xmlns:a16="http://schemas.microsoft.com/office/drawing/2014/main" id="{10A258B3-F836-7044-9064-CDD287BAAC97}"/>
              </a:ext>
            </a:extLst>
          </p:cNvPr>
          <p:cNvPicPr>
            <a:picLocks noChangeAspect="1"/>
          </p:cNvPicPr>
          <p:nvPr/>
        </p:nvPicPr>
        <p:blipFill>
          <a:blip r:embed="rId9"/>
          <a:stretch>
            <a:fillRect/>
          </a:stretch>
        </p:blipFill>
        <p:spPr>
          <a:xfrm>
            <a:off x="6741560" y="5091843"/>
            <a:ext cx="1066800" cy="1371600"/>
          </a:xfrm>
          <a:prstGeom prst="rect">
            <a:avLst/>
          </a:prstGeom>
        </p:spPr>
      </p:pic>
      <p:pic>
        <p:nvPicPr>
          <p:cNvPr id="14" name="Picture 13">
            <a:extLst>
              <a:ext uri="{FF2B5EF4-FFF2-40B4-BE49-F238E27FC236}">
                <a16:creationId xmlns:a16="http://schemas.microsoft.com/office/drawing/2014/main" id="{B5BC8078-A911-B24C-B27C-25ACB26CD3F1}"/>
              </a:ext>
            </a:extLst>
          </p:cNvPr>
          <p:cNvPicPr>
            <a:picLocks noChangeAspect="1"/>
          </p:cNvPicPr>
          <p:nvPr/>
        </p:nvPicPr>
        <p:blipFill>
          <a:blip r:embed="rId10"/>
          <a:stretch>
            <a:fillRect/>
          </a:stretch>
        </p:blipFill>
        <p:spPr>
          <a:xfrm>
            <a:off x="7836132" y="5091843"/>
            <a:ext cx="1066800" cy="1371600"/>
          </a:xfrm>
          <a:prstGeom prst="rect">
            <a:avLst/>
          </a:prstGeom>
        </p:spPr>
      </p:pic>
      <p:pic>
        <p:nvPicPr>
          <p:cNvPr id="16" name="Picture 15">
            <a:extLst>
              <a:ext uri="{FF2B5EF4-FFF2-40B4-BE49-F238E27FC236}">
                <a16:creationId xmlns:a16="http://schemas.microsoft.com/office/drawing/2014/main" id="{27B717BB-05A3-584E-B850-0DE8CB018BE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759339" y="2954497"/>
            <a:ext cx="1235413" cy="1919612"/>
          </a:xfrm>
          <a:prstGeom prst="rect">
            <a:avLst/>
          </a:prstGeom>
        </p:spPr>
      </p:pic>
      <p:sp>
        <p:nvSpPr>
          <p:cNvPr id="17" name="TextBox 16">
            <a:extLst>
              <a:ext uri="{FF2B5EF4-FFF2-40B4-BE49-F238E27FC236}">
                <a16:creationId xmlns:a16="http://schemas.microsoft.com/office/drawing/2014/main" id="{A0E1756D-9C40-1249-9575-E64BF0691F29}"/>
              </a:ext>
            </a:extLst>
          </p:cNvPr>
          <p:cNvSpPr txBox="1"/>
          <p:nvPr/>
        </p:nvSpPr>
        <p:spPr>
          <a:xfrm>
            <a:off x="6074229" y="4219304"/>
            <a:ext cx="1747017" cy="738664"/>
          </a:xfrm>
          <a:prstGeom prst="rect">
            <a:avLst/>
          </a:prstGeom>
          <a:noFill/>
        </p:spPr>
        <p:txBody>
          <a:bodyPr wrap="none" rtlCol="0">
            <a:spAutoFit/>
          </a:bodyPr>
          <a:lstStyle/>
          <a:p>
            <a:r>
              <a:rPr lang="en-US" sz="1400" dirty="0">
                <a:solidFill>
                  <a:srgbClr val="000000"/>
                </a:solidFill>
              </a:rPr>
              <a:t>First BRN last year </a:t>
            </a:r>
            <a:br>
              <a:rPr lang="en-US" sz="1400" dirty="0">
                <a:solidFill>
                  <a:srgbClr val="000000"/>
                </a:solidFill>
              </a:rPr>
            </a:br>
            <a:r>
              <a:rPr lang="en-US" sz="1400" dirty="0">
                <a:solidFill>
                  <a:srgbClr val="000000"/>
                </a:solidFill>
              </a:rPr>
              <a:t>for HEP in small Dark </a:t>
            </a:r>
            <a:br>
              <a:rPr lang="en-US" sz="1400" dirty="0">
                <a:solidFill>
                  <a:srgbClr val="000000"/>
                </a:solidFill>
              </a:rPr>
            </a:br>
            <a:r>
              <a:rPr lang="en-US" sz="1400" dirty="0">
                <a:solidFill>
                  <a:srgbClr val="000000"/>
                </a:solidFill>
              </a:rPr>
              <a:t>Matter experiments </a:t>
            </a:r>
          </a:p>
        </p:txBody>
      </p:sp>
      <p:sp>
        <p:nvSpPr>
          <p:cNvPr id="15" name="Footer Placeholder 14">
            <a:extLst>
              <a:ext uri="{FF2B5EF4-FFF2-40B4-BE49-F238E27FC236}">
                <a16:creationId xmlns:a16="http://schemas.microsoft.com/office/drawing/2014/main" id="{1FDDE05C-F58A-2D4E-889D-91922FAB8AB5}"/>
              </a:ext>
            </a:extLst>
          </p:cNvPr>
          <p:cNvSpPr>
            <a:spLocks noGrp="1"/>
          </p:cNvSpPr>
          <p:nvPr>
            <p:ph type="ftr" sz="quarter" idx="11"/>
          </p:nvPr>
        </p:nvSpPr>
        <p:spPr/>
        <p:txBody>
          <a:bodyPr/>
          <a:lstStyle/>
          <a:p>
            <a:r>
              <a:rPr lang="en-GB"/>
              <a:t>Science Advisory Board</a:t>
            </a:r>
            <a:endParaRPr lang="en-GB" dirty="0"/>
          </a:p>
        </p:txBody>
      </p:sp>
      <p:sp>
        <p:nvSpPr>
          <p:cNvPr id="18" name="Slide Number Placeholder 17">
            <a:extLst>
              <a:ext uri="{FF2B5EF4-FFF2-40B4-BE49-F238E27FC236}">
                <a16:creationId xmlns:a16="http://schemas.microsoft.com/office/drawing/2014/main" id="{E2ACAB46-12B1-E242-BA28-63C253CD625C}"/>
              </a:ext>
            </a:extLst>
          </p:cNvPr>
          <p:cNvSpPr>
            <a:spLocks noGrp="1"/>
          </p:cNvSpPr>
          <p:nvPr>
            <p:ph type="sldNum" sz="quarter" idx="12"/>
          </p:nvPr>
        </p:nvSpPr>
        <p:spPr/>
        <p:txBody>
          <a:bodyPr/>
          <a:lstStyle/>
          <a:p>
            <a:fld id="{FC4456CD-832E-41F2-9893-C7650CCC5376}" type="slidenum">
              <a:rPr lang="en-GB" smtClean="0"/>
              <a:t>39</a:t>
            </a:fld>
            <a:endParaRPr lang="en-GB"/>
          </a:p>
        </p:txBody>
      </p:sp>
    </p:spTree>
    <p:extLst>
      <p:ext uri="{BB962C8B-B14F-4D97-AF65-F5344CB8AC3E}">
        <p14:creationId xmlns:p14="http://schemas.microsoft.com/office/powerpoint/2010/main" val="347043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ACD44E7F-CCE2-1248-8A36-BF0244DB2590}"/>
              </a:ext>
            </a:extLst>
          </p:cNvPr>
          <p:cNvPicPr>
            <a:picLocks noChangeAspect="1"/>
          </p:cNvPicPr>
          <p:nvPr/>
        </p:nvPicPr>
        <p:blipFill rotWithShape="1">
          <a:blip r:embed="rId2">
            <a:extLst>
              <a:ext uri="{28A0092B-C50C-407E-A947-70E740481C1C}">
                <a14:useLocalDpi xmlns:a14="http://schemas.microsoft.com/office/drawing/2010/main" val="0"/>
              </a:ext>
            </a:extLst>
          </a:blip>
          <a:srcRect t="21070" b="27393"/>
          <a:stretch/>
        </p:blipFill>
        <p:spPr>
          <a:xfrm>
            <a:off x="-15986" y="1173052"/>
            <a:ext cx="9144000" cy="3141674"/>
          </a:xfrm>
          <a:prstGeom prst="rect">
            <a:avLst/>
          </a:prstGeom>
        </p:spPr>
      </p:pic>
      <p:sp>
        <p:nvSpPr>
          <p:cNvPr id="2" name="Content Placeholder 1"/>
          <p:cNvSpPr>
            <a:spLocks noGrp="1"/>
          </p:cNvSpPr>
          <p:nvPr>
            <p:ph idx="1"/>
          </p:nvPr>
        </p:nvSpPr>
        <p:spPr>
          <a:xfrm>
            <a:off x="4178754" y="4424766"/>
            <a:ext cx="1728725" cy="1053466"/>
          </a:xfrm>
        </p:spPr>
        <p:txBody>
          <a:bodyPr>
            <a:normAutofit lnSpcReduction="10000"/>
          </a:bodyPr>
          <a:lstStyle/>
          <a:p>
            <a:pPr marL="342891" lvl="1" indent="0">
              <a:buNone/>
            </a:pPr>
            <a:r>
              <a:rPr lang="en-GB" sz="1600" dirty="0">
                <a:solidFill>
                  <a:srgbClr val="008000"/>
                </a:solidFill>
              </a:rPr>
              <a:t>Lead for </a:t>
            </a:r>
          </a:p>
          <a:p>
            <a:pPr lvl="1"/>
            <a:r>
              <a:rPr lang="en-GB" sz="1600" dirty="0"/>
              <a:t>WP1 </a:t>
            </a:r>
          </a:p>
          <a:p>
            <a:pPr lvl="1"/>
            <a:r>
              <a:rPr lang="en-GB" sz="1600" dirty="0"/>
              <a:t>WP2</a:t>
            </a:r>
          </a:p>
          <a:p>
            <a:pPr lvl="1"/>
            <a:r>
              <a:rPr lang="en-GB" sz="1600" dirty="0"/>
              <a:t>WP8</a:t>
            </a:r>
          </a:p>
          <a:p>
            <a:endParaRPr lang="en-US" sz="2000" dirty="0"/>
          </a:p>
        </p:txBody>
      </p:sp>
      <p:sp>
        <p:nvSpPr>
          <p:cNvPr id="6" name="Title 5"/>
          <p:cNvSpPr>
            <a:spLocks noGrp="1"/>
          </p:cNvSpPr>
          <p:nvPr>
            <p:ph type="title"/>
          </p:nvPr>
        </p:nvSpPr>
        <p:spPr/>
        <p:txBody>
          <a:bodyPr/>
          <a:lstStyle/>
          <a:p>
            <a:r>
              <a:rPr lang="en-US" dirty="0"/>
              <a:t>Reminder of the SAP  </a:t>
            </a:r>
          </a:p>
        </p:txBody>
      </p:sp>
      <p:sp>
        <p:nvSpPr>
          <p:cNvPr id="28" name="Content Placeholder 1"/>
          <p:cNvSpPr txBox="1">
            <a:spLocks/>
          </p:cNvSpPr>
          <p:nvPr/>
        </p:nvSpPr>
        <p:spPr>
          <a:xfrm>
            <a:off x="7637410" y="4424766"/>
            <a:ext cx="1728725" cy="1053466"/>
          </a:xfrm>
          <a:prstGeom prst="rect">
            <a:avLst/>
          </a:prstGeom>
        </p:spPr>
        <p:txBody>
          <a:bodyPr vert="horz" lIns="91440" tIns="45720" rIns="91440" bIns="45720" rtlCol="0">
            <a:normAutofit lnSpcReduction="10000"/>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WP3 </a:t>
            </a:r>
          </a:p>
          <a:p>
            <a:pPr lvl="1"/>
            <a:r>
              <a:rPr lang="en-GB" sz="1600" dirty="0"/>
              <a:t>WP2</a:t>
            </a:r>
          </a:p>
          <a:p>
            <a:pPr lvl="1"/>
            <a:r>
              <a:rPr lang="en-GB" sz="1600" dirty="0"/>
              <a:t>WP5</a:t>
            </a:r>
          </a:p>
          <a:p>
            <a:endParaRPr lang="en-US" sz="2000" dirty="0"/>
          </a:p>
        </p:txBody>
      </p:sp>
      <p:sp>
        <p:nvSpPr>
          <p:cNvPr id="29" name="Content Placeholder 1"/>
          <p:cNvSpPr txBox="1">
            <a:spLocks/>
          </p:cNvSpPr>
          <p:nvPr/>
        </p:nvSpPr>
        <p:spPr>
          <a:xfrm>
            <a:off x="1075476" y="4424766"/>
            <a:ext cx="1728725" cy="1655759"/>
          </a:xfrm>
          <a:prstGeom prst="rect">
            <a:avLst/>
          </a:prstGeom>
        </p:spPr>
        <p:txBody>
          <a:bodyPr vert="horz" lIns="91440" tIns="45720" rIns="91440" bIns="45720" rtlCol="0">
            <a:normAutofit lnSpcReduction="10000"/>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WP4</a:t>
            </a:r>
          </a:p>
          <a:p>
            <a:pPr lvl="1"/>
            <a:r>
              <a:rPr lang="en-GB" sz="1600" dirty="0"/>
              <a:t>WP2</a:t>
            </a:r>
          </a:p>
          <a:p>
            <a:pPr lvl="1"/>
            <a:r>
              <a:rPr lang="en-GB" sz="1600" dirty="0"/>
              <a:t>WP11</a:t>
            </a:r>
          </a:p>
          <a:p>
            <a:pPr lvl="1"/>
            <a:r>
              <a:rPr lang="en-GB" sz="1600" dirty="0"/>
              <a:t>WP12</a:t>
            </a:r>
          </a:p>
          <a:p>
            <a:pPr lvl="1"/>
            <a:r>
              <a:rPr lang="en-GB" sz="1600" dirty="0"/>
              <a:t>WP15</a:t>
            </a:r>
          </a:p>
          <a:p>
            <a:endParaRPr lang="en-US" sz="2000" dirty="0"/>
          </a:p>
        </p:txBody>
      </p:sp>
      <p:sp>
        <p:nvSpPr>
          <p:cNvPr id="31" name="Content Placeholder 1"/>
          <p:cNvSpPr txBox="1">
            <a:spLocks/>
          </p:cNvSpPr>
          <p:nvPr/>
        </p:nvSpPr>
        <p:spPr>
          <a:xfrm>
            <a:off x="6504894" y="4424766"/>
            <a:ext cx="1728725" cy="165575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WP2</a:t>
            </a:r>
          </a:p>
          <a:p>
            <a:pPr lvl="1"/>
            <a:r>
              <a:rPr lang="en-GB" sz="1600" dirty="0"/>
              <a:t>WP6</a:t>
            </a:r>
          </a:p>
          <a:p>
            <a:pPr lvl="1"/>
            <a:r>
              <a:rPr lang="en-GB" sz="1600" dirty="0"/>
              <a:t>WP7</a:t>
            </a:r>
          </a:p>
        </p:txBody>
      </p:sp>
      <p:sp>
        <p:nvSpPr>
          <p:cNvPr id="32" name="Content Placeholder 1"/>
          <p:cNvSpPr txBox="1">
            <a:spLocks/>
          </p:cNvSpPr>
          <p:nvPr/>
        </p:nvSpPr>
        <p:spPr>
          <a:xfrm>
            <a:off x="5363458" y="4424766"/>
            <a:ext cx="1728725" cy="165575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WP2</a:t>
            </a:r>
          </a:p>
          <a:p>
            <a:pPr lvl="1"/>
            <a:r>
              <a:rPr lang="en-GB" sz="1600" dirty="0"/>
              <a:t>WP9</a:t>
            </a:r>
          </a:p>
          <a:p>
            <a:pPr lvl="1"/>
            <a:r>
              <a:rPr lang="en-GB" sz="1600" dirty="0"/>
              <a:t>WP13</a:t>
            </a:r>
          </a:p>
        </p:txBody>
      </p:sp>
      <p:sp>
        <p:nvSpPr>
          <p:cNvPr id="33" name="Content Placeholder 1"/>
          <p:cNvSpPr txBox="1">
            <a:spLocks/>
          </p:cNvSpPr>
          <p:nvPr/>
        </p:nvSpPr>
        <p:spPr>
          <a:xfrm>
            <a:off x="2742155" y="4424766"/>
            <a:ext cx="1728725" cy="165575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F2B53C"/>
              </a:buClr>
              <a:buFont typeface="Arial" panose="020B0604020202020204" pitchFamily="34" charset="0"/>
              <a:buChar char="•"/>
              <a:defRPr sz="2100" b="0" kern="1200">
                <a:solidFill>
                  <a:srgbClr val="171A6C"/>
                </a:solidFill>
                <a:latin typeface="+mn-lt"/>
                <a:ea typeface="+mn-ea"/>
                <a:cs typeface="+mn-cs"/>
              </a:defRPr>
            </a:lvl1pPr>
            <a:lvl2pPr marL="514337" indent="-171446" algn="l" defTabSz="685783" rtl="0" eaLnBrk="1" latinLnBrk="0" hangingPunct="1">
              <a:lnSpc>
                <a:spcPct val="90000"/>
              </a:lnSpc>
              <a:spcBef>
                <a:spcPts val="375"/>
              </a:spcBef>
              <a:buClr>
                <a:srgbClr val="F2B53C"/>
              </a:buClr>
              <a:buFont typeface="Arial" panose="020B0604020202020204" pitchFamily="34" charset="0"/>
              <a:buChar char="•"/>
              <a:defRPr sz="1800" b="0" kern="1200">
                <a:solidFill>
                  <a:srgbClr val="171A6C"/>
                </a:solidFill>
                <a:latin typeface="+mn-lt"/>
                <a:ea typeface="+mn-ea"/>
                <a:cs typeface="+mn-cs"/>
              </a:defRPr>
            </a:lvl2pPr>
            <a:lvl3pPr marL="857228" indent="-171446" algn="l" defTabSz="685783" rtl="0" eaLnBrk="1" latinLnBrk="0" hangingPunct="1">
              <a:lnSpc>
                <a:spcPct val="90000"/>
              </a:lnSpc>
              <a:spcBef>
                <a:spcPts val="375"/>
              </a:spcBef>
              <a:buClr>
                <a:srgbClr val="F2B53C"/>
              </a:buClr>
              <a:buFont typeface="Arial" panose="020B0604020202020204" pitchFamily="34" charset="0"/>
              <a:buChar char="•"/>
              <a:defRPr sz="1500" b="0" kern="1200">
                <a:solidFill>
                  <a:srgbClr val="171A6C"/>
                </a:solidFill>
                <a:latin typeface="+mn-lt"/>
                <a:ea typeface="+mn-ea"/>
                <a:cs typeface="+mn-cs"/>
              </a:defRPr>
            </a:lvl3pPr>
            <a:lvl4pPr marL="1200120"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4pPr>
            <a:lvl5pPr marL="1543012" indent="-171446" algn="l" defTabSz="685783" rtl="0" eaLnBrk="1" latinLnBrk="0" hangingPunct="1">
              <a:lnSpc>
                <a:spcPct val="90000"/>
              </a:lnSpc>
              <a:spcBef>
                <a:spcPts val="375"/>
              </a:spcBef>
              <a:buClr>
                <a:srgbClr val="F2B53C"/>
              </a:buClr>
              <a:buFont typeface="Arial" panose="020B0604020202020204" pitchFamily="34" charset="0"/>
              <a:buChar char="•"/>
              <a:defRPr sz="1350" b="0" kern="1200">
                <a:solidFill>
                  <a:srgbClr val="171A6C"/>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891" lvl="1" indent="0">
              <a:buFont typeface="Arial" panose="020B0604020202020204" pitchFamily="34" charset="0"/>
              <a:buNone/>
            </a:pPr>
            <a:r>
              <a:rPr lang="en-GB" sz="1600" dirty="0">
                <a:solidFill>
                  <a:srgbClr val="008000"/>
                </a:solidFill>
              </a:rPr>
              <a:t>Lead for </a:t>
            </a:r>
          </a:p>
          <a:p>
            <a:pPr lvl="1"/>
            <a:r>
              <a:rPr lang="en-GB" sz="1600" dirty="0"/>
              <a:t>WP2</a:t>
            </a:r>
          </a:p>
          <a:p>
            <a:pPr lvl="1"/>
            <a:r>
              <a:rPr lang="en-GB" sz="1600" dirty="0"/>
              <a:t>WP10</a:t>
            </a:r>
          </a:p>
          <a:p>
            <a:pPr lvl="1"/>
            <a:r>
              <a:rPr lang="en-GB" sz="1600" dirty="0"/>
              <a:t>WP14</a:t>
            </a:r>
          </a:p>
        </p:txBody>
      </p:sp>
      <p:sp>
        <p:nvSpPr>
          <p:cNvPr id="7" name="Footer Placeholder 6">
            <a:extLst>
              <a:ext uri="{FF2B5EF4-FFF2-40B4-BE49-F238E27FC236}">
                <a16:creationId xmlns:a16="http://schemas.microsoft.com/office/drawing/2014/main" id="{2634FF72-77C9-254F-B71E-E7B05740804C}"/>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4F580249-F15E-D44C-8026-EDF3E86FEA77}"/>
              </a:ext>
            </a:extLst>
          </p:cNvPr>
          <p:cNvSpPr>
            <a:spLocks noGrp="1"/>
          </p:cNvSpPr>
          <p:nvPr>
            <p:ph type="sldNum" sz="quarter" idx="12"/>
          </p:nvPr>
        </p:nvSpPr>
        <p:spPr/>
        <p:txBody>
          <a:bodyPr/>
          <a:lstStyle/>
          <a:p>
            <a:fld id="{FC4456CD-832E-41F2-9893-C7650CCC5376}" type="slidenum">
              <a:rPr lang="en-GB" smtClean="0"/>
              <a:t>4</a:t>
            </a:fld>
            <a:endParaRPr lang="en-GB"/>
          </a:p>
        </p:txBody>
      </p:sp>
    </p:spTree>
    <p:extLst>
      <p:ext uri="{BB962C8B-B14F-4D97-AF65-F5344CB8AC3E}">
        <p14:creationId xmlns:p14="http://schemas.microsoft.com/office/powerpoint/2010/main" val="2970972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500"/>
                                        <p:tgtEl>
                                          <p:spTgt spid="2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28" grpId="0"/>
      <p:bldP spid="29" grpId="0"/>
      <p:bldP spid="31" grpId="0"/>
      <p:bldP spid="32" grpId="0"/>
      <p:bldP spid="3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C6425B-5699-B949-B38E-62853051B376}"/>
              </a:ext>
            </a:extLst>
          </p:cNvPr>
          <p:cNvSpPr>
            <a:spLocks noGrp="1"/>
          </p:cNvSpPr>
          <p:nvPr>
            <p:ph idx="1"/>
          </p:nvPr>
        </p:nvSpPr>
        <p:spPr/>
        <p:txBody>
          <a:bodyPr>
            <a:normAutofit/>
          </a:bodyPr>
          <a:lstStyle/>
          <a:p>
            <a:r>
              <a:rPr lang="en-US" sz="2000" dirty="0"/>
              <a:t>Charge: </a:t>
            </a:r>
          </a:p>
          <a:p>
            <a:pPr lvl="1"/>
            <a:r>
              <a:rPr lang="en-US" dirty="0"/>
              <a:t>Survey the present state of the HEP technology landscape. </a:t>
            </a:r>
            <a:endParaRPr lang="en-US" sz="1700" dirty="0"/>
          </a:p>
          <a:p>
            <a:pPr lvl="1"/>
            <a:r>
              <a:rPr lang="en-US" dirty="0"/>
              <a:t>Identify key enabling capabilities and associated performance requirements.</a:t>
            </a:r>
            <a:endParaRPr lang="en-US" sz="2000" dirty="0"/>
          </a:p>
          <a:p>
            <a:pPr lvl="1"/>
            <a:r>
              <a:rPr lang="en-US" dirty="0"/>
              <a:t>Identify technologies to provide/enhance such capabilities. </a:t>
            </a:r>
            <a:endParaRPr lang="en-US" sz="2000" dirty="0"/>
          </a:p>
          <a:p>
            <a:pPr lvl="1"/>
            <a:r>
              <a:rPr lang="en-US" dirty="0"/>
              <a:t>Articulate PRDs to push well beyond the current state of the art, potentially leading to</a:t>
            </a:r>
            <a:r>
              <a:rPr lang="en-US" sz="2000" dirty="0"/>
              <a:t> </a:t>
            </a:r>
            <a:r>
              <a:rPr lang="en-US" dirty="0"/>
              <a:t>transformative technological advances with broad-ranging applicability. </a:t>
            </a:r>
          </a:p>
          <a:p>
            <a:pPr lvl="1"/>
            <a:r>
              <a:rPr lang="en-US" dirty="0"/>
              <a:t>Flesh out the required R&amp;D efforts with deliverables with notional timelines and key technical milestones along the way. </a:t>
            </a:r>
          </a:p>
          <a:p>
            <a:pPr lvl="1"/>
            <a:r>
              <a:rPr lang="en-US" dirty="0"/>
              <a:t>Elucidate the technical infrastructure required to support these efforts.</a:t>
            </a:r>
            <a:endParaRPr lang="en-US" sz="2000" dirty="0"/>
          </a:p>
          <a:p>
            <a:pPr lvl="1"/>
            <a:r>
              <a:rPr lang="en-US" dirty="0"/>
              <a:t>Formulate a small set of instrumentation Grand Challenges that could result in game-changing experimental capabilities.</a:t>
            </a:r>
            <a:endParaRPr lang="en-US" sz="2000" b="1" dirty="0">
              <a:solidFill>
                <a:srgbClr val="FF7C00"/>
              </a:solidFill>
            </a:endParaRPr>
          </a:p>
        </p:txBody>
      </p:sp>
      <p:sp>
        <p:nvSpPr>
          <p:cNvPr id="6" name="Title 5">
            <a:extLst>
              <a:ext uri="{FF2B5EF4-FFF2-40B4-BE49-F238E27FC236}">
                <a16:creationId xmlns:a16="http://schemas.microsoft.com/office/drawing/2014/main" id="{7C61B3F2-D21C-7146-A4BC-C3D960EFA0D0}"/>
              </a:ext>
            </a:extLst>
          </p:cNvPr>
          <p:cNvSpPr>
            <a:spLocks noGrp="1"/>
          </p:cNvSpPr>
          <p:nvPr>
            <p:ph type="title"/>
          </p:nvPr>
        </p:nvSpPr>
        <p:spPr/>
        <p:txBody>
          <a:bodyPr/>
          <a:lstStyle/>
          <a:p>
            <a:r>
              <a:rPr lang="en-US" dirty="0"/>
              <a:t>Instrumentation BRN</a:t>
            </a:r>
          </a:p>
        </p:txBody>
      </p:sp>
      <p:sp>
        <p:nvSpPr>
          <p:cNvPr id="7" name="Footer Placeholder 6">
            <a:extLst>
              <a:ext uri="{FF2B5EF4-FFF2-40B4-BE49-F238E27FC236}">
                <a16:creationId xmlns:a16="http://schemas.microsoft.com/office/drawing/2014/main" id="{1429EA22-C9A3-F541-BB0C-01A275F69EFF}"/>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2606D021-3392-D64F-8EF5-F3348244BFF7}"/>
              </a:ext>
            </a:extLst>
          </p:cNvPr>
          <p:cNvSpPr>
            <a:spLocks noGrp="1"/>
          </p:cNvSpPr>
          <p:nvPr>
            <p:ph type="sldNum" sz="quarter" idx="12"/>
          </p:nvPr>
        </p:nvSpPr>
        <p:spPr/>
        <p:txBody>
          <a:bodyPr/>
          <a:lstStyle/>
          <a:p>
            <a:fld id="{FC4456CD-832E-41F2-9893-C7650CCC5376}" type="slidenum">
              <a:rPr lang="en-GB" smtClean="0"/>
              <a:t>40</a:t>
            </a:fld>
            <a:endParaRPr lang="en-GB"/>
          </a:p>
        </p:txBody>
      </p:sp>
    </p:spTree>
    <p:extLst>
      <p:ext uri="{BB962C8B-B14F-4D97-AF65-F5344CB8AC3E}">
        <p14:creationId xmlns:p14="http://schemas.microsoft.com/office/powerpoint/2010/main" val="21087717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C6425B-5699-B949-B38E-62853051B376}"/>
              </a:ext>
            </a:extLst>
          </p:cNvPr>
          <p:cNvSpPr>
            <a:spLocks noGrp="1"/>
          </p:cNvSpPr>
          <p:nvPr>
            <p:ph idx="1"/>
          </p:nvPr>
        </p:nvSpPr>
        <p:spPr>
          <a:xfrm>
            <a:off x="236914" y="1290181"/>
            <a:ext cx="8666018" cy="5249400"/>
          </a:xfrm>
        </p:spPr>
        <p:txBody>
          <a:bodyPr>
            <a:normAutofit fontScale="92500" lnSpcReduction="10000"/>
          </a:bodyPr>
          <a:lstStyle/>
          <a:p>
            <a:r>
              <a:rPr lang="en-US" dirty="0"/>
              <a:t>Some Priority Research Directions being considered: </a:t>
            </a:r>
          </a:p>
          <a:p>
            <a:pPr lvl="1"/>
            <a:r>
              <a:rPr lang="en-US" dirty="0"/>
              <a:t>Quantum Sensors – The US now has a national quantum Initiative </a:t>
            </a:r>
          </a:p>
          <a:p>
            <a:pPr lvl="1"/>
            <a:r>
              <a:rPr lang="en-US" sz="1700" dirty="0"/>
              <a:t>Noble Liquids – Including Large Volume Dark Matter Detectors </a:t>
            </a:r>
          </a:p>
          <a:p>
            <a:pPr lvl="1"/>
            <a:r>
              <a:rPr lang="en-US" sz="1700" dirty="0"/>
              <a:t>Calorimetry </a:t>
            </a:r>
          </a:p>
          <a:p>
            <a:pPr lvl="1"/>
            <a:r>
              <a:rPr lang="en-US" sz="1700" dirty="0"/>
              <a:t>Tracking and Vertexing </a:t>
            </a:r>
          </a:p>
          <a:p>
            <a:pPr lvl="1"/>
            <a:r>
              <a:rPr lang="en-US" sz="1700" dirty="0"/>
              <a:t>Photodetectors </a:t>
            </a:r>
          </a:p>
          <a:p>
            <a:pPr lvl="1"/>
            <a:r>
              <a:rPr lang="en-US" sz="1700" dirty="0"/>
              <a:t>Trigger and Data Acquisition Systems </a:t>
            </a:r>
          </a:p>
          <a:p>
            <a:pPr lvl="1"/>
            <a:r>
              <a:rPr lang="en-US" sz="1700" dirty="0"/>
              <a:t>ASICs and Readout Electronics </a:t>
            </a:r>
          </a:p>
          <a:p>
            <a:pPr lvl="1"/>
            <a:r>
              <a:rPr lang="en-US" sz="1700" dirty="0"/>
              <a:t>Micro-Pattern Gas Detectors </a:t>
            </a:r>
          </a:p>
          <a:p>
            <a:pPr lvl="1"/>
            <a:r>
              <a:rPr lang="en-US" sz="1700" dirty="0"/>
              <a:t>Muon Detectors </a:t>
            </a:r>
          </a:p>
          <a:p>
            <a:pPr lvl="1"/>
            <a:r>
              <a:rPr lang="en-US" sz="1700" dirty="0"/>
              <a:t>Superconducting Detectors </a:t>
            </a:r>
          </a:p>
          <a:p>
            <a:pPr lvl="1"/>
            <a:r>
              <a:rPr lang="en-US" sz="1700" dirty="0"/>
              <a:t>Computing </a:t>
            </a:r>
          </a:p>
          <a:p>
            <a:pPr lvl="1"/>
            <a:r>
              <a:rPr lang="en-US" sz="1700" dirty="0"/>
              <a:t>Ultra-fast Timing </a:t>
            </a:r>
          </a:p>
          <a:p>
            <a:pPr lvl="1"/>
            <a:endParaRPr lang="en-US" sz="1700" dirty="0"/>
          </a:p>
          <a:p>
            <a:r>
              <a:rPr lang="en-US" dirty="0"/>
              <a:t>For each Priority Research Direction: </a:t>
            </a:r>
          </a:p>
          <a:p>
            <a:pPr lvl="1"/>
            <a:r>
              <a:rPr lang="en-US" dirty="0"/>
              <a:t>Paragraph describing the physics goals of the research direction </a:t>
            </a:r>
          </a:p>
          <a:p>
            <a:pPr lvl="1"/>
            <a:r>
              <a:rPr lang="en-US" dirty="0"/>
              <a:t>Description of the Basic Technology Needs </a:t>
            </a:r>
          </a:p>
          <a:p>
            <a:pPr lvl="1"/>
            <a:r>
              <a:rPr lang="en-US" dirty="0"/>
              <a:t>Articulation of the key performance parameters </a:t>
            </a:r>
          </a:p>
          <a:p>
            <a:pPr lvl="1"/>
            <a:r>
              <a:rPr lang="en-US" dirty="0"/>
              <a:t>Description of the relevant new technologies </a:t>
            </a:r>
          </a:p>
          <a:p>
            <a:pPr lvl="1"/>
            <a:r>
              <a:rPr lang="en-US" dirty="0"/>
              <a:t>Description of the relevant expertise </a:t>
            </a:r>
          </a:p>
        </p:txBody>
      </p:sp>
      <p:sp>
        <p:nvSpPr>
          <p:cNvPr id="6" name="Title 5">
            <a:extLst>
              <a:ext uri="{FF2B5EF4-FFF2-40B4-BE49-F238E27FC236}">
                <a16:creationId xmlns:a16="http://schemas.microsoft.com/office/drawing/2014/main" id="{7C61B3F2-D21C-7146-A4BC-C3D960EFA0D0}"/>
              </a:ext>
            </a:extLst>
          </p:cNvPr>
          <p:cNvSpPr>
            <a:spLocks noGrp="1"/>
          </p:cNvSpPr>
          <p:nvPr>
            <p:ph type="title"/>
          </p:nvPr>
        </p:nvSpPr>
        <p:spPr/>
        <p:txBody>
          <a:bodyPr/>
          <a:lstStyle/>
          <a:p>
            <a:r>
              <a:rPr lang="en-US" dirty="0"/>
              <a:t>PRDs</a:t>
            </a:r>
          </a:p>
        </p:txBody>
      </p:sp>
      <p:sp>
        <p:nvSpPr>
          <p:cNvPr id="7" name="Footer Placeholder 6">
            <a:extLst>
              <a:ext uri="{FF2B5EF4-FFF2-40B4-BE49-F238E27FC236}">
                <a16:creationId xmlns:a16="http://schemas.microsoft.com/office/drawing/2014/main" id="{B6071E76-7F4E-6247-ABFB-1CDC4CF1E2F6}"/>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B7E80D4B-7B5F-8045-93AB-51B9DE8A7DA8}"/>
              </a:ext>
            </a:extLst>
          </p:cNvPr>
          <p:cNvSpPr>
            <a:spLocks noGrp="1"/>
          </p:cNvSpPr>
          <p:nvPr>
            <p:ph type="sldNum" sz="quarter" idx="12"/>
          </p:nvPr>
        </p:nvSpPr>
        <p:spPr/>
        <p:txBody>
          <a:bodyPr/>
          <a:lstStyle/>
          <a:p>
            <a:fld id="{FC4456CD-832E-41F2-9893-C7650CCC5376}" type="slidenum">
              <a:rPr lang="en-GB" smtClean="0"/>
              <a:t>41</a:t>
            </a:fld>
            <a:endParaRPr lang="en-GB"/>
          </a:p>
        </p:txBody>
      </p:sp>
    </p:spTree>
    <p:extLst>
      <p:ext uri="{BB962C8B-B14F-4D97-AF65-F5344CB8AC3E}">
        <p14:creationId xmlns:p14="http://schemas.microsoft.com/office/powerpoint/2010/main" val="29678751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173262"/>
          </a:xfrm>
        </p:spPr>
        <p:txBody>
          <a:bodyPr>
            <a:normAutofit/>
          </a:bodyPr>
          <a:lstStyle/>
          <a:p>
            <a:r>
              <a:rPr lang="en-GB" dirty="0"/>
              <a:t>AIDA-2020 has had another great year with tremendous progress in all areas </a:t>
            </a:r>
          </a:p>
          <a:p>
            <a:r>
              <a:rPr lang="en-GB" dirty="0"/>
              <a:t>It has been a pleasure to see the collaboration between the various work packages and the leverage of synergies. </a:t>
            </a:r>
          </a:p>
          <a:p>
            <a:r>
              <a:rPr lang="en-GB" dirty="0"/>
              <a:t>All teams are to be congratulated on their successes. The extension provides an opportunity to make the impact even stronger.  </a:t>
            </a:r>
          </a:p>
          <a:p>
            <a:r>
              <a:rPr lang="en-GB" dirty="0"/>
              <a:t>Please don’t forget to publish! </a:t>
            </a:r>
          </a:p>
          <a:p>
            <a:endParaRPr lang="en-GB" dirty="0"/>
          </a:p>
          <a:p>
            <a:r>
              <a:rPr lang="en-GB" b="1" dirty="0">
                <a:solidFill>
                  <a:srgbClr val="008000"/>
                </a:solidFill>
              </a:rPr>
              <a:t>We’d like to thank the organizers for the terrific program and hospitality </a:t>
            </a:r>
            <a:br>
              <a:rPr lang="en-GB" b="1" dirty="0">
                <a:solidFill>
                  <a:srgbClr val="008000"/>
                </a:solidFill>
              </a:rPr>
            </a:br>
            <a:r>
              <a:rPr lang="en-GB" b="1" dirty="0">
                <a:solidFill>
                  <a:srgbClr val="008000"/>
                </a:solidFill>
              </a:rPr>
              <a:t>and all participants for the presentations and discussions. </a:t>
            </a:r>
          </a:p>
          <a:p>
            <a:endParaRPr lang="en-GB" dirty="0">
              <a:solidFill>
                <a:srgbClr val="008000"/>
              </a:solidFill>
            </a:endParaRPr>
          </a:p>
          <a:p>
            <a:r>
              <a:rPr lang="en-GB" sz="2600" b="1" dirty="0">
                <a:solidFill>
                  <a:srgbClr val="FF0000"/>
                </a:solidFill>
              </a:rPr>
              <a:t>Good luck with the end run! </a:t>
            </a:r>
          </a:p>
          <a:p>
            <a:endParaRPr lang="en-GB" dirty="0"/>
          </a:p>
        </p:txBody>
      </p:sp>
      <p:sp>
        <p:nvSpPr>
          <p:cNvPr id="6" name="Title 5"/>
          <p:cNvSpPr>
            <a:spLocks noGrp="1"/>
          </p:cNvSpPr>
          <p:nvPr>
            <p:ph type="title"/>
          </p:nvPr>
        </p:nvSpPr>
        <p:spPr/>
        <p:txBody>
          <a:bodyPr/>
          <a:lstStyle/>
          <a:p>
            <a:r>
              <a:rPr lang="en-GB" dirty="0"/>
              <a:t>Conclusions</a:t>
            </a:r>
          </a:p>
        </p:txBody>
      </p:sp>
      <p:sp>
        <p:nvSpPr>
          <p:cNvPr id="7" name="Footer Placeholder 6">
            <a:extLst>
              <a:ext uri="{FF2B5EF4-FFF2-40B4-BE49-F238E27FC236}">
                <a16:creationId xmlns:a16="http://schemas.microsoft.com/office/drawing/2014/main" id="{CDBF1721-6D5B-ED47-A778-76E0785B3653}"/>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D02F3147-45A9-324E-BA67-925FA215898C}"/>
              </a:ext>
            </a:extLst>
          </p:cNvPr>
          <p:cNvSpPr>
            <a:spLocks noGrp="1"/>
          </p:cNvSpPr>
          <p:nvPr>
            <p:ph type="sldNum" sz="quarter" idx="12"/>
          </p:nvPr>
        </p:nvSpPr>
        <p:spPr/>
        <p:txBody>
          <a:bodyPr/>
          <a:lstStyle/>
          <a:p>
            <a:fld id="{FC4456CD-832E-41F2-9893-C7650CCC5376}" type="slidenum">
              <a:rPr lang="en-GB" smtClean="0"/>
              <a:t>42</a:t>
            </a:fld>
            <a:endParaRPr lang="en-GB"/>
          </a:p>
        </p:txBody>
      </p:sp>
    </p:spTree>
    <p:extLst>
      <p:ext uri="{BB962C8B-B14F-4D97-AF65-F5344CB8AC3E}">
        <p14:creationId xmlns:p14="http://schemas.microsoft.com/office/powerpoint/2010/main" val="601582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Message ?</a:t>
            </a:r>
          </a:p>
        </p:txBody>
      </p:sp>
      <p:pic>
        <p:nvPicPr>
          <p:cNvPr id="10" name="Picture 9">
            <a:extLst>
              <a:ext uri="{FF2B5EF4-FFF2-40B4-BE49-F238E27FC236}">
                <a16:creationId xmlns:a16="http://schemas.microsoft.com/office/drawing/2014/main" id="{0D234AC4-E7F3-6B42-8D91-2C6D7D208E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7694" y="1181298"/>
            <a:ext cx="6652893" cy="4723113"/>
          </a:xfrm>
          <a:prstGeom prst="rect">
            <a:avLst/>
          </a:prstGeom>
        </p:spPr>
      </p:pic>
      <p:sp>
        <p:nvSpPr>
          <p:cNvPr id="11" name="TextBox 10">
            <a:extLst>
              <a:ext uri="{FF2B5EF4-FFF2-40B4-BE49-F238E27FC236}">
                <a16:creationId xmlns:a16="http://schemas.microsoft.com/office/drawing/2014/main" id="{8F5B4C80-F7ED-4448-9D84-9F035FA913B2}"/>
              </a:ext>
            </a:extLst>
          </p:cNvPr>
          <p:cNvSpPr txBox="1"/>
          <p:nvPr/>
        </p:nvSpPr>
        <p:spPr>
          <a:xfrm>
            <a:off x="2566085" y="5891345"/>
            <a:ext cx="4227439" cy="646331"/>
          </a:xfrm>
          <a:prstGeom prst="rect">
            <a:avLst/>
          </a:prstGeom>
          <a:noFill/>
        </p:spPr>
        <p:txBody>
          <a:bodyPr wrap="none" rtlCol="0">
            <a:spAutoFit/>
          </a:bodyPr>
          <a:lstStyle/>
          <a:p>
            <a:pPr algn="ctr"/>
            <a:r>
              <a:rPr lang="en-US" dirty="0" err="1"/>
              <a:t>Honi</a:t>
            </a:r>
            <a:r>
              <a:rPr lang="en-US" dirty="0"/>
              <a:t> </a:t>
            </a:r>
            <a:r>
              <a:rPr lang="en-US" dirty="0" err="1"/>
              <a:t>Soit</a:t>
            </a:r>
            <a:r>
              <a:rPr lang="en-US" dirty="0"/>
              <a:t> Qui Mal Y </a:t>
            </a:r>
            <a:r>
              <a:rPr lang="en-US" dirty="0" err="1"/>
              <a:t>Pense</a:t>
            </a:r>
            <a:r>
              <a:rPr lang="en-US" dirty="0"/>
              <a:t> </a:t>
            </a:r>
          </a:p>
          <a:p>
            <a:pPr algn="ctr"/>
            <a:r>
              <a:rPr lang="en-US" dirty="0"/>
              <a:t>“May he be shamed who thinks badly of it"</a:t>
            </a:r>
          </a:p>
        </p:txBody>
      </p:sp>
      <p:sp>
        <p:nvSpPr>
          <p:cNvPr id="2" name="Footer Placeholder 1">
            <a:extLst>
              <a:ext uri="{FF2B5EF4-FFF2-40B4-BE49-F238E27FC236}">
                <a16:creationId xmlns:a16="http://schemas.microsoft.com/office/drawing/2014/main" id="{CADA5895-2FE4-1443-9001-B2E6AE270A00}"/>
              </a:ext>
            </a:extLst>
          </p:cNvPr>
          <p:cNvSpPr>
            <a:spLocks noGrp="1"/>
          </p:cNvSpPr>
          <p:nvPr>
            <p:ph type="ftr" sz="quarter" idx="11"/>
          </p:nvPr>
        </p:nvSpPr>
        <p:spPr/>
        <p:txBody>
          <a:bodyPr/>
          <a:lstStyle/>
          <a:p>
            <a:r>
              <a:rPr lang="en-GB"/>
              <a:t>Science Advisory Board</a:t>
            </a:r>
            <a:endParaRPr lang="en-GB" dirty="0"/>
          </a:p>
        </p:txBody>
      </p:sp>
      <p:sp>
        <p:nvSpPr>
          <p:cNvPr id="7" name="Slide Number Placeholder 6">
            <a:extLst>
              <a:ext uri="{FF2B5EF4-FFF2-40B4-BE49-F238E27FC236}">
                <a16:creationId xmlns:a16="http://schemas.microsoft.com/office/drawing/2014/main" id="{94710BF1-EF01-1746-B361-B04622AC0A11}"/>
              </a:ext>
            </a:extLst>
          </p:cNvPr>
          <p:cNvSpPr>
            <a:spLocks noGrp="1"/>
          </p:cNvSpPr>
          <p:nvPr>
            <p:ph type="sldNum" sz="quarter" idx="12"/>
          </p:nvPr>
        </p:nvSpPr>
        <p:spPr/>
        <p:txBody>
          <a:bodyPr/>
          <a:lstStyle/>
          <a:p>
            <a:fld id="{FC4456CD-832E-41F2-9893-C7650CCC5376}" type="slidenum">
              <a:rPr lang="en-GB" smtClean="0"/>
              <a:t>5</a:t>
            </a:fld>
            <a:endParaRPr lang="en-GB"/>
          </a:p>
        </p:txBody>
      </p:sp>
    </p:spTree>
    <p:extLst>
      <p:ext uri="{BB962C8B-B14F-4D97-AF65-F5344CB8AC3E}">
        <p14:creationId xmlns:p14="http://schemas.microsoft.com/office/powerpoint/2010/main" val="308163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We understand our task to provide constructive advice to the Management Team (MT) on a regular basis on technical and strategic matters related to the scientific program of the projects </a:t>
            </a:r>
          </a:p>
          <a:p>
            <a:r>
              <a:rPr lang="en-US" dirty="0"/>
              <a:t>Dialogue with MT resumed ~2 months ago with email exchange between SAP members to review the program. </a:t>
            </a:r>
          </a:p>
          <a:p>
            <a:endParaRPr lang="en-US" dirty="0"/>
          </a:p>
          <a:p>
            <a:r>
              <a:rPr lang="en-US" dirty="0"/>
              <a:t>Thank you for answering our long list of questions on short notice and helping us prepare for this meeting! </a:t>
            </a:r>
          </a:p>
        </p:txBody>
      </p:sp>
      <p:sp>
        <p:nvSpPr>
          <p:cNvPr id="6" name="Title 5"/>
          <p:cNvSpPr>
            <a:spLocks noGrp="1"/>
          </p:cNvSpPr>
          <p:nvPr>
            <p:ph type="title"/>
          </p:nvPr>
        </p:nvSpPr>
        <p:spPr/>
        <p:txBody>
          <a:bodyPr/>
          <a:lstStyle/>
          <a:p>
            <a:r>
              <a:rPr lang="en-US" dirty="0"/>
              <a:t>SAP and AIDA</a:t>
            </a:r>
          </a:p>
        </p:txBody>
      </p:sp>
      <p:sp>
        <p:nvSpPr>
          <p:cNvPr id="7" name="Footer Placeholder 6">
            <a:extLst>
              <a:ext uri="{FF2B5EF4-FFF2-40B4-BE49-F238E27FC236}">
                <a16:creationId xmlns:a16="http://schemas.microsoft.com/office/drawing/2014/main" id="{8ED54415-5650-B140-86DA-0A6713511BC5}"/>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8DC00147-8A09-0C44-869F-EF5CEAF8E1E4}"/>
              </a:ext>
            </a:extLst>
          </p:cNvPr>
          <p:cNvSpPr>
            <a:spLocks noGrp="1"/>
          </p:cNvSpPr>
          <p:nvPr>
            <p:ph type="sldNum" sz="quarter" idx="12"/>
          </p:nvPr>
        </p:nvSpPr>
        <p:spPr/>
        <p:txBody>
          <a:bodyPr/>
          <a:lstStyle/>
          <a:p>
            <a:fld id="{FC4456CD-832E-41F2-9893-C7650CCC5376}" type="slidenum">
              <a:rPr lang="en-GB" smtClean="0"/>
              <a:t>6</a:t>
            </a:fld>
            <a:endParaRPr lang="en-GB"/>
          </a:p>
        </p:txBody>
      </p:sp>
    </p:spTree>
    <p:extLst>
      <p:ext uri="{BB962C8B-B14F-4D97-AF65-F5344CB8AC3E}">
        <p14:creationId xmlns:p14="http://schemas.microsoft.com/office/powerpoint/2010/main" val="3706840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44183"/>
          </a:xfrm>
        </p:spPr>
        <p:txBody>
          <a:bodyPr>
            <a:noAutofit/>
          </a:bodyPr>
          <a:lstStyle/>
          <a:p>
            <a:pPr marL="0" indent="0">
              <a:buNone/>
            </a:pPr>
            <a:r>
              <a:rPr lang="en-US" b="1" u="sng" dirty="0">
                <a:solidFill>
                  <a:srgbClr val="008000"/>
                </a:solidFill>
              </a:rPr>
              <a:t>WP 1: Project management and coordination</a:t>
            </a:r>
          </a:p>
          <a:p>
            <a:r>
              <a:rPr lang="en-US" dirty="0"/>
              <a:t>The management team continues to do a excellent of job running this wide-ranging and important program. The success of the program is a tribute to the work of the management team.</a:t>
            </a:r>
          </a:p>
          <a:p>
            <a:r>
              <a:rPr lang="en-US" dirty="0"/>
              <a:t>The program is at the end of its original 4‐year </a:t>
            </a:r>
            <a:br>
              <a:rPr lang="en-US" dirty="0"/>
            </a:br>
            <a:r>
              <a:rPr lang="en-US" dirty="0"/>
              <a:t>duration. Seventeen of the 80 deliverables are </a:t>
            </a:r>
            <a:br>
              <a:rPr lang="en-US" dirty="0"/>
            </a:br>
            <a:r>
              <a:rPr lang="en-US" dirty="0"/>
              <a:t>subject to the no-cost extension into year 5.</a:t>
            </a:r>
          </a:p>
          <a:p>
            <a:r>
              <a:rPr lang="en-US" dirty="0"/>
              <a:t>Of the 63 deliverables due by now, 57 have been </a:t>
            </a:r>
            <a:br>
              <a:rPr lang="en-US" dirty="0"/>
            </a:br>
            <a:r>
              <a:rPr lang="en-US" dirty="0"/>
              <a:t>achieved, 3 are due this month, and 3 have been </a:t>
            </a:r>
            <a:br>
              <a:rPr lang="en-US" dirty="0"/>
            </a:br>
            <a:r>
              <a:rPr lang="en-US" dirty="0"/>
              <a:t>formally delayed.</a:t>
            </a:r>
          </a:p>
          <a:p>
            <a:r>
              <a:rPr lang="en-US" dirty="0"/>
              <a:t>The SAB is pleased that the no-cost extension was granted and believes that good use is being made of the additional time to increase the impact of AIDA-2020.</a:t>
            </a:r>
          </a:p>
          <a:p>
            <a:r>
              <a:rPr lang="en-US" dirty="0"/>
              <a:t>Overall spending is on track, with some work packages spending a bit ahead of schedule and others a bit behind. AIDA‐2020 management is taking appropriate action to balance the remaining resources.</a:t>
            </a:r>
          </a:p>
        </p:txBody>
      </p:sp>
      <p:sp>
        <p:nvSpPr>
          <p:cNvPr id="6" name="Title 5"/>
          <p:cNvSpPr>
            <a:spLocks noGrp="1"/>
          </p:cNvSpPr>
          <p:nvPr>
            <p:ph type="title"/>
          </p:nvPr>
        </p:nvSpPr>
        <p:spPr/>
        <p:txBody>
          <a:bodyPr/>
          <a:lstStyle/>
          <a:p>
            <a:r>
              <a:rPr lang="en-US" dirty="0"/>
              <a:t>WP1: Observations </a:t>
            </a:r>
          </a:p>
        </p:txBody>
      </p:sp>
      <p:pic>
        <p:nvPicPr>
          <p:cNvPr id="8" name="Picture 7"/>
          <p:cNvPicPr>
            <a:picLocks noChangeAspect="1"/>
          </p:cNvPicPr>
          <p:nvPr/>
        </p:nvPicPr>
        <p:blipFill>
          <a:blip r:embed="rId2"/>
          <a:stretch>
            <a:fillRect/>
          </a:stretch>
        </p:blipFill>
        <p:spPr>
          <a:xfrm>
            <a:off x="5859918" y="2269277"/>
            <a:ext cx="3231987" cy="2317963"/>
          </a:xfrm>
          <a:prstGeom prst="rect">
            <a:avLst/>
          </a:prstGeom>
        </p:spPr>
      </p:pic>
      <p:sp>
        <p:nvSpPr>
          <p:cNvPr id="7" name="Footer Placeholder 6">
            <a:extLst>
              <a:ext uri="{FF2B5EF4-FFF2-40B4-BE49-F238E27FC236}">
                <a16:creationId xmlns:a16="http://schemas.microsoft.com/office/drawing/2014/main" id="{FBF667AE-C726-9842-A6A3-5B4CEF321935}"/>
              </a:ext>
            </a:extLst>
          </p:cNvPr>
          <p:cNvSpPr>
            <a:spLocks noGrp="1"/>
          </p:cNvSpPr>
          <p:nvPr>
            <p:ph type="ftr" sz="quarter" idx="11"/>
          </p:nvPr>
        </p:nvSpPr>
        <p:spPr/>
        <p:txBody>
          <a:bodyPr/>
          <a:lstStyle/>
          <a:p>
            <a:r>
              <a:rPr lang="en-GB"/>
              <a:t>Science Advisory Board</a:t>
            </a:r>
            <a:endParaRPr lang="en-GB" dirty="0"/>
          </a:p>
        </p:txBody>
      </p:sp>
      <p:sp>
        <p:nvSpPr>
          <p:cNvPr id="9" name="Slide Number Placeholder 8">
            <a:extLst>
              <a:ext uri="{FF2B5EF4-FFF2-40B4-BE49-F238E27FC236}">
                <a16:creationId xmlns:a16="http://schemas.microsoft.com/office/drawing/2014/main" id="{5393B240-47C0-E243-A738-C4E2210B7F55}"/>
              </a:ext>
            </a:extLst>
          </p:cNvPr>
          <p:cNvSpPr>
            <a:spLocks noGrp="1"/>
          </p:cNvSpPr>
          <p:nvPr>
            <p:ph type="sldNum" sz="quarter" idx="12"/>
          </p:nvPr>
        </p:nvSpPr>
        <p:spPr/>
        <p:txBody>
          <a:bodyPr/>
          <a:lstStyle/>
          <a:p>
            <a:fld id="{FC4456CD-832E-41F2-9893-C7650CCC5376}" type="slidenum">
              <a:rPr lang="en-GB" smtClean="0"/>
              <a:t>7</a:t>
            </a:fld>
            <a:endParaRPr lang="en-GB"/>
          </a:p>
        </p:txBody>
      </p:sp>
    </p:spTree>
    <p:extLst>
      <p:ext uri="{BB962C8B-B14F-4D97-AF65-F5344CB8AC3E}">
        <p14:creationId xmlns:p14="http://schemas.microsoft.com/office/powerpoint/2010/main" val="3443333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0181"/>
            <a:ext cx="8666018" cy="5244183"/>
          </a:xfrm>
        </p:spPr>
        <p:txBody>
          <a:bodyPr>
            <a:noAutofit/>
          </a:bodyPr>
          <a:lstStyle/>
          <a:p>
            <a:pPr marL="0" indent="0">
              <a:buNone/>
            </a:pPr>
            <a:r>
              <a:rPr lang="en-US" b="1" u="sng" dirty="0">
                <a:solidFill>
                  <a:srgbClr val="008000"/>
                </a:solidFill>
              </a:rPr>
              <a:t>WP 1: Project management and coordination</a:t>
            </a:r>
          </a:p>
          <a:p>
            <a:pPr>
              <a:lnSpc>
                <a:spcPct val="85000"/>
              </a:lnSpc>
              <a:spcBef>
                <a:spcPts val="600"/>
              </a:spcBef>
            </a:pPr>
            <a:r>
              <a:rPr lang="en-US" dirty="0"/>
              <a:t>The management team is to be congratulated on very successfully addressing the previous lag in the number of publications. The project stands to exceed their target, though there remains a large variance in the number of publications between the work projects (some still have zero publications!) </a:t>
            </a:r>
          </a:p>
          <a:p>
            <a:pPr>
              <a:lnSpc>
                <a:spcPct val="85000"/>
              </a:lnSpc>
              <a:spcBef>
                <a:spcPts val="600"/>
              </a:spcBef>
            </a:pPr>
            <a:endParaRPr lang="en-US" dirty="0">
              <a:solidFill>
                <a:srgbClr val="FF7C00"/>
              </a:solidFill>
            </a:endParaRPr>
          </a:p>
          <a:p>
            <a:pPr>
              <a:lnSpc>
                <a:spcPct val="85000"/>
              </a:lnSpc>
              <a:spcBef>
                <a:spcPts val="600"/>
              </a:spcBef>
            </a:pPr>
            <a:r>
              <a:rPr lang="en-US" dirty="0">
                <a:solidFill>
                  <a:srgbClr val="FF7C00"/>
                </a:solidFill>
              </a:rPr>
              <a:t>Although the AIDA project is in the home-stretch, we caution to not let down your guard and ensure adequate monitoring until the project is officially closed. Credit is easily lost. </a:t>
            </a:r>
          </a:p>
          <a:p>
            <a:pPr>
              <a:lnSpc>
                <a:spcPct val="85000"/>
              </a:lnSpc>
              <a:spcBef>
                <a:spcPts val="600"/>
              </a:spcBef>
            </a:pPr>
            <a:r>
              <a:rPr lang="en-US" dirty="0">
                <a:solidFill>
                  <a:srgbClr val="FF7C00"/>
                </a:solidFill>
              </a:rPr>
              <a:t>We strongly suggest an early start on the timely closure of the project; with the follow-up program there will be many conflicting demands that ought to be avoided as much as possible. </a:t>
            </a:r>
          </a:p>
          <a:p>
            <a:pPr>
              <a:lnSpc>
                <a:spcPct val="85000"/>
              </a:lnSpc>
              <a:spcBef>
                <a:spcPts val="600"/>
              </a:spcBef>
            </a:pPr>
            <a:endParaRPr lang="en-US" dirty="0">
              <a:solidFill>
                <a:srgbClr val="FF7C00"/>
              </a:solidFill>
            </a:endParaRPr>
          </a:p>
          <a:p>
            <a:pPr>
              <a:lnSpc>
                <a:spcPct val="85000"/>
              </a:lnSpc>
              <a:spcBef>
                <a:spcPts val="600"/>
              </a:spcBef>
            </a:pPr>
            <a:r>
              <a:rPr lang="en-US" dirty="0">
                <a:solidFill>
                  <a:srgbClr val="000000"/>
                </a:solidFill>
              </a:rPr>
              <a:t>A broad, but targeted solicitation for the follow-up program is recommended – more on this later. </a:t>
            </a:r>
          </a:p>
        </p:txBody>
      </p:sp>
      <p:sp>
        <p:nvSpPr>
          <p:cNvPr id="6" name="Title 5"/>
          <p:cNvSpPr>
            <a:spLocks noGrp="1"/>
          </p:cNvSpPr>
          <p:nvPr>
            <p:ph type="title"/>
          </p:nvPr>
        </p:nvSpPr>
        <p:spPr/>
        <p:txBody>
          <a:bodyPr/>
          <a:lstStyle/>
          <a:p>
            <a:r>
              <a:rPr lang="en-US" dirty="0"/>
              <a:t>WP1: Observations </a:t>
            </a:r>
          </a:p>
        </p:txBody>
      </p:sp>
      <p:sp>
        <p:nvSpPr>
          <p:cNvPr id="7" name="Footer Placeholder 6">
            <a:extLst>
              <a:ext uri="{FF2B5EF4-FFF2-40B4-BE49-F238E27FC236}">
                <a16:creationId xmlns:a16="http://schemas.microsoft.com/office/drawing/2014/main" id="{D77A30EE-10E7-1B48-8BF4-1602634EE0D2}"/>
              </a:ext>
            </a:extLst>
          </p:cNvPr>
          <p:cNvSpPr>
            <a:spLocks noGrp="1"/>
          </p:cNvSpPr>
          <p:nvPr>
            <p:ph type="ftr" sz="quarter" idx="11"/>
          </p:nvPr>
        </p:nvSpPr>
        <p:spPr/>
        <p:txBody>
          <a:bodyPr/>
          <a:lstStyle/>
          <a:p>
            <a:r>
              <a:rPr lang="en-GB"/>
              <a:t>Science Advisory Board</a:t>
            </a:r>
            <a:endParaRPr lang="en-GB" dirty="0"/>
          </a:p>
        </p:txBody>
      </p:sp>
      <p:sp>
        <p:nvSpPr>
          <p:cNvPr id="8" name="Slide Number Placeholder 7">
            <a:extLst>
              <a:ext uri="{FF2B5EF4-FFF2-40B4-BE49-F238E27FC236}">
                <a16:creationId xmlns:a16="http://schemas.microsoft.com/office/drawing/2014/main" id="{28CC5900-70A8-0F45-967E-B120399F6126}"/>
              </a:ext>
            </a:extLst>
          </p:cNvPr>
          <p:cNvSpPr>
            <a:spLocks noGrp="1"/>
          </p:cNvSpPr>
          <p:nvPr>
            <p:ph type="sldNum" sz="quarter" idx="12"/>
          </p:nvPr>
        </p:nvSpPr>
        <p:spPr/>
        <p:txBody>
          <a:bodyPr/>
          <a:lstStyle/>
          <a:p>
            <a:fld id="{FC4456CD-832E-41F2-9893-C7650CCC5376}" type="slidenum">
              <a:rPr lang="en-GB" smtClean="0"/>
              <a:t>8</a:t>
            </a:fld>
            <a:endParaRPr lang="en-GB"/>
          </a:p>
        </p:txBody>
      </p:sp>
    </p:spTree>
    <p:extLst>
      <p:ext uri="{BB962C8B-B14F-4D97-AF65-F5344CB8AC3E}">
        <p14:creationId xmlns:p14="http://schemas.microsoft.com/office/powerpoint/2010/main" val="23279295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000" b="1" u="sng" dirty="0">
                <a:solidFill>
                  <a:srgbClr val="008000"/>
                </a:solidFill>
              </a:rPr>
              <a:t>WP 1: Management</a:t>
            </a:r>
            <a:endParaRPr lang="en-GB" sz="2000" b="1" u="sng" dirty="0">
              <a:solidFill>
                <a:srgbClr val="008000"/>
              </a:solidFill>
            </a:endParaRPr>
          </a:p>
          <a:p>
            <a:r>
              <a:rPr lang="en-US" dirty="0"/>
              <a:t>The committee strongly advises the team to use the extension period to re-evaluate the accomplishments and impacts of the work packages to provide input in the preparation for the next proposal. </a:t>
            </a:r>
          </a:p>
          <a:p>
            <a:endParaRPr lang="en-US" dirty="0"/>
          </a:p>
          <a:p>
            <a:r>
              <a:rPr lang="en-US" dirty="0"/>
              <a:t>The AIDA-2020 team is encouraged to start engaging in an active dialogue with a broad community outside the current core AIDA-2020 membership to guide the formulation of the next proposal submission. </a:t>
            </a:r>
          </a:p>
        </p:txBody>
      </p:sp>
      <p:sp>
        <p:nvSpPr>
          <p:cNvPr id="6" name="Title 5"/>
          <p:cNvSpPr>
            <a:spLocks noGrp="1"/>
          </p:cNvSpPr>
          <p:nvPr>
            <p:ph type="title"/>
          </p:nvPr>
        </p:nvSpPr>
        <p:spPr/>
        <p:txBody>
          <a:bodyPr/>
          <a:lstStyle/>
          <a:p>
            <a:r>
              <a:rPr lang="en-US" dirty="0"/>
              <a:t>WP1: Extension </a:t>
            </a:r>
          </a:p>
        </p:txBody>
      </p:sp>
      <p:sp>
        <p:nvSpPr>
          <p:cNvPr id="7" name="TextBox 6">
            <a:extLst>
              <a:ext uri="{FF2B5EF4-FFF2-40B4-BE49-F238E27FC236}">
                <a16:creationId xmlns:a16="http://schemas.microsoft.com/office/drawing/2014/main" id="{BD729B23-8D0D-5645-A5B2-867DDF0167C0}"/>
              </a:ext>
            </a:extLst>
          </p:cNvPr>
          <p:cNvSpPr txBox="1"/>
          <p:nvPr/>
        </p:nvSpPr>
        <p:spPr>
          <a:xfrm rot="20047119">
            <a:off x="4949207" y="4652429"/>
            <a:ext cx="2970878" cy="461665"/>
          </a:xfrm>
          <a:prstGeom prst="rect">
            <a:avLst/>
          </a:prstGeom>
          <a:noFill/>
        </p:spPr>
        <p:txBody>
          <a:bodyPr wrap="none" rtlCol="0">
            <a:spAutoFit/>
          </a:bodyPr>
          <a:lstStyle/>
          <a:p>
            <a:r>
              <a:rPr lang="en-US" sz="2400" b="1" dirty="0">
                <a:solidFill>
                  <a:srgbClr val="000000"/>
                </a:solidFill>
              </a:rPr>
              <a:t>Slide From Last Year ! </a:t>
            </a:r>
          </a:p>
        </p:txBody>
      </p:sp>
      <p:sp>
        <p:nvSpPr>
          <p:cNvPr id="8" name="Footer Placeholder 7">
            <a:extLst>
              <a:ext uri="{FF2B5EF4-FFF2-40B4-BE49-F238E27FC236}">
                <a16:creationId xmlns:a16="http://schemas.microsoft.com/office/drawing/2014/main" id="{ED9CC307-1553-E440-95E9-A3D6A99CE86D}"/>
              </a:ext>
            </a:extLst>
          </p:cNvPr>
          <p:cNvSpPr>
            <a:spLocks noGrp="1"/>
          </p:cNvSpPr>
          <p:nvPr>
            <p:ph type="ftr" sz="quarter" idx="11"/>
          </p:nvPr>
        </p:nvSpPr>
        <p:spPr/>
        <p:txBody>
          <a:bodyPr/>
          <a:lstStyle/>
          <a:p>
            <a:r>
              <a:rPr lang="en-GB"/>
              <a:t>Science Advisory Board</a:t>
            </a:r>
            <a:endParaRPr lang="en-GB" dirty="0"/>
          </a:p>
        </p:txBody>
      </p:sp>
      <p:sp>
        <p:nvSpPr>
          <p:cNvPr id="9" name="Slide Number Placeholder 8">
            <a:extLst>
              <a:ext uri="{FF2B5EF4-FFF2-40B4-BE49-F238E27FC236}">
                <a16:creationId xmlns:a16="http://schemas.microsoft.com/office/drawing/2014/main" id="{DFDF7F4C-2E52-A748-A20F-F0B36C44AECE}"/>
              </a:ext>
            </a:extLst>
          </p:cNvPr>
          <p:cNvSpPr>
            <a:spLocks noGrp="1"/>
          </p:cNvSpPr>
          <p:nvPr>
            <p:ph type="sldNum" sz="quarter" idx="12"/>
          </p:nvPr>
        </p:nvSpPr>
        <p:spPr/>
        <p:txBody>
          <a:bodyPr/>
          <a:lstStyle/>
          <a:p>
            <a:fld id="{FC4456CD-832E-41F2-9893-C7650CCC5376}" type="slidenum">
              <a:rPr lang="en-GB" smtClean="0"/>
              <a:t>9</a:t>
            </a:fld>
            <a:endParaRPr lang="en-GB"/>
          </a:p>
        </p:txBody>
      </p:sp>
    </p:spTree>
    <p:extLst>
      <p:ext uri="{BB962C8B-B14F-4D97-AF65-F5344CB8AC3E}">
        <p14:creationId xmlns:p14="http://schemas.microsoft.com/office/powerpoint/2010/main" val="3410250301"/>
      </p:ext>
    </p:extLst>
  </p:cSld>
  <p:clrMapOvr>
    <a:masterClrMapping/>
  </p:clrMapOvr>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14735</TotalTime>
  <Words>4834</Words>
  <Application>Microsoft Macintosh PowerPoint</Application>
  <PresentationFormat>On-screen Show (4:3)</PresentationFormat>
  <Paragraphs>605</Paragraphs>
  <Slides>42</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42</vt:i4>
      </vt:variant>
    </vt:vector>
  </HeadingPairs>
  <TitlesOfParts>
    <vt:vector size="50" baseType="lpstr">
      <vt:lpstr>Arial</vt:lpstr>
      <vt:lpstr>Calibri</vt:lpstr>
      <vt:lpstr>Calibri Light</vt:lpstr>
      <vt:lpstr>Mangal</vt:lpstr>
      <vt:lpstr>Symbol</vt:lpstr>
      <vt:lpstr>Times New Roman</vt:lpstr>
      <vt:lpstr>Wingdings</vt:lpstr>
      <vt:lpstr>Office Theme</vt:lpstr>
      <vt:lpstr>Report from the  Science Advisory Panel  4th Annual Meeting</vt:lpstr>
      <vt:lpstr>Annual Meetings </vt:lpstr>
      <vt:lpstr>Fourth Annual Meeting </vt:lpstr>
      <vt:lpstr>Reminder of the SAP  </vt:lpstr>
      <vt:lpstr>Message ?</vt:lpstr>
      <vt:lpstr>SAP and AIDA</vt:lpstr>
      <vt:lpstr>WP1: Observations </vt:lpstr>
      <vt:lpstr>WP1: Observations </vt:lpstr>
      <vt:lpstr>WP1: Extension </vt:lpstr>
      <vt:lpstr>WP2: Observations </vt:lpstr>
      <vt:lpstr>WP3: Observations I </vt:lpstr>
      <vt:lpstr>WP3: Observations II </vt:lpstr>
      <vt:lpstr>WP4: Observations </vt:lpstr>
      <vt:lpstr>WP4: Observations </vt:lpstr>
      <vt:lpstr>WP5: Observations </vt:lpstr>
      <vt:lpstr>WP6: Observations </vt:lpstr>
      <vt:lpstr>WP6: Observations </vt:lpstr>
      <vt:lpstr>WP6: Observations </vt:lpstr>
      <vt:lpstr>WP7: Observations </vt:lpstr>
      <vt:lpstr>WP7: Observations </vt:lpstr>
      <vt:lpstr>WP7: Observations </vt:lpstr>
      <vt:lpstr>WP8: Observations </vt:lpstr>
      <vt:lpstr>WP9: Observations </vt:lpstr>
      <vt:lpstr>WP10: Observations </vt:lpstr>
      <vt:lpstr>WP11 + WP12: Observations </vt:lpstr>
      <vt:lpstr>WP13: Observations </vt:lpstr>
      <vt:lpstr>WP14: Observations </vt:lpstr>
      <vt:lpstr>WP14: Observations </vt:lpstr>
      <vt:lpstr>WP14: Observations </vt:lpstr>
      <vt:lpstr>WP15: Observations</vt:lpstr>
      <vt:lpstr>WP15: Observations</vt:lpstr>
      <vt:lpstr>What Worked Well? </vt:lpstr>
      <vt:lpstr>What Didn’t Work So Well? </vt:lpstr>
      <vt:lpstr>To Consider … </vt:lpstr>
      <vt:lpstr>AIDA++ </vt:lpstr>
      <vt:lpstr>AIDA++ </vt:lpstr>
      <vt:lpstr>AIDA++ </vt:lpstr>
      <vt:lpstr>Planning Elsewhere  </vt:lpstr>
      <vt:lpstr>Process: Basic Research Need</vt:lpstr>
      <vt:lpstr>Instrumentation BRN</vt:lpstr>
      <vt:lpstr>PRDs</vt:lpstr>
      <vt:lpstr>Conclusions</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Marcel Demarteau</cp:lastModifiedBy>
  <cp:revision>356</cp:revision>
  <cp:lastPrinted>2016-06-16T10:16:31Z</cp:lastPrinted>
  <dcterms:created xsi:type="dcterms:W3CDTF">2015-04-17T13:06:14Z</dcterms:created>
  <dcterms:modified xsi:type="dcterms:W3CDTF">2019-04-05T10:04:03Z</dcterms:modified>
</cp:coreProperties>
</file>