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3" r:id="rId3"/>
  </p:sldMasterIdLst>
  <p:notesMasterIdLst>
    <p:notesMasterId r:id="rId16"/>
  </p:notesMasterIdLst>
  <p:sldIdLst>
    <p:sldId id="304" r:id="rId4"/>
    <p:sldId id="349" r:id="rId5"/>
    <p:sldId id="342" r:id="rId6"/>
    <p:sldId id="343" r:id="rId7"/>
    <p:sldId id="354" r:id="rId8"/>
    <p:sldId id="344" r:id="rId9"/>
    <p:sldId id="345" r:id="rId10"/>
    <p:sldId id="355" r:id="rId11"/>
    <p:sldId id="260" r:id="rId12"/>
    <p:sldId id="348" r:id="rId13"/>
    <p:sldId id="353" r:id="rId14"/>
    <p:sldId id="270" r:id="rId15"/>
  </p:sldIdLst>
  <p:sldSz cx="9906000" cy="6858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170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E08C3-1A88-1A4B-91FE-9DEC40169134}" type="datetimeFigureOut">
              <a:rPr lang="it-IT" smtClean="0"/>
              <a:t>02/04/2019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AA89CD-BA19-A545-9B7F-0FA820DF6A83}" type="slidenum">
              <a:rPr lang="it-IT" smtClean="0"/>
              <a:t>‹N°›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1493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6806-87F6-49BE-B37C-8CC46D7A74BF}" type="datetimeFigureOut">
              <a:rPr lang="fr-FR" smtClean="0"/>
              <a:t>02/04/2019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1A7B0-94A7-4CF3-814A-4BB5B8C8C3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458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6806-87F6-49BE-B37C-8CC46D7A74BF}" type="datetimeFigureOut">
              <a:rPr lang="fr-FR" smtClean="0"/>
              <a:t>02/04/2019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1A7B0-94A7-4CF3-814A-4BB5B8C8C3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66841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088985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81041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6806-87F6-49BE-B37C-8CC46D7A74BF}" type="datetimeFigureOut">
              <a:rPr lang="fr-FR" smtClean="0"/>
              <a:t>02/04/2019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1A7B0-94A7-4CF3-814A-4BB5B8C8C3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8870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c 7"/>
          <p:cNvSpPr>
            <a:spLocks/>
          </p:cNvSpPr>
          <p:nvPr/>
        </p:nvSpPr>
        <p:spPr bwMode="auto">
          <a:xfrm flipV="1">
            <a:off x="9520770" y="6181725"/>
            <a:ext cx="159941" cy="1016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2075">
            <a:solidFill>
              <a:srgbClr val="D3121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4870450" y="5562609"/>
            <a:ext cx="343958" cy="752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4939242" y="5603875"/>
            <a:ext cx="383514" cy="6365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4889373" y="5595947"/>
            <a:ext cx="374915" cy="636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4753509" y="5651509"/>
            <a:ext cx="672439" cy="523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9" name="Rectangle 39"/>
          <p:cNvSpPr>
            <a:spLocks noChangeArrowheads="1"/>
          </p:cNvSpPr>
          <p:nvPr/>
        </p:nvSpPr>
        <p:spPr bwMode="auto">
          <a:xfrm>
            <a:off x="2" y="836613"/>
            <a:ext cx="428229" cy="6021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" name="Rectangle 40"/>
          <p:cNvSpPr>
            <a:spLocks noChangeArrowheads="1"/>
          </p:cNvSpPr>
          <p:nvPr/>
        </p:nvSpPr>
        <p:spPr bwMode="auto">
          <a:xfrm>
            <a:off x="9477777" y="836613"/>
            <a:ext cx="428228" cy="6021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1283" y="1476384"/>
            <a:ext cx="9293754" cy="2085975"/>
          </a:xfrm>
        </p:spPr>
        <p:txBody>
          <a:bodyPr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16441" y="3697288"/>
            <a:ext cx="9295475" cy="1752600"/>
          </a:xfrm>
        </p:spPr>
        <p:txBody>
          <a:bodyPr/>
          <a:lstStyle>
            <a:lvl1pPr marL="0" indent="0" algn="ctr">
              <a:buFontTx/>
              <a:buNone/>
              <a:defRPr b="1">
                <a:solidFill>
                  <a:srgbClr val="D31216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pic>
        <p:nvPicPr>
          <p:cNvPr id="31" name="Picture 2" descr="chipembeded 012"/>
          <p:cNvPicPr>
            <a:picLocks noChangeAspect="1" noChangeArrowheads="1"/>
          </p:cNvPicPr>
          <p:nvPr/>
        </p:nvPicPr>
        <p:blipFill rotWithShape="1">
          <a:blip r:embed="rId2" cstate="print">
            <a:lum bright="5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" t="11342" b="10225"/>
          <a:stretch/>
        </p:blipFill>
        <p:spPr bwMode="auto">
          <a:xfrm>
            <a:off x="5" y="1628800"/>
            <a:ext cx="9905999" cy="470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332658"/>
            <a:ext cx="9921092" cy="1341677"/>
          </a:xfrm>
          <a:prstGeom prst="rect">
            <a:avLst/>
          </a:prstGeom>
        </p:spPr>
      </p:pic>
      <p:cxnSp>
        <p:nvCxnSpPr>
          <p:cNvPr id="33" name="Connecteur droit 32"/>
          <p:cNvCxnSpPr/>
          <p:nvPr/>
        </p:nvCxnSpPr>
        <p:spPr>
          <a:xfrm>
            <a:off x="-15093" y="6334780"/>
            <a:ext cx="9921092" cy="0"/>
          </a:xfrm>
          <a:prstGeom prst="line">
            <a:avLst/>
          </a:prstGeom>
          <a:ln w="152400">
            <a:solidFill>
              <a:srgbClr val="A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0" y="6334789"/>
            <a:ext cx="990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O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rganization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for 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M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icro-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E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lectronics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desi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G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n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and </a:t>
            </a:r>
            <a:r>
              <a:rPr lang="fr-FR" sz="2400" dirty="0" smtClean="0">
                <a:solidFill>
                  <a:srgbClr val="FF0000"/>
                </a:solidFill>
                <a:latin typeface="Bryant Medium Compressed" pitchFamily="34" charset="0"/>
              </a:rPr>
              <a:t>A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pplications</a:t>
            </a:r>
            <a:endParaRPr lang="en-US" sz="2800" dirty="0">
              <a:solidFill>
                <a:srgbClr val="000000"/>
              </a:solidFill>
              <a:latin typeface="Bryant Medium Compressed" pitchFamily="34" charset="0"/>
            </a:endParaRPr>
          </a:p>
        </p:txBody>
      </p:sp>
      <p:pic>
        <p:nvPicPr>
          <p:cNvPr id="36" name="Picture 4" descr="http://www.cenbg.in2p3.fr/joliot-curie/IMG/logoCNRSIN2P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"/>
            <a:ext cx="2520611" cy="129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hipembeded 012"/>
          <p:cNvPicPr>
            <a:picLocks noChangeAspect="1" noChangeArrowheads="1"/>
          </p:cNvPicPr>
          <p:nvPr/>
        </p:nvPicPr>
        <p:blipFill rotWithShape="1">
          <a:blip r:embed="rId2" cstate="print">
            <a:lum bright="5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" t="11342" b="10225"/>
          <a:stretch/>
        </p:blipFill>
        <p:spPr bwMode="auto">
          <a:xfrm>
            <a:off x="5" y="1628800"/>
            <a:ext cx="9905999" cy="470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332658"/>
            <a:ext cx="9921092" cy="1341677"/>
          </a:xfrm>
          <a:prstGeom prst="rect">
            <a:avLst/>
          </a:prstGeom>
        </p:spPr>
      </p:pic>
      <p:cxnSp>
        <p:nvCxnSpPr>
          <p:cNvPr id="19" name="Connecteur droit 18"/>
          <p:cNvCxnSpPr/>
          <p:nvPr/>
        </p:nvCxnSpPr>
        <p:spPr>
          <a:xfrm>
            <a:off x="-15093" y="6334780"/>
            <a:ext cx="9921092" cy="0"/>
          </a:xfrm>
          <a:prstGeom prst="line">
            <a:avLst/>
          </a:prstGeom>
          <a:ln w="152400">
            <a:solidFill>
              <a:srgbClr val="A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0" y="6334789"/>
            <a:ext cx="990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O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rganization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for 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M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icro-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E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lectronics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desi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G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n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and </a:t>
            </a:r>
            <a:r>
              <a:rPr lang="fr-FR" sz="2400" dirty="0" smtClean="0">
                <a:solidFill>
                  <a:srgbClr val="FF0000"/>
                </a:solidFill>
                <a:latin typeface="Bryant Medium Compressed" pitchFamily="34" charset="0"/>
              </a:rPr>
              <a:t>A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pplications</a:t>
            </a:r>
            <a:endParaRPr lang="en-US" sz="2800" dirty="0">
              <a:solidFill>
                <a:srgbClr val="000000"/>
              </a:solidFill>
              <a:latin typeface="Bryant Medium Compressed" pitchFamily="34" charset="0"/>
            </a:endParaRPr>
          </a:p>
        </p:txBody>
      </p:sp>
      <p:pic>
        <p:nvPicPr>
          <p:cNvPr id="22" name="Picture 4" descr="http://www.cenbg.in2p3.fr/joliot-curie/IMG/logoCNRSIN2P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"/>
            <a:ext cx="2520611" cy="129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hipembeded 012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5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" t="11342" b="10225"/>
          <a:stretch/>
        </p:blipFill>
        <p:spPr bwMode="auto">
          <a:xfrm>
            <a:off x="5" y="1628800"/>
            <a:ext cx="9905999" cy="470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332658"/>
            <a:ext cx="9921092" cy="1341677"/>
          </a:xfrm>
          <a:prstGeom prst="rect">
            <a:avLst/>
          </a:prstGeom>
        </p:spPr>
      </p:pic>
      <p:cxnSp>
        <p:nvCxnSpPr>
          <p:cNvPr id="25" name="Connecteur droit 24"/>
          <p:cNvCxnSpPr/>
          <p:nvPr userDrawn="1"/>
        </p:nvCxnSpPr>
        <p:spPr>
          <a:xfrm>
            <a:off x="-15093" y="6334780"/>
            <a:ext cx="9921092" cy="0"/>
          </a:xfrm>
          <a:prstGeom prst="line">
            <a:avLst/>
          </a:prstGeom>
          <a:ln w="152400">
            <a:solidFill>
              <a:srgbClr val="A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 userDrawn="1"/>
        </p:nvSpPr>
        <p:spPr>
          <a:xfrm>
            <a:off x="0" y="6334789"/>
            <a:ext cx="990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O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rganization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for 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M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icro-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E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lectronics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desi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G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n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and </a:t>
            </a:r>
            <a:r>
              <a:rPr lang="fr-FR" sz="2400" dirty="0" smtClean="0">
                <a:solidFill>
                  <a:srgbClr val="FF0000"/>
                </a:solidFill>
                <a:latin typeface="Bryant Medium Compressed" pitchFamily="34" charset="0"/>
              </a:rPr>
              <a:t>A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pplications</a:t>
            </a:r>
            <a:endParaRPr lang="en-US" sz="2800" dirty="0">
              <a:solidFill>
                <a:srgbClr val="000000"/>
              </a:solidFill>
              <a:latin typeface="Bryant Medium Compressed" pitchFamily="34" charset="0"/>
            </a:endParaRPr>
          </a:p>
        </p:txBody>
      </p:sp>
      <p:pic>
        <p:nvPicPr>
          <p:cNvPr id="28" name="Picture 4" descr="http://www.cenbg.in2p3.fr/joliot-curie/IMG/logoCNRSIN2P3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"/>
            <a:ext cx="2520611" cy="129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Image 3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270" y="188640"/>
            <a:ext cx="2418710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0990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9"/>
            <a:ext cx="7410582" cy="620713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71728" y="6597650"/>
            <a:ext cx="8270479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pitchFamily="34" charset="0"/>
              </a:rPr>
              <a:t>CdLT  SiGe ROC ASICs   KEK seminar</a:t>
            </a:r>
            <a:endParaRPr lang="en-US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471A504-AE2C-4488-80ED-9ED6A4A57476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56428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56428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56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906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9185" y="892175"/>
            <a:ext cx="4639998" cy="5265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64284" y="892175"/>
            <a:ext cx="4641717" cy="5265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71728" y="6597650"/>
            <a:ext cx="8270479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pitchFamily="34" charset="0"/>
              </a:rPr>
              <a:t>CdLT  SiGe ROC ASICs   KEK seminar</a:t>
            </a: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9087379" y="6597361"/>
            <a:ext cx="818621" cy="249237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64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5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5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u pied de pag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71728" y="6597650"/>
            <a:ext cx="8270479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pitchFamily="34" charset="0"/>
              </a:rPr>
              <a:t>CdLT  SiGe ROC ASICs   KEK seminar</a:t>
            </a: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786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>
          <a:xfrm>
            <a:off x="271728" y="6597650"/>
            <a:ext cx="8270479" cy="215900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pitchFamily="34" charset="0"/>
              </a:rPr>
              <a:t>CdLT  SiGe ROC ASICs   KEK seminar</a:t>
            </a: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71728" y="6597650"/>
            <a:ext cx="8270479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pitchFamily="34" charset="0"/>
              </a:rPr>
              <a:t>CdLT  SiGe ROC ASICs   KEK seminar</a:t>
            </a: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9188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2" y="273059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71728" y="6597650"/>
            <a:ext cx="8270479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pitchFamily="34" charset="0"/>
              </a:rPr>
              <a:t>CdLT  SiGe ROC ASICs   KEK seminar</a:t>
            </a: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577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71728" y="6597650"/>
            <a:ext cx="8270479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pitchFamily="34" charset="0"/>
              </a:rPr>
              <a:t>CdLT  SiGe ROC ASICs   KEK seminar</a:t>
            </a: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812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6806-87F6-49BE-B37C-8CC46D7A74BF}" type="datetimeFigureOut">
              <a:rPr lang="fr-FR" smtClean="0"/>
              <a:t>02/04/2019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1A7B0-94A7-4CF3-814A-4BB5B8C8C3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5808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71728" y="6597650"/>
            <a:ext cx="8270479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pitchFamily="34" charset="0"/>
              </a:rPr>
              <a:t>CdLT  SiGe ROC ASICs   KEK seminar</a:t>
            </a: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5582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479374" y="9"/>
            <a:ext cx="2426626" cy="615791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94337" y="9"/>
            <a:ext cx="7119938" cy="615791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271728" y="6597650"/>
            <a:ext cx="8270479" cy="2159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pitchFamily="34" charset="0"/>
              </a:rPr>
              <a:t>CdLT  SiGe ROC ASICs   KEK seminar</a:t>
            </a: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6032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>
          <a:xfrm>
            <a:off x="271728" y="6597650"/>
            <a:ext cx="8270479" cy="215900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pitchFamily="34" charset="0"/>
              </a:rPr>
              <a:t>CdLT  SiGe ROC ASICs   KEK seminar</a:t>
            </a:r>
            <a:endParaRPr lang="fr-FR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D74C64A-F892-4D24-8DE4-95AE196E3A28}" type="slidenum">
              <a:rPr lang="fr-FR" smtClean="0">
                <a:solidFill>
                  <a:srgbClr val="000000"/>
                </a:solidFill>
              </a:rPr>
              <a:pPr/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rc 7"/>
          <p:cNvSpPr>
            <a:spLocks/>
          </p:cNvSpPr>
          <p:nvPr/>
        </p:nvSpPr>
        <p:spPr bwMode="auto">
          <a:xfrm flipV="1">
            <a:off x="9520767" y="6181725"/>
            <a:ext cx="159941" cy="101600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92075">
            <a:solidFill>
              <a:srgbClr val="D3121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4870450" y="5562601"/>
            <a:ext cx="343958" cy="752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4939242" y="5603875"/>
            <a:ext cx="383514" cy="6365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4889369" y="5595939"/>
            <a:ext cx="374915" cy="6365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4753505" y="5651501"/>
            <a:ext cx="672439" cy="523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9" name="Rectangle 39"/>
          <p:cNvSpPr>
            <a:spLocks noChangeArrowheads="1"/>
          </p:cNvSpPr>
          <p:nvPr/>
        </p:nvSpPr>
        <p:spPr bwMode="auto">
          <a:xfrm>
            <a:off x="0" y="836613"/>
            <a:ext cx="428229" cy="6021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" name="Rectangle 40"/>
          <p:cNvSpPr>
            <a:spLocks noChangeArrowheads="1"/>
          </p:cNvSpPr>
          <p:nvPr/>
        </p:nvSpPr>
        <p:spPr bwMode="auto">
          <a:xfrm>
            <a:off x="9477773" y="836613"/>
            <a:ext cx="428228" cy="60213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1283" y="1476376"/>
            <a:ext cx="9293754" cy="2085975"/>
          </a:xfrm>
        </p:spPr>
        <p:txBody>
          <a:bodyPr/>
          <a:lstStyle>
            <a:lvl1pPr algn="ctr"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du titre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16441" y="3697288"/>
            <a:ext cx="9295475" cy="1752600"/>
          </a:xfrm>
        </p:spPr>
        <p:txBody>
          <a:bodyPr/>
          <a:lstStyle>
            <a:lvl1pPr marL="0" indent="0" algn="ctr">
              <a:buFontTx/>
              <a:buNone/>
              <a:defRPr b="1">
                <a:solidFill>
                  <a:srgbClr val="D31216"/>
                </a:solidFill>
              </a:defRPr>
            </a:lvl1pPr>
          </a:lstStyle>
          <a:p>
            <a:pPr lvl="0"/>
            <a:r>
              <a:rPr lang="fr-FR" noProof="0" smtClean="0"/>
              <a:t>Cliquez pour modifier le style des sous-titres du masque</a:t>
            </a:r>
          </a:p>
        </p:txBody>
      </p:sp>
      <p:pic>
        <p:nvPicPr>
          <p:cNvPr id="31" name="Picture 2" descr="chipembeded 012"/>
          <p:cNvPicPr>
            <a:picLocks noChangeAspect="1" noChangeArrowheads="1"/>
          </p:cNvPicPr>
          <p:nvPr/>
        </p:nvPicPr>
        <p:blipFill rotWithShape="1">
          <a:blip r:embed="rId2" cstate="print">
            <a:lum bright="5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" t="11342" b="10225"/>
          <a:stretch/>
        </p:blipFill>
        <p:spPr bwMode="auto">
          <a:xfrm>
            <a:off x="1" y="1628800"/>
            <a:ext cx="9905999" cy="470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Image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2656"/>
            <a:ext cx="9921092" cy="1341677"/>
          </a:xfrm>
          <a:prstGeom prst="rect">
            <a:avLst/>
          </a:prstGeom>
        </p:spPr>
      </p:pic>
      <p:cxnSp>
        <p:nvCxnSpPr>
          <p:cNvPr id="33" name="Connecteur droit 32"/>
          <p:cNvCxnSpPr/>
          <p:nvPr/>
        </p:nvCxnSpPr>
        <p:spPr>
          <a:xfrm>
            <a:off x="-15093" y="6334780"/>
            <a:ext cx="9921092" cy="0"/>
          </a:xfrm>
          <a:prstGeom prst="line">
            <a:avLst/>
          </a:prstGeom>
          <a:ln w="152400">
            <a:solidFill>
              <a:srgbClr val="A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0" y="6334781"/>
            <a:ext cx="990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O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rganization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for 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M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icro-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E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lectronics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desi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G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n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and </a:t>
            </a:r>
            <a:r>
              <a:rPr lang="fr-FR" sz="2400" dirty="0" smtClean="0">
                <a:solidFill>
                  <a:srgbClr val="FF0000"/>
                </a:solidFill>
                <a:latin typeface="Bryant Medium Compressed" pitchFamily="34" charset="0"/>
              </a:rPr>
              <a:t>A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pplications</a:t>
            </a:r>
            <a:endParaRPr lang="en-US" sz="2800" dirty="0">
              <a:solidFill>
                <a:srgbClr val="000000"/>
              </a:solidFill>
              <a:latin typeface="Bryant Medium Compressed" pitchFamily="34" charset="0"/>
            </a:endParaRPr>
          </a:p>
        </p:txBody>
      </p:sp>
      <p:pic>
        <p:nvPicPr>
          <p:cNvPr id="36" name="Picture 4" descr="http://www.cenbg.in2p3.fr/joliot-curie/IMG/logoCNRSIN2P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520611" cy="129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hipembeded 012"/>
          <p:cNvPicPr>
            <a:picLocks noChangeAspect="1" noChangeArrowheads="1"/>
          </p:cNvPicPr>
          <p:nvPr/>
        </p:nvPicPr>
        <p:blipFill rotWithShape="1">
          <a:blip r:embed="rId2" cstate="print">
            <a:lum bright="5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" t="11342" b="10225"/>
          <a:stretch/>
        </p:blipFill>
        <p:spPr bwMode="auto">
          <a:xfrm>
            <a:off x="1" y="1628800"/>
            <a:ext cx="9905999" cy="470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2656"/>
            <a:ext cx="9921092" cy="1341677"/>
          </a:xfrm>
          <a:prstGeom prst="rect">
            <a:avLst/>
          </a:prstGeom>
        </p:spPr>
      </p:pic>
      <p:cxnSp>
        <p:nvCxnSpPr>
          <p:cNvPr id="19" name="Connecteur droit 18"/>
          <p:cNvCxnSpPr/>
          <p:nvPr/>
        </p:nvCxnSpPr>
        <p:spPr>
          <a:xfrm>
            <a:off x="-15093" y="6334780"/>
            <a:ext cx="9921092" cy="0"/>
          </a:xfrm>
          <a:prstGeom prst="line">
            <a:avLst/>
          </a:prstGeom>
          <a:ln w="152400">
            <a:solidFill>
              <a:srgbClr val="A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0" y="6334781"/>
            <a:ext cx="990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O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rganization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for 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M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icro-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E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lectronics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desi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G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n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and </a:t>
            </a:r>
            <a:r>
              <a:rPr lang="fr-FR" sz="2400" dirty="0" smtClean="0">
                <a:solidFill>
                  <a:srgbClr val="FF0000"/>
                </a:solidFill>
                <a:latin typeface="Bryant Medium Compressed" pitchFamily="34" charset="0"/>
              </a:rPr>
              <a:t>A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pplications</a:t>
            </a:r>
            <a:endParaRPr lang="en-US" sz="2800" dirty="0">
              <a:solidFill>
                <a:srgbClr val="000000"/>
              </a:solidFill>
              <a:latin typeface="Bryant Medium Compressed" pitchFamily="34" charset="0"/>
            </a:endParaRPr>
          </a:p>
        </p:txBody>
      </p:sp>
      <p:pic>
        <p:nvPicPr>
          <p:cNvPr id="22" name="Picture 4" descr="http://www.cenbg.in2p3.fr/joliot-curie/IMG/logoCNRSIN2P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520611" cy="129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hipembeded 012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50000" contrast="-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82" t="11342" b="10225"/>
          <a:stretch/>
        </p:blipFill>
        <p:spPr bwMode="auto">
          <a:xfrm>
            <a:off x="1" y="1628800"/>
            <a:ext cx="9905999" cy="4705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Imag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2656"/>
            <a:ext cx="9921092" cy="1341677"/>
          </a:xfrm>
          <a:prstGeom prst="rect">
            <a:avLst/>
          </a:prstGeom>
        </p:spPr>
      </p:pic>
      <p:cxnSp>
        <p:nvCxnSpPr>
          <p:cNvPr id="25" name="Connecteur droit 24"/>
          <p:cNvCxnSpPr/>
          <p:nvPr userDrawn="1"/>
        </p:nvCxnSpPr>
        <p:spPr>
          <a:xfrm>
            <a:off x="-15093" y="6334780"/>
            <a:ext cx="9921092" cy="0"/>
          </a:xfrm>
          <a:prstGeom prst="line">
            <a:avLst/>
          </a:prstGeom>
          <a:ln w="152400">
            <a:solidFill>
              <a:srgbClr val="AA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 userDrawn="1"/>
        </p:nvSpPr>
        <p:spPr>
          <a:xfrm>
            <a:off x="0" y="6334781"/>
            <a:ext cx="990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O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rganization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for 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M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icro-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E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lectronics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desi</a:t>
            </a:r>
            <a:r>
              <a:rPr lang="fr-FR" sz="2400" dirty="0" err="1" smtClean="0">
                <a:solidFill>
                  <a:srgbClr val="FF0000"/>
                </a:solidFill>
                <a:latin typeface="Bryant Medium Compressed" pitchFamily="34" charset="0"/>
              </a:rPr>
              <a:t>G</a:t>
            </a:r>
            <a:r>
              <a:rPr lang="fr-FR" sz="2400" dirty="0" err="1" smtClean="0">
                <a:solidFill>
                  <a:srgbClr val="000000"/>
                </a:solidFill>
                <a:latin typeface="Bryant Medium Compressed" pitchFamily="34" charset="0"/>
              </a:rPr>
              <a:t>n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 and </a:t>
            </a:r>
            <a:r>
              <a:rPr lang="fr-FR" sz="2400" dirty="0" smtClean="0">
                <a:solidFill>
                  <a:srgbClr val="FF0000"/>
                </a:solidFill>
                <a:latin typeface="Bryant Medium Compressed" pitchFamily="34" charset="0"/>
              </a:rPr>
              <a:t>A</a:t>
            </a:r>
            <a:r>
              <a:rPr lang="fr-FR" sz="2400" dirty="0" smtClean="0">
                <a:solidFill>
                  <a:srgbClr val="000000"/>
                </a:solidFill>
                <a:latin typeface="Bryant Medium Compressed" pitchFamily="34" charset="0"/>
              </a:rPr>
              <a:t>pplications</a:t>
            </a:r>
            <a:endParaRPr lang="en-US" sz="2800" dirty="0">
              <a:solidFill>
                <a:srgbClr val="000000"/>
              </a:solidFill>
              <a:latin typeface="Bryant Medium Compressed" pitchFamily="34" charset="0"/>
            </a:endParaRPr>
          </a:p>
        </p:txBody>
      </p:sp>
      <p:pic>
        <p:nvPicPr>
          <p:cNvPr id="28" name="Picture 4" descr="http://www.cenbg.in2p3.fr/joliot-curie/IMG/logoCNRSIN2P3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2520611" cy="129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Image 3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269" y="188640"/>
            <a:ext cx="2418710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0990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"/>
            <a:ext cx="7410582" cy="620713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AIDA WP14 meeting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471A504-AE2C-4488-80ED-9ED6A4A57476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564286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56428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56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9061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9185" y="892175"/>
            <a:ext cx="4639998" cy="5265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64283" y="892175"/>
            <a:ext cx="4641717" cy="5265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AIDA WP14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9087379" y="6597353"/>
            <a:ext cx="818621" cy="249237"/>
          </a:xfrm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641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AIDA WP14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78619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AIDA WP14 meeting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AIDA WP14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9188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AIDA WP14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657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5882" y="1709747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75882" y="4589472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6806-87F6-49BE-B37C-8CC46D7A74BF}" type="datetimeFigureOut">
              <a:rPr lang="fr-FR" smtClean="0"/>
              <a:t>02/04/2019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1A7B0-94A7-4CF3-814A-4BB5B8C8C3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981142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AIDA WP14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8120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AIDA WP14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5582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479374" y="1"/>
            <a:ext cx="2426626" cy="615791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94337" y="1"/>
            <a:ext cx="7119938" cy="615791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AIDA WP14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1974DF9-AD47-4691-BA21-BBFCE3637A9A}" type="slidenum">
              <a:rPr lang="en-US" smtClean="0">
                <a:solidFill>
                  <a:srgbClr val="000000"/>
                </a:solidFill>
              </a:rPr>
              <a:pPr/>
              <a:t>‹N°›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160327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AIDA WP14 meeting</a:t>
            </a: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D74C64A-F892-4D24-8DE4-95AE196E3A28}" type="slidenum">
              <a:rPr lang="fr-FR" smtClean="0">
                <a:solidFill>
                  <a:srgbClr val="000000"/>
                </a:solidFill>
              </a:rPr>
              <a:pPr/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6806-87F6-49BE-B37C-8CC46D7A74BF}" type="datetimeFigureOut">
              <a:rPr lang="fr-FR" smtClean="0"/>
              <a:t>02/04/2019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1A7B0-94A7-4CF3-814A-4BB5B8C8C3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2873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2331" y="365129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6806-87F6-49BE-B37C-8CC46D7A74BF}" type="datetimeFigureOut">
              <a:rPr lang="fr-FR" smtClean="0"/>
              <a:t>02/04/2019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1A7B0-94A7-4CF3-814A-4BB5B8C8C3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3401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6806-87F6-49BE-B37C-8CC46D7A74BF}" type="datetimeFigureOut">
              <a:rPr lang="fr-FR" smtClean="0"/>
              <a:t>02/04/2019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1A7B0-94A7-4CF3-814A-4BB5B8C8C3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0939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6806-87F6-49BE-B37C-8CC46D7A74BF}" type="datetimeFigureOut">
              <a:rPr lang="fr-FR" smtClean="0"/>
              <a:t>02/04/2019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1A7B0-94A7-4CF3-814A-4BB5B8C8C3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0763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2332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11340" y="987434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2332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6806-87F6-49BE-B37C-8CC46D7A74BF}" type="datetimeFigureOut">
              <a:rPr lang="fr-FR" smtClean="0"/>
              <a:t>02/04/2019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1A7B0-94A7-4CF3-814A-4BB5B8C8C3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3138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2332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211340" y="987434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2332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6806-87F6-49BE-B37C-8CC46D7A74BF}" type="datetimeFigureOut">
              <a:rPr lang="fr-FR" smtClean="0"/>
              <a:t>02/04/2019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1A7B0-94A7-4CF3-814A-4BB5B8C8C3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91654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1042" y="365129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1042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1038" y="635635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26806-87F6-49BE-B37C-8CC46D7A74BF}" type="datetimeFigureOut">
              <a:rPr lang="fr-FR" smtClean="0"/>
              <a:t>02/04/2019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81367" y="6356359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996113" y="6356359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1A7B0-94A7-4CF3-814A-4BB5B8C8C3A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8008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4337" y="9"/>
            <a:ext cx="7410582" cy="62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9185" y="892175"/>
            <a:ext cx="9018318" cy="526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860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87379" y="6608772"/>
            <a:ext cx="818621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C00000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D74C64A-F892-4D24-8DE4-95AE196E3A2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56428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5642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94337" y="1"/>
            <a:ext cx="7410582" cy="620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9185" y="892175"/>
            <a:ext cx="9018318" cy="5265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</a:p>
        </p:txBody>
      </p:sp>
      <p:sp>
        <p:nvSpPr>
          <p:cNvPr id="8602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1727" y="6597650"/>
            <a:ext cx="8270479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900" b="1" smtClean="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000000"/>
                </a:solidFill>
              </a:rPr>
              <a:t>AIDA WP14 meeting</a:t>
            </a: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860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87379" y="6608764"/>
            <a:ext cx="818621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C00000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D74C64A-F892-4D24-8DE4-95AE196E3A2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‹N°›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56428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5642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C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D3121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3" y="3"/>
            <a:ext cx="9909102" cy="1255889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1731245" y="1619361"/>
            <a:ext cx="7077001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4400" dirty="0" smtClean="0"/>
              <a:t>WP4 Status Report</a:t>
            </a:r>
          </a:p>
          <a:p>
            <a:pPr algn="ctr"/>
            <a:endParaRPr lang="it-IT" sz="3600" dirty="0"/>
          </a:p>
          <a:p>
            <a:pPr algn="ctr"/>
            <a:r>
              <a:rPr lang="it-IT" sz="3600" dirty="0" smtClean="0"/>
              <a:t>Christophe de la </a:t>
            </a:r>
            <a:r>
              <a:rPr lang="it-IT" sz="3600" dirty="0" err="1" smtClean="0"/>
              <a:t>Taille</a:t>
            </a:r>
            <a:r>
              <a:rPr lang="it-IT" sz="3600" dirty="0" smtClean="0"/>
              <a:t> (CNRS/IN2P3) </a:t>
            </a:r>
          </a:p>
          <a:p>
            <a:pPr algn="ctr"/>
            <a:r>
              <a:rPr lang="it-IT" sz="3600" dirty="0" smtClean="0"/>
              <a:t>Valerio Re (INFN/</a:t>
            </a:r>
            <a:r>
              <a:rPr lang="it-IT" sz="3600" dirty="0" err="1" smtClean="0"/>
              <a:t>Univ</a:t>
            </a:r>
            <a:r>
              <a:rPr lang="it-IT" sz="3600" dirty="0" smtClean="0"/>
              <a:t>. Bergamo) </a:t>
            </a:r>
          </a:p>
          <a:p>
            <a:pPr algn="ctr"/>
            <a:endParaRPr lang="it-IT" sz="3600" dirty="0"/>
          </a:p>
          <a:p>
            <a:pPr algn="ctr"/>
            <a:endParaRPr lang="it-IT" sz="3600" dirty="0" smtClean="0"/>
          </a:p>
          <a:p>
            <a:pPr algn="ctr"/>
            <a:r>
              <a:rPr lang="it-IT" sz="2800" dirty="0" smtClean="0"/>
              <a:t>April 3rd, 2019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058683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432979" y="104248"/>
            <a:ext cx="7298938" cy="1143000"/>
          </a:xfrm>
        </p:spPr>
        <p:txBody>
          <a:bodyPr/>
          <a:lstStyle/>
          <a:p>
            <a:r>
              <a:rPr lang="en-US" dirty="0" smtClean="0"/>
              <a:t>Goals of TSV processing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95300" y="1409550"/>
            <a:ext cx="9042560" cy="471661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RD53A chip and other chips in the RD53A engineering run are designed so that they are “TSV enabled” (i.e. , compliant with TSV design rules); this involves the peripheral bonding pad regions</a:t>
            </a:r>
          </a:p>
          <a:p>
            <a:r>
              <a:rPr lang="it-IT" dirty="0"/>
              <a:t>MS4.7 Selection of TSV process  M14 (June 2016) was accomplished: both processes (IZM and CEA-LETI) were selected for the following stages of WP4</a:t>
            </a:r>
            <a:endParaRPr lang="en-US" dirty="0"/>
          </a:p>
          <a:p>
            <a:r>
              <a:rPr lang="it-IT" b="1" dirty="0" err="1" smtClean="0">
                <a:solidFill>
                  <a:srgbClr val="FF0000"/>
                </a:solidFill>
              </a:rPr>
              <a:t>We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have</a:t>
            </a:r>
            <a:r>
              <a:rPr lang="it-IT" b="1" dirty="0" smtClean="0">
                <a:solidFill>
                  <a:srgbClr val="FF0000"/>
                </a:solidFill>
              </a:rPr>
              <a:t> a </a:t>
            </a:r>
            <a:r>
              <a:rPr lang="it-IT" b="1" dirty="0" err="1" smtClean="0">
                <a:solidFill>
                  <a:srgbClr val="FF0000"/>
                </a:solidFill>
              </a:rPr>
              <a:t>deliverable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concerning</a:t>
            </a:r>
            <a:r>
              <a:rPr lang="it-IT" b="1" dirty="0" smtClean="0">
                <a:solidFill>
                  <a:srgbClr val="FF0000"/>
                </a:solidFill>
              </a:rPr>
              <a:t> TSV processing in 65 nm </a:t>
            </a:r>
            <a:r>
              <a:rPr lang="it-IT" b="1" dirty="0" err="1" smtClean="0">
                <a:solidFill>
                  <a:srgbClr val="FF0000"/>
                </a:solidFill>
              </a:rPr>
              <a:t>wafers</a:t>
            </a:r>
            <a:r>
              <a:rPr lang="it-IT" b="1" dirty="0" smtClean="0">
                <a:solidFill>
                  <a:srgbClr val="FF0000"/>
                </a:solidFill>
              </a:rPr>
              <a:t>: the 1-year AIDA-2020 </a:t>
            </a:r>
            <a:r>
              <a:rPr lang="it-IT" b="1" dirty="0" err="1" smtClean="0">
                <a:solidFill>
                  <a:srgbClr val="FF0000"/>
                </a:solidFill>
              </a:rPr>
              <a:t>extension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err="1" smtClean="0">
                <a:solidFill>
                  <a:srgbClr val="FF0000"/>
                </a:solidFill>
              </a:rPr>
              <a:t>gives</a:t>
            </a:r>
            <a:r>
              <a:rPr lang="it-IT" b="1" dirty="0" smtClean="0">
                <a:solidFill>
                  <a:srgbClr val="FF0000"/>
                </a:solidFill>
              </a:rPr>
              <a:t> more time to </a:t>
            </a:r>
            <a:r>
              <a:rPr lang="it-IT" b="1" dirty="0" err="1" smtClean="0">
                <a:solidFill>
                  <a:srgbClr val="FF0000"/>
                </a:solidFill>
              </a:rPr>
              <a:t>this</a:t>
            </a:r>
            <a:r>
              <a:rPr lang="it-IT" b="1" dirty="0" smtClean="0">
                <a:solidFill>
                  <a:srgbClr val="FF0000"/>
                </a:solidFill>
              </a:rPr>
              <a:t> task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1213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3504" y="0"/>
            <a:ext cx="8543925" cy="902677"/>
          </a:xfrm>
        </p:spPr>
        <p:txBody>
          <a:bodyPr/>
          <a:lstStyle/>
          <a:p>
            <a:r>
              <a:rPr lang="it-IT" dirty="0" err="1" smtClean="0"/>
              <a:t>Next</a:t>
            </a:r>
            <a:r>
              <a:rPr lang="it-IT" dirty="0" smtClean="0"/>
              <a:t> </a:t>
            </a:r>
            <a:r>
              <a:rPr lang="it-IT" dirty="0" err="1" smtClean="0"/>
              <a:t>steps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3504" y="902677"/>
            <a:ext cx="9400804" cy="4351338"/>
          </a:xfrm>
        </p:spPr>
        <p:txBody>
          <a:bodyPr>
            <a:noAutofit/>
          </a:bodyPr>
          <a:lstStyle/>
          <a:p>
            <a:endParaRPr lang="it-IT" sz="2400" dirty="0"/>
          </a:p>
          <a:p>
            <a:r>
              <a:rPr lang="it-IT" sz="2400" dirty="0" smtClean="0"/>
              <a:t>Preliminary </a:t>
            </a:r>
            <a:r>
              <a:rPr lang="it-IT" sz="2400" dirty="0" err="1" smtClean="0"/>
              <a:t>steps</a:t>
            </a:r>
            <a:r>
              <a:rPr lang="it-IT" sz="2400" dirty="0" smtClean="0"/>
              <a:t> </a:t>
            </a:r>
            <a:r>
              <a:rPr lang="it-IT" sz="2400" dirty="0" err="1" smtClean="0"/>
              <a:t>were</a:t>
            </a:r>
            <a:r>
              <a:rPr lang="it-IT" sz="2400" dirty="0" smtClean="0"/>
              <a:t> made with the TSV provider; </a:t>
            </a:r>
            <a:r>
              <a:rPr lang="it-IT" sz="2400" dirty="0" err="1" smtClean="0"/>
              <a:t>we</a:t>
            </a:r>
            <a:r>
              <a:rPr lang="it-IT" sz="2400" dirty="0" smtClean="0"/>
              <a:t> are </a:t>
            </a:r>
            <a:r>
              <a:rPr lang="it-IT" sz="2400" dirty="0" err="1" smtClean="0"/>
              <a:t>trying</a:t>
            </a:r>
            <a:r>
              <a:rPr lang="it-IT" sz="2400" dirty="0" smtClean="0"/>
              <a:t> to benefit from the </a:t>
            </a:r>
            <a:r>
              <a:rPr lang="it-IT" sz="2400" dirty="0" err="1" smtClean="0"/>
              <a:t>experience</a:t>
            </a:r>
            <a:r>
              <a:rPr lang="it-IT" sz="2400" dirty="0" smtClean="0"/>
              <a:t> by the Bonn </a:t>
            </a:r>
            <a:r>
              <a:rPr lang="it-IT" sz="2400" dirty="0" err="1" smtClean="0"/>
              <a:t>group</a:t>
            </a:r>
            <a:r>
              <a:rPr lang="it-IT" sz="2400" dirty="0" smtClean="0"/>
              <a:t> in the WP2-funded </a:t>
            </a:r>
            <a:r>
              <a:rPr lang="it-IT" sz="2400" dirty="0" err="1" smtClean="0"/>
              <a:t>project</a:t>
            </a:r>
            <a:r>
              <a:rPr lang="it-IT" sz="2400" dirty="0" smtClean="0"/>
              <a:t> (Advanced </a:t>
            </a:r>
            <a:r>
              <a:rPr lang="it-IT" sz="2400" dirty="0" err="1" smtClean="0"/>
              <a:t>Through</a:t>
            </a:r>
            <a:r>
              <a:rPr lang="it-IT" sz="2400" dirty="0" smtClean="0"/>
              <a:t> </a:t>
            </a:r>
            <a:r>
              <a:rPr lang="it-IT" sz="2400" dirty="0" err="1" smtClean="0"/>
              <a:t>Silicon</a:t>
            </a:r>
            <a:r>
              <a:rPr lang="it-IT" sz="2400" dirty="0" smtClean="0"/>
              <a:t> </a:t>
            </a:r>
            <a:r>
              <a:rPr lang="it-IT" sz="2400" dirty="0" err="1" smtClean="0"/>
              <a:t>Vias</a:t>
            </a:r>
            <a:r>
              <a:rPr lang="it-IT" sz="2400" dirty="0" smtClean="0"/>
              <a:t> for Pixel Detectors), in partnership with </a:t>
            </a:r>
            <a:r>
              <a:rPr lang="it-IT" sz="2400" dirty="0" err="1" smtClean="0"/>
              <a:t>Fraunhofer</a:t>
            </a:r>
            <a:r>
              <a:rPr lang="it-IT" sz="2400" dirty="0" smtClean="0"/>
              <a:t> IZM</a:t>
            </a:r>
          </a:p>
          <a:p>
            <a:endParaRPr lang="it-IT" sz="2400" dirty="0"/>
          </a:p>
          <a:p>
            <a:r>
              <a:rPr lang="en-US" sz="2400" dirty="0" smtClean="0"/>
              <a:t>TSV process </a:t>
            </a:r>
            <a:r>
              <a:rPr lang="en-US" sz="2400" dirty="0"/>
              <a:t>setup </a:t>
            </a:r>
            <a:r>
              <a:rPr lang="en-US" sz="2400" dirty="0" smtClean="0"/>
              <a:t>is </a:t>
            </a:r>
            <a:r>
              <a:rPr lang="en-US" sz="2400" dirty="0"/>
              <a:t>connected with destructive inspection at wafer level. </a:t>
            </a:r>
            <a:r>
              <a:rPr lang="en-US" sz="2400" dirty="0" smtClean="0"/>
              <a:t>The </a:t>
            </a:r>
            <a:r>
              <a:rPr lang="en-US" sz="2400" dirty="0"/>
              <a:t>gds2 layout data of M1-2 BEOL-layer with location of TSVs </a:t>
            </a:r>
            <a:r>
              <a:rPr lang="en-US" sz="2400" dirty="0" smtClean="0"/>
              <a:t>is needed and </a:t>
            </a:r>
            <a:r>
              <a:rPr lang="en-US" sz="2400" dirty="0"/>
              <a:t>the backside RDL design with contact pads.</a:t>
            </a:r>
            <a:endParaRPr lang="it-IT" sz="2400" dirty="0" smtClean="0"/>
          </a:p>
          <a:p>
            <a:endParaRPr lang="it-IT" sz="2400" dirty="0"/>
          </a:p>
          <a:p>
            <a:r>
              <a:rPr lang="it-IT" sz="2400" dirty="0" smtClean="0"/>
              <a:t>In the WP4 CERN budget, we have 81,600 CHF that we agreed to spend for wafer purchase and TSV processing. </a:t>
            </a:r>
            <a:endParaRPr lang="it-IT" sz="2400" dirty="0" smtClean="0"/>
          </a:p>
          <a:p>
            <a:endParaRPr lang="it-IT" sz="2400" dirty="0"/>
          </a:p>
          <a:p>
            <a:r>
              <a:rPr lang="it-IT" sz="2400" dirty="0" smtClean="0">
                <a:solidFill>
                  <a:srgbClr val="FF0000"/>
                </a:solidFill>
              </a:rPr>
              <a:t>More news today in the meeting</a:t>
            </a:r>
            <a:endParaRPr lang="it-IT" sz="2400" dirty="0">
              <a:solidFill>
                <a:srgbClr val="FF0000"/>
              </a:solidFill>
            </a:endParaRPr>
          </a:p>
          <a:p>
            <a:endParaRPr lang="it-IT" sz="2400" dirty="0"/>
          </a:p>
        </p:txBody>
      </p:sp>
    </p:spTree>
    <p:extLst>
      <p:ext uri="{BB962C8B-B14F-4D97-AF65-F5344CB8AC3E}">
        <p14:creationId xmlns:p14="http://schemas.microsoft.com/office/powerpoint/2010/main" val="7922176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323986" y="-1"/>
            <a:ext cx="9426495" cy="75156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Comic Sans MS"/>
                <a:cs typeface="Comic Sans MS"/>
              </a:rPr>
              <a:t>WP4 </a:t>
            </a:r>
            <a:r>
              <a:rPr lang="fr-FR" sz="3200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outlook</a:t>
            </a:r>
            <a:endParaRPr lang="fr-FR" sz="32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1" y="1434470"/>
            <a:ext cx="9789880" cy="43502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WP4 has accomplished its deliverables D4.1 and D4.2; work will go on with 65 nm and 130 nm CMOS readout chips</a:t>
            </a:r>
          </a:p>
          <a:p>
            <a:endParaRPr lang="en-US" dirty="0" smtClean="0"/>
          </a:p>
          <a:p>
            <a:r>
              <a:rPr lang="en-US" dirty="0" smtClean="0"/>
              <a:t>We will profit from AIDA2020 1-year extension to give more time to deliverable D4.3 (TSVs)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We now need to discuss possible contribution in the future call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Note : don’t forget to quote AIDA2020 in your publications. 	WP4 is way below average…</a:t>
            </a:r>
            <a:endParaRPr lang="en-US" dirty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 smtClean="0"/>
          </a:p>
          <a:p>
            <a:endParaRPr lang="it-IT" dirty="0" smtClean="0">
              <a:latin typeface="Comic Sans MS"/>
              <a:cs typeface="Comic Sans MS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it-IT" dirty="0"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84159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contenuto 2"/>
          <p:cNvSpPr>
            <a:spLocks noGrp="1"/>
          </p:cNvSpPr>
          <p:nvPr>
            <p:ph idx="1"/>
          </p:nvPr>
        </p:nvSpPr>
        <p:spPr>
          <a:xfrm>
            <a:off x="227455" y="1747886"/>
            <a:ext cx="9051628" cy="2580081"/>
          </a:xfrm>
        </p:spPr>
        <p:txBody>
          <a:bodyPr>
            <a:noAutofit/>
          </a:bodyPr>
          <a:lstStyle/>
          <a:p>
            <a:r>
              <a:rPr lang="it-IT" sz="2400" dirty="0"/>
              <a:t>D4.1 	CMOS 65 nm </a:t>
            </a:r>
            <a:r>
              <a:rPr lang="it-IT" sz="2400" dirty="0" err="1"/>
              <a:t>engineering</a:t>
            </a:r>
            <a:r>
              <a:rPr lang="it-IT" sz="2400" dirty="0"/>
              <a:t> </a:t>
            </a:r>
            <a:r>
              <a:rPr lang="it-IT" sz="2400" dirty="0" err="1"/>
              <a:t>run</a:t>
            </a:r>
            <a:r>
              <a:rPr lang="it-IT" sz="2400" dirty="0"/>
              <a:t> </a:t>
            </a:r>
            <a:r>
              <a:rPr lang="it-IT" sz="2400" i="1" dirty="0"/>
              <a:t>(</a:t>
            </a:r>
            <a:r>
              <a:rPr lang="it-IT" sz="2400" i="1" dirty="0" err="1"/>
              <a:t>availability</a:t>
            </a:r>
            <a:r>
              <a:rPr lang="it-IT" sz="2400" i="1" dirty="0"/>
              <a:t> of the </a:t>
            </a:r>
            <a:r>
              <a:rPr lang="it-IT" sz="2400" i="1" dirty="0" err="1"/>
              <a:t>run</a:t>
            </a:r>
            <a:r>
              <a:rPr lang="it-IT" sz="2400" i="1" dirty="0"/>
              <a:t> with the “ATLAS/CMS” and CLICPIX pixel chips) </a:t>
            </a:r>
            <a:r>
              <a:rPr lang="it-IT" sz="2400" dirty="0"/>
              <a:t>	(</a:t>
            </a:r>
            <a:r>
              <a:rPr lang="it-IT" sz="2400" dirty="0" smtClean="0"/>
              <a:t>CERN) </a:t>
            </a:r>
            <a:r>
              <a:rPr lang="it-IT" sz="2400" dirty="0"/>
              <a:t>	</a:t>
            </a:r>
            <a:endParaRPr lang="it-IT" sz="2400" dirty="0" smtClean="0"/>
          </a:p>
          <a:p>
            <a:pPr marL="0" indent="0">
              <a:buNone/>
            </a:pPr>
            <a:r>
              <a:rPr lang="it-IT" sz="2400" dirty="0"/>
              <a:t>	</a:t>
            </a:r>
            <a:r>
              <a:rPr lang="it-IT" sz="2400" dirty="0" smtClean="0"/>
              <a:t>M36 (April 30, 2018)</a:t>
            </a:r>
            <a:r>
              <a:rPr lang="it-IT" sz="2400" dirty="0"/>
              <a:t>	</a:t>
            </a:r>
            <a:r>
              <a:rPr lang="it-IT" sz="2400" dirty="0" smtClean="0">
                <a:solidFill>
                  <a:srgbClr val="FF0000"/>
                </a:solidFill>
              </a:rPr>
              <a:t>ACCOMPLISHED</a:t>
            </a:r>
          </a:p>
          <a:p>
            <a:r>
              <a:rPr lang="it-IT" sz="2400" dirty="0" smtClean="0">
                <a:solidFill>
                  <a:srgbClr val="0070C0"/>
                </a:solidFill>
              </a:rPr>
              <a:t>M95 test report of D4.1 M44 (28 feb 19)</a:t>
            </a:r>
            <a:r>
              <a:rPr lang="it-IT" sz="2400" dirty="0" smtClean="0">
                <a:solidFill>
                  <a:srgbClr val="FF0000"/>
                </a:solidFill>
              </a:rPr>
              <a:t> : accomplished</a:t>
            </a:r>
            <a:endParaRPr lang="it-IT" sz="2400" dirty="0"/>
          </a:p>
          <a:p>
            <a:r>
              <a:rPr lang="it-IT" sz="2400" dirty="0"/>
              <a:t>D4.2 	BICMOS </a:t>
            </a:r>
            <a:r>
              <a:rPr lang="it-IT" sz="2400" dirty="0" err="1"/>
              <a:t>SiGe</a:t>
            </a:r>
            <a:r>
              <a:rPr lang="it-IT" sz="2400" dirty="0"/>
              <a:t> </a:t>
            </a:r>
            <a:r>
              <a:rPr lang="it-IT" sz="2400" dirty="0" err="1"/>
              <a:t>engineering</a:t>
            </a:r>
            <a:r>
              <a:rPr lang="it-IT" sz="2400" dirty="0"/>
              <a:t> </a:t>
            </a:r>
            <a:r>
              <a:rPr lang="it-IT" sz="2400" dirty="0" err="1"/>
              <a:t>run</a:t>
            </a:r>
            <a:r>
              <a:rPr lang="it-IT" sz="2400" dirty="0"/>
              <a:t> </a:t>
            </a:r>
            <a:r>
              <a:rPr lang="it-IT" sz="2400" i="1" dirty="0"/>
              <a:t>(</a:t>
            </a:r>
            <a:r>
              <a:rPr lang="it-IT" sz="2400" i="1" dirty="0" err="1"/>
              <a:t>availability</a:t>
            </a:r>
            <a:r>
              <a:rPr lang="it-IT" sz="2400" i="1" dirty="0"/>
              <a:t> of </a:t>
            </a:r>
            <a:r>
              <a:rPr lang="it-IT" sz="2400" i="1" dirty="0" err="1"/>
              <a:t>run</a:t>
            </a:r>
            <a:r>
              <a:rPr lang="it-IT" sz="2400" i="1" dirty="0"/>
              <a:t> with </a:t>
            </a:r>
            <a:r>
              <a:rPr lang="it-IT" sz="2400" i="1" dirty="0" err="1"/>
              <a:t>SiPM</a:t>
            </a:r>
            <a:r>
              <a:rPr lang="it-IT" sz="2400" i="1" dirty="0"/>
              <a:t> calorimeter-WP14 and gas detectors-WP13 chips</a:t>
            </a:r>
            <a:r>
              <a:rPr lang="it-IT" sz="2400" i="1" dirty="0" smtClean="0"/>
              <a:t>)</a:t>
            </a:r>
            <a:r>
              <a:rPr lang="it-IT" sz="2400" dirty="0" smtClean="0"/>
              <a:t> </a:t>
            </a:r>
            <a:r>
              <a:rPr lang="it-IT" sz="2400" dirty="0"/>
              <a:t>(</a:t>
            </a:r>
            <a:r>
              <a:rPr lang="it-IT" sz="2400" dirty="0" smtClean="0"/>
              <a:t>CNRS) </a:t>
            </a:r>
          </a:p>
          <a:p>
            <a:pPr marL="0" indent="0">
              <a:buNone/>
            </a:pPr>
            <a:r>
              <a:rPr lang="it-IT" sz="2400" dirty="0"/>
              <a:t>	</a:t>
            </a:r>
            <a:r>
              <a:rPr lang="it-IT" sz="2400" dirty="0" smtClean="0"/>
              <a:t>M36 </a:t>
            </a:r>
            <a:r>
              <a:rPr lang="it-IT" sz="2400" dirty="0"/>
              <a:t>(April 30, </a:t>
            </a:r>
            <a:r>
              <a:rPr lang="it-IT" sz="2400" dirty="0" smtClean="0"/>
              <a:t>2018)	</a:t>
            </a:r>
            <a:r>
              <a:rPr lang="it-IT" sz="2400" dirty="0" smtClean="0">
                <a:solidFill>
                  <a:srgbClr val="FF0000"/>
                </a:solidFill>
              </a:rPr>
              <a:t>ACCOMPLISHED</a:t>
            </a:r>
            <a:endParaRPr lang="it-IT" sz="2400" dirty="0" smtClean="0"/>
          </a:p>
          <a:p>
            <a:r>
              <a:rPr lang="it-IT" sz="2400" dirty="0">
                <a:solidFill>
                  <a:srgbClr val="0070C0"/>
                </a:solidFill>
              </a:rPr>
              <a:t>M95 test report of D4.1 M44 (28 feb 19)</a:t>
            </a:r>
            <a:r>
              <a:rPr lang="it-IT" sz="2400" dirty="0">
                <a:solidFill>
                  <a:srgbClr val="FF0000"/>
                </a:solidFill>
              </a:rPr>
              <a:t> : </a:t>
            </a:r>
            <a:r>
              <a:rPr lang="it-IT" sz="2400" dirty="0" smtClean="0">
                <a:solidFill>
                  <a:srgbClr val="FF0000"/>
                </a:solidFill>
              </a:rPr>
              <a:t>accomplished yesterday</a:t>
            </a:r>
            <a:endParaRPr lang="it-IT" sz="2400" dirty="0"/>
          </a:p>
          <a:p>
            <a:r>
              <a:rPr lang="it-IT" sz="2400" dirty="0"/>
              <a:t>D4.3 	</a:t>
            </a:r>
            <a:r>
              <a:rPr lang="it-IT" sz="2400" dirty="0" err="1"/>
              <a:t>Through</a:t>
            </a:r>
            <a:r>
              <a:rPr lang="it-IT" sz="2400" dirty="0"/>
              <a:t> </a:t>
            </a:r>
            <a:r>
              <a:rPr lang="it-IT" sz="2400" dirty="0" err="1"/>
              <a:t>Silicon</a:t>
            </a:r>
            <a:r>
              <a:rPr lang="it-IT" sz="2400" dirty="0"/>
              <a:t> </a:t>
            </a:r>
            <a:r>
              <a:rPr lang="it-IT" sz="2400" dirty="0" err="1"/>
              <a:t>Vias</a:t>
            </a:r>
            <a:r>
              <a:rPr lang="it-IT" sz="2400" dirty="0"/>
              <a:t> production </a:t>
            </a:r>
            <a:r>
              <a:rPr lang="it-IT" sz="2400" i="1" dirty="0"/>
              <a:t>(</a:t>
            </a:r>
            <a:r>
              <a:rPr lang="it-IT" sz="2400" i="1" dirty="0" err="1"/>
              <a:t>fabrication</a:t>
            </a:r>
            <a:r>
              <a:rPr lang="it-IT" sz="2400" i="1" dirty="0"/>
              <a:t> of TSV in </a:t>
            </a:r>
            <a:r>
              <a:rPr lang="it-IT" sz="2400" i="1" dirty="0" err="1"/>
              <a:t>wafers</a:t>
            </a:r>
            <a:r>
              <a:rPr lang="it-IT" sz="2400" i="1" dirty="0"/>
              <a:t> of </a:t>
            </a:r>
            <a:r>
              <a:rPr lang="it-IT" sz="2400" i="1" dirty="0" err="1"/>
              <a:t>deliverable</a:t>
            </a:r>
            <a:r>
              <a:rPr lang="it-IT" sz="2400" i="1" dirty="0"/>
              <a:t> 4.1) </a:t>
            </a:r>
            <a:r>
              <a:rPr lang="it-IT" sz="2400" dirty="0"/>
              <a:t> </a:t>
            </a:r>
            <a:r>
              <a:rPr lang="it-IT" sz="2400" dirty="0" smtClean="0"/>
              <a:t>(INFN) </a:t>
            </a:r>
            <a:r>
              <a:rPr lang="it-IT" sz="2400" dirty="0"/>
              <a:t> </a:t>
            </a:r>
            <a:endParaRPr lang="it-IT" sz="2400" dirty="0" smtClean="0"/>
          </a:p>
          <a:p>
            <a:pPr marL="0" indent="0">
              <a:buNone/>
            </a:pPr>
            <a:r>
              <a:rPr lang="it-IT" sz="2400" dirty="0"/>
              <a:t>	</a:t>
            </a:r>
            <a:r>
              <a:rPr lang="it-IT" sz="2400" dirty="0" smtClean="0">
                <a:solidFill>
                  <a:srgbClr val="FF0000"/>
                </a:solidFill>
              </a:rPr>
              <a:t>postponed to M54 </a:t>
            </a:r>
            <a:r>
              <a:rPr lang="it-IT" sz="2400" dirty="0" smtClean="0">
                <a:solidFill>
                  <a:srgbClr val="FF0000"/>
                </a:solidFill>
              </a:rPr>
              <a:t>(October 31, 2019)</a:t>
            </a:r>
            <a:r>
              <a:rPr lang="it-IT" sz="2400" dirty="0"/>
              <a:t>	</a:t>
            </a:r>
          </a:p>
          <a:p>
            <a:pPr marL="0" indent="0">
              <a:lnSpc>
                <a:spcPct val="120000"/>
              </a:lnSpc>
              <a:spcAft>
                <a:spcPts val="600"/>
              </a:spcAft>
              <a:buNone/>
            </a:pPr>
            <a:endParaRPr lang="it-IT" sz="2400" dirty="0">
              <a:latin typeface="Comic Sans MS"/>
              <a:cs typeface="Comic Sans MS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endParaRPr lang="it-IT" sz="2400" dirty="0">
              <a:latin typeface="Comic Sans MS"/>
              <a:cs typeface="Comic Sans MS"/>
            </a:endParaRPr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323986" y="-1"/>
            <a:ext cx="9426495" cy="75156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fr-FR" sz="3200" dirty="0" smtClean="0">
                <a:solidFill>
                  <a:srgbClr val="FF0000"/>
                </a:solidFill>
                <a:latin typeface="Comic Sans MS"/>
                <a:cs typeface="Comic Sans MS"/>
              </a:rPr>
              <a:t>AIDA WP4 </a:t>
            </a:r>
            <a:r>
              <a:rPr lang="fr-FR" sz="3200" dirty="0" err="1" smtClean="0">
                <a:solidFill>
                  <a:srgbClr val="FF0000"/>
                </a:solidFill>
                <a:latin typeface="Comic Sans MS"/>
                <a:cs typeface="Comic Sans MS"/>
              </a:rPr>
              <a:t>deliverables</a:t>
            </a:r>
            <a:endParaRPr lang="fr-FR" sz="3200" dirty="0">
              <a:solidFill>
                <a:srgbClr val="FF0000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9377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343299" y="108440"/>
            <a:ext cx="8543925" cy="1325563"/>
          </a:xfrm>
        </p:spPr>
        <p:txBody>
          <a:bodyPr/>
          <a:lstStyle/>
          <a:p>
            <a:r>
              <a:rPr lang="it-IT" dirty="0"/>
              <a:t>L</a:t>
            </a:r>
            <a:r>
              <a:rPr lang="it-IT" dirty="0" smtClean="0"/>
              <a:t>arge-scale 65 nm chip RD53A</a:t>
            </a:r>
            <a:endParaRPr lang="it-IT" dirty="0"/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451376" y="1501385"/>
            <a:ext cx="8543925" cy="5226581"/>
          </a:xfrm>
        </p:spPr>
        <p:txBody>
          <a:bodyPr>
            <a:normAutofit/>
          </a:bodyPr>
          <a:lstStyle/>
          <a:p>
            <a:r>
              <a:rPr lang="it-IT" dirty="0" err="1" smtClean="0"/>
              <a:t>Submission</a:t>
            </a:r>
            <a:r>
              <a:rPr lang="it-IT" dirty="0" smtClean="0"/>
              <a:t> August 31, 2017, first chips </a:t>
            </a:r>
            <a:r>
              <a:rPr lang="it-IT" dirty="0" err="1" smtClean="0"/>
              <a:t>received</a:t>
            </a:r>
            <a:r>
              <a:rPr lang="it-IT" dirty="0" smtClean="0"/>
              <a:t> </a:t>
            </a:r>
            <a:r>
              <a:rPr lang="it-IT" dirty="0" err="1" smtClean="0"/>
              <a:t>beginning</a:t>
            </a:r>
            <a:r>
              <a:rPr lang="it-IT" dirty="0" smtClean="0"/>
              <a:t> of </a:t>
            </a:r>
            <a:r>
              <a:rPr lang="it-IT" dirty="0" err="1" smtClean="0"/>
              <a:t>December</a:t>
            </a:r>
            <a:r>
              <a:rPr lang="it-IT" dirty="0" smtClean="0"/>
              <a:t>, 2017</a:t>
            </a:r>
          </a:p>
          <a:p>
            <a:endParaRPr lang="it-IT" dirty="0"/>
          </a:p>
          <a:p>
            <a:r>
              <a:rPr lang="it-IT" dirty="0" smtClean="0"/>
              <a:t>The chip </a:t>
            </a:r>
            <a:r>
              <a:rPr lang="it-IT" dirty="0" err="1" smtClean="0"/>
              <a:t>works</a:t>
            </a:r>
            <a:r>
              <a:rPr lang="it-IT" dirty="0" smtClean="0"/>
              <a:t>, test </a:t>
            </a:r>
            <a:r>
              <a:rPr lang="it-IT" dirty="0" err="1" smtClean="0"/>
              <a:t>results</a:t>
            </a:r>
            <a:r>
              <a:rPr lang="it-IT" dirty="0" smtClean="0"/>
              <a:t> are </a:t>
            </a:r>
            <a:r>
              <a:rPr lang="it-IT" dirty="0" err="1" smtClean="0"/>
              <a:t>good</a:t>
            </a:r>
            <a:r>
              <a:rPr lang="it-IT" dirty="0" smtClean="0"/>
              <a:t>, </a:t>
            </a:r>
            <a:r>
              <a:rPr lang="it-IT" dirty="0" err="1" smtClean="0"/>
              <a:t>testing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still</a:t>
            </a:r>
            <a:r>
              <a:rPr lang="it-IT" dirty="0" smtClean="0"/>
              <a:t> </a:t>
            </a:r>
            <a:r>
              <a:rPr lang="it-IT" dirty="0" err="1" smtClean="0"/>
              <a:t>going</a:t>
            </a:r>
            <a:r>
              <a:rPr lang="it-IT" dirty="0" smtClean="0"/>
              <a:t> on (</a:t>
            </a:r>
            <a:r>
              <a:rPr lang="it-IT" dirty="0" err="1" smtClean="0"/>
              <a:t>radiation</a:t>
            </a:r>
            <a:r>
              <a:rPr lang="it-IT" dirty="0" smtClean="0"/>
              <a:t> </a:t>
            </a:r>
            <a:r>
              <a:rPr lang="it-IT" dirty="0" err="1" smtClean="0"/>
              <a:t>hardness</a:t>
            </a:r>
            <a:r>
              <a:rPr lang="it-IT" dirty="0" smtClean="0"/>
              <a:t>, SEU </a:t>
            </a:r>
            <a:r>
              <a:rPr lang="it-IT" dirty="0" err="1" smtClean="0"/>
              <a:t>effects</a:t>
            </a:r>
            <a:r>
              <a:rPr lang="it-IT" dirty="0" smtClean="0"/>
              <a:t>, </a:t>
            </a:r>
            <a:r>
              <a:rPr lang="it-IT" dirty="0" err="1" smtClean="0"/>
              <a:t>low</a:t>
            </a:r>
            <a:r>
              <a:rPr lang="it-IT" dirty="0" smtClean="0"/>
              <a:t> temperature </a:t>
            </a:r>
            <a:r>
              <a:rPr lang="it-IT" dirty="0" err="1" smtClean="0"/>
              <a:t>operation</a:t>
            </a:r>
            <a:r>
              <a:rPr lang="it-IT" dirty="0" smtClean="0"/>
              <a:t>, </a:t>
            </a:r>
            <a:r>
              <a:rPr lang="it-IT" dirty="0" err="1" smtClean="0"/>
              <a:t>analog</a:t>
            </a:r>
            <a:r>
              <a:rPr lang="it-IT" dirty="0" smtClean="0"/>
              <a:t> front-end)</a:t>
            </a:r>
          </a:p>
          <a:p>
            <a:endParaRPr lang="it-IT" dirty="0"/>
          </a:p>
          <a:p>
            <a:r>
              <a:rPr lang="it-IT" dirty="0" smtClean="0"/>
              <a:t>Chips </a:t>
            </a:r>
            <a:r>
              <a:rPr lang="it-IT" dirty="0" err="1" smtClean="0"/>
              <a:t>have</a:t>
            </a:r>
            <a:r>
              <a:rPr lang="it-IT" dirty="0" smtClean="0"/>
              <a:t> </a:t>
            </a:r>
            <a:r>
              <a:rPr lang="it-IT" dirty="0" err="1" smtClean="0"/>
              <a:t>been</a:t>
            </a:r>
            <a:r>
              <a:rPr lang="it-IT" dirty="0" smtClean="0"/>
              <a:t> made </a:t>
            </a:r>
            <a:r>
              <a:rPr lang="it-IT" dirty="0" err="1" smtClean="0"/>
              <a:t>available</a:t>
            </a:r>
            <a:r>
              <a:rPr lang="it-IT" dirty="0" smtClean="0"/>
              <a:t> to </a:t>
            </a:r>
            <a:r>
              <a:rPr lang="it-IT" dirty="0" err="1" smtClean="0"/>
              <a:t>users</a:t>
            </a:r>
            <a:r>
              <a:rPr lang="it-IT" dirty="0" smtClean="0"/>
              <a:t> (</a:t>
            </a:r>
            <a:r>
              <a:rPr lang="it-IT" dirty="0" err="1" smtClean="0"/>
              <a:t>beam</a:t>
            </a:r>
            <a:r>
              <a:rPr lang="it-IT" dirty="0" smtClean="0"/>
              <a:t> </a:t>
            </a:r>
            <a:r>
              <a:rPr lang="it-IT" dirty="0" err="1" smtClean="0"/>
              <a:t>tests</a:t>
            </a:r>
            <a:r>
              <a:rPr lang="it-IT" dirty="0" smtClean="0"/>
              <a:t> by the AIDA2020 </a:t>
            </a:r>
            <a:r>
              <a:rPr lang="it-IT" dirty="0" err="1" smtClean="0"/>
              <a:t>sensor</a:t>
            </a:r>
            <a:r>
              <a:rPr lang="it-IT" dirty="0" smtClean="0"/>
              <a:t> </a:t>
            </a:r>
            <a:r>
              <a:rPr lang="it-IT" dirty="0" err="1" smtClean="0"/>
              <a:t>workpackage</a:t>
            </a:r>
            <a:r>
              <a:rPr lang="it-IT" dirty="0" smtClean="0"/>
              <a:t>)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02329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0800"/>
            <a:ext cx="8978900" cy="674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312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-6351"/>
            <a:ext cx="8543925" cy="815243"/>
          </a:xfrm>
        </p:spPr>
        <p:txBody>
          <a:bodyPr/>
          <a:lstStyle/>
          <a:p>
            <a:r>
              <a:rPr lang="it-IT" dirty="0" err="1" smtClean="0"/>
              <a:t>Current</a:t>
            </a:r>
            <a:r>
              <a:rPr lang="it-IT" dirty="0" smtClean="0"/>
              <a:t> </a:t>
            </a:r>
            <a:r>
              <a:rPr lang="it-IT" dirty="0" err="1" smtClean="0"/>
              <a:t>activities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93785" y="962276"/>
            <a:ext cx="9812215" cy="4351338"/>
          </a:xfrm>
        </p:spPr>
        <p:txBody>
          <a:bodyPr/>
          <a:lstStyle/>
          <a:p>
            <a:r>
              <a:rPr lang="it-IT" dirty="0" smtClean="0"/>
              <a:t>Selection of the analog front-end to be integrated in the final chip for ATLAS and CMS (Differential, Linear, </a:t>
            </a:r>
            <a:r>
              <a:rPr lang="it-IT" dirty="0" smtClean="0"/>
              <a:t>Synchronous)</a:t>
            </a:r>
            <a:endParaRPr lang="it-IT" dirty="0"/>
          </a:p>
          <a:p>
            <a:r>
              <a:rPr lang="it-IT" dirty="0"/>
              <a:t>Work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ongoing</a:t>
            </a:r>
            <a:r>
              <a:rPr lang="it-IT" dirty="0"/>
              <a:t> for the </a:t>
            </a:r>
            <a:r>
              <a:rPr lang="it-IT" dirty="0" err="1"/>
              <a:t>submission</a:t>
            </a:r>
            <a:r>
              <a:rPr lang="it-IT" dirty="0"/>
              <a:t> of the </a:t>
            </a:r>
            <a:r>
              <a:rPr lang="it-IT" dirty="0" err="1"/>
              <a:t>next</a:t>
            </a:r>
            <a:r>
              <a:rPr lang="it-IT" dirty="0"/>
              <a:t> chip generation in </a:t>
            </a:r>
            <a:r>
              <a:rPr lang="it-IT" dirty="0" smtClean="0"/>
              <a:t>2019: pixel </a:t>
            </a:r>
            <a:r>
              <a:rPr lang="it-IT" dirty="0" err="1"/>
              <a:t>readout</a:t>
            </a:r>
            <a:r>
              <a:rPr lang="it-IT" dirty="0"/>
              <a:t> chips for ATLAS </a:t>
            </a:r>
            <a:r>
              <a:rPr lang="it-IT" dirty="0" smtClean="0"/>
              <a:t>to be </a:t>
            </a:r>
            <a:r>
              <a:rPr lang="it-IT" dirty="0" err="1" smtClean="0"/>
              <a:t>submitted</a:t>
            </a:r>
            <a:r>
              <a:rPr lang="it-IT" dirty="0" smtClean="0"/>
              <a:t> in </a:t>
            </a:r>
            <a:r>
              <a:rPr lang="it-IT" dirty="0" err="1" smtClean="0"/>
              <a:t>June</a:t>
            </a:r>
            <a:r>
              <a:rPr lang="it-IT" dirty="0" smtClean="0"/>
              <a:t> 2019, chip for CMS in </a:t>
            </a:r>
            <a:r>
              <a:rPr lang="it-IT" dirty="0" err="1" smtClean="0"/>
              <a:t>December</a:t>
            </a:r>
            <a:r>
              <a:rPr lang="it-IT" dirty="0" smtClean="0"/>
              <a:t> 2019) 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8622" y="3384332"/>
            <a:ext cx="6620920" cy="315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1280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73719" y="1115728"/>
            <a:ext cx="9303432" cy="537428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it-IT" dirty="0"/>
              <a:t>CNRS-IPNL, CNRS-OMEGA, DESY, AGH-UST</a:t>
            </a:r>
          </a:p>
          <a:p>
            <a:pPr marL="0" indent="0">
              <a:buNone/>
            </a:pPr>
            <a:r>
              <a:rPr lang="it-IT" b="1" dirty="0" smtClean="0"/>
              <a:t> </a:t>
            </a:r>
          </a:p>
          <a:p>
            <a:pPr marL="0" indent="0">
              <a:buNone/>
            </a:pPr>
            <a:endParaRPr lang="it-IT" dirty="0"/>
          </a:p>
          <a:p>
            <a:pPr marL="663836" indent="-338513"/>
            <a:r>
              <a:rPr lang="it-IT" dirty="0" smtClean="0"/>
              <a:t>This work aims </a:t>
            </a:r>
            <a:r>
              <a:rPr lang="it-IT" dirty="0" err="1" smtClean="0"/>
              <a:t>at</a:t>
            </a:r>
            <a:r>
              <a:rPr lang="it-IT" dirty="0" smtClean="0"/>
              <a:t> </a:t>
            </a:r>
            <a:r>
              <a:rPr lang="it-IT" dirty="0" err="1" smtClean="0"/>
              <a:t>developing</a:t>
            </a:r>
            <a:r>
              <a:rPr lang="it-IT" dirty="0" smtClean="0"/>
              <a:t> a multi-channel readout chip  for calorimeters of WP14 and fast RPCs of WP13</a:t>
            </a:r>
          </a:p>
          <a:p>
            <a:pPr marL="663836" indent="-338513"/>
            <a:r>
              <a:rPr lang="it-IT" dirty="0" smtClean="0"/>
              <a:t>It will also serve ATLAS HGTD and CMS HGCAL at HL-LHC</a:t>
            </a:r>
          </a:p>
          <a:p>
            <a:pPr marL="663836" indent="-338513"/>
            <a:r>
              <a:rPr lang="it-IT" dirty="0" smtClean="0"/>
              <a:t>It allows to share </a:t>
            </a:r>
            <a:r>
              <a:rPr lang="it-IT" dirty="0"/>
              <a:t>expertise on TSMC </a:t>
            </a:r>
            <a:r>
              <a:rPr lang="it-IT" dirty="0" smtClean="0"/>
              <a:t>130 </a:t>
            </a:r>
            <a:r>
              <a:rPr lang="it-IT" dirty="0"/>
              <a:t>nm CMOS selected by CERN for </a:t>
            </a:r>
            <a:r>
              <a:rPr lang="it-IT" dirty="0" smtClean="0"/>
              <a:t>HEP</a:t>
            </a:r>
          </a:p>
          <a:p>
            <a:pPr marL="663836" indent="-338513"/>
            <a:r>
              <a:rPr lang="it-IT" dirty="0" smtClean="0"/>
              <a:t>Two small size prototypes were fabricated and were measured</a:t>
            </a:r>
          </a:p>
          <a:p>
            <a:pPr marL="663836" indent="-338513"/>
            <a:r>
              <a:rPr lang="it-IT" b="1" dirty="0" smtClean="0"/>
              <a:t>The large-scale prototype chip  HGCROC1 was submitted end of </a:t>
            </a:r>
            <a:r>
              <a:rPr lang="it-IT" b="1" dirty="0" err="1" smtClean="0"/>
              <a:t>July</a:t>
            </a:r>
            <a:r>
              <a:rPr lang="it-IT" b="1" dirty="0" smtClean="0"/>
              <a:t> 2017 in an MPW run</a:t>
            </a:r>
          </a:p>
          <a:p>
            <a:pPr marL="663836" indent="-338513"/>
            <a:r>
              <a:rPr lang="it-IT" b="1" dirty="0" smtClean="0"/>
              <a:t>Chips were received at the end of </a:t>
            </a:r>
            <a:r>
              <a:rPr lang="it-IT" b="1" dirty="0" err="1" smtClean="0"/>
              <a:t>October</a:t>
            </a:r>
            <a:endParaRPr lang="it-IT" b="1" dirty="0" smtClean="0"/>
          </a:p>
          <a:p>
            <a:pPr marL="663836" indent="-338513"/>
            <a:r>
              <a:rPr lang="it-IT" dirty="0" err="1" smtClean="0">
                <a:solidFill>
                  <a:srgbClr val="FF0000"/>
                </a:solidFill>
              </a:rPr>
              <a:t>We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>
                <a:solidFill>
                  <a:srgbClr val="FF0000"/>
                </a:solidFill>
              </a:rPr>
              <a:t>are </a:t>
            </a:r>
            <a:r>
              <a:rPr lang="it-IT" dirty="0" err="1">
                <a:solidFill>
                  <a:srgbClr val="FF0000"/>
                </a:solidFill>
              </a:rPr>
              <a:t>continuing</a:t>
            </a:r>
            <a:r>
              <a:rPr lang="it-IT" dirty="0">
                <a:solidFill>
                  <a:srgbClr val="FF0000"/>
                </a:solidFill>
              </a:rPr>
              <a:t> the </a:t>
            </a:r>
            <a:r>
              <a:rPr lang="it-IT" dirty="0" err="1">
                <a:solidFill>
                  <a:srgbClr val="FF0000"/>
                </a:solidFill>
              </a:rPr>
              <a:t>tests</a:t>
            </a:r>
            <a:r>
              <a:rPr lang="it-IT" dirty="0">
                <a:solidFill>
                  <a:srgbClr val="FF0000"/>
                </a:solidFill>
              </a:rPr>
              <a:t> of HGCROC and </a:t>
            </a:r>
            <a:r>
              <a:rPr lang="it-IT" dirty="0" err="1">
                <a:solidFill>
                  <a:srgbClr val="FF0000"/>
                </a:solidFill>
              </a:rPr>
              <a:t>preparing</a:t>
            </a:r>
            <a:r>
              <a:rPr lang="it-IT" dirty="0">
                <a:solidFill>
                  <a:srgbClr val="FF0000"/>
                </a:solidFill>
              </a:rPr>
              <a:t> a new </a:t>
            </a:r>
            <a:r>
              <a:rPr lang="it-IT" dirty="0" err="1">
                <a:solidFill>
                  <a:srgbClr val="FF0000"/>
                </a:solidFill>
              </a:rPr>
              <a:t>version</a:t>
            </a:r>
            <a:r>
              <a:rPr lang="it-IT" dirty="0">
                <a:solidFill>
                  <a:srgbClr val="FF0000"/>
                </a:solidFill>
              </a:rPr>
              <a:t> for </a:t>
            </a:r>
            <a:r>
              <a:rPr lang="it-IT" dirty="0" err="1" smtClean="0">
                <a:solidFill>
                  <a:srgbClr val="FF0000"/>
                </a:solidFill>
              </a:rPr>
              <a:t>December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>
                <a:solidFill>
                  <a:srgbClr val="FF0000"/>
                </a:solidFill>
              </a:rPr>
              <a:t>with </a:t>
            </a:r>
            <a:r>
              <a:rPr lang="it-IT" dirty="0" err="1" smtClean="0">
                <a:solidFill>
                  <a:srgbClr val="FF0000"/>
                </a:solidFill>
              </a:rPr>
              <a:t>AGH’s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>
                <a:solidFill>
                  <a:srgbClr val="FF0000"/>
                </a:solidFill>
              </a:rPr>
              <a:t>ADC and </a:t>
            </a:r>
            <a:r>
              <a:rPr lang="it-IT" dirty="0" err="1">
                <a:solidFill>
                  <a:srgbClr val="FF0000"/>
                </a:solidFill>
              </a:rPr>
              <a:t>Saclay's</a:t>
            </a:r>
            <a:r>
              <a:rPr lang="it-IT" dirty="0">
                <a:solidFill>
                  <a:srgbClr val="FF0000"/>
                </a:solidFill>
              </a:rPr>
              <a:t> TDC. </a:t>
            </a:r>
            <a:endParaRPr lang="it-IT" dirty="0" smtClean="0">
              <a:solidFill>
                <a:srgbClr val="FF0000"/>
              </a:solidFill>
            </a:endParaRPr>
          </a:p>
          <a:p>
            <a:pPr marL="663836" indent="-338513"/>
            <a:r>
              <a:rPr lang="it-IT" dirty="0" err="1" smtClean="0">
                <a:solidFill>
                  <a:srgbClr val="FF0000"/>
                </a:solidFill>
              </a:rPr>
              <a:t>We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have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also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modified</a:t>
            </a:r>
            <a:r>
              <a:rPr lang="it-IT" dirty="0">
                <a:solidFill>
                  <a:srgbClr val="FF0000"/>
                </a:solidFill>
              </a:rPr>
              <a:t> a PETIROC chip in </a:t>
            </a:r>
            <a:r>
              <a:rPr lang="it-IT" dirty="0" err="1">
                <a:solidFill>
                  <a:srgbClr val="FF0000"/>
                </a:solidFill>
              </a:rPr>
              <a:t>SiGe</a:t>
            </a:r>
            <a:r>
              <a:rPr lang="it-IT" dirty="0">
                <a:solidFill>
                  <a:srgbClr val="FF0000"/>
                </a:solidFill>
              </a:rPr>
              <a:t> 350 nm and </a:t>
            </a:r>
            <a:r>
              <a:rPr lang="it-IT" dirty="0" err="1">
                <a:solidFill>
                  <a:srgbClr val="FF0000"/>
                </a:solidFill>
              </a:rPr>
              <a:t>sent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it</a:t>
            </a:r>
            <a:r>
              <a:rPr lang="it-IT" dirty="0">
                <a:solidFill>
                  <a:srgbClr val="FF0000"/>
                </a:solidFill>
              </a:rPr>
              <a:t> in </a:t>
            </a:r>
            <a:r>
              <a:rPr lang="it-IT" dirty="0" err="1">
                <a:solidFill>
                  <a:srgbClr val="FF0000"/>
                </a:solidFill>
              </a:rPr>
              <a:t>fabrication</a:t>
            </a:r>
            <a:r>
              <a:rPr lang="it-IT" dirty="0">
                <a:solidFill>
                  <a:srgbClr val="FF0000"/>
                </a:solidFill>
              </a:rPr>
              <a:t> in </a:t>
            </a:r>
            <a:r>
              <a:rPr lang="it-IT" dirty="0" err="1" smtClean="0">
                <a:solidFill>
                  <a:srgbClr val="FF0000"/>
                </a:solidFill>
              </a:rPr>
              <a:t>July</a:t>
            </a:r>
            <a:r>
              <a:rPr lang="it-IT" dirty="0">
                <a:solidFill>
                  <a:srgbClr val="FF0000"/>
                </a:solidFill>
              </a:rPr>
              <a:t>. </a:t>
            </a:r>
            <a:endParaRPr lang="it-IT" b="1" dirty="0">
              <a:solidFill>
                <a:srgbClr val="FF0000"/>
              </a:solidFill>
            </a:endParaRPr>
          </a:p>
          <a:p>
            <a:pPr marL="663836" indent="-338513"/>
            <a:endParaRPr lang="it-IT" dirty="0"/>
          </a:p>
        </p:txBody>
      </p:sp>
      <p:sp>
        <p:nvSpPr>
          <p:cNvPr id="4" name="Titre 5"/>
          <p:cNvSpPr txBox="1">
            <a:spLocks/>
          </p:cNvSpPr>
          <p:nvPr/>
        </p:nvSpPr>
        <p:spPr>
          <a:xfrm>
            <a:off x="1732175" y="0"/>
            <a:ext cx="5791643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>
                <a:solidFill>
                  <a:srgbClr val="FF0000"/>
                </a:solidFill>
              </a:rPr>
              <a:t>Deliverable</a:t>
            </a:r>
            <a:r>
              <a:rPr lang="fr-FR" dirty="0" smtClean="0">
                <a:solidFill>
                  <a:srgbClr val="FF0000"/>
                </a:solidFill>
              </a:rPr>
              <a:t> chip in 130 nm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50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73718" y="804998"/>
            <a:ext cx="9632281" cy="4662151"/>
          </a:xfrm>
        </p:spPr>
        <p:txBody>
          <a:bodyPr>
            <a:normAutofit/>
          </a:bodyPr>
          <a:lstStyle/>
          <a:p>
            <a:pPr marL="663836" indent="-338513"/>
            <a:r>
              <a:rPr lang="it-IT" dirty="0" smtClean="0"/>
              <a:t>Large dynamic range chip for calorimeter/sipm/rpc measurement</a:t>
            </a:r>
            <a:endParaRPr lang="it-IT" dirty="0"/>
          </a:p>
        </p:txBody>
      </p:sp>
      <p:sp>
        <p:nvSpPr>
          <p:cNvPr id="4" name="Titre 5"/>
          <p:cNvSpPr txBox="1">
            <a:spLocks/>
          </p:cNvSpPr>
          <p:nvPr/>
        </p:nvSpPr>
        <p:spPr>
          <a:xfrm>
            <a:off x="3853200" y="33563"/>
            <a:ext cx="5791643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rgbClr val="FF0000"/>
                </a:solidFill>
              </a:rPr>
              <a:t>HGCROCV1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345249" y="1604673"/>
            <a:ext cx="4580185" cy="50438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46" indent="-171446" algn="l" defTabSz="685783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3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28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20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12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03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95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86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77" indent="-171446" algn="l" defTabSz="685783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46" dirty="0" smtClean="0"/>
              <a:t>32 </a:t>
            </a:r>
            <a:r>
              <a:rPr lang="fr-FR" sz="1846" dirty="0" err="1" smtClean="0"/>
              <a:t>ch</a:t>
            </a:r>
            <a:r>
              <a:rPr lang="fr-FR" sz="1846" dirty="0" smtClean="0"/>
              <a:t> </a:t>
            </a:r>
          </a:p>
          <a:p>
            <a:r>
              <a:rPr lang="fr-FR" sz="1846" dirty="0" smtClean="0"/>
              <a:t>7x5 mm²  224 pads</a:t>
            </a:r>
          </a:p>
          <a:p>
            <a:r>
              <a:rPr lang="fr-FR" sz="1846" dirty="0" smtClean="0"/>
              <a:t>8 blocs of 4 </a:t>
            </a:r>
            <a:r>
              <a:rPr lang="fr-FR" sz="1846" dirty="0" err="1" smtClean="0"/>
              <a:t>ch</a:t>
            </a:r>
            <a:r>
              <a:rPr lang="fr-FR" sz="1846" dirty="0" smtClean="0"/>
              <a:t> + digital</a:t>
            </a:r>
          </a:p>
          <a:p>
            <a:r>
              <a:rPr lang="fr-FR" sz="1846" dirty="0" err="1" smtClean="0"/>
              <a:t>Analog</a:t>
            </a:r>
            <a:r>
              <a:rPr lang="fr-FR" sz="1846" dirty="0" smtClean="0"/>
              <a:t> on top</a:t>
            </a:r>
          </a:p>
          <a:p>
            <a:r>
              <a:rPr lang="fr-FR" sz="1846" dirty="0" err="1" smtClean="0"/>
              <a:t>Bias</a:t>
            </a:r>
            <a:r>
              <a:rPr lang="fr-FR" sz="1846" dirty="0" smtClean="0"/>
              <a:t>, </a:t>
            </a:r>
            <a:r>
              <a:rPr lang="fr-FR" sz="1846" dirty="0" err="1" smtClean="0"/>
              <a:t>DLLs</a:t>
            </a:r>
            <a:r>
              <a:rPr lang="fr-FR" sz="1846" dirty="0" smtClean="0"/>
              <a:t>, </a:t>
            </a:r>
            <a:r>
              <a:rPr lang="fr-FR" sz="1846" dirty="0" err="1" smtClean="0"/>
              <a:t>CKs</a:t>
            </a:r>
            <a:r>
              <a:rPr lang="fr-FR" sz="1846" dirty="0" smtClean="0"/>
              <a:t> in the middle</a:t>
            </a:r>
          </a:p>
          <a:p>
            <a:r>
              <a:rPr lang="fr-FR" sz="1846" dirty="0" err="1" smtClean="0"/>
              <a:t>DACs</a:t>
            </a:r>
            <a:r>
              <a:rPr lang="fr-FR" sz="1846" dirty="0" smtClean="0"/>
              <a:t>, </a:t>
            </a:r>
            <a:r>
              <a:rPr lang="fr-FR" sz="1846" dirty="0" err="1" smtClean="0"/>
              <a:t>REFs</a:t>
            </a:r>
            <a:r>
              <a:rPr lang="fr-FR" sz="1846" dirty="0" smtClean="0"/>
              <a:t> at the </a:t>
            </a:r>
            <a:r>
              <a:rPr lang="fr-FR" sz="1846" dirty="0" err="1" smtClean="0"/>
              <a:t>bottom</a:t>
            </a:r>
            <a:endParaRPr lang="fr-FR" sz="1846" dirty="0" smtClean="0"/>
          </a:p>
          <a:p>
            <a:r>
              <a:rPr lang="fr-FR" sz="1846" dirty="0" err="1" smtClean="0"/>
              <a:t>Analog</a:t>
            </a:r>
            <a:r>
              <a:rPr lang="fr-FR" sz="1846" dirty="0" smtClean="0"/>
              <a:t> and digital probes</a:t>
            </a:r>
          </a:p>
          <a:p>
            <a:r>
              <a:rPr lang="fr-FR" sz="1846" dirty="0" err="1" smtClean="0"/>
              <a:t>Bias</a:t>
            </a:r>
            <a:r>
              <a:rPr lang="fr-FR" sz="1846" dirty="0" smtClean="0"/>
              <a:t> accessible on pads</a:t>
            </a:r>
          </a:p>
          <a:p>
            <a:r>
              <a:rPr lang="fr-FR" sz="1846" dirty="0" smtClean="0"/>
              <a:t>All stages </a:t>
            </a:r>
            <a:r>
              <a:rPr lang="fr-FR" sz="1846" dirty="0" err="1" smtClean="0"/>
              <a:t>switchable</a:t>
            </a:r>
            <a:r>
              <a:rPr lang="fr-FR" sz="1846" dirty="0" smtClean="0"/>
              <a:t> ON/OFF</a:t>
            </a:r>
          </a:p>
          <a:p>
            <a:r>
              <a:rPr lang="fr-FR" sz="1846" dirty="0" smtClean="0"/>
              <a:t>Slow control </a:t>
            </a:r>
            <a:r>
              <a:rPr lang="fr-FR" sz="1846" dirty="0" err="1" smtClean="0"/>
              <a:t>separated</a:t>
            </a:r>
            <a:endParaRPr lang="fr-FR" sz="1846" dirty="0" smtClean="0"/>
          </a:p>
          <a:p>
            <a:r>
              <a:rPr lang="fr-FR" sz="1846" dirty="0" smtClean="0"/>
              <a:t>1.28 Gb High speed e-links</a:t>
            </a:r>
          </a:p>
          <a:p>
            <a:r>
              <a:rPr lang="fr-FR" sz="1846" dirty="0" err="1" smtClean="0">
                <a:solidFill>
                  <a:srgbClr val="FF0000"/>
                </a:solidFill>
              </a:rPr>
              <a:t>Submitted</a:t>
            </a:r>
            <a:r>
              <a:rPr lang="fr-FR" sz="1846" dirty="0" smtClean="0">
                <a:solidFill>
                  <a:srgbClr val="FF0000"/>
                </a:solidFill>
              </a:rPr>
              <a:t> 26 </a:t>
            </a:r>
            <a:r>
              <a:rPr lang="fr-FR" sz="1846" dirty="0">
                <a:solidFill>
                  <a:srgbClr val="FF0000"/>
                </a:solidFill>
              </a:rPr>
              <a:t>J</a:t>
            </a:r>
            <a:r>
              <a:rPr lang="fr-FR" sz="1846" dirty="0" smtClean="0">
                <a:solidFill>
                  <a:srgbClr val="FF0000"/>
                </a:solidFill>
              </a:rPr>
              <a:t>uly 2017 </a:t>
            </a:r>
          </a:p>
          <a:p>
            <a:r>
              <a:rPr lang="fr-FR" sz="1846" dirty="0" err="1" smtClean="0"/>
              <a:t>Arrived</a:t>
            </a:r>
            <a:r>
              <a:rPr lang="fr-FR" sz="1846" dirty="0" smtClean="0"/>
              <a:t> end </a:t>
            </a:r>
            <a:r>
              <a:rPr lang="fr-FR" sz="1846" dirty="0" err="1"/>
              <a:t>O</a:t>
            </a:r>
            <a:r>
              <a:rPr lang="fr-FR" sz="1846" smtClean="0"/>
              <a:t>ctober</a:t>
            </a:r>
            <a:r>
              <a:rPr lang="fr-FR" sz="1846" dirty="0" smtClean="0"/>
              <a:t> and </a:t>
            </a:r>
            <a:r>
              <a:rPr lang="fr-FR" sz="1846" dirty="0" err="1" smtClean="0"/>
              <a:t>successfully</a:t>
            </a:r>
            <a:r>
              <a:rPr lang="fr-FR" sz="1846" dirty="0" smtClean="0"/>
              <a:t> </a:t>
            </a:r>
            <a:r>
              <a:rPr lang="fr-FR" sz="1846" dirty="0" err="1" smtClean="0"/>
              <a:t>tested</a:t>
            </a:r>
            <a:endParaRPr lang="fr-FR" sz="1846" dirty="0" smtClean="0"/>
          </a:p>
          <a:p>
            <a:endParaRPr lang="fr-FR" sz="1846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87368" y="1604673"/>
            <a:ext cx="3294930" cy="395391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1088" y="6377407"/>
            <a:ext cx="1420883" cy="319968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4194" y="5810279"/>
            <a:ext cx="586803" cy="91309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4833" y="5851986"/>
            <a:ext cx="782639" cy="722436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5221" y="5821011"/>
            <a:ext cx="1132616" cy="453047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10883" y="5651415"/>
            <a:ext cx="1161284" cy="1071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99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New engineering </a:t>
            </a:r>
            <a:r>
              <a:rPr lang="fr-FR" dirty="0" err="1" smtClean="0"/>
              <a:t>run</a:t>
            </a:r>
            <a:r>
              <a:rPr lang="fr-FR" dirty="0" smtClean="0"/>
              <a:t> jan 2019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1043" y="1825625"/>
            <a:ext cx="2997578" cy="4351338"/>
          </a:xfrm>
        </p:spPr>
        <p:txBody>
          <a:bodyPr/>
          <a:lstStyle/>
          <a:p>
            <a:r>
              <a:rPr lang="fr-FR" dirty="0" err="1" smtClean="0"/>
              <a:t>Alhough</a:t>
            </a:r>
            <a:r>
              <a:rPr lang="fr-FR" dirty="0" smtClean="0"/>
              <a:t> </a:t>
            </a:r>
            <a:r>
              <a:rPr lang="fr-FR" dirty="0" smtClean="0"/>
              <a:t>not in the program, </a:t>
            </a:r>
            <a:r>
              <a:rPr lang="fr-FR" dirty="0" err="1" smtClean="0"/>
              <a:t>there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a new 130 nm engineering </a:t>
            </a:r>
            <a:r>
              <a:rPr lang="fr-FR" dirty="0" err="1" smtClean="0"/>
              <a:t>run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several</a:t>
            </a:r>
            <a:r>
              <a:rPr lang="fr-FR" dirty="0" smtClean="0"/>
              <a:t> AIDA chips (HGCROC2, FLAME)</a:t>
            </a:r>
          </a:p>
          <a:p>
            <a:r>
              <a:rPr lang="fr-FR" dirty="0" smtClean="0"/>
              <a:t>Tape out </a:t>
            </a:r>
            <a:r>
              <a:rPr lang="fr-FR" dirty="0" err="1" smtClean="0"/>
              <a:t>february</a:t>
            </a:r>
            <a:endParaRPr lang="fr-FR" dirty="0"/>
          </a:p>
        </p:txBody>
      </p:sp>
      <p:pic>
        <p:nvPicPr>
          <p:cNvPr id="4" name="Image 3" descr="Capture d’écra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772" y="1825625"/>
            <a:ext cx="5668178" cy="3992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622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81042" y="788989"/>
            <a:ext cx="8543925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b="1" dirty="0"/>
              <a:t>Task 4.4 </a:t>
            </a:r>
            <a:r>
              <a:rPr lang="it-IT" b="1" dirty="0" err="1"/>
              <a:t>Interconnections</a:t>
            </a:r>
            <a:r>
              <a:rPr lang="it-IT" b="1" dirty="0"/>
              <a:t> and </a:t>
            </a:r>
            <a:r>
              <a:rPr lang="it-IT" b="1" dirty="0" err="1"/>
              <a:t>TSVs</a:t>
            </a:r>
            <a:r>
              <a:rPr lang="it-IT" b="1" dirty="0"/>
              <a:t> </a:t>
            </a:r>
            <a:endParaRPr lang="it-IT" b="1" dirty="0" smtClean="0"/>
          </a:p>
          <a:p>
            <a:pPr marL="0" indent="0">
              <a:buNone/>
            </a:pPr>
            <a:r>
              <a:rPr lang="it-IT" dirty="0" smtClean="0"/>
              <a:t>(</a:t>
            </a:r>
            <a:r>
              <a:rPr lang="it-IT" dirty="0"/>
              <a:t>CERN, INFN-GE, INFN-PV, INFN-PG, CNRS-CPPM, CNRS-LAL, MPG-MPP, UBONN, UNIGLA) </a:t>
            </a:r>
            <a:endParaRPr lang="it-IT" dirty="0" smtClean="0"/>
          </a:p>
          <a:p>
            <a:pPr marL="0" indent="0">
              <a:buNone/>
            </a:pPr>
            <a:r>
              <a:rPr lang="it-IT" dirty="0"/>
              <a:t>	</a:t>
            </a:r>
          </a:p>
          <a:p>
            <a:r>
              <a:rPr lang="it-IT" dirty="0" smtClean="0"/>
              <a:t>Produce </a:t>
            </a:r>
            <a:r>
              <a:rPr lang="it-IT" dirty="0" err="1"/>
              <a:t>through-silicon</a:t>
            </a:r>
            <a:r>
              <a:rPr lang="it-IT" dirty="0"/>
              <a:t> </a:t>
            </a:r>
            <a:r>
              <a:rPr lang="it-IT" dirty="0" err="1"/>
              <a:t>vias</a:t>
            </a:r>
            <a:r>
              <a:rPr lang="it-IT" dirty="0"/>
              <a:t> on </a:t>
            </a:r>
            <a:r>
              <a:rPr lang="it-IT" dirty="0" err="1"/>
              <a:t>wafers</a:t>
            </a:r>
            <a:r>
              <a:rPr lang="it-IT" dirty="0"/>
              <a:t> from Task 4.2 </a:t>
            </a:r>
          </a:p>
          <a:p>
            <a:r>
              <a:rPr lang="it-IT" dirty="0" smtClean="0"/>
              <a:t>Connect </a:t>
            </a:r>
            <a:r>
              <a:rPr lang="it-IT" dirty="0"/>
              <a:t>chips with </a:t>
            </a:r>
            <a:r>
              <a:rPr lang="it-IT" dirty="0" err="1"/>
              <a:t>TSVs</a:t>
            </a:r>
            <a:r>
              <a:rPr lang="it-IT" dirty="0"/>
              <a:t> to detectors from WP7 </a:t>
            </a:r>
          </a:p>
          <a:p>
            <a:r>
              <a:rPr lang="it-IT" dirty="0" smtClean="0"/>
              <a:t>Test </a:t>
            </a:r>
            <a:r>
              <a:rPr lang="it-IT" dirty="0" err="1"/>
              <a:t>radiation</a:t>
            </a:r>
            <a:r>
              <a:rPr lang="it-IT" dirty="0"/>
              <a:t> </a:t>
            </a:r>
            <a:r>
              <a:rPr lang="it-IT" dirty="0" err="1"/>
              <a:t>hardness</a:t>
            </a:r>
            <a:r>
              <a:rPr lang="it-IT" dirty="0"/>
              <a:t> of </a:t>
            </a:r>
            <a:r>
              <a:rPr lang="it-IT" dirty="0" err="1"/>
              <a:t>interconnections</a:t>
            </a:r>
            <a:r>
              <a:rPr lang="it-IT" dirty="0"/>
              <a:t> </a:t>
            </a:r>
          </a:p>
          <a:p>
            <a:pPr marL="0" indent="0">
              <a:buNone/>
            </a:pPr>
            <a:endParaRPr lang="it-IT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7179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MEGA">
  <a:themeElements>
    <a:clrScheme name="omega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mega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mega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MEGA">
  <a:themeElements>
    <a:clrScheme name="omega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mega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mega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mega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mega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5794</TotalTime>
  <Words>656</Words>
  <Application>Microsoft Office PowerPoint</Application>
  <PresentationFormat>Format A4 (210 x 297 mm)</PresentationFormat>
  <Paragraphs>84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12</vt:i4>
      </vt:variant>
    </vt:vector>
  </HeadingPairs>
  <TitlesOfParts>
    <vt:vector size="20" baseType="lpstr">
      <vt:lpstr>Arial</vt:lpstr>
      <vt:lpstr>Bryant Medium Compressed</vt:lpstr>
      <vt:lpstr>Calibri</vt:lpstr>
      <vt:lpstr>Calibri Light</vt:lpstr>
      <vt:lpstr>Comic Sans MS</vt:lpstr>
      <vt:lpstr>Thème Office</vt:lpstr>
      <vt:lpstr>OMEGA</vt:lpstr>
      <vt:lpstr>1_OMEGA</vt:lpstr>
      <vt:lpstr>Présentation PowerPoint</vt:lpstr>
      <vt:lpstr>AIDA WP4 deliverables</vt:lpstr>
      <vt:lpstr>Large-scale 65 nm chip RD53A</vt:lpstr>
      <vt:lpstr>Présentation PowerPoint</vt:lpstr>
      <vt:lpstr>Current activities</vt:lpstr>
      <vt:lpstr>Présentation PowerPoint</vt:lpstr>
      <vt:lpstr>Présentation PowerPoint</vt:lpstr>
      <vt:lpstr>New engineering run jan 2019</vt:lpstr>
      <vt:lpstr>Présentation PowerPoint</vt:lpstr>
      <vt:lpstr>Goals of TSV processing</vt:lpstr>
      <vt:lpstr>Next steps</vt:lpstr>
      <vt:lpstr>WP4 outlook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 microelectronics and interconnections</dc:title>
  <dc:creator>taille</dc:creator>
  <cp:lastModifiedBy>taille</cp:lastModifiedBy>
  <cp:revision>143</cp:revision>
  <dcterms:created xsi:type="dcterms:W3CDTF">2014-03-22T12:18:51Z</dcterms:created>
  <dcterms:modified xsi:type="dcterms:W3CDTF">2019-04-03T10:45:19Z</dcterms:modified>
</cp:coreProperties>
</file>