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77" r:id="rId3"/>
    <p:sldId id="260" r:id="rId4"/>
    <p:sldId id="262" r:id="rId5"/>
    <p:sldId id="264" r:id="rId6"/>
    <p:sldId id="265" r:id="rId7"/>
    <p:sldId id="266" r:id="rId8"/>
    <p:sldId id="267" r:id="rId9"/>
    <p:sldId id="268" r:id="rId10"/>
    <p:sldId id="263" r:id="rId11"/>
    <p:sldId id="269" r:id="rId12"/>
    <p:sldId id="279" r:id="rId13"/>
    <p:sldId id="270" r:id="rId14"/>
    <p:sldId id="271" r:id="rId15"/>
    <p:sldId id="280" r:id="rId16"/>
    <p:sldId id="272" r:id="rId17"/>
    <p:sldId id="273" r:id="rId18"/>
    <p:sldId id="274" r:id="rId19"/>
    <p:sldId id="281" r:id="rId20"/>
    <p:sldId id="275" r:id="rId21"/>
    <p:sldId id="276" r:id="rId22"/>
    <p:sldId id="282" r:id="rId23"/>
  </p:sldIdLst>
  <p:sldSz cx="9144000" cy="6858000" type="screen4x3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7136"/>
    <a:srgbClr val="E56F40"/>
    <a:srgbClr val="F3B63C"/>
    <a:srgbClr val="F8B93D"/>
    <a:srgbClr val="7F7F7F"/>
    <a:srgbClr val="171A6C"/>
    <a:srgbClr val="000000"/>
    <a:srgbClr val="FF0000"/>
    <a:srgbClr val="ED4141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0" autoAdjust="0"/>
    <p:restoredTop sz="96866" autoAdjust="0"/>
  </p:normalViewPr>
  <p:slideViewPr>
    <p:cSldViewPr snapToGrid="0">
      <p:cViewPr varScale="1">
        <p:scale>
          <a:sx n="86" d="100"/>
          <a:sy n="86" d="100"/>
        </p:scale>
        <p:origin x="115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11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22F59687-C613-4C83-A0F4-1BC6CC93F1E1}" type="datetimeFigureOut">
              <a:rPr lang="en-GB" smtClean="0"/>
              <a:t>04/04/2019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2404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1669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3836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111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1171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82846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32179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68323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64413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61871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910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7736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7856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299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436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4469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310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165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590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686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183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01 February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Ravotti (CERN) - AIDA-2020 SC Meeting #14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no.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noProof="0" dirty="0">
                <a:solidFill>
                  <a:schemeClr val="bg1"/>
                </a:solidFill>
                <a:latin typeface="+mn-lt"/>
              </a:rPr>
              <a:t>Advanced</a:t>
            </a:r>
            <a:r>
              <a:rPr lang="en-GB" sz="2700" b="0" baseline="0" noProof="0" dirty="0">
                <a:solidFill>
                  <a:schemeClr val="bg1"/>
                </a:solidFill>
                <a:latin typeface="+mn-lt"/>
              </a:rPr>
              <a:t> European Infrastructures</a:t>
            </a:r>
          </a:p>
          <a:p>
            <a:pPr algn="r"/>
            <a:r>
              <a:rPr lang="en-GB" sz="2700" b="0" baseline="0" noProof="0" dirty="0">
                <a:solidFill>
                  <a:schemeClr val="bg1"/>
                </a:solidFill>
                <a:latin typeface="+mn-lt"/>
              </a:rPr>
              <a:t>for Detectors at Accelerators</a:t>
            </a:r>
            <a:endParaRPr lang="en-GB" sz="2700" b="0" noProof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01 February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Ravotti (CERN) - AIDA-2020 SC Meeting #14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20</a:t>
            </a:r>
            <a:r>
              <a:rPr lang="en-GB" baseline="0" dirty="0"/>
              <a:t>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dirty="0"/>
              <a:t>F. Ravotti (CERN) - AIDA-2020 SC Meeting #14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 dirty="0"/>
              <a:t>04 March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01 February 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Ravotti (CERN) - AIDA-2020 SC Meeting #14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4 April 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01 February 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Ravotti (CERN) - AIDA-2020 SC Meeting #14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20 April 2017</a:t>
            </a:r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01 February 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Ravotti (CERN) - AIDA-2020 SC Meeting #14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20</a:t>
            </a:r>
            <a:r>
              <a:rPr lang="en-GB" baseline="0" dirty="0"/>
              <a:t>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310400"/>
            <a:ext cx="2949178" cy="7470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0400"/>
            <a:ext cx="4629150" cy="455065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01 February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Ravotti (CERN) - AIDA-2020 SC Meeting #14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20</a:t>
            </a:r>
            <a:r>
              <a:rPr lang="en-GB" baseline="0" dirty="0"/>
              <a:t>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0000"/>
            <a:ext cx="2949178" cy="797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60000"/>
            <a:ext cx="4629150" cy="4601059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01 February 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Ravotti (CERN) - AIDA-2020 SC Meeting #14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20 April 2017</a:t>
            </a:r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F. Ravotti (CERN) - AIDA-2020 SC Meeting #14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93" y="258908"/>
            <a:ext cx="2483842" cy="65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51" r:id="rId4"/>
    <p:sldLayoutId id="2147483653" r:id="rId5"/>
    <p:sldLayoutId id="2147483655" r:id="rId6"/>
    <p:sldLayoutId id="2147483656" r:id="rId7"/>
    <p:sldLayoutId id="2147483657" r:id="rId8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2019.eswc-conferences.org/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3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hyperlink" Target="http://aida2020.web.cern.ch/content/one-list-find-them-all" TargetMode="Externa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hyperlink" Target="http://www.cern.ch/irrad-data-manage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WP15.5 - IRRAD Facility Upgrade D15.6 Status: IDM, Databases and Plans for Y5 and beyond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3288631"/>
            <a:ext cx="9144000" cy="2091237"/>
          </a:xfrm>
        </p:spPr>
        <p:txBody>
          <a:bodyPr>
            <a:normAutofit/>
          </a:bodyPr>
          <a:lstStyle/>
          <a:p>
            <a:r>
              <a:rPr lang="en-US" sz="1600" u="sng" dirty="0"/>
              <a:t>B. Gkotse</a:t>
            </a:r>
            <a:r>
              <a:rPr lang="en-US" sz="1600" baseline="30000" dirty="0"/>
              <a:t>1&amp;2</a:t>
            </a:r>
            <a:r>
              <a:rPr lang="en-US" sz="1600" dirty="0"/>
              <a:t>, M. Glaser</a:t>
            </a:r>
            <a:r>
              <a:rPr lang="en-US" sz="1600" baseline="30000" dirty="0"/>
              <a:t>1</a:t>
            </a:r>
            <a:r>
              <a:rPr lang="en-US" sz="1600" dirty="0"/>
              <a:t>, G. Gorine</a:t>
            </a:r>
            <a:r>
              <a:rPr lang="en-US" sz="1600" baseline="30000" dirty="0"/>
              <a:t>1&amp;3</a:t>
            </a:r>
            <a:r>
              <a:rPr lang="en-US" sz="1600" dirty="0"/>
              <a:t>, P. Jouvelot</a:t>
            </a:r>
            <a:r>
              <a:rPr lang="en-US" sz="1600" baseline="30000" dirty="0"/>
              <a:t>2</a:t>
            </a:r>
            <a:r>
              <a:rPr lang="en-US" sz="1600" dirty="0"/>
              <a:t>, I. Mateu</a:t>
            </a:r>
            <a:r>
              <a:rPr lang="en-US" sz="1600" baseline="30000" dirty="0"/>
              <a:t>1</a:t>
            </a:r>
            <a:r>
              <a:rPr lang="en-US" sz="1600" dirty="0"/>
              <a:t>, E. Matli</a:t>
            </a:r>
            <a:r>
              <a:rPr lang="en-US" sz="1600" baseline="30000" dirty="0"/>
              <a:t>4</a:t>
            </a:r>
            <a:r>
              <a:rPr lang="en-US" sz="1600" dirty="0"/>
              <a:t>, G. Pezzullo</a:t>
            </a:r>
            <a:r>
              <a:rPr lang="en-US" sz="1600" baseline="30000" dirty="0"/>
              <a:t>1</a:t>
            </a:r>
            <a:r>
              <a:rPr lang="en-US" sz="1600" dirty="0"/>
              <a:t>, F. Ravotti</a:t>
            </a:r>
            <a:r>
              <a:rPr lang="en-US" sz="1600" baseline="30000" dirty="0"/>
              <a:t>1</a:t>
            </a:r>
            <a:r>
              <a:rPr lang="en-US" sz="1600" dirty="0"/>
              <a:t>  </a:t>
            </a:r>
          </a:p>
          <a:p>
            <a:endParaRPr lang="it-IT" dirty="0"/>
          </a:p>
          <a:p>
            <a:r>
              <a:rPr lang="en-GB" dirty="0"/>
              <a:t>AIDA-2020 Fourth Annual Meeting - </a:t>
            </a:r>
            <a:r>
              <a:rPr lang="en-US" dirty="0"/>
              <a:t>4 April 2019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C810483F-1489-498E-B673-58B1A24E5D89}"/>
              </a:ext>
            </a:extLst>
          </p:cNvPr>
          <p:cNvSpPr txBox="1">
            <a:spLocks/>
          </p:cNvSpPr>
          <p:nvPr/>
        </p:nvSpPr>
        <p:spPr>
          <a:xfrm>
            <a:off x="704186" y="5035123"/>
            <a:ext cx="1502229" cy="846372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aseline="30000" dirty="0"/>
              <a:t>1</a:t>
            </a:r>
            <a:r>
              <a:rPr lang="en-US" sz="1000" dirty="0"/>
              <a:t> CERN EP</a:t>
            </a:r>
          </a:p>
          <a:p>
            <a:r>
              <a:rPr lang="en-US" sz="1000" baseline="30000" dirty="0"/>
              <a:t>2</a:t>
            </a:r>
            <a:r>
              <a:rPr lang="en-US" sz="1000" dirty="0"/>
              <a:t> MINES </a:t>
            </a:r>
            <a:r>
              <a:rPr lang="en-US" sz="1000" dirty="0" err="1"/>
              <a:t>ParisTech</a:t>
            </a:r>
            <a:endParaRPr lang="en-US" sz="1000" dirty="0"/>
          </a:p>
          <a:p>
            <a:r>
              <a:rPr lang="en-US" sz="1000" baseline="30000" dirty="0"/>
              <a:t>3 </a:t>
            </a:r>
            <a:r>
              <a:rPr lang="en-US" sz="1000" dirty="0"/>
              <a:t>EPFL</a:t>
            </a:r>
          </a:p>
          <a:p>
            <a:r>
              <a:rPr lang="en-US" sz="1000" baseline="30000" dirty="0"/>
              <a:t>4 </a:t>
            </a:r>
            <a:r>
              <a:rPr lang="en-US" sz="1000" dirty="0"/>
              <a:t>CERN BE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/>
          <a:lstStyle/>
          <a:p>
            <a:r>
              <a:rPr lang="en-US" dirty="0"/>
              <a:t>IDM: Key Features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60AA8AA-1B24-430A-AC9A-79824D7EEE62}"/>
              </a:ext>
            </a:extLst>
          </p:cNvPr>
          <p:cNvSpPr/>
          <p:nvPr/>
        </p:nvSpPr>
        <p:spPr>
          <a:xfrm>
            <a:off x="380369" y="1492062"/>
            <a:ext cx="857672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4650" lvl="3" indent="-285750">
              <a:spcBef>
                <a:spcPts val="12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GB" sz="2000" dirty="0"/>
              <a:t>Experiments, samples, users and dosimeters registration</a:t>
            </a:r>
          </a:p>
          <a:p>
            <a:pPr marL="374650" lvl="3" indent="-285750">
              <a:spcBef>
                <a:spcPts val="12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GB" sz="2000" dirty="0"/>
              <a:t>Traceability label printing</a:t>
            </a:r>
          </a:p>
          <a:p>
            <a:pPr marL="374650" lvl="3" indent="-285750">
              <a:spcBef>
                <a:spcPts val="1200"/>
              </a:spcBef>
              <a:buSzPct val="120000"/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374650" lvl="3" indent="-285750">
              <a:spcBef>
                <a:spcPts val="12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GB" sz="2000" dirty="0"/>
              <a:t>Real-time follow-up of irradiation experiments</a:t>
            </a:r>
          </a:p>
          <a:p>
            <a:pPr marL="374650" lvl="3" indent="-285750">
              <a:spcBef>
                <a:spcPts val="12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GB" sz="2000" dirty="0"/>
              <a:t>Computation of proton interaction parameters</a:t>
            </a:r>
          </a:p>
          <a:p>
            <a:pPr marL="374650" lvl="3" indent="-285750">
              <a:spcBef>
                <a:spcPts val="12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GB" sz="2000" dirty="0"/>
              <a:t>Display and archive of dosimetry results (~600 spectrometry measurements/year)</a:t>
            </a:r>
          </a:p>
          <a:p>
            <a:pPr marL="374650" lvl="3" indent="-285750">
              <a:spcBef>
                <a:spcPts val="12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GB" sz="2000" dirty="0"/>
              <a:t>User Interface preferences customization</a:t>
            </a:r>
          </a:p>
          <a:p>
            <a:pPr marL="374650" lvl="3" indent="-285750">
              <a:spcBef>
                <a:spcPts val="12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GB" sz="2000" dirty="0"/>
              <a:t>History and details of past experiments (with user permission)</a:t>
            </a:r>
          </a:p>
          <a:p>
            <a:pPr marL="374650" lvl="3" indent="-285750">
              <a:spcBef>
                <a:spcPts val="1200"/>
              </a:spcBef>
              <a:buSzPct val="120000"/>
              <a:buFont typeface="Wingdings" panose="05000000000000000000" pitchFamily="2" charset="2"/>
              <a:buChar char="§"/>
            </a:pPr>
            <a:r>
              <a:rPr lang="en-US" sz="2000" b="1" dirty="0"/>
              <a:t>Could  be used also for irradiations in other facilities (PSI, GIF++, …)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7CB39DAC-7A36-4F42-B7A5-148076E2FCA6}"/>
              </a:ext>
            </a:extLst>
          </p:cNvPr>
          <p:cNvSpPr/>
          <p:nvPr/>
        </p:nvSpPr>
        <p:spPr>
          <a:xfrm>
            <a:off x="6740931" y="1686539"/>
            <a:ext cx="354564" cy="627479"/>
          </a:xfrm>
          <a:prstGeom prst="rightBrac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A9AC5D-2B17-46C4-9418-2378783D8796}"/>
              </a:ext>
            </a:extLst>
          </p:cNvPr>
          <p:cNvSpPr txBox="1"/>
          <p:nvPr/>
        </p:nvSpPr>
        <p:spPr>
          <a:xfrm>
            <a:off x="7193151" y="1584779"/>
            <a:ext cx="11552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Old “Sample Manager”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93A6B957-3E32-475D-9378-06D77EE195C3}"/>
              </a:ext>
            </a:extLst>
          </p:cNvPr>
          <p:cNvSpPr/>
          <p:nvPr/>
        </p:nvSpPr>
        <p:spPr>
          <a:xfrm>
            <a:off x="8002756" y="1636150"/>
            <a:ext cx="354564" cy="4113027"/>
          </a:xfrm>
          <a:prstGeom prst="rightBrac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4CD98B-049A-43ED-A90D-9A6831124312}"/>
              </a:ext>
            </a:extLst>
          </p:cNvPr>
          <p:cNvSpPr txBox="1"/>
          <p:nvPr/>
        </p:nvSpPr>
        <p:spPr>
          <a:xfrm>
            <a:off x="8463743" y="3400275"/>
            <a:ext cx="599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B050"/>
                </a:solidFill>
              </a:rPr>
              <a:t>New</a:t>
            </a:r>
          </a:p>
          <a:p>
            <a:r>
              <a:rPr lang="en-GB" sz="1600" b="1" dirty="0">
                <a:solidFill>
                  <a:srgbClr val="00B050"/>
                </a:solidFill>
              </a:rPr>
              <a:t>IDM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E4EA6E-F7D8-44A7-81FE-D768DB5C23A8}"/>
              </a:ext>
            </a:extLst>
          </p:cNvPr>
          <p:cNvSpPr txBox="1"/>
          <p:nvPr/>
        </p:nvSpPr>
        <p:spPr>
          <a:xfrm rot="16200000">
            <a:off x="-161019" y="1763582"/>
            <a:ext cx="1014460" cy="307777"/>
          </a:xfrm>
          <a:prstGeom prst="rect">
            <a:avLst/>
          </a:prstGeom>
          <a:solidFill>
            <a:srgbClr val="FFFFFF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2000" kern="0" noProof="0" dirty="0">
                <a:solidFill>
                  <a:srgbClr val="00B050"/>
                </a:solidFill>
                <a:latin typeface="+mj-lt"/>
              </a:rPr>
              <a:t>Before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6717B0-B8DB-4BA2-A158-4F62E6B47D9C}"/>
              </a:ext>
            </a:extLst>
          </p:cNvPr>
          <p:cNvSpPr txBox="1"/>
          <p:nvPr/>
        </p:nvSpPr>
        <p:spPr>
          <a:xfrm rot="16200000">
            <a:off x="-167228" y="3115040"/>
            <a:ext cx="1014460" cy="307777"/>
          </a:xfrm>
          <a:prstGeom prst="rect">
            <a:avLst/>
          </a:prstGeom>
          <a:solidFill>
            <a:srgbClr val="FFFFFF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2000" kern="0" noProof="0" dirty="0">
                <a:solidFill>
                  <a:srgbClr val="00B050"/>
                </a:solidFill>
                <a:latin typeface="+mj-lt"/>
              </a:rPr>
              <a:t>During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D15214-F2A0-4DE6-B60A-708626EF804A}"/>
              </a:ext>
            </a:extLst>
          </p:cNvPr>
          <p:cNvSpPr txBox="1"/>
          <p:nvPr/>
        </p:nvSpPr>
        <p:spPr>
          <a:xfrm rot="16200000">
            <a:off x="57969" y="4054730"/>
            <a:ext cx="564065" cy="307777"/>
          </a:xfrm>
          <a:prstGeom prst="rect">
            <a:avLst/>
          </a:prstGeom>
          <a:solidFill>
            <a:srgbClr val="FFFFFF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2000" kern="0" dirty="0">
                <a:solidFill>
                  <a:srgbClr val="00B050"/>
                </a:solidFill>
                <a:latin typeface="+mj-lt"/>
              </a:rPr>
              <a:t>After</a:t>
            </a:r>
            <a:endParaRPr lang="en-US" sz="2000" kern="0" noProof="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FDD82B-61A2-440C-B31B-B5BA765E3B34}"/>
              </a:ext>
            </a:extLst>
          </p:cNvPr>
          <p:cNvSpPr txBox="1"/>
          <p:nvPr/>
        </p:nvSpPr>
        <p:spPr>
          <a:xfrm rot="16200000">
            <a:off x="-163459" y="4973729"/>
            <a:ext cx="1014460" cy="307777"/>
          </a:xfrm>
          <a:prstGeom prst="rect">
            <a:avLst/>
          </a:prstGeom>
          <a:solidFill>
            <a:srgbClr val="FFFFFF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2000" kern="0" noProof="0" dirty="0">
                <a:solidFill>
                  <a:srgbClr val="F34BF3"/>
                </a:solidFill>
                <a:latin typeface="+mj-lt"/>
              </a:rPr>
              <a:t>Extra</a:t>
            </a:r>
          </a:p>
        </p:txBody>
      </p:sp>
    </p:spTree>
    <p:extLst>
      <p:ext uri="{BB962C8B-B14F-4D97-AF65-F5344CB8AC3E}">
        <p14:creationId xmlns:p14="http://schemas.microsoft.com/office/powerpoint/2010/main" val="4214574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/>
          <a:lstStyle/>
          <a:p>
            <a:r>
              <a:rPr lang="en-GB" dirty="0"/>
              <a:t>Traceability out of IRRAD via TREC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227AB5E-1722-4E3D-A55A-EA38C675EF38}"/>
              </a:ext>
            </a:extLst>
          </p:cNvPr>
          <p:cNvSpPr/>
          <p:nvPr/>
        </p:nvSpPr>
        <p:spPr>
          <a:xfrm>
            <a:off x="361393" y="1235537"/>
            <a:ext cx="8576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3">
              <a:spcBef>
                <a:spcPts val="1200"/>
              </a:spcBef>
              <a:buSzPct val="120000"/>
            </a:pPr>
            <a:r>
              <a:rPr lang="en-GB" sz="2000" dirty="0"/>
              <a:t>As an AIDA-2020 Y5 extension we work on data exchange between IDM and the CERN traceability system (TREC):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179337-EC57-436E-BF1F-FF1EE7BBE067}"/>
              </a:ext>
            </a:extLst>
          </p:cNvPr>
          <p:cNvSpPr txBox="1"/>
          <p:nvPr/>
        </p:nvSpPr>
        <p:spPr>
          <a:xfrm>
            <a:off x="71120" y="1849125"/>
            <a:ext cx="5890016" cy="203132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Equipment code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Other 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Description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Equipment Responsible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Attach/Detach Equipment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Location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Last Location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Length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Width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Height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Weight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Value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Family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Main material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Comments</a:t>
            </a:r>
          </a:p>
          <a:p>
            <a:endParaRPr lang="fr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CA93E1-CF2F-43DE-A639-14205C8FE7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6284"/>
          <a:stretch/>
        </p:blipFill>
        <p:spPr>
          <a:xfrm>
            <a:off x="901411" y="3917552"/>
            <a:ext cx="6724598" cy="23705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C60B407-52AD-47CA-AA9E-7A578019E845}"/>
              </a:ext>
            </a:extLst>
          </p:cNvPr>
          <p:cNvGrpSpPr/>
          <p:nvPr/>
        </p:nvGrpSpPr>
        <p:grpSpPr>
          <a:xfrm>
            <a:off x="5495749" y="1715672"/>
            <a:ext cx="3286858" cy="1945021"/>
            <a:chOff x="6230736" y="4248783"/>
            <a:chExt cx="2974890" cy="177861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96BA5BF-C84C-447F-8A6D-77A7868656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1261" y="4248783"/>
              <a:ext cx="2584365" cy="177861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6BE7BDB-4AC5-43FA-BCF1-69B297F93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0736" y="4825015"/>
              <a:ext cx="390525" cy="2000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8656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/>
              <a:t>Outline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8DC037-D62A-47C0-99FD-F31D974F0789}"/>
              </a:ext>
            </a:extLst>
          </p:cNvPr>
          <p:cNvSpPr/>
          <p:nvPr/>
        </p:nvSpPr>
        <p:spPr>
          <a:xfrm>
            <a:off x="110135" y="1273292"/>
            <a:ext cx="90338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05B526-0779-4490-9F6D-607CC9274E6B}"/>
              </a:ext>
            </a:extLst>
          </p:cNvPr>
          <p:cNvSpPr/>
          <p:nvPr/>
        </p:nvSpPr>
        <p:spPr>
          <a:xfrm>
            <a:off x="110135" y="1273292"/>
            <a:ext cx="903386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 Summary 2018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 Data Manager (IDM)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Irradiation Experiment Data Management Ontology (IEDM) and Web Application Generation</a:t>
            </a:r>
          </a:p>
          <a:p>
            <a:pPr lvl="1"/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Irradiation Facilities Database Status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tx2">
                  <a:lumMod val="50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Y5 Extension: Test-Beam Facilities Database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tx2">
                  <a:lumMod val="50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Ideas for innovations beyond AIDA-2020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998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3949897-4A90-4200-8A82-0D58A42B74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59" t="7700" r="928"/>
          <a:stretch/>
        </p:blipFill>
        <p:spPr>
          <a:xfrm>
            <a:off x="3509917" y="1599276"/>
            <a:ext cx="5540776" cy="362291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92400" y="33563"/>
            <a:ext cx="3839029" cy="1077238"/>
          </a:xfrm>
        </p:spPr>
        <p:txBody>
          <a:bodyPr>
            <a:noAutofit/>
          </a:bodyPr>
          <a:lstStyle/>
          <a:p>
            <a:r>
              <a:rPr lang="en-GB" sz="2800" dirty="0"/>
              <a:t>Ontology for Irradiation Experiment</a:t>
            </a:r>
            <a:br>
              <a:rPr lang="en-GB" sz="2800" dirty="0"/>
            </a:br>
            <a:r>
              <a:rPr lang="en-GB" sz="2800" dirty="0"/>
              <a:t>Data Management (IEDM)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TextBox 22">
            <a:extLst>
              <a:ext uri="{FF2B5EF4-FFF2-40B4-BE49-F238E27FC236}">
                <a16:creationId xmlns:a16="http://schemas.microsoft.com/office/drawing/2014/main" id="{CB50F558-C167-4FD2-948A-35C8DC637FA3}"/>
              </a:ext>
            </a:extLst>
          </p:cNvPr>
          <p:cNvSpPr txBox="1"/>
          <p:nvPr/>
        </p:nvSpPr>
        <p:spPr>
          <a:xfrm>
            <a:off x="26697" y="1384917"/>
            <a:ext cx="3839029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85750" lvl="2" indent="-285750" algn="l"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Lessons from IDM design and implementation</a:t>
            </a:r>
          </a:p>
          <a:p>
            <a:pPr marL="285750" lvl="2" indent="-285750" algn="l"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In-depth study of operation and data management practices at other irradiation facilities </a:t>
            </a:r>
            <a:r>
              <a:rPr lang="en-GB" sz="18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(slide 18)</a:t>
            </a:r>
          </a:p>
          <a:p>
            <a:pPr marL="0" lvl="2" algn="l">
              <a:spcAft>
                <a:spcPts val="600"/>
              </a:spcAft>
              <a:buSzPct val="120000"/>
            </a:pPr>
            <a:endParaRPr lang="en-US" sz="1800" b="0" dirty="0">
              <a:solidFill>
                <a:schemeClr val="tx1"/>
              </a:solidFill>
              <a:latin typeface="+mn-lt"/>
              <a:sym typeface="Wingdings" pitchFamily="2" charset="2"/>
            </a:endParaRPr>
          </a:p>
          <a:p>
            <a:pPr marL="0" lvl="2" algn="l">
              <a:spcAft>
                <a:spcPts val="600"/>
              </a:spcAft>
              <a:buSzPct val="120000"/>
            </a:pPr>
            <a:r>
              <a:rPr lang="en-US" sz="1800" u="sng" dirty="0">
                <a:solidFill>
                  <a:schemeClr val="tx1"/>
                </a:solidFill>
                <a:latin typeface="+mn-lt"/>
                <a:sym typeface="Wingdings" pitchFamily="2" charset="2"/>
              </a:rPr>
              <a:t>IEDM:</a:t>
            </a:r>
          </a:p>
          <a:p>
            <a:pPr marL="285750" lvl="2" indent="-285750" algn="l"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The IEDM ontology (model) includes key entities and relations of irradiation experiment data management</a:t>
            </a:r>
          </a:p>
          <a:p>
            <a:pPr marL="285750" lvl="2" indent="-285750" algn="l"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Knowledge formalization</a:t>
            </a:r>
          </a:p>
          <a:p>
            <a:pPr marL="285750" lvl="2" indent="-285750" algn="l"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</a:pPr>
            <a:r>
              <a:rPr lang="en-US" sz="18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Enhanced world-wide collaborative development efforts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76590D-53FF-424C-AE53-3E21B9397351}"/>
              </a:ext>
            </a:extLst>
          </p:cNvPr>
          <p:cNvSpPr txBox="1"/>
          <p:nvPr/>
        </p:nvSpPr>
        <p:spPr>
          <a:xfrm>
            <a:off x="3939509" y="5258724"/>
            <a:ext cx="5183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Ontology for Irradiation Experiment Data Management (IEDM)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127E2A-9BAB-4B80-82AF-824338770DCF}"/>
              </a:ext>
            </a:extLst>
          </p:cNvPr>
          <p:cNvGrpSpPr/>
          <p:nvPr/>
        </p:nvGrpSpPr>
        <p:grpSpPr>
          <a:xfrm>
            <a:off x="7063895" y="1222917"/>
            <a:ext cx="1654581" cy="556319"/>
            <a:chOff x="7063895" y="1222917"/>
            <a:chExt cx="1654581" cy="55631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C349004-FB36-4B2A-9854-FF16D2E50D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3761" y="1238005"/>
              <a:ext cx="654715" cy="541231"/>
            </a:xfrm>
            <a:prstGeom prst="rect">
              <a:avLst/>
            </a:prstGeom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17B439-FA8F-496A-B311-65B6F2717E64}"/>
                </a:ext>
              </a:extLst>
            </p:cNvPr>
            <p:cNvSpPr txBox="1"/>
            <p:nvPr/>
          </p:nvSpPr>
          <p:spPr>
            <a:xfrm>
              <a:off x="7063895" y="1222917"/>
              <a:ext cx="1014460" cy="553998"/>
            </a:xfrm>
            <a:prstGeom prst="rect">
              <a:avLst/>
            </a:prstGeom>
            <a:solidFill>
              <a:srgbClr val="FFFFFF"/>
            </a:soli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>
              <a:spAutoFit/>
            </a:bodyPr>
            <a:lstStyle/>
            <a:p>
              <a:pPr lvl="0" algn="ctr">
                <a:defRPr/>
              </a:pPr>
              <a:r>
                <a:rPr lang="en-US" sz="1200" kern="0" noProof="0" dirty="0">
                  <a:latin typeface="+mj-lt"/>
                </a:rPr>
                <a:t>PhD thesis with MINES </a:t>
              </a:r>
              <a:r>
                <a:rPr lang="en-US" sz="1200" kern="0" noProof="0" dirty="0" err="1">
                  <a:latin typeface="+mj-lt"/>
                </a:rPr>
                <a:t>ParisTech</a:t>
              </a:r>
              <a:r>
                <a:rPr lang="en-US" sz="1200" kern="0" noProof="0" dirty="0">
                  <a:latin typeface="+mj-lt"/>
                </a:rPr>
                <a:t>             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BAAE7D3-3598-4516-8DC3-68C3BBE484FB}"/>
              </a:ext>
            </a:extLst>
          </p:cNvPr>
          <p:cNvSpPr txBox="1"/>
          <p:nvPr/>
        </p:nvSpPr>
        <p:spPr>
          <a:xfrm>
            <a:off x="26697" y="5975664"/>
            <a:ext cx="80766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/>
              <a:t>*Abstract and paper submitted to the European Web Semantics Conference 2019 (ESWC </a:t>
            </a:r>
            <a:r>
              <a:rPr lang="en-GB" sz="1000" i="1" dirty="0">
                <a:hlinkClick r:id="rId6"/>
              </a:rPr>
              <a:t>https://2019.eswc-conferences.org/</a:t>
            </a:r>
            <a:r>
              <a:rPr lang="en-GB" sz="1000" i="1" dirty="0"/>
              <a:t>)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723A2F6A-62B4-4D8F-AC55-0497198DA295}"/>
              </a:ext>
            </a:extLst>
          </p:cNvPr>
          <p:cNvSpPr/>
          <p:nvPr/>
        </p:nvSpPr>
        <p:spPr>
          <a:xfrm>
            <a:off x="1184141" y="2992291"/>
            <a:ext cx="584166" cy="4367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9547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14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>
            <a:noAutofit/>
          </a:bodyPr>
          <a:lstStyle/>
          <a:p>
            <a:r>
              <a:rPr lang="en-GB" sz="2400" dirty="0"/>
              <a:t>Web Application Generation and UI preferences recommender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8AA37D-FD4D-44A2-BBCE-6FDAC08680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3195" y="3794254"/>
            <a:ext cx="4676205" cy="23828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E1A09B-6BC3-40B9-9B9D-167B3C192B8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159" t="7700" r="928"/>
          <a:stretch/>
        </p:blipFill>
        <p:spPr>
          <a:xfrm>
            <a:off x="5131804" y="1201862"/>
            <a:ext cx="3542902" cy="2316575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93D17AE9-B682-49EC-AE74-057D49063EF1}"/>
              </a:ext>
            </a:extLst>
          </p:cNvPr>
          <p:cNvSpPr/>
          <p:nvPr/>
        </p:nvSpPr>
        <p:spPr>
          <a:xfrm rot="10800000">
            <a:off x="3553465" y="4632233"/>
            <a:ext cx="751806" cy="6045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CE4265-6E87-46E8-B973-05D046A9B7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600" y="3861006"/>
            <a:ext cx="3448865" cy="2146975"/>
          </a:xfrm>
          <a:prstGeom prst="rect">
            <a:avLst/>
          </a:prstGeom>
        </p:spPr>
      </p:pic>
      <p:sp>
        <p:nvSpPr>
          <p:cNvPr id="11" name="Arrow: Down 10">
            <a:extLst>
              <a:ext uri="{FF2B5EF4-FFF2-40B4-BE49-F238E27FC236}">
                <a16:creationId xmlns:a16="http://schemas.microsoft.com/office/drawing/2014/main" id="{FD1E00CF-7CA8-47B3-95A2-FEEC506D9E01}"/>
              </a:ext>
            </a:extLst>
          </p:cNvPr>
          <p:cNvSpPr/>
          <p:nvPr/>
        </p:nvSpPr>
        <p:spPr>
          <a:xfrm>
            <a:off x="6687430" y="3520356"/>
            <a:ext cx="518160" cy="224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TextBox 22">
            <a:extLst>
              <a:ext uri="{FF2B5EF4-FFF2-40B4-BE49-F238E27FC236}">
                <a16:creationId xmlns:a16="http://schemas.microsoft.com/office/drawing/2014/main" id="{C2210FBE-4290-49CB-A42F-14A92F01643F}"/>
              </a:ext>
            </a:extLst>
          </p:cNvPr>
          <p:cNvSpPr txBox="1"/>
          <p:nvPr/>
        </p:nvSpPr>
        <p:spPr>
          <a:xfrm>
            <a:off x="446556" y="1548658"/>
            <a:ext cx="44450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2" algn="l">
              <a:spcAft>
                <a:spcPts val="600"/>
              </a:spcAft>
              <a:buSzPct val="120000"/>
            </a:pPr>
            <a:r>
              <a:rPr lang="en-GB" sz="20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IEDM-based automatic code generation:</a:t>
            </a:r>
          </a:p>
          <a:p>
            <a:pPr marL="285750" lvl="2" indent="-285750" algn="l"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</a:pPr>
            <a:r>
              <a:rPr lang="en-GB" sz="20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Web application </a:t>
            </a:r>
          </a:p>
          <a:p>
            <a:pPr marL="285750" lvl="2" indent="-285750" algn="l"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</a:pPr>
            <a:r>
              <a:rPr lang="en-US" sz="20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ML-based recommender for UI preferences selection</a:t>
            </a:r>
            <a:endParaRPr lang="en-GB" sz="2000" b="0" dirty="0">
              <a:solidFill>
                <a:schemeClr val="tx1"/>
              </a:solidFill>
              <a:latin typeface="+mn-lt"/>
              <a:sym typeface="Wingdings" pitchFamily="2" charset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CED2C7-1129-44EF-931C-6CCE1C29A801}"/>
              </a:ext>
            </a:extLst>
          </p:cNvPr>
          <p:cNvSpPr txBox="1"/>
          <p:nvPr/>
        </p:nvSpPr>
        <p:spPr>
          <a:xfrm>
            <a:off x="7086585" y="1285244"/>
            <a:ext cx="1964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IEDM Ontology (Model)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AC24EC-3FA8-4F1F-A75E-FAEEBA19D7E6}"/>
              </a:ext>
            </a:extLst>
          </p:cNvPr>
          <p:cNvSpPr txBox="1"/>
          <p:nvPr/>
        </p:nvSpPr>
        <p:spPr>
          <a:xfrm>
            <a:off x="5593076" y="5769867"/>
            <a:ext cx="3225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Automatically generated web application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329760-611C-4A49-BC14-DC0C9CE65585}"/>
              </a:ext>
            </a:extLst>
          </p:cNvPr>
          <p:cNvSpPr txBox="1"/>
          <p:nvPr/>
        </p:nvSpPr>
        <p:spPr>
          <a:xfrm>
            <a:off x="748398" y="5979146"/>
            <a:ext cx="2571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ML-based recommender system</a:t>
            </a:r>
          </a:p>
        </p:txBody>
      </p:sp>
    </p:spTree>
    <p:extLst>
      <p:ext uri="{BB962C8B-B14F-4D97-AF65-F5344CB8AC3E}">
        <p14:creationId xmlns:p14="http://schemas.microsoft.com/office/powerpoint/2010/main" val="1872695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/>
              <a:t>Outline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8DC037-D62A-47C0-99FD-F31D974F0789}"/>
              </a:ext>
            </a:extLst>
          </p:cNvPr>
          <p:cNvSpPr/>
          <p:nvPr/>
        </p:nvSpPr>
        <p:spPr>
          <a:xfrm>
            <a:off x="110135" y="1273292"/>
            <a:ext cx="90338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05B526-0779-4490-9F6D-607CC9274E6B}"/>
              </a:ext>
            </a:extLst>
          </p:cNvPr>
          <p:cNvSpPr/>
          <p:nvPr/>
        </p:nvSpPr>
        <p:spPr>
          <a:xfrm>
            <a:off x="110135" y="1273292"/>
            <a:ext cx="903386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 Summary 2018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 Data Manager (IDM)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Irradiation Experiment Data Management Ontology (IEDM) and Web Application Generation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Irradiation Facilities Database Status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Y5 Extension: Test-Beam Facilities Database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tx2">
                  <a:lumMod val="50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Ideas for innovations beyond AIDA-2020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5080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>
            <a:normAutofit/>
          </a:bodyPr>
          <a:lstStyle/>
          <a:p>
            <a:r>
              <a:rPr lang="en-US" dirty="0"/>
              <a:t>Irradiation Facilities Database Status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B08698-3AA6-4FD0-BA32-FD5B035548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1"/>
          <a:stretch/>
        </p:blipFill>
        <p:spPr>
          <a:xfrm>
            <a:off x="507099" y="3198046"/>
            <a:ext cx="3846822" cy="27822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014CC81-ECB7-4D89-A561-10FA2B27CF92}"/>
              </a:ext>
            </a:extLst>
          </p:cNvPr>
          <p:cNvSpPr/>
          <p:nvPr/>
        </p:nvSpPr>
        <p:spPr>
          <a:xfrm>
            <a:off x="1314814" y="2890269"/>
            <a:ext cx="24191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u="sng" dirty="0"/>
              <a:t>cern.ch/irradiation-facilities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1F778C-9613-42F7-A207-03E20C97B337}"/>
              </a:ext>
            </a:extLst>
          </p:cNvPr>
          <p:cNvSpPr/>
          <p:nvPr/>
        </p:nvSpPr>
        <p:spPr>
          <a:xfrm>
            <a:off x="193444" y="1215466"/>
            <a:ext cx="58322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An online platform for finding suitable facilities for irradiation experiments*, </a:t>
            </a:r>
            <a:r>
              <a:rPr lang="en-GB" b="1" u="sng" dirty="0"/>
              <a:t>very important during LS2</a:t>
            </a:r>
            <a:r>
              <a:rPr lang="en-GB" dirty="0"/>
              <a:t>!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211</a:t>
            </a:r>
            <a:r>
              <a:rPr lang="en-GB" dirty="0"/>
              <a:t> irradiation facilities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3100</a:t>
            </a:r>
            <a:r>
              <a:rPr lang="en-GB" dirty="0"/>
              <a:t> visits since first launched (February 2017)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ym typeface="Calibri"/>
              </a:rPr>
              <a:t>~40% </a:t>
            </a:r>
            <a:r>
              <a:rPr lang="en-US" dirty="0">
                <a:sym typeface="Calibri"/>
              </a:rPr>
              <a:t>of irradiation facilities validated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813C59-1291-4A01-B1B0-925224F7F82D}"/>
              </a:ext>
            </a:extLst>
          </p:cNvPr>
          <p:cNvSpPr txBox="1"/>
          <p:nvPr/>
        </p:nvSpPr>
        <p:spPr>
          <a:xfrm>
            <a:off x="317993" y="6027381"/>
            <a:ext cx="50160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hlinkClick r:id="rId5"/>
              </a:rPr>
              <a:t>*AIDA-2020 Newsletter </a:t>
            </a:r>
            <a:r>
              <a:rPr lang="en-GB" sz="1000" i="1" dirty="0">
                <a:hlinkClick r:id="rId5"/>
              </a:rPr>
              <a:t>On track </a:t>
            </a:r>
            <a:r>
              <a:rPr lang="en-GB" sz="1000" dirty="0">
                <a:hlinkClick r:id="rId5"/>
              </a:rPr>
              <a:t>article “One list to find them all”</a:t>
            </a:r>
            <a:endParaRPr lang="en-GB" sz="1000" i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D23959-E0D7-40BA-B4A0-2DF9CCED08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8149" y="1283729"/>
            <a:ext cx="3011846" cy="22253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87C974-59F5-45F3-A1EC-F9B2DE3A68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1104" y="3681970"/>
            <a:ext cx="3185112" cy="251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643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17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/>
          <a:lstStyle/>
          <a:p>
            <a:r>
              <a:rPr lang="en-US" dirty="0"/>
              <a:t>Test-beam Facilities Database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FEC85E1-FCB7-4195-B29F-1563A80493E7}"/>
              </a:ext>
            </a:extLst>
          </p:cNvPr>
          <p:cNvSpPr/>
          <p:nvPr/>
        </p:nvSpPr>
        <p:spPr>
          <a:xfrm>
            <a:off x="110135" y="1273292"/>
            <a:ext cx="903386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/>
              <a:t>An initiative pushed by the BTTB community within the AIDA-2020 extension.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200" dirty="0"/>
          </a:p>
          <a:p>
            <a:r>
              <a:rPr lang="en-GB" sz="2200" dirty="0"/>
              <a:t>Progress so far: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dirty="0"/>
              <a:t>Web host : </a:t>
            </a:r>
            <a:r>
              <a:rPr lang="en-GB" sz="2200" b="1" u="sng" dirty="0"/>
              <a:t>cern.ch/test-beam-facilities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dirty="0"/>
              <a:t>Responsible person: </a:t>
            </a:r>
            <a:r>
              <a:rPr lang="en-GB" sz="2200" b="1" dirty="0" err="1"/>
              <a:t>Henric</a:t>
            </a:r>
            <a:r>
              <a:rPr lang="en-GB" sz="2200" b="1" dirty="0"/>
              <a:t> Wilkens (CERN)</a:t>
            </a:r>
            <a:endParaRPr lang="en-GB" sz="2200" b="1" u="sng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dirty="0"/>
              <a:t>A </a:t>
            </a:r>
            <a:r>
              <a:rPr lang="en-GB" sz="2200" b="1" dirty="0"/>
              <a:t>first collection of data </a:t>
            </a:r>
            <a:r>
              <a:rPr lang="en-GB" sz="2200" dirty="0"/>
              <a:t>from CERN, DESY and INFN LNF test-beam coordinators and additional list provided by C. </a:t>
            </a:r>
            <a:r>
              <a:rPr lang="en-GB" sz="2200" dirty="0" err="1"/>
              <a:t>Rembser</a:t>
            </a: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dirty="0"/>
              <a:t>First discussions on specifications during the AIDA-2020 satellite meeting in BTTB7 (January 2019)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200" b="1" dirty="0"/>
              <a:t>Summer student</a:t>
            </a:r>
            <a:r>
              <a:rPr lang="en-GB" sz="2200" dirty="0"/>
              <a:t> being recruited for the development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6350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18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/>
          <a:lstStyle/>
          <a:p>
            <a:r>
              <a:rPr lang="en-US" dirty="0"/>
              <a:t>Test-beam Facilities Database schema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E50E019-516B-4F03-BBA1-4163C6D1C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200145"/>
              </p:ext>
            </p:extLst>
          </p:nvPr>
        </p:nvGraphicFramePr>
        <p:xfrm>
          <a:off x="290014" y="1272437"/>
          <a:ext cx="1878561" cy="1628908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878561">
                  <a:extLst>
                    <a:ext uri="{9D8B030D-6E8A-4147-A177-3AD203B41FA5}">
                      <a16:colId xmlns:a16="http://schemas.microsoft.com/office/drawing/2014/main" val="782781144"/>
                    </a:ext>
                  </a:extLst>
                </a:gridCol>
              </a:tblGrid>
              <a:tr h="37053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Facility Coordinator Contact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897180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Name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503065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E-mail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768747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Alternative e-mail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833954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Phone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39970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F7859BA-DC7B-4ED0-BADD-09C50D9C5B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473234"/>
              </p:ext>
            </p:extLst>
          </p:nvPr>
        </p:nvGraphicFramePr>
        <p:xfrm>
          <a:off x="290013" y="3037193"/>
          <a:ext cx="1878561" cy="1846521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878561">
                  <a:extLst>
                    <a:ext uri="{9D8B030D-6E8A-4147-A177-3AD203B41FA5}">
                      <a16:colId xmlns:a16="http://schemas.microsoft.com/office/drawing/2014/main" val="782781144"/>
                    </a:ext>
                  </a:extLst>
                </a:gridCol>
              </a:tblGrid>
              <a:tr h="37053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Institute/Organization</a:t>
                      </a:r>
                      <a:r>
                        <a:rPr lang="en-GB" sz="1100" baseline="0" dirty="0"/>
                        <a:t> Details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897180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Name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503065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Address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768747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City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833954"/>
                  </a:ext>
                </a:extLst>
              </a:tr>
              <a:tr h="15027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Country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399703"/>
                  </a:ext>
                </a:extLst>
              </a:tr>
              <a:tr h="15027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Website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11154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B0274F2-5BD0-45BF-8E7C-CD1BCC7EE8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773073"/>
              </p:ext>
            </p:extLst>
          </p:nvPr>
        </p:nvGraphicFramePr>
        <p:xfrm>
          <a:off x="2509704" y="1271692"/>
          <a:ext cx="1878561" cy="4428068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878561">
                  <a:extLst>
                    <a:ext uri="{9D8B030D-6E8A-4147-A177-3AD203B41FA5}">
                      <a16:colId xmlns:a16="http://schemas.microsoft.com/office/drawing/2014/main" val="782781144"/>
                    </a:ext>
                  </a:extLst>
                </a:gridCol>
              </a:tblGrid>
              <a:tr h="299200">
                <a:tc>
                  <a:txBody>
                    <a:bodyPr/>
                    <a:lstStyle/>
                    <a:p>
                      <a:pPr algn="ctr"/>
                      <a:r>
                        <a:rPr lang="en-GB" sz="1100" kern="1200" dirty="0"/>
                        <a:t>Beamline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897180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Name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503065"/>
                  </a:ext>
                </a:extLst>
              </a:tr>
              <a:tr h="332499">
                <a:tc>
                  <a:txBody>
                    <a:bodyPr/>
                    <a:lstStyle/>
                    <a:p>
                      <a:pPr marL="0" algn="ctr" defTabSz="685783" rtl="0" eaLnBrk="1" latinLnBrk="0" hangingPunct="1"/>
                      <a:r>
                        <a:rPr lang="en-GB" sz="1100" kern="1200" dirty="0"/>
                        <a:t>Particle type</a:t>
                      </a:r>
                      <a:endParaRPr lang="en-GB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768747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Particle type details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833954"/>
                  </a:ext>
                </a:extLst>
              </a:tr>
              <a:tr h="15027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Particle Momentum/Energy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399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dirty="0"/>
                        <a:t>Particle Momentum/Energy Resolution</a:t>
                      </a:r>
                      <a:endParaRPr lang="en-GB" sz="11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111547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baseline="0" dirty="0">
                          <a:sym typeface="Wingdings" panose="05000000000000000000" pitchFamily="2" charset="2"/>
                        </a:rPr>
                        <a:t>Experiments per beamline</a:t>
                      </a:r>
                      <a:endParaRPr lang="en-GB" sz="1100" strike="sng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16815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baseline="0" dirty="0">
                          <a:sym typeface="Wingdings" panose="05000000000000000000" pitchFamily="2" charset="2"/>
                        </a:rPr>
                        <a:t>Experiments per beamline details</a:t>
                      </a:r>
                      <a:endParaRPr lang="en-GB" sz="1100" strike="sng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72574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baseline="0" dirty="0">
                          <a:sym typeface="Wingdings" panose="05000000000000000000" pitchFamily="2" charset="2"/>
                        </a:rPr>
                        <a:t>Bunch Clock</a:t>
                      </a:r>
                      <a:endParaRPr lang="en-GB" sz="1100" strike="sng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31645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dirty="0">
                          <a:sym typeface="Wingdings" panose="05000000000000000000" pitchFamily="2" charset="2"/>
                        </a:rPr>
                        <a:t>Spill length</a:t>
                      </a:r>
                      <a:endParaRPr lang="en-GB" sz="1100" strike="no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9996441"/>
                  </a:ext>
                </a:extLst>
              </a:tr>
              <a:tr h="141413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baseline="0" dirty="0"/>
                        <a:t>Spill rate </a:t>
                      </a:r>
                      <a:endParaRPr lang="en-GB" sz="1100" strike="sng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7026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dirty="0"/>
                        <a:t>Particle per Spill </a:t>
                      </a:r>
                      <a:endParaRPr lang="en-GB" sz="1100" strike="no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9724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dirty="0"/>
                        <a:t>Effective flux</a:t>
                      </a:r>
                      <a:endParaRPr lang="en-GB" sz="1100" strike="no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218314"/>
                  </a:ext>
                </a:extLst>
              </a:tr>
              <a:tr h="269195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dirty="0"/>
                        <a:t>Beam line physicist</a:t>
                      </a:r>
                      <a:endParaRPr lang="en-GB" sz="11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44068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dirty="0"/>
                        <a:t>Comments</a:t>
                      </a:r>
                      <a:endParaRPr lang="en-GB" sz="11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630981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C9F45CE-0506-46C8-B7A5-B3D0ABAF6F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291509"/>
              </p:ext>
            </p:extLst>
          </p:nvPr>
        </p:nvGraphicFramePr>
        <p:xfrm>
          <a:off x="4729394" y="1321114"/>
          <a:ext cx="1878561" cy="252464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878561">
                  <a:extLst>
                    <a:ext uri="{9D8B030D-6E8A-4147-A177-3AD203B41FA5}">
                      <a16:colId xmlns:a16="http://schemas.microsoft.com/office/drawing/2014/main" val="782781144"/>
                    </a:ext>
                  </a:extLst>
                </a:gridCol>
              </a:tblGrid>
              <a:tr h="216227">
                <a:tc>
                  <a:txBody>
                    <a:bodyPr/>
                    <a:lstStyle/>
                    <a:p>
                      <a:pPr algn="ctr"/>
                      <a:r>
                        <a:rPr lang="en-GB" sz="1100" baseline="0" dirty="0"/>
                        <a:t>Infrastructure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897180"/>
                  </a:ext>
                </a:extLst>
              </a:tr>
              <a:tr h="216227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dirty="0"/>
                        <a:t>Trigger signals &amp; system</a:t>
                      </a:r>
                      <a:endParaRPr lang="en-GB" sz="1100" strike="no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503065"/>
                  </a:ext>
                </a:extLst>
              </a:tr>
              <a:tr h="21622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Tracker &amp; Telescopes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768747"/>
                  </a:ext>
                </a:extLst>
              </a:tr>
              <a:tr h="21622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Magnets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833954"/>
                  </a:ext>
                </a:extLst>
              </a:tr>
              <a:tr h="216227">
                <a:tc>
                  <a:txBody>
                    <a:bodyPr/>
                    <a:lstStyle/>
                    <a:p>
                      <a:pPr algn="ctr"/>
                      <a:r>
                        <a:rPr kumimoji="0" lang="en-GB" sz="1100" kern="1200" dirty="0"/>
                        <a:t>Slow Control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399703"/>
                  </a:ext>
                </a:extLst>
              </a:tr>
              <a:tr h="21622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Stages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9151111"/>
                  </a:ext>
                </a:extLst>
              </a:tr>
              <a:tr h="35613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Is there any</a:t>
                      </a:r>
                      <a:r>
                        <a:rPr lang="en-GB" sz="1100" baseline="0" dirty="0"/>
                        <a:t> sample position system?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830360"/>
                  </a:ext>
                </a:extLst>
              </a:tr>
              <a:tr h="279285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dirty="0"/>
                        <a:t>Gas</a:t>
                      </a:r>
                      <a:endParaRPr lang="en-GB" sz="1100" strike="no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0111547"/>
                  </a:ext>
                </a:extLst>
              </a:tr>
              <a:tr h="264160">
                <a:tc>
                  <a:txBody>
                    <a:bodyPr/>
                    <a:lstStyle/>
                    <a:p>
                      <a:pPr algn="ctr"/>
                      <a:r>
                        <a:rPr lang="en-GB" sz="1100" strike="noStrike" dirty="0"/>
                        <a:t>Comments</a:t>
                      </a:r>
                      <a:endParaRPr lang="en-GB" sz="1100" strike="noStrik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15427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636B38C-5C6E-49AD-9B85-CB96B1F6C0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051831"/>
              </p:ext>
            </p:extLst>
          </p:nvPr>
        </p:nvGraphicFramePr>
        <p:xfrm>
          <a:off x="6975425" y="1316135"/>
          <a:ext cx="1878561" cy="240548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878561">
                  <a:extLst>
                    <a:ext uri="{9D8B030D-6E8A-4147-A177-3AD203B41FA5}">
                      <a16:colId xmlns:a16="http://schemas.microsoft.com/office/drawing/2014/main" val="782781144"/>
                    </a:ext>
                  </a:extLst>
                </a:gridCol>
              </a:tblGrid>
              <a:tr h="30306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Accessibility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897180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Status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503065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Access selection &amp; procedure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768747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Availability: Up-time &amp; shutdowns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833954"/>
                  </a:ext>
                </a:extLst>
              </a:tr>
              <a:tr h="15027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Special Agreements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399703"/>
                  </a:ext>
                </a:extLst>
              </a:tr>
              <a:tr h="15027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Agreement Details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828079"/>
                  </a:ext>
                </a:extLst>
              </a:tr>
              <a:tr h="29736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Funding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163574"/>
                  </a:ext>
                </a:extLst>
              </a:tr>
              <a:tr h="15027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Details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70299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40785138-A8A9-4AF6-BC8F-23D2E77630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512698"/>
              </p:ext>
            </p:extLst>
          </p:nvPr>
        </p:nvGraphicFramePr>
        <p:xfrm>
          <a:off x="4729393" y="4201836"/>
          <a:ext cx="1878561" cy="145382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878561">
                  <a:extLst>
                    <a:ext uri="{9D8B030D-6E8A-4147-A177-3AD203B41FA5}">
                      <a16:colId xmlns:a16="http://schemas.microsoft.com/office/drawing/2014/main" val="782781144"/>
                    </a:ext>
                  </a:extLst>
                </a:gridCol>
              </a:tblGrid>
              <a:tr h="29310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Safety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897180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Dosimeter needed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503065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Medical Certificate needed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768747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RP training needed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833954"/>
                  </a:ext>
                </a:extLst>
              </a:tr>
              <a:tr h="15027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Comments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39970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FE514BFE-3DC7-41EB-B63A-5124FC24E2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4320"/>
              </p:ext>
            </p:extLst>
          </p:nvPr>
        </p:nvGraphicFramePr>
        <p:xfrm>
          <a:off x="324600" y="5028675"/>
          <a:ext cx="1878561" cy="67108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878561">
                  <a:extLst>
                    <a:ext uri="{9D8B030D-6E8A-4147-A177-3AD203B41FA5}">
                      <a16:colId xmlns:a16="http://schemas.microsoft.com/office/drawing/2014/main" val="782781144"/>
                    </a:ext>
                  </a:extLst>
                </a:gridCol>
              </a:tblGrid>
              <a:tr h="37053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Additional 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897180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Comments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503065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F1F27531-B617-49C7-9DE5-D036717E53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604792"/>
              </p:ext>
            </p:extLst>
          </p:nvPr>
        </p:nvGraphicFramePr>
        <p:xfrm>
          <a:off x="7052633" y="4201836"/>
          <a:ext cx="1878561" cy="171290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878561">
                  <a:extLst>
                    <a:ext uri="{9D8B030D-6E8A-4147-A177-3AD203B41FA5}">
                      <a16:colId xmlns:a16="http://schemas.microsoft.com/office/drawing/2014/main" val="782781144"/>
                    </a:ext>
                  </a:extLst>
                </a:gridCol>
              </a:tblGrid>
              <a:tr h="29310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Source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897180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Name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503065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Number of beamlines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768747"/>
                  </a:ext>
                </a:extLst>
              </a:tr>
              <a:tr h="30054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User community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833954"/>
                  </a:ext>
                </a:extLst>
              </a:tr>
              <a:tr h="15027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Beam Generation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70276"/>
                  </a:ext>
                </a:extLst>
              </a:tr>
              <a:tr h="15027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Comments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39970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1600CA3-4B31-4938-82E3-5335740FAD86}"/>
              </a:ext>
            </a:extLst>
          </p:cNvPr>
          <p:cNvSpPr txBox="1"/>
          <p:nvPr/>
        </p:nvSpPr>
        <p:spPr>
          <a:xfrm rot="20332609">
            <a:off x="2625382" y="3727708"/>
            <a:ext cx="376334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</a:rPr>
              <a:t>Deadline for suggestions June 2019</a:t>
            </a:r>
          </a:p>
        </p:txBody>
      </p:sp>
    </p:spTree>
    <p:extLst>
      <p:ext uri="{BB962C8B-B14F-4D97-AF65-F5344CB8AC3E}">
        <p14:creationId xmlns:p14="http://schemas.microsoft.com/office/powerpoint/2010/main" val="27869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19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/>
              <a:t>Outline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8DC037-D62A-47C0-99FD-F31D974F0789}"/>
              </a:ext>
            </a:extLst>
          </p:cNvPr>
          <p:cNvSpPr/>
          <p:nvPr/>
        </p:nvSpPr>
        <p:spPr>
          <a:xfrm>
            <a:off x="110135" y="1273292"/>
            <a:ext cx="90338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05B526-0779-4490-9F6D-607CC9274E6B}"/>
              </a:ext>
            </a:extLst>
          </p:cNvPr>
          <p:cNvSpPr/>
          <p:nvPr/>
        </p:nvSpPr>
        <p:spPr>
          <a:xfrm>
            <a:off x="110135" y="1273292"/>
            <a:ext cx="903386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 Summary 2018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 Data Manager (IDM)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Irradiation Experiment Data Management Ontology (IEDM) and Web Application Generation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Irradiation Facilities Database Status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Y5 Extension: Test-Beam Facilities Database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2400" dirty="0"/>
              <a:t>Ideas for innovations beyond AIDA-2020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584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/>
              <a:t>Outline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8DC037-D62A-47C0-99FD-F31D974F0789}"/>
              </a:ext>
            </a:extLst>
          </p:cNvPr>
          <p:cNvSpPr/>
          <p:nvPr/>
        </p:nvSpPr>
        <p:spPr>
          <a:xfrm>
            <a:off x="110135" y="1273292"/>
            <a:ext cx="90338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05B526-0779-4490-9F6D-607CC9274E6B}"/>
              </a:ext>
            </a:extLst>
          </p:cNvPr>
          <p:cNvSpPr/>
          <p:nvPr/>
        </p:nvSpPr>
        <p:spPr>
          <a:xfrm>
            <a:off x="110135" y="1273292"/>
            <a:ext cx="903386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 Summary of the IRRAD Run 2018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 Data Manager (IDM)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Irradiation Experiment Data Management Ontology (IEDM) and Web Application Generation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Irradiation Facilities Database Status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Y5 Extension: Test-Beam Facilities Database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2400" dirty="0"/>
              <a:t>Ideas for innovations beyond AIDA-2020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08581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20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>
            <a:normAutofit/>
          </a:bodyPr>
          <a:lstStyle/>
          <a:p>
            <a:r>
              <a:rPr lang="en-US" sz="2800" dirty="0"/>
              <a:t>Ideas for innovations beyond AIDA-2020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8DC037-D62A-47C0-99FD-F31D974F0789}"/>
              </a:ext>
            </a:extLst>
          </p:cNvPr>
          <p:cNvSpPr/>
          <p:nvPr/>
        </p:nvSpPr>
        <p:spPr>
          <a:xfrm>
            <a:off x="48218" y="1234226"/>
            <a:ext cx="904756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Beam Profile diagnostics (from BPM) with Convolutional Neural Networks (CNN)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1600" dirty="0"/>
              <a:t>Correct alignment, no beam loss </a:t>
            </a:r>
            <a:r>
              <a:rPr lang="en-GB" sz="1600" dirty="0">
                <a:sym typeface="Wingdings" panose="05000000000000000000" pitchFamily="2" charset="2"/>
              </a:rPr>
              <a:t> Higher cumulated fluence</a:t>
            </a:r>
            <a:endParaRPr lang="en-GB" sz="16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1600" dirty="0"/>
              <a:t>Beam classification (</a:t>
            </a:r>
            <a:r>
              <a:rPr lang="en-GB" sz="1600" dirty="0" err="1"/>
              <a:t>centered</a:t>
            </a:r>
            <a:r>
              <a:rPr lang="en-GB" sz="1600" dirty="0"/>
              <a:t>, mis-aligned, low/high intensity, etc.)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1600" dirty="0">
                <a:sym typeface="Wingdings" panose="05000000000000000000" pitchFamily="2" charset="2"/>
              </a:rPr>
              <a:t>Input to CERN Control </a:t>
            </a:r>
            <a:r>
              <a:rPr lang="en-GB" sz="1600" dirty="0" err="1">
                <a:sym typeface="Wingdings" panose="05000000000000000000" pitchFamily="2" charset="2"/>
              </a:rPr>
              <a:t>Center</a:t>
            </a:r>
            <a:r>
              <a:rPr lang="en-GB" sz="1600" dirty="0">
                <a:sym typeface="Wingdings" panose="05000000000000000000" pitchFamily="2" charset="2"/>
              </a:rPr>
              <a:t> (CCC)</a:t>
            </a:r>
          </a:p>
          <a:p>
            <a:pPr lvl="1"/>
            <a:endParaRPr lang="en-GB" sz="1600" dirty="0"/>
          </a:p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User Interface (UI) personalisation for control systems using machine-learning recommenders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/>
              <a:t>User-specific background, experience and knowledge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/>
              <a:t>Control-system personalisation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/>
              <a:t>Safety and usability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sz="800" dirty="0"/>
          </a:p>
          <a:p>
            <a:pPr lvl="1"/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147554-633C-44D9-A835-9E342BA267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45"/>
          <a:stretch/>
        </p:blipFill>
        <p:spPr>
          <a:xfrm>
            <a:off x="153091" y="2809810"/>
            <a:ext cx="3913022" cy="120842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BC7319E-3E89-4A88-B032-A28C7804E515}"/>
              </a:ext>
            </a:extLst>
          </p:cNvPr>
          <p:cNvSpPr/>
          <p:nvPr/>
        </p:nvSpPr>
        <p:spPr>
          <a:xfrm>
            <a:off x="236913" y="4348249"/>
            <a:ext cx="36036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/>
              <a:t>Image-based prediction of multiple beam parameters </a:t>
            </a:r>
            <a:r>
              <a:rPr lang="en-US" sz="1200" i="1" baseline="30000" dirty="0"/>
              <a:t>1</a:t>
            </a:r>
            <a:endParaRPr lang="fr-CH" sz="1200" i="1" baseline="30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AD6733-11B7-4F45-8601-3869D6705FD0}"/>
              </a:ext>
            </a:extLst>
          </p:cNvPr>
          <p:cNvSpPr/>
          <p:nvPr/>
        </p:nvSpPr>
        <p:spPr>
          <a:xfrm>
            <a:off x="21169" y="5962947"/>
            <a:ext cx="89405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aseline="30000" dirty="0"/>
              <a:t>1</a:t>
            </a:r>
            <a:r>
              <a:rPr lang="en-US" sz="1200" dirty="0"/>
              <a:t>  </a:t>
            </a:r>
            <a:r>
              <a:rPr lang="fr-CH" sz="1200" dirty="0"/>
              <a:t>"</a:t>
            </a:r>
            <a:r>
              <a:rPr lang="fr-CH" sz="1200" i="1" dirty="0"/>
              <a:t>First </a:t>
            </a:r>
            <a:r>
              <a:rPr lang="fr-CH" sz="1200" i="1" dirty="0" err="1"/>
              <a:t>steps</a:t>
            </a:r>
            <a:r>
              <a:rPr lang="fr-CH" sz="1200" i="1" dirty="0"/>
              <a:t> </a:t>
            </a:r>
            <a:r>
              <a:rPr lang="fr-CH" sz="1200" i="1" dirty="0" err="1"/>
              <a:t>toward</a:t>
            </a:r>
            <a:r>
              <a:rPr lang="fr-CH" sz="1200" i="1" dirty="0"/>
              <a:t> </a:t>
            </a:r>
            <a:r>
              <a:rPr lang="fr-CH" sz="1200" i="1" dirty="0" err="1"/>
              <a:t>incorporating</a:t>
            </a:r>
            <a:r>
              <a:rPr lang="fr-CH" sz="1200" i="1" dirty="0"/>
              <a:t> image </a:t>
            </a:r>
            <a:r>
              <a:rPr lang="fr-CH" sz="1200" i="1" dirty="0" err="1"/>
              <a:t>based</a:t>
            </a:r>
            <a:r>
              <a:rPr lang="fr-CH" sz="1200" i="1" dirty="0"/>
              <a:t> diagnostics </a:t>
            </a:r>
            <a:r>
              <a:rPr lang="fr-CH" sz="1200" i="1" dirty="0" err="1"/>
              <a:t>into</a:t>
            </a:r>
            <a:r>
              <a:rPr lang="fr-CH" sz="1200" i="1" dirty="0"/>
              <a:t> </a:t>
            </a:r>
            <a:r>
              <a:rPr lang="fr-CH" sz="1200" i="1" dirty="0" err="1"/>
              <a:t>particle</a:t>
            </a:r>
            <a:r>
              <a:rPr lang="fr-CH" sz="1200" i="1" dirty="0"/>
              <a:t> </a:t>
            </a:r>
            <a:r>
              <a:rPr lang="fr-CH" sz="1200" i="1" dirty="0" err="1"/>
              <a:t>accelerator</a:t>
            </a:r>
            <a:r>
              <a:rPr lang="fr-CH" sz="1200" i="1" dirty="0"/>
              <a:t> control </a:t>
            </a:r>
            <a:r>
              <a:rPr lang="fr-CH" sz="1200" i="1" dirty="0" err="1"/>
              <a:t>systems</a:t>
            </a:r>
            <a:r>
              <a:rPr lang="fr-CH" sz="1200" i="1" dirty="0"/>
              <a:t> </a:t>
            </a:r>
            <a:r>
              <a:rPr lang="fr-CH" sz="1200" i="1" dirty="0" err="1"/>
              <a:t>using</a:t>
            </a:r>
            <a:r>
              <a:rPr lang="fr-CH" sz="1200" i="1" dirty="0"/>
              <a:t> </a:t>
            </a:r>
            <a:r>
              <a:rPr lang="fr-CH" sz="1200" i="1" dirty="0" err="1"/>
              <a:t>Convolutional</a:t>
            </a:r>
            <a:r>
              <a:rPr lang="fr-CH" sz="1200" i="1" dirty="0"/>
              <a:t> Neural Network</a:t>
            </a:r>
            <a:r>
              <a:rPr lang="fr-CH" sz="1200" dirty="0"/>
              <a:t>", A.L. </a:t>
            </a:r>
            <a:r>
              <a:rPr lang="fr-CH" sz="1200" dirty="0" err="1"/>
              <a:t>Edelen</a:t>
            </a:r>
            <a:r>
              <a:rPr lang="fr-CH" sz="1200" dirty="0"/>
              <a:t> et al. NAPAC16 (TUPOA51)</a:t>
            </a:r>
            <a:endParaRPr lang="fr-CH" sz="1200" baseline="30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DDADF7-3301-4124-B320-3CE8F63012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6117" y="2270380"/>
            <a:ext cx="2380116" cy="21594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20853C-11E1-4693-889F-023A307BB2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6237" y="2265753"/>
            <a:ext cx="2295489" cy="208712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5BB44AA-7B82-4575-8675-AD9AD07456DC}"/>
              </a:ext>
            </a:extLst>
          </p:cNvPr>
          <p:cNvSpPr/>
          <p:nvPr/>
        </p:nvSpPr>
        <p:spPr>
          <a:xfrm>
            <a:off x="4388811" y="4348250"/>
            <a:ext cx="40392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/>
              <a:t>IRRAD Beam Profiles from Beam Profile Monitors (BPM)</a:t>
            </a:r>
            <a:endParaRPr lang="fr-CH" sz="1200" i="1" baseline="30000" dirty="0"/>
          </a:p>
        </p:txBody>
      </p:sp>
    </p:spTree>
    <p:extLst>
      <p:ext uri="{BB962C8B-B14F-4D97-AF65-F5344CB8AC3E}">
        <p14:creationId xmlns:p14="http://schemas.microsoft.com/office/powerpoint/2010/main" val="8740450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21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>
            <a:normAutofit/>
          </a:bodyPr>
          <a:lstStyle/>
          <a:p>
            <a:r>
              <a:rPr lang="en-GB" sz="2800" dirty="0"/>
              <a:t>Proposals for follow-up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8DC037-D62A-47C0-99FD-F31D974F0789}"/>
              </a:ext>
            </a:extLst>
          </p:cNvPr>
          <p:cNvSpPr/>
          <p:nvPr/>
        </p:nvSpPr>
        <p:spPr>
          <a:xfrm>
            <a:off x="110135" y="1273292"/>
            <a:ext cx="9033865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b="1" dirty="0"/>
              <a:t>Extension</a:t>
            </a:r>
            <a:r>
              <a:rPr lang="en-US" sz="2200" dirty="0"/>
              <a:t> of IDM to handle </a:t>
            </a:r>
            <a:r>
              <a:rPr lang="en-US" sz="2200" b="1" dirty="0"/>
              <a:t>GIF</a:t>
            </a:r>
            <a:r>
              <a:rPr lang="en-US" sz="2200" b="1" baseline="30000" dirty="0"/>
              <a:t>++ </a:t>
            </a:r>
            <a:r>
              <a:rPr lang="en-US" sz="2200" b="1" dirty="0"/>
              <a:t>data </a:t>
            </a:r>
            <a:r>
              <a:rPr lang="en-US" sz="2200" dirty="0"/>
              <a:t>(and more irradiation facilities)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200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200" dirty="0"/>
              <a:t>Operational </a:t>
            </a:r>
            <a:r>
              <a:rPr lang="en-US" sz="2200" b="1" dirty="0"/>
              <a:t>integration of the overall EA-IRRAD </a:t>
            </a:r>
            <a:r>
              <a:rPr lang="en-US" sz="2200" dirty="0"/>
              <a:t>(IRRAD/CHARM) facility at CERN with information sharing about </a:t>
            </a:r>
            <a:r>
              <a:rPr lang="en-US" sz="2200" b="1" dirty="0"/>
              <a:t>interaction length data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sz="2200" baseline="30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b="1" dirty="0"/>
              <a:t>Text mining </a:t>
            </a:r>
            <a:r>
              <a:rPr lang="en-US" sz="2200" dirty="0"/>
              <a:t>in </a:t>
            </a:r>
            <a:r>
              <a:rPr lang="en-US" sz="2200" b="1" dirty="0"/>
              <a:t>irradiation-experiment literature </a:t>
            </a:r>
            <a:r>
              <a:rPr lang="en-US" sz="2200" dirty="0"/>
              <a:t>for </a:t>
            </a:r>
            <a:r>
              <a:rPr lang="en-US" sz="2200" b="1" dirty="0"/>
              <a:t>articles classification </a:t>
            </a:r>
            <a:r>
              <a:rPr lang="en-US" sz="2200" dirty="0"/>
              <a:t>with the purpose of advising users for related work (knowledge sharing)</a:t>
            </a:r>
            <a:endParaRPr lang="en-US" sz="2200" baseline="300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200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200" dirty="0"/>
              <a:t>Automatic assessment of the </a:t>
            </a:r>
            <a:r>
              <a:rPr lang="en-US" sz="2200" b="1" dirty="0"/>
              <a:t>radioactive state of samples </a:t>
            </a:r>
            <a:r>
              <a:rPr lang="en-US" sz="2200" dirty="0"/>
              <a:t>using CNNs</a:t>
            </a:r>
            <a:endParaRPr lang="en-GB" sz="2200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200" dirty="0"/>
              <a:t>Semantic extension of the </a:t>
            </a:r>
            <a:r>
              <a:rPr lang="en-US" sz="2200" b="1" dirty="0"/>
              <a:t>IEDM ontology </a:t>
            </a:r>
            <a:r>
              <a:rPr lang="en-US" sz="2200" dirty="0"/>
              <a:t>with </a:t>
            </a:r>
            <a:r>
              <a:rPr lang="en-US" sz="2200" b="1" dirty="0"/>
              <a:t>operational rules </a:t>
            </a:r>
            <a:r>
              <a:rPr lang="en-US" sz="2200" dirty="0"/>
              <a:t>(physics, constraints, planning-based) for checking </a:t>
            </a:r>
            <a:r>
              <a:rPr lang="en-US" sz="2200" b="1" dirty="0"/>
              <a:t>input consistency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15096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/>
              <a:t>Summary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8DC037-D62A-47C0-99FD-F31D974F0789}"/>
              </a:ext>
            </a:extLst>
          </p:cNvPr>
          <p:cNvSpPr/>
          <p:nvPr/>
        </p:nvSpPr>
        <p:spPr>
          <a:xfrm>
            <a:off x="110135" y="1273292"/>
            <a:ext cx="90338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05B526-0779-4490-9F6D-607CC9274E6B}"/>
              </a:ext>
            </a:extLst>
          </p:cNvPr>
          <p:cNvSpPr/>
          <p:nvPr/>
        </p:nvSpPr>
        <p:spPr>
          <a:xfrm>
            <a:off x="-142042" y="1282170"/>
            <a:ext cx="9286042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GB" sz="22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200" dirty="0"/>
              <a:t>IDM fully operational for facility management </a:t>
            </a:r>
            <a:r>
              <a:rPr lang="en-GB" sz="2200" dirty="0">
                <a:solidFill>
                  <a:srgbClr val="E57136"/>
                </a:solidFill>
              </a:rPr>
              <a:t>[D15.6]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GB" sz="22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200" dirty="0"/>
              <a:t>Ongoing work on Irradiation Experiment formalization and related automatic code generation </a:t>
            </a:r>
            <a:r>
              <a:rPr lang="en-GB" sz="2200" dirty="0">
                <a:solidFill>
                  <a:srgbClr val="E57136"/>
                </a:solidFill>
              </a:rPr>
              <a:t>[D15.6]</a:t>
            </a:r>
            <a:endParaRPr lang="en-GB" sz="22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GB" sz="22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200" dirty="0"/>
              <a:t>Irradiation facilities database running </a:t>
            </a:r>
            <a:r>
              <a:rPr lang="en-GB" sz="2200" dirty="0">
                <a:solidFill>
                  <a:srgbClr val="E57136"/>
                </a:solidFill>
              </a:rPr>
              <a:t>[D15.6] </a:t>
            </a:r>
            <a:r>
              <a:rPr lang="en-GB" sz="2200" dirty="0"/>
              <a:t>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GB" sz="22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200" dirty="0"/>
              <a:t>New test-beam facilities database under development </a:t>
            </a:r>
            <a:r>
              <a:rPr lang="en-GB" sz="2200" dirty="0">
                <a:solidFill>
                  <a:srgbClr val="E57136"/>
                </a:solidFill>
              </a:rPr>
              <a:t>[Y5 extension] </a:t>
            </a:r>
            <a:endParaRPr lang="en-GB" sz="22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GB" sz="2200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GB" sz="2200" dirty="0"/>
              <a:t>New ideas for innovations in IRRAD and beyond </a:t>
            </a:r>
            <a:r>
              <a:rPr lang="en-GB" sz="2200" dirty="0">
                <a:solidFill>
                  <a:srgbClr val="E57136"/>
                </a:solidFill>
              </a:rPr>
              <a:t>[beyond AIDA-2020]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12250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Gkotse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</a:t>
            </a:r>
            <a:r>
              <a:rPr lang="en-US" sz="1100" dirty="0"/>
              <a:t>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73829" y="58443"/>
            <a:ext cx="3716764" cy="1077238"/>
          </a:xfrm>
        </p:spPr>
        <p:txBody>
          <a:bodyPr/>
          <a:lstStyle/>
          <a:p>
            <a:r>
              <a:rPr lang="en-US" dirty="0"/>
              <a:t>Summary Run 2018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2343" y="39783"/>
            <a:ext cx="2462997" cy="823031"/>
          </a:xfrm>
          <a:prstGeom prst="rect">
            <a:avLst/>
          </a:prstGeom>
        </p:spPr>
      </p:pic>
      <p:sp>
        <p:nvSpPr>
          <p:cNvPr id="11" name="TextBox 22">
            <a:extLst>
              <a:ext uri="{FF2B5EF4-FFF2-40B4-BE49-F238E27FC236}">
                <a16:creationId xmlns:a16="http://schemas.microsoft.com/office/drawing/2014/main" id="{4C1ECC06-0737-40EC-BC44-237FCD150DDD}"/>
              </a:ext>
            </a:extLst>
          </p:cNvPr>
          <p:cNvSpPr txBox="1"/>
          <p:nvPr/>
        </p:nvSpPr>
        <p:spPr>
          <a:xfrm>
            <a:off x="0" y="1256782"/>
            <a:ext cx="51129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69875" lvl="2" indent="-269875" algn="l">
              <a:spcAft>
                <a:spcPts val="600"/>
              </a:spcAft>
              <a:buSzPct val="120000"/>
              <a:buFont typeface="Wingdings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  <a:latin typeface="+mn-lt"/>
                <a:cs typeface="Times New Roman" pitchFamily="18" charset="0"/>
                <a:sym typeface="Wingdings" pitchFamily="2" charset="2"/>
              </a:rPr>
              <a:t>81 experiments completed in 2018:</a:t>
            </a:r>
            <a:endParaRPr lang="en-US" sz="2000" b="0" dirty="0">
              <a:solidFill>
                <a:schemeClr val="tx1"/>
              </a:solidFill>
              <a:latin typeface="+mn-lt"/>
              <a:sym typeface="Wingdings" pitchFamily="2" charset="2"/>
            </a:endParaRPr>
          </a:p>
          <a:p>
            <a:pPr marL="539750" lvl="3" indent="-269875" algn="l">
              <a:spcBef>
                <a:spcPts val="600"/>
              </a:spcBef>
              <a:spcAft>
                <a:spcPts val="0"/>
              </a:spcAft>
              <a:buSzPct val="120000"/>
              <a:buFont typeface="Calibri" panose="020F0502020204030204" pitchFamily="34" charset="0"/>
              <a:buChar char="‒"/>
            </a:pPr>
            <a:r>
              <a:rPr lang="en-US" sz="1800" u="sng" dirty="0">
                <a:solidFill>
                  <a:schemeClr val="tx1"/>
                </a:solidFill>
                <a:latin typeface="+mn-lt"/>
                <a:sym typeface="Wingdings" pitchFamily="2" charset="2"/>
              </a:rPr>
              <a:t>92 users</a:t>
            </a:r>
            <a:r>
              <a:rPr lang="en-US" sz="1800" dirty="0">
                <a:solidFill>
                  <a:schemeClr val="tx1"/>
                </a:solidFill>
                <a:latin typeface="+mn-lt"/>
                <a:sym typeface="Wingdings" pitchFamily="2" charset="2"/>
              </a:rPr>
              <a:t> </a:t>
            </a:r>
            <a:r>
              <a:rPr lang="en-US" sz="18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registered in the IRRAD Data Manager </a:t>
            </a:r>
            <a:r>
              <a:rPr lang="en-US" sz="14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(</a:t>
            </a:r>
            <a:r>
              <a:rPr lang="en-US" sz="1400" b="0" u="sng" dirty="0">
                <a:solidFill>
                  <a:schemeClr val="tx1"/>
                </a:solidFill>
                <a:latin typeface="+mn-lt"/>
                <a:sym typeface="Wingdings" pitchFamily="2" charset="2"/>
                <a:hlinkClick r:id="rId4"/>
              </a:rPr>
              <a:t>cern.ch/</a:t>
            </a:r>
            <a:r>
              <a:rPr lang="en-US" sz="1400" b="0" u="sng" dirty="0" err="1">
                <a:solidFill>
                  <a:schemeClr val="tx1"/>
                </a:solidFill>
                <a:latin typeface="+mn-lt"/>
                <a:sym typeface="Wingdings" pitchFamily="2" charset="2"/>
                <a:hlinkClick r:id="rId4"/>
              </a:rPr>
              <a:t>irrad</a:t>
            </a:r>
            <a:r>
              <a:rPr lang="en-US" sz="1400" b="0" u="sng" dirty="0">
                <a:solidFill>
                  <a:schemeClr val="tx1"/>
                </a:solidFill>
                <a:latin typeface="+mn-lt"/>
                <a:sym typeface="Wingdings" pitchFamily="2" charset="2"/>
                <a:hlinkClick r:id="rId4"/>
              </a:rPr>
              <a:t>-data-manager</a:t>
            </a:r>
            <a:r>
              <a:rPr lang="en-US" sz="14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)</a:t>
            </a:r>
          </a:p>
          <a:p>
            <a:pPr marL="539750" lvl="3" indent="-269875" algn="l">
              <a:spcBef>
                <a:spcPts val="600"/>
              </a:spcBef>
              <a:spcAft>
                <a:spcPts val="0"/>
              </a:spcAft>
              <a:buSzPct val="120000"/>
              <a:buFont typeface="Calibri" panose="020F0502020204030204" pitchFamily="34" charset="0"/>
              <a:buChar char="‒"/>
            </a:pPr>
            <a:r>
              <a:rPr lang="en-US" sz="1800" u="sng" dirty="0">
                <a:solidFill>
                  <a:schemeClr val="tx1"/>
                </a:solidFill>
                <a:latin typeface="+mn-lt"/>
                <a:sym typeface="Wingdings" pitchFamily="2" charset="2"/>
              </a:rPr>
              <a:t>999 objects</a:t>
            </a:r>
            <a:r>
              <a:rPr lang="en-US" sz="1800" dirty="0">
                <a:solidFill>
                  <a:schemeClr val="tx1"/>
                </a:solidFill>
                <a:latin typeface="+mn-lt"/>
                <a:sym typeface="Wingdings" pitchFamily="2" charset="2"/>
              </a:rPr>
              <a:t> </a:t>
            </a:r>
            <a:r>
              <a:rPr lang="en-US" sz="18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declared by the users</a:t>
            </a:r>
          </a:p>
          <a:p>
            <a:pPr marL="539750" lvl="3" indent="-269875" algn="l">
              <a:spcBef>
                <a:spcPts val="600"/>
              </a:spcBef>
              <a:spcAft>
                <a:spcPts val="0"/>
              </a:spcAft>
              <a:buSzPct val="120000"/>
              <a:buFont typeface="Calibri" panose="020F0502020204030204" pitchFamily="34" charset="0"/>
              <a:buChar char="‒"/>
            </a:pPr>
            <a:r>
              <a:rPr lang="en-US" sz="1800" u="sng" dirty="0">
                <a:solidFill>
                  <a:schemeClr val="tx1"/>
                </a:solidFill>
                <a:latin typeface="+mn-lt"/>
                <a:sym typeface="Wingdings" pitchFamily="2" charset="2"/>
              </a:rPr>
              <a:t>792 objects</a:t>
            </a:r>
            <a:r>
              <a:rPr lang="en-US" sz="18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 irradiated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D20A35-1D87-40FC-8A0B-7F9127D657F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79"/>
          <a:stretch/>
        </p:blipFill>
        <p:spPr>
          <a:xfrm>
            <a:off x="5056074" y="1276690"/>
            <a:ext cx="3957520" cy="23284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4E28B77-2420-4801-A4E8-5115EAB6190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402" t="7813" r="17506" b="12433"/>
          <a:stretch/>
        </p:blipFill>
        <p:spPr>
          <a:xfrm>
            <a:off x="5937857" y="3706069"/>
            <a:ext cx="3176753" cy="26161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EEB047-E3D1-4953-B010-87003A06047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64" t="3523" r="1349" b="3677"/>
          <a:stretch/>
        </p:blipFill>
        <p:spPr>
          <a:xfrm>
            <a:off x="0" y="3052175"/>
            <a:ext cx="4997295" cy="3287110"/>
          </a:xfrm>
          <a:prstGeom prst="rect">
            <a:avLst/>
          </a:prstGeom>
        </p:spPr>
      </p:pic>
      <p:sp>
        <p:nvSpPr>
          <p:cNvPr id="17" name="TextBox 7">
            <a:extLst>
              <a:ext uri="{FF2B5EF4-FFF2-40B4-BE49-F238E27FC236}">
                <a16:creationId xmlns:a16="http://schemas.microsoft.com/office/drawing/2014/main" id="{033DFC18-C304-4291-BCE2-12ABBA3C5A26}"/>
              </a:ext>
            </a:extLst>
          </p:cNvPr>
          <p:cNvSpPr txBox="1"/>
          <p:nvPr/>
        </p:nvSpPr>
        <p:spPr>
          <a:xfrm>
            <a:off x="4854131" y="5631399"/>
            <a:ext cx="15149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b="1" kern="1200">
                <a:solidFill>
                  <a:schemeClr val="tx2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lvl="2" algn="l">
              <a:spcAft>
                <a:spcPts val="600"/>
              </a:spcAft>
              <a:buSzPct val="120000"/>
            </a:pPr>
            <a:r>
              <a:rPr lang="en-US" sz="2000" b="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  <a:sym typeface="Wingdings" pitchFamily="2" charset="2"/>
              </a:rPr>
              <a:t>Experiments distribution</a:t>
            </a:r>
            <a:endParaRPr lang="en-US" sz="1800" b="0" u="sng" dirty="0">
              <a:solidFill>
                <a:schemeClr val="tx1"/>
              </a:solidFill>
              <a:latin typeface="Calibri" panose="020F0502020204030204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83257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31440" y="33563"/>
            <a:ext cx="3956256" cy="1077238"/>
          </a:xfrm>
        </p:spPr>
        <p:txBody>
          <a:bodyPr/>
          <a:lstStyle/>
          <a:p>
            <a:pPr algn="ctr"/>
            <a:r>
              <a:rPr lang="en-US" dirty="0"/>
              <a:t>IRRAD Data Manager (IDM)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D64056-0D76-40E4-B532-80C179995E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4" t="543" r="30819" b="1914"/>
          <a:stretch/>
        </p:blipFill>
        <p:spPr>
          <a:xfrm>
            <a:off x="6503081" y="3707945"/>
            <a:ext cx="2593760" cy="19292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6AB955-CD24-4B47-BB63-3E08E0B2648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18" t="3796" r="4259" b="3924"/>
          <a:stretch/>
        </p:blipFill>
        <p:spPr>
          <a:xfrm>
            <a:off x="24384" y="1937720"/>
            <a:ext cx="2870171" cy="31366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F3817-1634-4186-84BE-3D7A1F63991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9" r="421"/>
          <a:stretch/>
        </p:blipFill>
        <p:spPr>
          <a:xfrm>
            <a:off x="6456565" y="1219004"/>
            <a:ext cx="2594308" cy="172428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8F043BC9-2700-4EF8-962F-6FD8E523335F}"/>
              </a:ext>
            </a:extLst>
          </p:cNvPr>
          <p:cNvSpPr/>
          <p:nvPr/>
        </p:nvSpPr>
        <p:spPr>
          <a:xfrm>
            <a:off x="3680216" y="2572512"/>
            <a:ext cx="1834896" cy="1712976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/>
              <a:t>IDM</a:t>
            </a:r>
          </a:p>
        </p:txBody>
      </p:sp>
      <p:sp>
        <p:nvSpPr>
          <p:cNvPr id="12" name="Right Arrow 24">
            <a:extLst>
              <a:ext uri="{FF2B5EF4-FFF2-40B4-BE49-F238E27FC236}">
                <a16:creationId xmlns:a16="http://schemas.microsoft.com/office/drawing/2014/main" id="{01718353-34E4-4979-92BF-1B18A6E784A4}"/>
              </a:ext>
            </a:extLst>
          </p:cNvPr>
          <p:cNvSpPr/>
          <p:nvPr/>
        </p:nvSpPr>
        <p:spPr>
          <a:xfrm rot="9021222">
            <a:off x="5332386" y="1928991"/>
            <a:ext cx="1102651" cy="566928"/>
          </a:xfrm>
          <a:prstGeom prst="right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25">
            <a:extLst>
              <a:ext uri="{FF2B5EF4-FFF2-40B4-BE49-F238E27FC236}">
                <a16:creationId xmlns:a16="http://schemas.microsoft.com/office/drawing/2014/main" id="{16F53770-3809-442C-94EE-87703708119A}"/>
              </a:ext>
            </a:extLst>
          </p:cNvPr>
          <p:cNvSpPr/>
          <p:nvPr/>
        </p:nvSpPr>
        <p:spPr>
          <a:xfrm rot="12512890">
            <a:off x="5367510" y="4193788"/>
            <a:ext cx="1103884" cy="566928"/>
          </a:xfrm>
          <a:prstGeom prst="right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26">
            <a:extLst>
              <a:ext uri="{FF2B5EF4-FFF2-40B4-BE49-F238E27FC236}">
                <a16:creationId xmlns:a16="http://schemas.microsoft.com/office/drawing/2014/main" id="{A4AD5BB1-A55C-426D-AB5F-88935BF377F5}"/>
              </a:ext>
            </a:extLst>
          </p:cNvPr>
          <p:cNvSpPr/>
          <p:nvPr/>
        </p:nvSpPr>
        <p:spPr>
          <a:xfrm>
            <a:off x="2925781" y="3223247"/>
            <a:ext cx="690317" cy="566928"/>
          </a:xfrm>
          <a:prstGeom prst="right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5DA5AF-1ADD-438B-9202-CAD148F239B9}"/>
              </a:ext>
            </a:extLst>
          </p:cNvPr>
          <p:cNvSpPr txBox="1"/>
          <p:nvPr/>
        </p:nvSpPr>
        <p:spPr>
          <a:xfrm>
            <a:off x="6783803" y="2893707"/>
            <a:ext cx="2085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Facility Operation</a:t>
            </a:r>
          </a:p>
          <a:p>
            <a:pPr algn="ctr"/>
            <a:r>
              <a:rPr lang="en-GB" sz="1600" dirty="0"/>
              <a:t>(During)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30E48D-1121-4C55-8772-CF1B876817D3}"/>
              </a:ext>
            </a:extLst>
          </p:cNvPr>
          <p:cNvSpPr txBox="1"/>
          <p:nvPr/>
        </p:nvSpPr>
        <p:spPr>
          <a:xfrm>
            <a:off x="680300" y="5074376"/>
            <a:ext cx="2017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Identification</a:t>
            </a:r>
          </a:p>
          <a:p>
            <a:pPr algn="ctr"/>
            <a:r>
              <a:rPr lang="en-GB" sz="1600" dirty="0"/>
              <a:t>(Before)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17B678-D8F7-44D2-A671-F3DA9C71D09C}"/>
              </a:ext>
            </a:extLst>
          </p:cNvPr>
          <p:cNvSpPr txBox="1"/>
          <p:nvPr/>
        </p:nvSpPr>
        <p:spPr>
          <a:xfrm>
            <a:off x="3270939" y="4751866"/>
            <a:ext cx="2599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/>
              <a:t>cern.ch/</a:t>
            </a:r>
            <a:r>
              <a:rPr lang="en-GB" sz="1400" b="1" u="sng" dirty="0" err="1"/>
              <a:t>irrad</a:t>
            </a:r>
            <a:r>
              <a:rPr lang="en-GB" sz="1400" b="1" u="sng" dirty="0"/>
              <a:t>-data-manager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A34844-2A0C-4B78-981A-A0EFF4649915}"/>
              </a:ext>
            </a:extLst>
          </p:cNvPr>
          <p:cNvSpPr txBox="1"/>
          <p:nvPr/>
        </p:nvSpPr>
        <p:spPr>
          <a:xfrm>
            <a:off x="6391850" y="5630056"/>
            <a:ext cx="28162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Dosimetry Results &amp; Archive</a:t>
            </a:r>
          </a:p>
          <a:p>
            <a:pPr algn="ctr"/>
            <a:r>
              <a:rPr lang="en-GB" sz="1600" dirty="0"/>
              <a:t>(After)</a:t>
            </a:r>
          </a:p>
        </p:txBody>
      </p:sp>
    </p:spTree>
    <p:extLst>
      <p:ext uri="{BB962C8B-B14F-4D97-AF65-F5344CB8AC3E}">
        <p14:creationId xmlns:p14="http://schemas.microsoft.com/office/powerpoint/2010/main" val="4047807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/>
          <a:lstStyle/>
          <a:p>
            <a:r>
              <a:rPr lang="en-US" dirty="0"/>
              <a:t>IDM: Irradiation Experiment View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6B7DA8-2E23-4B3B-BF5F-1E54785A08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9" t="798"/>
          <a:stretch/>
        </p:blipFill>
        <p:spPr>
          <a:xfrm>
            <a:off x="118373" y="1249680"/>
            <a:ext cx="5342129" cy="43638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C5F57BC-C3D1-4F58-AA59-D456B9E24C6C}"/>
              </a:ext>
            </a:extLst>
          </p:cNvPr>
          <p:cNvSpPr/>
          <p:nvPr/>
        </p:nvSpPr>
        <p:spPr>
          <a:xfrm>
            <a:off x="1323415" y="2204615"/>
            <a:ext cx="1528354" cy="56170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E06EB5-90E9-41F8-800A-EB4E422C87A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8" t="557" b="1"/>
          <a:stretch/>
        </p:blipFill>
        <p:spPr>
          <a:xfrm>
            <a:off x="2435445" y="1621721"/>
            <a:ext cx="6412799" cy="46658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1A6B9D9-A57B-4251-8065-E46E0E77C05C}"/>
              </a:ext>
            </a:extLst>
          </p:cNvPr>
          <p:cNvSpPr/>
          <p:nvPr/>
        </p:nvSpPr>
        <p:spPr>
          <a:xfrm>
            <a:off x="7562230" y="3536406"/>
            <a:ext cx="573413" cy="30697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C2C734-B68F-411F-A262-AC086E691548}"/>
              </a:ext>
            </a:extLst>
          </p:cNvPr>
          <p:cNvSpPr txBox="1"/>
          <p:nvPr/>
        </p:nvSpPr>
        <p:spPr>
          <a:xfrm rot="444469">
            <a:off x="7995560" y="1249830"/>
            <a:ext cx="1014460" cy="307777"/>
          </a:xfrm>
          <a:prstGeom prst="rect">
            <a:avLst/>
          </a:prstGeom>
          <a:solidFill>
            <a:srgbClr val="FFFFFF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2000" kern="0" noProof="0" dirty="0">
                <a:solidFill>
                  <a:srgbClr val="00B050"/>
                </a:solidFill>
                <a:latin typeface="+mj-lt"/>
              </a:rPr>
              <a:t>Before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73C587-25F4-42C8-9411-F140399E90A2}"/>
              </a:ext>
            </a:extLst>
          </p:cNvPr>
          <p:cNvSpPr txBox="1"/>
          <p:nvPr/>
        </p:nvSpPr>
        <p:spPr>
          <a:xfrm>
            <a:off x="0" y="6013928"/>
            <a:ext cx="2599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cern.ch/</a:t>
            </a:r>
            <a:r>
              <a:rPr lang="en-GB" sz="1400" u="sng" dirty="0" err="1"/>
              <a:t>irrad</a:t>
            </a:r>
            <a:r>
              <a:rPr lang="en-GB" sz="1400" u="sng" dirty="0"/>
              <a:t>-data-manager</a:t>
            </a:r>
          </a:p>
        </p:txBody>
      </p:sp>
    </p:spTree>
    <p:extLst>
      <p:ext uri="{BB962C8B-B14F-4D97-AF65-F5344CB8AC3E}">
        <p14:creationId xmlns:p14="http://schemas.microsoft.com/office/powerpoint/2010/main" val="100863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/>
          <a:lstStyle/>
          <a:p>
            <a:r>
              <a:rPr lang="en-US" dirty="0"/>
              <a:t>IDM: Sample View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F03FCC-0E6F-425F-B9A5-7EFA23F26A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6" t="259" r="137" b="-1"/>
          <a:stretch/>
        </p:blipFill>
        <p:spPr>
          <a:xfrm>
            <a:off x="128662" y="1428896"/>
            <a:ext cx="5585460" cy="40690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8CB0224-1274-4B0E-855D-4EF9BA4443F0}"/>
              </a:ext>
            </a:extLst>
          </p:cNvPr>
          <p:cNvSpPr txBox="1"/>
          <p:nvPr/>
        </p:nvSpPr>
        <p:spPr>
          <a:xfrm>
            <a:off x="3442716" y="6110225"/>
            <a:ext cx="2599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cern.ch/</a:t>
            </a:r>
            <a:r>
              <a:rPr lang="en-GB" sz="1400" u="sng" dirty="0" err="1"/>
              <a:t>irrad</a:t>
            </a:r>
            <a:r>
              <a:rPr lang="en-GB" sz="1400" u="sng" dirty="0"/>
              <a:t>-data-manager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F3D9997-989C-4FF7-B321-944A351CD88E}"/>
              </a:ext>
            </a:extLst>
          </p:cNvPr>
          <p:cNvSpPr/>
          <p:nvPr/>
        </p:nvSpPr>
        <p:spPr>
          <a:xfrm>
            <a:off x="4742688" y="2501193"/>
            <a:ext cx="666494" cy="3361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026CFA-2E3C-419E-A58D-8E49AC8B81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2" t="1167" r="654" b="1560"/>
          <a:stretch/>
        </p:blipFill>
        <p:spPr>
          <a:xfrm>
            <a:off x="2385060" y="2171800"/>
            <a:ext cx="6658124" cy="3938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8494AAF-567D-41A2-9C63-E87F0CD817CE}"/>
              </a:ext>
            </a:extLst>
          </p:cNvPr>
          <p:cNvSpPr txBox="1"/>
          <p:nvPr/>
        </p:nvSpPr>
        <p:spPr>
          <a:xfrm rot="444469">
            <a:off x="7920840" y="1444621"/>
            <a:ext cx="1014460" cy="307777"/>
          </a:xfrm>
          <a:prstGeom prst="rect">
            <a:avLst/>
          </a:prstGeom>
          <a:solidFill>
            <a:srgbClr val="FFFFFF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2000" kern="0" noProof="0" dirty="0">
                <a:solidFill>
                  <a:srgbClr val="00B050"/>
                </a:solidFill>
                <a:latin typeface="+mj-lt"/>
              </a:rPr>
              <a:t>Before</a:t>
            </a:r>
          </a:p>
        </p:txBody>
      </p:sp>
    </p:spTree>
    <p:extLst>
      <p:ext uri="{BB962C8B-B14F-4D97-AF65-F5344CB8AC3E}">
        <p14:creationId xmlns:p14="http://schemas.microsoft.com/office/powerpoint/2010/main" val="1920317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2" y="33563"/>
            <a:ext cx="3819613" cy="1077238"/>
          </a:xfrm>
        </p:spPr>
        <p:txBody>
          <a:bodyPr/>
          <a:lstStyle/>
          <a:p>
            <a:r>
              <a:rPr lang="en-US" dirty="0"/>
              <a:t>IDM: Irradiation Status View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225A84-C38A-4EB5-91E0-8D65B8737C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6" r="128"/>
          <a:stretch/>
        </p:blipFill>
        <p:spPr>
          <a:xfrm>
            <a:off x="686432" y="1442927"/>
            <a:ext cx="7741638" cy="48579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135505-C1F3-4205-8C45-CB5A5C26041D}"/>
              </a:ext>
            </a:extLst>
          </p:cNvPr>
          <p:cNvSpPr txBox="1"/>
          <p:nvPr/>
        </p:nvSpPr>
        <p:spPr>
          <a:xfrm rot="444469">
            <a:off x="8113933" y="1361277"/>
            <a:ext cx="1014460" cy="307777"/>
          </a:xfrm>
          <a:prstGeom prst="rect">
            <a:avLst/>
          </a:prstGeom>
          <a:solidFill>
            <a:srgbClr val="FFFFFF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2000" kern="0" noProof="0" dirty="0">
                <a:solidFill>
                  <a:srgbClr val="00B050"/>
                </a:solidFill>
                <a:latin typeface="+mj-lt"/>
              </a:rPr>
              <a:t>During</a:t>
            </a:r>
          </a:p>
        </p:txBody>
      </p:sp>
    </p:spTree>
    <p:extLst>
      <p:ext uri="{BB962C8B-B14F-4D97-AF65-F5344CB8AC3E}">
        <p14:creationId xmlns:p14="http://schemas.microsoft.com/office/powerpoint/2010/main" val="503104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/>
          <a:lstStyle/>
          <a:p>
            <a:r>
              <a:rPr lang="en-US" dirty="0"/>
              <a:t>IDM: Dosimetry Results View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AC02C3-DFDC-449B-99B5-ACA57165E6A6}"/>
              </a:ext>
            </a:extLst>
          </p:cNvPr>
          <p:cNvSpPr txBox="1"/>
          <p:nvPr/>
        </p:nvSpPr>
        <p:spPr>
          <a:xfrm>
            <a:off x="-1524" y="6069585"/>
            <a:ext cx="2599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cern.ch/</a:t>
            </a:r>
            <a:r>
              <a:rPr lang="en-GB" sz="1400" u="sng" dirty="0" err="1"/>
              <a:t>irrad</a:t>
            </a:r>
            <a:r>
              <a:rPr lang="en-GB" sz="1400" u="sng" dirty="0"/>
              <a:t>-data-manager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1A5693-3671-464A-BEC0-F6F0714A1A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9" r="590"/>
          <a:stretch/>
        </p:blipFill>
        <p:spPr>
          <a:xfrm>
            <a:off x="144780" y="1192847"/>
            <a:ext cx="5622471" cy="40776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88BEF84F-FD1D-47B7-B42E-9CE9B362B0A1}"/>
              </a:ext>
            </a:extLst>
          </p:cNvPr>
          <p:cNvSpPr/>
          <p:nvPr/>
        </p:nvSpPr>
        <p:spPr>
          <a:xfrm>
            <a:off x="4945303" y="3159853"/>
            <a:ext cx="474905" cy="3279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21FBAA-6C39-4DC1-A8E2-2FE382D172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5" r="398"/>
          <a:stretch/>
        </p:blipFill>
        <p:spPr>
          <a:xfrm>
            <a:off x="2279904" y="1402326"/>
            <a:ext cx="6798782" cy="49034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DA06E0E-9444-4A1D-A6CE-89BFA3A8779E}"/>
              </a:ext>
            </a:extLst>
          </p:cNvPr>
          <p:cNvSpPr/>
          <p:nvPr/>
        </p:nvSpPr>
        <p:spPr>
          <a:xfrm>
            <a:off x="8065346" y="2704831"/>
            <a:ext cx="1011072" cy="35586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E9749C-8033-4471-9654-AA2270125DE7}"/>
              </a:ext>
            </a:extLst>
          </p:cNvPr>
          <p:cNvSpPr txBox="1"/>
          <p:nvPr/>
        </p:nvSpPr>
        <p:spPr>
          <a:xfrm rot="444469">
            <a:off x="8064286" y="1258786"/>
            <a:ext cx="1014460" cy="307777"/>
          </a:xfrm>
          <a:prstGeom prst="rect">
            <a:avLst/>
          </a:prstGeom>
          <a:solidFill>
            <a:srgbClr val="FFFFFF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2000" kern="0" dirty="0">
                <a:solidFill>
                  <a:srgbClr val="00B050"/>
                </a:solidFill>
                <a:latin typeface="+mj-lt"/>
              </a:rPr>
              <a:t>A</a:t>
            </a:r>
            <a:r>
              <a:rPr lang="en-US" sz="2000" kern="0" noProof="0" dirty="0" err="1">
                <a:solidFill>
                  <a:srgbClr val="00B050"/>
                </a:solidFill>
                <a:latin typeface="+mj-lt"/>
              </a:rPr>
              <a:t>fter</a:t>
            </a:r>
            <a:endParaRPr lang="en-US" sz="2000" kern="0" noProof="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655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Gkotse</a:t>
            </a:r>
            <a:r>
              <a:rPr lang="en-GB" dirty="0"/>
              <a:t> (CERN) - AIDA-2020 Fourth Annual Meeting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dirty="0"/>
              <a:t>4 April 2019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68083" y="33563"/>
            <a:ext cx="3763346" cy="1077238"/>
          </a:xfrm>
        </p:spPr>
        <p:txBody>
          <a:bodyPr/>
          <a:lstStyle/>
          <a:p>
            <a:r>
              <a:rPr lang="en-GB" dirty="0"/>
              <a:t>IDM: Experiments History View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696" y="142006"/>
            <a:ext cx="2462997" cy="8230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F9B734-396A-4B95-B4F0-7CB2263ACE14}"/>
              </a:ext>
            </a:extLst>
          </p:cNvPr>
          <p:cNvSpPr txBox="1"/>
          <p:nvPr/>
        </p:nvSpPr>
        <p:spPr>
          <a:xfrm>
            <a:off x="98793" y="6024253"/>
            <a:ext cx="2599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/>
              <a:t>cern.ch/</a:t>
            </a:r>
            <a:r>
              <a:rPr lang="en-GB" sz="1400" u="sng" dirty="0" err="1"/>
              <a:t>irrad</a:t>
            </a:r>
            <a:r>
              <a:rPr lang="en-GB" sz="1400" u="sng" dirty="0"/>
              <a:t>-data-manager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E9EE8F-79F9-4BA7-96B7-69F54C9A8D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7" r="410"/>
          <a:stretch/>
        </p:blipFill>
        <p:spPr>
          <a:xfrm>
            <a:off x="262127" y="1320863"/>
            <a:ext cx="5315713" cy="38580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33A84BF8-6DC8-4893-8E78-CBFCADB10A18}"/>
              </a:ext>
            </a:extLst>
          </p:cNvPr>
          <p:cNvSpPr/>
          <p:nvPr/>
        </p:nvSpPr>
        <p:spPr>
          <a:xfrm>
            <a:off x="4992179" y="3074713"/>
            <a:ext cx="585661" cy="23672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D62B1B-3FB9-4A55-802F-4071CE18D8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4" t="517" r="419"/>
          <a:stretch/>
        </p:blipFill>
        <p:spPr>
          <a:xfrm>
            <a:off x="1245756" y="1676960"/>
            <a:ext cx="5581763" cy="39350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526C8F0C-E1CE-48A2-B125-1EAEFC4BB652}"/>
              </a:ext>
            </a:extLst>
          </p:cNvPr>
          <p:cNvSpPr/>
          <p:nvPr/>
        </p:nvSpPr>
        <p:spPr>
          <a:xfrm>
            <a:off x="5697143" y="2658486"/>
            <a:ext cx="1011072" cy="35586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58457B-D83C-4229-9721-A24C19742281}"/>
              </a:ext>
            </a:extLst>
          </p:cNvPr>
          <p:cNvSpPr txBox="1"/>
          <p:nvPr/>
        </p:nvSpPr>
        <p:spPr>
          <a:xfrm rot="444469">
            <a:off x="8020625" y="1324558"/>
            <a:ext cx="1014460" cy="307777"/>
          </a:xfrm>
          <a:prstGeom prst="rect">
            <a:avLst/>
          </a:prstGeom>
          <a:solidFill>
            <a:srgbClr val="FFFFFF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lvl="0" algn="ctr">
              <a:defRPr/>
            </a:pPr>
            <a:r>
              <a:rPr lang="en-US" sz="2000" kern="0" dirty="0">
                <a:solidFill>
                  <a:srgbClr val="00B050"/>
                </a:solidFill>
                <a:latin typeface="+mj-lt"/>
              </a:rPr>
              <a:t>A</a:t>
            </a:r>
            <a:r>
              <a:rPr lang="en-US" sz="2000" kern="0" noProof="0" dirty="0" err="1">
                <a:solidFill>
                  <a:srgbClr val="00B050"/>
                </a:solidFill>
                <a:latin typeface="+mj-lt"/>
              </a:rPr>
              <a:t>fter</a:t>
            </a:r>
            <a:endParaRPr lang="en-US" sz="2000" kern="0" noProof="0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19D8C2C-729E-4630-B262-F76FDADD239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577"/>
          <a:stretch/>
        </p:blipFill>
        <p:spPr>
          <a:xfrm>
            <a:off x="3011544" y="2029892"/>
            <a:ext cx="5810775" cy="41340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809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5020</TotalTime>
  <Words>1442</Words>
  <Application>Microsoft Office PowerPoint</Application>
  <PresentationFormat>On-screen Show (4:3)</PresentationFormat>
  <Paragraphs>367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Wingdings</vt:lpstr>
      <vt:lpstr>Office Theme</vt:lpstr>
      <vt:lpstr>WP15.5 - IRRAD Facility Upgrade D15.6 Status: IDM, Databases and Plans for Y5 and beyond</vt:lpstr>
      <vt:lpstr>Outline</vt:lpstr>
      <vt:lpstr>Summary Run 2018</vt:lpstr>
      <vt:lpstr>IRRAD Data Manager (IDM)</vt:lpstr>
      <vt:lpstr>IDM: Irradiation Experiment View</vt:lpstr>
      <vt:lpstr>IDM: Sample View</vt:lpstr>
      <vt:lpstr>IDM: Irradiation Status View</vt:lpstr>
      <vt:lpstr>IDM: Dosimetry Results View </vt:lpstr>
      <vt:lpstr>IDM: Experiments History View</vt:lpstr>
      <vt:lpstr>IDM: Key Features</vt:lpstr>
      <vt:lpstr>Traceability out of IRRAD via TREC</vt:lpstr>
      <vt:lpstr>Outline</vt:lpstr>
      <vt:lpstr>Ontology for Irradiation Experiment Data Management (IEDM)</vt:lpstr>
      <vt:lpstr>Web Application Generation and UI preferences recommender</vt:lpstr>
      <vt:lpstr>Outline</vt:lpstr>
      <vt:lpstr>Irradiation Facilities Database Status</vt:lpstr>
      <vt:lpstr>Test-beam Facilities Database</vt:lpstr>
      <vt:lpstr>Test-beam Facilities Database schema</vt:lpstr>
      <vt:lpstr>Outline</vt:lpstr>
      <vt:lpstr>Ideas for innovations beyond AIDA-2020</vt:lpstr>
      <vt:lpstr>Proposals for follow-up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ina</cp:lastModifiedBy>
  <cp:revision>564</cp:revision>
  <cp:lastPrinted>2018-01-31T07:37:30Z</cp:lastPrinted>
  <dcterms:created xsi:type="dcterms:W3CDTF">2015-04-17T13:06:14Z</dcterms:created>
  <dcterms:modified xsi:type="dcterms:W3CDTF">2019-04-04T08:20:10Z</dcterms:modified>
</cp:coreProperties>
</file>