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75" r:id="rId2"/>
    <p:sldId id="280" r:id="rId3"/>
    <p:sldId id="279" r:id="rId4"/>
    <p:sldId id="257" r:id="rId5"/>
    <p:sldId id="258" r:id="rId6"/>
    <p:sldId id="259" r:id="rId7"/>
    <p:sldId id="264" r:id="rId8"/>
    <p:sldId id="260" r:id="rId9"/>
    <p:sldId id="276" r:id="rId10"/>
    <p:sldId id="277" r:id="rId11"/>
    <p:sldId id="278" r:id="rId12"/>
    <p:sldId id="261" r:id="rId13"/>
    <p:sldId id="281" r:id="rId14"/>
  </p:sldIdLst>
  <p:sldSz cx="12192000" cy="6858000"/>
  <p:notesSz cx="6858000" cy="9144000"/>
  <p:defaultTextStyle>
    <a:defPPr>
      <a:defRPr lang="lt-L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20" autoAdjust="0"/>
    <p:restoredTop sz="94660"/>
  </p:normalViewPr>
  <p:slideViewPr>
    <p:cSldViewPr snapToGrid="0">
      <p:cViewPr>
        <p:scale>
          <a:sx n="30" d="100"/>
          <a:sy n="30" d="100"/>
        </p:scale>
        <p:origin x="-494" y="-101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image" Target="../media/image11.emf"/><Relationship Id="rId4" Type="http://schemas.openxmlformats.org/officeDocument/2006/relationships/image" Target="../media/image1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t-L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81A57B-FC18-4D79-9773-B29853B61E2E}" type="datetimeFigureOut">
              <a:rPr lang="lt-LT" smtClean="0"/>
              <a:t>2019.04.04</a:t>
            </a:fld>
            <a:endParaRPr lang="lt-L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lt-L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6BAFF0-D7F7-44F3-9FCD-13DF944EB57D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628699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25763" y="849313"/>
            <a:ext cx="4076700" cy="22939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674CE4-FBD8-4481-AEFB-CA53E599A74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9046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" y="6492875"/>
            <a:ext cx="5749413" cy="365125"/>
          </a:xfrm>
          <a:prstGeom prst="rect">
            <a:avLst/>
          </a:prstGeom>
        </p:spPr>
        <p:txBody>
          <a:bodyPr/>
          <a:lstStyle>
            <a:lvl1pPr>
              <a:defRPr sz="14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dirty="0" smtClean="0"/>
              <a:t>AIDA2020 Fourth annual meeting, Oxford, 2019.04.02-05</a:t>
            </a:r>
            <a:endParaRPr lang="lt-L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461AE-1B4F-4551-A3F5-9F9C30365ECF}" type="slidenum">
              <a:rPr lang="lt-LT" smtClean="0"/>
              <a:t>‹#›</a:t>
            </a:fld>
            <a:endParaRPr lang="lt-LT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1" y="0"/>
            <a:ext cx="2155092" cy="1135626"/>
            <a:chOff x="1" y="0"/>
            <a:chExt cx="2155092" cy="1135626"/>
          </a:xfrm>
        </p:grpSpPr>
        <p:pic>
          <p:nvPicPr>
            <p:cNvPr id="3074" name="Picture 2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" y="0"/>
              <a:ext cx="1079906" cy="11356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7"/>
            <p:cNvPicPr>
              <a:picLocks noChangeAspect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039"/>
            <a:stretch/>
          </p:blipFill>
          <p:spPr>
            <a:xfrm>
              <a:off x="1079907" y="220926"/>
              <a:ext cx="1075186" cy="693774"/>
            </a:xfrm>
            <a:prstGeom prst="rect">
              <a:avLst/>
            </a:prstGeom>
          </p:spPr>
        </p:pic>
      </p:grpSp>
      <p:cxnSp>
        <p:nvCxnSpPr>
          <p:cNvPr id="10" name="Straight Connector 9"/>
          <p:cNvCxnSpPr/>
          <p:nvPr userDrawn="1"/>
        </p:nvCxnSpPr>
        <p:spPr>
          <a:xfrm>
            <a:off x="0" y="6474542"/>
            <a:ext cx="5191432" cy="14748"/>
          </a:xfrm>
          <a:prstGeom prst="line">
            <a:avLst/>
          </a:prstGeom>
          <a:ln w="50800" cmpd="tri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99081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DDDD28-97A9-4130-A5AF-3CFFA11F7543}" type="datetimeFigureOut">
              <a:rPr lang="lt-LT" smtClean="0"/>
              <a:t>2019.04.04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461AE-1B4F-4551-A3F5-9F9C30365ECF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416646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DDDD28-97A9-4130-A5AF-3CFFA11F7543}" type="datetimeFigureOut">
              <a:rPr lang="lt-LT" smtClean="0"/>
              <a:t>2019.04.04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461AE-1B4F-4551-A3F5-9F9C30365ECF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8090591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DDDD28-97A9-4130-A5AF-3CFFA11F7543}" type="datetimeFigureOut">
              <a:rPr lang="lt-LT" smtClean="0"/>
              <a:t>2019.04.04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461AE-1B4F-4551-A3F5-9F9C30365ECF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9773422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DDDD28-97A9-4130-A5AF-3CFFA11F7543}" type="datetimeFigureOut">
              <a:rPr lang="lt-LT" smtClean="0"/>
              <a:t>2019.04.04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461AE-1B4F-4551-A3F5-9F9C30365ECF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0617361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DDDD28-97A9-4130-A5AF-3CFFA11F7543}" type="datetimeFigureOut">
              <a:rPr lang="lt-LT" smtClean="0"/>
              <a:t>2019.04.04</a:t>
            </a:fld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461AE-1B4F-4551-A3F5-9F9C30365ECF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699292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DDDD28-97A9-4130-A5AF-3CFFA11F7543}" type="datetimeFigureOut">
              <a:rPr lang="lt-LT" smtClean="0"/>
              <a:t>2019.04.04</a:t>
            </a:fld>
            <a:endParaRPr lang="lt-L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lt-L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461AE-1B4F-4551-A3F5-9F9C30365ECF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7488887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DDDD28-97A9-4130-A5AF-3CFFA11F7543}" type="datetimeFigureOut">
              <a:rPr lang="lt-LT" smtClean="0"/>
              <a:t>2019.04.04</a:t>
            </a:fld>
            <a:endParaRPr lang="lt-L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lt-L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461AE-1B4F-4551-A3F5-9F9C30365ECF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523327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DDDD28-97A9-4130-A5AF-3CFFA11F7543}" type="datetimeFigureOut">
              <a:rPr lang="lt-LT" smtClean="0"/>
              <a:t>2019.04.04</a:t>
            </a:fld>
            <a:endParaRPr lang="lt-L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lt-L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461AE-1B4F-4551-A3F5-9F9C30365ECF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7935210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DDDD28-97A9-4130-A5AF-3CFFA11F7543}" type="datetimeFigureOut">
              <a:rPr lang="lt-LT" smtClean="0"/>
              <a:t>2019.04.04</a:t>
            </a:fld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461AE-1B4F-4551-A3F5-9F9C30365ECF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9714321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lt-L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t-L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DDDD28-97A9-4130-A5AF-3CFFA11F7543}" type="datetimeFigureOut">
              <a:rPr lang="lt-LT" smtClean="0"/>
              <a:t>2019.04.04</a:t>
            </a:fld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461AE-1B4F-4551-A3F5-9F9C30365ECF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2485053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74707" y="442751"/>
            <a:ext cx="8271387" cy="9438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lt-L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533833"/>
            <a:ext cx="10515600" cy="46431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lt-L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461AE-1B4F-4551-A3F5-9F9C30365ECF}" type="slidenum">
              <a:rPr lang="lt-LT" smtClean="0"/>
              <a:t>‹#›</a:t>
            </a:fld>
            <a:endParaRPr lang="lt-LT"/>
          </a:p>
        </p:txBody>
      </p:sp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1" y="6492875"/>
            <a:ext cx="5749413" cy="365125"/>
          </a:xfrm>
          <a:prstGeom prst="rect">
            <a:avLst/>
          </a:prstGeom>
        </p:spPr>
        <p:txBody>
          <a:bodyPr/>
          <a:lstStyle>
            <a:defPPr>
              <a:defRPr lang="lt-LT"/>
            </a:defPPr>
            <a:lvl1pPr marL="0" algn="l" defTabSz="914400" rtl="0" eaLnBrk="1" latinLnBrk="0" hangingPunct="1">
              <a:defRPr sz="1400" b="1" kern="1200">
                <a:solidFill>
                  <a:srgbClr val="7030A0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AIDA2020 Fourth annual meeting, Oxford, 2019.04.02-05</a:t>
            </a:r>
            <a:endParaRPr lang="lt-LT" dirty="0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1" y="0"/>
            <a:ext cx="2155092" cy="1135626"/>
            <a:chOff x="1" y="0"/>
            <a:chExt cx="2155092" cy="1135626"/>
          </a:xfrm>
        </p:grpSpPr>
        <p:pic>
          <p:nvPicPr>
            <p:cNvPr id="9" name="Picture 2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" y="0"/>
              <a:ext cx="1079906" cy="11356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9"/>
            <p:cNvPicPr>
              <a:picLocks noChangeAspect="1"/>
            </p:cNvPicPr>
            <p:nvPr userDrawn="1"/>
          </p:nvPicPr>
          <p:blipFill rotWithShape="1"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039"/>
            <a:stretch/>
          </p:blipFill>
          <p:spPr>
            <a:xfrm>
              <a:off x="1079907" y="220926"/>
              <a:ext cx="1075186" cy="693774"/>
            </a:xfrm>
            <a:prstGeom prst="rect">
              <a:avLst/>
            </a:prstGeom>
          </p:spPr>
        </p:pic>
      </p:grpSp>
      <p:cxnSp>
        <p:nvCxnSpPr>
          <p:cNvPr id="11" name="Straight Connector 10"/>
          <p:cNvCxnSpPr/>
          <p:nvPr userDrawn="1"/>
        </p:nvCxnSpPr>
        <p:spPr>
          <a:xfrm>
            <a:off x="0" y="6474542"/>
            <a:ext cx="5191432" cy="14748"/>
          </a:xfrm>
          <a:prstGeom prst="line">
            <a:avLst/>
          </a:prstGeom>
          <a:ln w="50800" cmpd="tri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45929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t-L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image" Target="../media/image15.png"/><Relationship Id="rId7" Type="http://schemas.openxmlformats.org/officeDocument/2006/relationships/image" Target="../media/image12.emf"/><Relationship Id="rId12" Type="http://schemas.openxmlformats.org/officeDocument/2006/relationships/image" Target="../media/image16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11" Type="http://schemas.openxmlformats.org/officeDocument/2006/relationships/image" Target="../media/image14.emf"/><Relationship Id="rId5" Type="http://schemas.openxmlformats.org/officeDocument/2006/relationships/image" Target="../media/image11.emf"/><Relationship Id="rId10" Type="http://schemas.openxmlformats.org/officeDocument/2006/relationships/oleObject" Target="../embeddings/oleObject5.bin"/><Relationship Id="rId4" Type="http://schemas.openxmlformats.org/officeDocument/2006/relationships/oleObject" Target="../embeddings/oleObject2.bin"/><Relationship Id="rId9" Type="http://schemas.openxmlformats.org/officeDocument/2006/relationships/image" Target="../media/image13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://www.nature.com/scientificreports" TargetMode="Externa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958872" y="2361454"/>
            <a:ext cx="93814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t-LT" i="1" baseline="30000" dirty="0">
                <a:solidFill>
                  <a:schemeClr val="bg1"/>
                </a:solidFill>
              </a:rPr>
              <a:t>1 </a:t>
            </a:r>
            <a:r>
              <a:rPr lang="en-GB" i="1" dirty="0">
                <a:solidFill>
                  <a:schemeClr val="bg1"/>
                </a:solidFill>
              </a:rPr>
              <a:t>Vilnius University, Institute of Photonics and Nanotechnology</a:t>
            </a:r>
            <a:endParaRPr lang="lt-LT" i="1" dirty="0">
              <a:solidFill>
                <a:schemeClr val="bg1"/>
              </a:solidFill>
            </a:endParaRPr>
          </a:p>
          <a:p>
            <a:r>
              <a:rPr lang="lt-LT" i="1" baseline="30000" dirty="0">
                <a:solidFill>
                  <a:schemeClr val="bg1"/>
                </a:solidFill>
              </a:rPr>
              <a:t>2 </a:t>
            </a:r>
            <a:r>
              <a:rPr lang="lt-LT" i="1" dirty="0">
                <a:solidFill>
                  <a:schemeClr val="bg1"/>
                </a:solidFill>
              </a:rPr>
              <a:t>CERN</a:t>
            </a:r>
            <a:endParaRPr lang="en-GB" i="1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31925" y="2033557"/>
            <a:ext cx="9143999" cy="974228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sz="2000" u="sng" dirty="0" err="1" smtClean="0"/>
              <a:t>J.Vaitkus</a:t>
            </a:r>
            <a:r>
              <a:rPr lang="en-US" sz="2000" dirty="0" smtClean="0"/>
              <a:t>, </a:t>
            </a:r>
            <a:r>
              <a:rPr lang="en-US" sz="2000" dirty="0" err="1" smtClean="0"/>
              <a:t>E.Gaubas</a:t>
            </a:r>
            <a:r>
              <a:rPr lang="en-US" sz="2000" dirty="0" smtClean="0"/>
              <a:t>, </a:t>
            </a:r>
            <a:r>
              <a:rPr lang="en-US" sz="2000" dirty="0" err="1" smtClean="0"/>
              <a:t>T.Ceponis</a:t>
            </a:r>
            <a:r>
              <a:rPr lang="en-US" sz="2000" dirty="0" smtClean="0"/>
              <a:t>, </a:t>
            </a:r>
            <a:r>
              <a:rPr lang="en-US" sz="2000" dirty="0" err="1" smtClean="0"/>
              <a:t>J.Pavlov</a:t>
            </a:r>
            <a:r>
              <a:rPr lang="en-US" sz="2000" dirty="0" smtClean="0"/>
              <a:t>, </a:t>
            </a:r>
            <a:r>
              <a:rPr lang="en-US" sz="2000" dirty="0" err="1" smtClean="0"/>
              <a:t>V.Rumbauskas</a:t>
            </a:r>
            <a:endParaRPr lang="en-US" sz="2000" dirty="0" smtClean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21203" y="457636"/>
            <a:ext cx="9953625" cy="1041400"/>
          </a:xfrm>
        </p:spPr>
        <p:txBody>
          <a:bodyPr>
            <a:normAutofit/>
          </a:bodyPr>
          <a:lstStyle/>
          <a:p>
            <a:pPr algn="ctr"/>
            <a:r>
              <a:rPr lang="en-GB" sz="3600" b="1" dirty="0" err="1" smtClean="0"/>
              <a:t>GaN</a:t>
            </a:r>
            <a:r>
              <a:rPr lang="en-GB" sz="3600" b="1" dirty="0" smtClean="0"/>
              <a:t> </a:t>
            </a:r>
            <a:r>
              <a:rPr lang="en-GB" sz="3600" b="1" dirty="0"/>
              <a:t>for large </a:t>
            </a:r>
            <a:r>
              <a:rPr lang="en-GB" sz="3600" b="1" dirty="0" err="1"/>
              <a:t>fluence</a:t>
            </a:r>
            <a:r>
              <a:rPr lang="en-GB" sz="3600" b="1" dirty="0"/>
              <a:t> irradiation monitoring</a:t>
            </a:r>
            <a:endParaRPr lang="en-US" sz="3600" b="1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862523" y="3858803"/>
            <a:ext cx="8805477" cy="2008597"/>
          </a:xfrm>
          <a:prstGeom prst="rect">
            <a:avLst/>
          </a:prstGeom>
        </p:spPr>
        <p:txBody>
          <a:bodyPr vert="horz">
            <a:noAutofit/>
          </a:bodyPr>
          <a:lstStyle>
            <a:lvl1pPr marL="64008" indent="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None/>
              <a:defRPr kumimoji="0" sz="2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 panose="05020102010507070707" pitchFamily="18" charset="2"/>
              <a:buNone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 panose="05020102010507070707" pitchFamily="18" charset="2"/>
              <a:buNone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 panose="05020102010507070707" pitchFamily="18" charset="2"/>
              <a:buNone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 panose="05020102010507070707" pitchFamily="18" charset="2"/>
              <a:buNone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 panose="05020102010507070707" pitchFamily="18" charset="2"/>
              <a:buNone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 panose="05020102010507070707" pitchFamily="18" charset="2"/>
              <a:buNone/>
              <a:defRPr kumimoji="0"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 panose="05020102010507070707" pitchFamily="18" charset="2"/>
              <a:buNone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06908" indent="-342900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bg2">
                    <a:lumMod val="25000"/>
                  </a:schemeClr>
                </a:solidFill>
              </a:rPr>
              <a:t>Motivation</a:t>
            </a:r>
            <a:endParaRPr lang="lt-LT" dirty="0" smtClean="0">
              <a:solidFill>
                <a:schemeClr val="bg2">
                  <a:lumMod val="25000"/>
                </a:schemeClr>
              </a:solidFill>
            </a:endParaRPr>
          </a:p>
          <a:p>
            <a:pPr marL="406908" indent="-342900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lt-LT" dirty="0" err="1" smtClean="0">
                <a:solidFill>
                  <a:schemeClr val="bg2">
                    <a:lumMod val="25000"/>
                  </a:schemeClr>
                </a:solidFill>
              </a:rPr>
              <a:t>Characterization</a:t>
            </a:r>
            <a:r>
              <a:rPr lang="lt-LT" dirty="0" smtClean="0">
                <a:solidFill>
                  <a:schemeClr val="bg2">
                    <a:lumMod val="25000"/>
                  </a:schemeClr>
                </a:solidFill>
              </a:rPr>
              <a:t> t</a:t>
            </a:r>
            <a:r>
              <a:rPr lang="en-GB" dirty="0" err="1" smtClean="0">
                <a:solidFill>
                  <a:schemeClr val="bg2">
                    <a:lumMod val="25000"/>
                  </a:schemeClr>
                </a:solidFill>
              </a:rPr>
              <a:t>echniques</a:t>
            </a:r>
            <a:r>
              <a:rPr lang="lt-LT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</a:p>
          <a:p>
            <a:pPr marL="406908" indent="-342900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bg2">
                    <a:lumMod val="25000"/>
                  </a:schemeClr>
                </a:solidFill>
              </a:rPr>
              <a:t>Results </a:t>
            </a:r>
            <a:r>
              <a:rPr lang="en-GB" dirty="0">
                <a:solidFill>
                  <a:schemeClr val="bg2">
                    <a:lumMod val="25000"/>
                  </a:schemeClr>
                </a:solidFill>
              </a:rPr>
              <a:t>on </a:t>
            </a:r>
            <a:r>
              <a:rPr lang="lt-LT" dirty="0" smtClean="0">
                <a:solidFill>
                  <a:schemeClr val="bg2">
                    <a:lumMod val="25000"/>
                  </a:schemeClr>
                </a:solidFill>
              </a:rPr>
              <a:t>AT </a:t>
            </a:r>
            <a:r>
              <a:rPr lang="lt-LT" dirty="0" err="1" smtClean="0">
                <a:solidFill>
                  <a:schemeClr val="bg2">
                    <a:lumMod val="25000"/>
                  </a:schemeClr>
                </a:solidFill>
              </a:rPr>
              <a:t>GaN</a:t>
            </a:r>
            <a:endParaRPr lang="en-GB" dirty="0">
              <a:solidFill>
                <a:schemeClr val="bg2">
                  <a:lumMod val="25000"/>
                </a:schemeClr>
              </a:solidFill>
            </a:endParaRPr>
          </a:p>
          <a:p>
            <a:pPr marL="406908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bg2">
                    <a:lumMod val="25000"/>
                  </a:schemeClr>
                </a:solidFill>
              </a:rPr>
              <a:t>Commercial </a:t>
            </a:r>
            <a:r>
              <a:rPr lang="lt-LT" dirty="0" err="1">
                <a:solidFill>
                  <a:schemeClr val="bg2">
                    <a:lumMod val="25000"/>
                  </a:schemeClr>
                </a:solidFill>
              </a:rPr>
              <a:t>GaN</a:t>
            </a:r>
            <a:r>
              <a:rPr lang="lt-LT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GB" dirty="0">
                <a:solidFill>
                  <a:schemeClr val="bg2">
                    <a:lumMod val="25000"/>
                  </a:schemeClr>
                </a:solidFill>
              </a:rPr>
              <a:t>LED structures as dosimeters </a:t>
            </a:r>
            <a:endParaRPr lang="lt-LT" dirty="0" smtClean="0">
              <a:solidFill>
                <a:schemeClr val="bg2">
                  <a:lumMod val="25000"/>
                </a:schemeClr>
              </a:solidFill>
            </a:endParaRPr>
          </a:p>
          <a:p>
            <a:pPr marL="406908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bg2">
                    <a:lumMod val="25000"/>
                  </a:schemeClr>
                </a:solidFill>
              </a:rPr>
              <a:t>Summary.</a:t>
            </a:r>
            <a:endParaRPr lang="en-GB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447800" y="2684619"/>
            <a:ext cx="10306050" cy="1066800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b="1" dirty="0">
                <a:solidFill>
                  <a:schemeClr val="bg2">
                    <a:lumMod val="25000"/>
                  </a:schemeClr>
                </a:solidFill>
              </a:rPr>
              <a:t>Outline</a:t>
            </a:r>
            <a:r>
              <a:rPr lang="lt-LT" sz="2400" b="1" dirty="0" smtClean="0">
                <a:solidFill>
                  <a:schemeClr val="bg2">
                    <a:lumMod val="25000"/>
                  </a:schemeClr>
                </a:solidFill>
              </a:rPr>
              <a:t>:  </a:t>
            </a:r>
            <a:r>
              <a:rPr lang="lt-LT" sz="2400" dirty="0" smtClean="0">
                <a:solidFill>
                  <a:schemeClr val="bg2">
                    <a:lumMod val="25000"/>
                  </a:schemeClr>
                </a:solidFill>
              </a:rPr>
              <a:t>W</a:t>
            </a: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</a:rPr>
              <a:t>P15 task for VU: contribution to radiation monitoring &amp; imaging.</a:t>
            </a:r>
            <a:endParaRPr lang="lt-LT" sz="24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8415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Figure5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739" b="50000"/>
          <a:stretch/>
        </p:blipFill>
        <p:spPr bwMode="auto">
          <a:xfrm>
            <a:off x="0" y="1236345"/>
            <a:ext cx="2692400" cy="2810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4996514" y="1305593"/>
            <a:ext cx="691608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47625" algn="just"/>
            <a:r>
              <a:rPr lang="en-GB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Evolution </a:t>
            </a:r>
            <a:r>
              <a:rPr lang="en-GB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of the proton induced luminescence spectra as a function </a:t>
            </a:r>
            <a:r>
              <a:rPr lang="en-GB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of</a:t>
            </a:r>
            <a:r>
              <a:rPr lang="lt-LT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1.6 </a:t>
            </a:r>
            <a:r>
              <a:rPr lang="lt-LT" sz="2400" dirty="0" err="1" smtClean="0">
                <a:latin typeface="Times New Roman" panose="02020603050405020304" pitchFamily="18" charset="0"/>
                <a:ea typeface="Calibri" panose="020F0502020204030204" pitchFamily="34" charset="0"/>
              </a:rPr>
              <a:t>MeV</a:t>
            </a:r>
            <a:r>
              <a:rPr lang="en-GB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GB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proton </a:t>
            </a:r>
            <a:r>
              <a:rPr lang="en-GB" sz="24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fluence</a:t>
            </a:r>
            <a:r>
              <a:rPr lang="en-GB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endParaRPr lang="en-GB" sz="2400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R="47625" algn="just"/>
            <a:r>
              <a:rPr lang="en-GB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In </a:t>
            </a:r>
            <a:r>
              <a:rPr lang="en-GB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the inset,- a picture of the proton-induced luminescence on </a:t>
            </a:r>
            <a:r>
              <a:rPr lang="en-GB" sz="24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GaN</a:t>
            </a:r>
            <a:r>
              <a:rPr lang="en-GB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 LED-based sensor, installed within irradiation chamber. </a:t>
            </a:r>
            <a:endParaRPr lang="en-GB" sz="2400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616244" y="348490"/>
            <a:ext cx="7023306" cy="533400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dirty="0" err="1">
                <a:solidFill>
                  <a:schemeClr val="bg2">
                    <a:lumMod val="25000"/>
                  </a:schemeClr>
                </a:solidFill>
              </a:rPr>
              <a:t>GaN</a:t>
            </a:r>
            <a:r>
              <a:rPr lang="en-GB" sz="2400" dirty="0">
                <a:solidFill>
                  <a:schemeClr val="bg2">
                    <a:lumMod val="25000"/>
                  </a:schemeClr>
                </a:solidFill>
              </a:rPr>
              <a:t> LED-based  structures for remote </a:t>
            </a:r>
            <a:r>
              <a:rPr lang="en-GB" sz="2400" dirty="0" smtClean="0">
                <a:solidFill>
                  <a:schemeClr val="bg2">
                    <a:lumMod val="25000"/>
                  </a:schemeClr>
                </a:solidFill>
              </a:rPr>
              <a:t>dosimetry</a:t>
            </a:r>
            <a:endParaRPr lang="en-US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368800" y="5807522"/>
            <a:ext cx="776875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t-LT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E. </a:t>
            </a:r>
            <a:r>
              <a:rPr lang="lt-LT" sz="1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Gaubas</a:t>
            </a:r>
            <a:r>
              <a:rPr lang="lt-LT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lt-LT" sz="1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T.Ceponis</a:t>
            </a:r>
            <a:r>
              <a:rPr lang="lt-LT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D. </a:t>
            </a:r>
            <a:r>
              <a:rPr lang="lt-LT" sz="1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Meskauskas</a:t>
            </a:r>
            <a:r>
              <a:rPr lang="lt-LT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J. </a:t>
            </a:r>
            <a:r>
              <a:rPr lang="lt-LT" sz="1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Pavlov</a:t>
            </a:r>
            <a:r>
              <a:rPr lang="lt-LT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lt-LT" sz="1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A.Zukauskas</a:t>
            </a:r>
            <a:r>
              <a:rPr lang="lt-LT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V. </a:t>
            </a:r>
            <a:r>
              <a:rPr lang="lt-LT" sz="1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Kovalevskij,V</a:t>
            </a:r>
            <a:r>
              <a:rPr lang="lt-LT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lt-LT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Remeikis </a:t>
            </a:r>
            <a:r>
              <a:rPr lang="en-US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Sensors </a:t>
            </a:r>
            <a:r>
              <a:rPr lang="en-US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Actuators A 267 (2017) 194–199 </a:t>
            </a:r>
            <a:endParaRPr lang="lt-LT" sz="1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8" descr="Figure5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782" t="-1" b="73479"/>
          <a:stretch/>
        </p:blipFill>
        <p:spPr bwMode="auto">
          <a:xfrm>
            <a:off x="2692400" y="1287303"/>
            <a:ext cx="2100332" cy="21162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Figure5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/>
          <a:stretch/>
        </p:blipFill>
        <p:spPr bwMode="auto">
          <a:xfrm>
            <a:off x="545894" y="4119639"/>
            <a:ext cx="3450672" cy="22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4108244" y="4506532"/>
            <a:ext cx="72963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marR="47625" indent="-457200" algn="just"/>
            <a:r>
              <a:rPr lang="en-GB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(b) – </a:t>
            </a:r>
            <a:r>
              <a:rPr lang="en-GB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Comparison of spectra of the laser induced photoluminescence and electroluminescence, recorded on pristine LED.</a:t>
            </a:r>
            <a:endParaRPr lang="lt-LT" sz="2400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3039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600" y="1096964"/>
            <a:ext cx="3791177" cy="5307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5219172" y="1935154"/>
            <a:ext cx="60960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marR="405130" indent="-457200" algn="just">
              <a:spcAft>
                <a:spcPts val="0"/>
              </a:spcAft>
              <a:buAutoNum type="alphaLcParenBoth"/>
            </a:pPr>
            <a:r>
              <a:rPr lang="en-GB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– </a:t>
            </a:r>
            <a:r>
              <a:rPr lang="en-GB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The as-recorded short-circuit current (</a:t>
            </a:r>
            <a:r>
              <a:rPr lang="en-GB" sz="2400" i="1" dirty="0">
                <a:latin typeface="Times New Roman" panose="02020603050405020304" pitchFamily="18" charset="0"/>
                <a:ea typeface="Calibri" panose="020F0502020204030204" pitchFamily="34" charset="0"/>
              </a:rPr>
              <a:t>I</a:t>
            </a:r>
            <a:r>
              <a:rPr lang="en-GB" sz="2400" i="1" baseline="-25000" dirty="0">
                <a:latin typeface="Times New Roman" panose="02020603050405020304" pitchFamily="18" charset="0"/>
                <a:ea typeface="Calibri" panose="020F0502020204030204" pitchFamily="34" charset="0"/>
              </a:rPr>
              <a:t>SC</a:t>
            </a:r>
            <a:r>
              <a:rPr lang="en-GB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) as a function of proton flux for the initial irradiation stages of a few seconds. </a:t>
            </a:r>
            <a:endParaRPr lang="en-GB" sz="2400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457200" marR="405130" indent="-457200" algn="just">
              <a:spcAft>
                <a:spcPts val="0"/>
              </a:spcAft>
              <a:buAutoNum type="alphaLcParenBoth"/>
            </a:pPr>
            <a:r>
              <a:rPr lang="en-GB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- </a:t>
            </a:r>
            <a:r>
              <a:rPr lang="en-GB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The as-recorded </a:t>
            </a:r>
            <a:r>
              <a:rPr lang="en-GB" sz="2400" i="1" dirty="0">
                <a:latin typeface="Times New Roman" panose="02020603050405020304" pitchFamily="18" charset="0"/>
                <a:ea typeface="Calibri" panose="020F0502020204030204" pitchFamily="34" charset="0"/>
              </a:rPr>
              <a:t>I</a:t>
            </a:r>
            <a:r>
              <a:rPr lang="en-GB" sz="2400" i="1" baseline="-25000" dirty="0">
                <a:latin typeface="Times New Roman" panose="02020603050405020304" pitchFamily="18" charset="0"/>
                <a:ea typeface="Calibri" panose="020F0502020204030204" pitchFamily="34" charset="0"/>
              </a:rPr>
              <a:t>SC</a:t>
            </a:r>
            <a:r>
              <a:rPr lang="en-GB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 (measured for a fixed proton flux,- </a:t>
            </a:r>
            <a:r>
              <a:rPr lang="en-GB" sz="24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I</a:t>
            </a:r>
            <a:r>
              <a:rPr lang="en-GB" sz="2400" i="1" baseline="-25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SC,ff</a:t>
            </a:r>
            <a:r>
              <a:rPr lang="en-GB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) as well as YG-L intensity as a function of the irradiation fluence. Lines serve as the eye-guides to depict the experimental dependences of </a:t>
            </a:r>
            <a:r>
              <a:rPr lang="en-GB" sz="2400" i="1" dirty="0">
                <a:latin typeface="Times New Roman" panose="02020603050405020304" pitchFamily="18" charset="0"/>
                <a:ea typeface="Calibri" panose="020F0502020204030204" pitchFamily="34" charset="0"/>
              </a:rPr>
              <a:t>I</a:t>
            </a:r>
            <a:r>
              <a:rPr lang="en-GB" sz="2400" i="1" baseline="-25000" dirty="0">
                <a:latin typeface="Times New Roman" panose="02020603050405020304" pitchFamily="18" charset="0"/>
                <a:ea typeface="Calibri" panose="020F0502020204030204" pitchFamily="34" charset="0"/>
              </a:rPr>
              <a:t>SC </a:t>
            </a:r>
            <a:r>
              <a:rPr lang="en-GB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and </a:t>
            </a:r>
            <a:r>
              <a:rPr lang="en-GB" sz="2400" i="1" dirty="0">
                <a:latin typeface="Times New Roman" panose="02020603050405020304" pitchFamily="18" charset="0"/>
                <a:ea typeface="Calibri" panose="020F0502020204030204" pitchFamily="34" charset="0"/>
              </a:rPr>
              <a:t>YG-L </a:t>
            </a:r>
            <a:r>
              <a:rPr lang="en-GB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on flux and </a:t>
            </a:r>
            <a:r>
              <a:rPr lang="en-GB" sz="24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fluence</a:t>
            </a:r>
            <a:r>
              <a:rPr lang="en-GB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endParaRPr lang="lt-LT" sz="24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3421626" y="348490"/>
            <a:ext cx="8287774" cy="533400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 err="1">
                <a:solidFill>
                  <a:schemeClr val="bg2">
                    <a:lumMod val="25000"/>
                  </a:schemeClr>
                </a:solidFill>
              </a:rPr>
              <a:t>GaN</a:t>
            </a:r>
            <a:r>
              <a:rPr lang="en-GB" sz="2800" dirty="0">
                <a:solidFill>
                  <a:schemeClr val="bg2">
                    <a:lumMod val="25000"/>
                  </a:schemeClr>
                </a:solidFill>
              </a:rPr>
              <a:t> LED-based  structures for remote </a:t>
            </a:r>
            <a:r>
              <a:rPr lang="en-GB" sz="2800" dirty="0" smtClean="0">
                <a:solidFill>
                  <a:schemeClr val="bg2">
                    <a:lumMod val="25000"/>
                  </a:schemeClr>
                </a:solidFill>
              </a:rPr>
              <a:t>dosimetry</a:t>
            </a:r>
            <a:endParaRPr lang="en-US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893995" y="6392287"/>
            <a:ext cx="7195429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t-LT" sz="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E. </a:t>
            </a:r>
            <a:r>
              <a:rPr lang="lt-LT" sz="9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Gaubas</a:t>
            </a:r>
            <a:r>
              <a:rPr lang="lt-LT" sz="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lt-LT" sz="9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T.Ceponis</a:t>
            </a:r>
            <a:r>
              <a:rPr lang="lt-LT" sz="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D. </a:t>
            </a:r>
            <a:r>
              <a:rPr lang="lt-LT" sz="9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Meskauskas</a:t>
            </a:r>
            <a:r>
              <a:rPr lang="lt-LT" sz="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J. </a:t>
            </a:r>
            <a:r>
              <a:rPr lang="lt-LT" sz="9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Pavlov</a:t>
            </a:r>
            <a:r>
              <a:rPr lang="lt-LT" sz="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lt-LT" sz="9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A.Zukauskas</a:t>
            </a:r>
            <a:r>
              <a:rPr lang="lt-LT" sz="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V. </a:t>
            </a:r>
            <a:r>
              <a:rPr lang="lt-LT" sz="9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Kovalevskij,V</a:t>
            </a:r>
            <a:r>
              <a:rPr lang="lt-LT" sz="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lt-LT" sz="9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Remeikis </a:t>
            </a:r>
            <a:r>
              <a:rPr lang="en-US" sz="1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Sensors </a:t>
            </a:r>
            <a:r>
              <a:rPr lang="en-US" sz="1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Actuators A 267 (2017) 194–199 </a:t>
            </a:r>
            <a:endParaRPr lang="lt-LT" sz="1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2484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1" y="2133601"/>
            <a:ext cx="11201399" cy="2717799"/>
          </a:xfrm>
        </p:spPr>
        <p:txBody>
          <a:bodyPr>
            <a:noAutofit/>
          </a:bodyPr>
          <a:lstStyle/>
          <a:p>
            <a:pPr marL="801688" lvl="1" indent="-449263" algn="just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GB" sz="2800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The </a:t>
            </a:r>
            <a:r>
              <a:rPr lang="en-GB" sz="2800" dirty="0">
                <a:solidFill>
                  <a:schemeClr val="bg2">
                    <a:lumMod val="25000"/>
                  </a:schemeClr>
                </a:solidFill>
                <a:latin typeface="+mj-lt"/>
              </a:rPr>
              <a:t>AT-</a:t>
            </a:r>
            <a:r>
              <a:rPr lang="en-GB" sz="2800" dirty="0" err="1">
                <a:solidFill>
                  <a:schemeClr val="bg2">
                    <a:lumMod val="25000"/>
                  </a:schemeClr>
                </a:solidFill>
                <a:latin typeface="+mj-lt"/>
              </a:rPr>
              <a:t>GaN</a:t>
            </a:r>
            <a:r>
              <a:rPr lang="en-GB" sz="2800" dirty="0">
                <a:solidFill>
                  <a:schemeClr val="bg2">
                    <a:lumMod val="25000"/>
                  </a:schemeClr>
                </a:solidFill>
                <a:latin typeface="+mj-lt"/>
              </a:rPr>
              <a:t> material performance showed insignificant changes after neutron irradiation with large </a:t>
            </a:r>
            <a:r>
              <a:rPr lang="en-GB" sz="2800" dirty="0" err="1">
                <a:solidFill>
                  <a:schemeClr val="bg2">
                    <a:lumMod val="25000"/>
                  </a:schemeClr>
                </a:solidFill>
                <a:latin typeface="+mj-lt"/>
              </a:rPr>
              <a:t>fl</a:t>
            </a:r>
            <a:r>
              <a:rPr lang="lt-LT" sz="2800" dirty="0" err="1">
                <a:solidFill>
                  <a:schemeClr val="bg2">
                    <a:lumMod val="25000"/>
                  </a:schemeClr>
                </a:solidFill>
                <a:latin typeface="+mj-lt"/>
              </a:rPr>
              <a:t>ue</a:t>
            </a:r>
            <a:r>
              <a:rPr lang="en-GB" sz="2800" dirty="0" err="1">
                <a:solidFill>
                  <a:schemeClr val="bg2">
                    <a:lumMod val="25000"/>
                  </a:schemeClr>
                </a:solidFill>
                <a:latin typeface="+mj-lt"/>
              </a:rPr>
              <a:t>nces</a:t>
            </a:r>
            <a:r>
              <a:rPr lang="en-GB" sz="2800" dirty="0">
                <a:solidFill>
                  <a:schemeClr val="bg2">
                    <a:lumMod val="25000"/>
                  </a:schemeClr>
                </a:solidFill>
                <a:latin typeface="+mj-lt"/>
              </a:rPr>
              <a:t> </a:t>
            </a:r>
            <a:r>
              <a:rPr lang="lt-LT" sz="2800" dirty="0">
                <a:solidFill>
                  <a:schemeClr val="bg2">
                    <a:lumMod val="25000"/>
                  </a:schemeClr>
                </a:solidFill>
                <a:latin typeface="+mj-lt"/>
              </a:rPr>
              <a:t>(</a:t>
            </a:r>
            <a:r>
              <a:rPr lang="lt-LT" sz="2800" dirty="0" err="1">
                <a:solidFill>
                  <a:schemeClr val="bg2">
                    <a:lumMod val="25000"/>
                  </a:schemeClr>
                </a:solidFill>
                <a:latin typeface="+mj-lt"/>
              </a:rPr>
              <a:t>up</a:t>
            </a:r>
            <a:r>
              <a:rPr lang="lt-LT" sz="2800" dirty="0">
                <a:solidFill>
                  <a:schemeClr val="bg2">
                    <a:lumMod val="25000"/>
                  </a:schemeClr>
                </a:solidFill>
                <a:latin typeface="+mj-lt"/>
              </a:rPr>
              <a:t> to </a:t>
            </a:r>
            <a:r>
              <a:rPr lang="lt-LT" sz="2800" dirty="0">
                <a:solidFill>
                  <a:srgbClr val="DDDDDD">
                    <a:lumMod val="25000"/>
                  </a:srgbClr>
                </a:solidFill>
                <a:latin typeface="+mj-lt"/>
              </a:rPr>
              <a:t>5</a:t>
            </a:r>
            <a:r>
              <a:rPr lang="en-GB" sz="2800" dirty="0">
                <a:solidFill>
                  <a:srgbClr val="DDDDDD">
                    <a:lumMod val="25000"/>
                  </a:srgbClr>
                </a:solidFill>
                <a:latin typeface="+mj-lt"/>
                <a:sym typeface="Symbol" panose="05050102010706020507" pitchFamily="18" charset="2"/>
              </a:rPr>
              <a:t></a:t>
            </a:r>
            <a:r>
              <a:rPr lang="en-GB" sz="2800" dirty="0">
                <a:solidFill>
                  <a:srgbClr val="DDDDDD">
                    <a:lumMod val="25000"/>
                  </a:srgbClr>
                </a:solidFill>
                <a:latin typeface="+mj-lt"/>
              </a:rPr>
              <a:t>10</a:t>
            </a:r>
            <a:r>
              <a:rPr lang="en-GB" sz="2800" baseline="30000" dirty="0">
                <a:solidFill>
                  <a:srgbClr val="DDDDDD">
                    <a:lumMod val="25000"/>
                  </a:srgbClr>
                </a:solidFill>
                <a:latin typeface="+mj-lt"/>
              </a:rPr>
              <a:t>16</a:t>
            </a:r>
            <a:r>
              <a:rPr lang="en-GB" sz="2800" dirty="0">
                <a:solidFill>
                  <a:srgbClr val="DDDDDD">
                    <a:lumMod val="25000"/>
                  </a:srgbClr>
                </a:solidFill>
                <a:latin typeface="+mj-lt"/>
              </a:rPr>
              <a:t> e/cm</a:t>
            </a:r>
            <a:r>
              <a:rPr lang="en-GB" sz="2800" baseline="30000" dirty="0">
                <a:solidFill>
                  <a:srgbClr val="DDDDDD">
                    <a:lumMod val="25000"/>
                  </a:srgbClr>
                </a:solidFill>
                <a:latin typeface="+mj-lt"/>
              </a:rPr>
              <a:t>2</a:t>
            </a:r>
            <a:r>
              <a:rPr lang="en-GB" sz="2800" dirty="0">
                <a:solidFill>
                  <a:srgbClr val="DDDDDD">
                    <a:lumMod val="25000"/>
                  </a:srgbClr>
                </a:solidFill>
                <a:latin typeface="+mj-lt"/>
              </a:rPr>
              <a:t> </a:t>
            </a:r>
            <a:r>
              <a:rPr lang="lt-LT" sz="2800" dirty="0">
                <a:solidFill>
                  <a:schemeClr val="bg2">
                    <a:lumMod val="25000"/>
                  </a:schemeClr>
                </a:solidFill>
                <a:latin typeface="+mj-lt"/>
              </a:rPr>
              <a:t>).</a:t>
            </a:r>
            <a:endParaRPr lang="en-GB" sz="2800" dirty="0">
              <a:solidFill>
                <a:schemeClr val="bg2">
                  <a:lumMod val="25000"/>
                </a:schemeClr>
              </a:solidFill>
              <a:latin typeface="+mj-lt"/>
            </a:endParaRPr>
          </a:p>
          <a:p>
            <a:pPr marL="801688" lvl="1" indent="-449263" algn="just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2800" dirty="0" err="1">
                <a:latin typeface="+mj-lt"/>
              </a:rPr>
              <a:t>GaN</a:t>
            </a:r>
            <a:r>
              <a:rPr lang="en-US" sz="2800" dirty="0">
                <a:latin typeface="+mj-lt"/>
              </a:rPr>
              <a:t> LED-based sensors can be used for the synchronous detection of hadron irradiation by recording the optical (B-L) and electrical signals (</a:t>
            </a:r>
            <a:r>
              <a:rPr lang="en-US" sz="2800" i="1" dirty="0">
                <a:latin typeface="+mj-lt"/>
              </a:rPr>
              <a:t>I</a:t>
            </a:r>
            <a:r>
              <a:rPr lang="en-US" sz="2800" i="1" baseline="-25000" dirty="0">
                <a:latin typeface="+mj-lt"/>
              </a:rPr>
              <a:t>SC</a:t>
            </a:r>
            <a:r>
              <a:rPr lang="en-US" sz="2800" dirty="0">
                <a:latin typeface="+mj-lt"/>
              </a:rPr>
              <a:t> and TCT transients).</a:t>
            </a:r>
            <a:endParaRPr lang="en-GB" sz="2800" dirty="0">
              <a:solidFill>
                <a:schemeClr val="bg2">
                  <a:lumMod val="25000"/>
                </a:schemeClr>
              </a:solidFill>
              <a:latin typeface="+mj-lt"/>
            </a:endParaRPr>
          </a:p>
          <a:p>
            <a:pPr lvl="1" algn="just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n-GB" sz="2800" dirty="0">
              <a:solidFill>
                <a:schemeClr val="bg2">
                  <a:lumMod val="25000"/>
                </a:schemeClr>
              </a:solidFill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5399" y="1077817"/>
            <a:ext cx="3124201" cy="1066800"/>
          </a:xfrm>
        </p:spPr>
        <p:txBody>
          <a:bodyPr/>
          <a:lstStyle/>
          <a:p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Summary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12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863600" y="4923135"/>
            <a:ext cx="11049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t-LT" sz="2800" b="1" dirty="0" smtClean="0"/>
              <a:t>Acknowlegments:</a:t>
            </a:r>
            <a:r>
              <a:rPr lang="lt-LT" sz="2800" dirty="0" smtClean="0"/>
              <a:t> </a:t>
            </a:r>
            <a:r>
              <a:rPr lang="en-GB" sz="2800" i="1" dirty="0" smtClean="0"/>
              <a:t>This </a:t>
            </a:r>
            <a:r>
              <a:rPr lang="en-GB" sz="2800" i="1" dirty="0"/>
              <a:t>project has received </a:t>
            </a:r>
            <a:r>
              <a:rPr lang="lt-LT" sz="2800" i="1" dirty="0" smtClean="0"/>
              <a:t> part of </a:t>
            </a:r>
            <a:r>
              <a:rPr lang="en-GB" sz="2800" i="1" dirty="0" smtClean="0"/>
              <a:t>funding </a:t>
            </a:r>
            <a:r>
              <a:rPr lang="en-GB" sz="2800" i="1" dirty="0"/>
              <a:t>from the European Union’s Horizon 2020 Research and Innovation programme under Grant Agreement no. </a:t>
            </a:r>
            <a:r>
              <a:rPr lang="en-GB" sz="2800" i="1" dirty="0" smtClean="0"/>
              <a:t>654168</a:t>
            </a:r>
            <a:r>
              <a:rPr lang="lt-LT" sz="2800" i="1" dirty="0" smtClean="0"/>
              <a:t>, and from Lithuanian Research Council.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58538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3356419" y="1130300"/>
            <a:ext cx="8447088" cy="1143000"/>
          </a:xfrm>
        </p:spPr>
        <p:txBody>
          <a:bodyPr/>
          <a:lstStyle/>
          <a:p>
            <a:pPr eaLnBrk="1" hangingPunct="1"/>
            <a:r>
              <a:rPr lang="en-US" altLang="en-US" sz="4000" dirty="0">
                <a:latin typeface="Algerian" panose="04020705040A02060702" pitchFamily="82" charset="0"/>
              </a:rPr>
              <a:t>Thank you for your attention !</a:t>
            </a:r>
            <a:endParaRPr lang="lt-LT" altLang="en-US" sz="4000" dirty="0">
              <a:latin typeface="Algerian" panose="04020705040A02060702" pitchFamily="82" charset="0"/>
            </a:endParaRPr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16" b="10323"/>
          <a:stretch>
            <a:fillRect/>
          </a:stretch>
        </p:blipFill>
        <p:spPr bwMode="auto">
          <a:xfrm>
            <a:off x="184150" y="1130300"/>
            <a:ext cx="2425700" cy="274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0" y="3858613"/>
            <a:ext cx="3363386" cy="2495936"/>
            <a:chOff x="0" y="2537"/>
            <a:chExt cx="1931" cy="1515"/>
          </a:xfrm>
        </p:grpSpPr>
        <p:pic>
          <p:nvPicPr>
            <p:cNvPr id="5" name="Picture 4" descr="CR_aksonometrija.jpg (25879 bytes)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717"/>
            <a:stretch>
              <a:fillRect/>
            </a:stretch>
          </p:blipFill>
          <p:spPr bwMode="auto">
            <a:xfrm>
              <a:off x="0" y="2537"/>
              <a:ext cx="1927" cy="15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Text Box 9"/>
            <p:cNvSpPr txBox="1">
              <a:spLocks noChangeArrowheads="1"/>
            </p:cNvSpPr>
            <p:nvPr/>
          </p:nvSpPr>
          <p:spPr bwMode="auto">
            <a:xfrm>
              <a:off x="1292" y="3748"/>
              <a:ext cx="639" cy="2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dirty="0" smtClean="0"/>
                <a:t>1579</a:t>
              </a:r>
              <a:r>
                <a:rPr lang="lt-LT" altLang="en-US" dirty="0" smtClean="0"/>
                <a:t>-1832</a:t>
              </a:r>
              <a:endParaRPr lang="lt-LT" altLang="en-US" dirty="0"/>
            </a:p>
          </p:txBody>
        </p:sp>
      </p:grp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l="1953" t="23177" r="45703" b="39583"/>
          <a:stretch/>
        </p:blipFill>
        <p:spPr>
          <a:xfrm>
            <a:off x="4978401" y="2573225"/>
            <a:ext cx="7099300" cy="3788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2386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65674478"/>
              </p:ext>
            </p:extLst>
          </p:nvPr>
        </p:nvGraphicFramePr>
        <p:xfrm>
          <a:off x="3700214" y="1591245"/>
          <a:ext cx="5497328" cy="38677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6" name="Graph" r:id="rId3" imgW="5799582" imgH="4080510" progId="Origin50.Graph">
                  <p:embed/>
                </p:oleObj>
              </mc:Choice>
              <mc:Fallback>
                <p:oleObj name="Graph" r:id="rId3" imgW="5799582" imgH="4080510" progId="Origin50.Graph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00214" y="1591245"/>
                        <a:ext cx="5497328" cy="386775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0" y="276225"/>
            <a:ext cx="9753600" cy="706438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lt-LT" altLang="en-US" sz="3200" dirty="0" smtClean="0"/>
              <a:t>The devices for integrated fluence monitoring and radiation field imaging based on Si properties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1" y="2152650"/>
            <a:ext cx="3905251" cy="971551"/>
          </a:xfrm>
        </p:spPr>
        <p:txBody>
          <a:bodyPr>
            <a:noAutofit/>
          </a:bodyPr>
          <a:lstStyle/>
          <a:p>
            <a:pPr marL="0" indent="0" algn="ctr" eaLnBrk="1" hangingPunct="1">
              <a:buNone/>
            </a:pPr>
            <a:r>
              <a:rPr lang="en-US" altLang="en-US" sz="2400" dirty="0" smtClean="0"/>
              <a:t>The device for the contactless </a:t>
            </a:r>
            <a:r>
              <a:rPr lang="en-US" altLang="en-US" sz="2400" dirty="0" err="1" smtClean="0"/>
              <a:t>fluence</a:t>
            </a:r>
            <a:r>
              <a:rPr lang="en-US" altLang="en-US" sz="2400" dirty="0" smtClean="0"/>
              <a:t> monitoring delivered to CERN</a:t>
            </a:r>
            <a:r>
              <a:rPr lang="lt-LT" altLang="en-US" sz="2400" dirty="0" smtClean="0"/>
              <a:t>. </a:t>
            </a: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85" b="11684"/>
          <a:stretch>
            <a:fillRect/>
          </a:stretch>
        </p:blipFill>
        <p:spPr bwMode="auto">
          <a:xfrm>
            <a:off x="225383" y="3403571"/>
            <a:ext cx="3535748" cy="2882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8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226551" y="4838355"/>
            <a:ext cx="2774950" cy="1958590"/>
          </a:xfrm>
          <a:prstGeom prst="rect">
            <a:avLst/>
          </a:prstGeom>
        </p:spPr>
      </p:pic>
      <p:pic>
        <p:nvPicPr>
          <p:cNvPr id="19" name="Picture 1" descr="C:\Users\Kestas\Desktop\kursinis\au je\paveikslai\VUteg4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6550" y="1890713"/>
            <a:ext cx="2774950" cy="276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Line 72"/>
          <p:cNvSpPr>
            <a:spLocks noChangeShapeType="1"/>
          </p:cNvSpPr>
          <p:nvPr/>
        </p:nvSpPr>
        <p:spPr bwMode="auto">
          <a:xfrm>
            <a:off x="10102850" y="3938862"/>
            <a:ext cx="0" cy="12954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8115300" y="1007547"/>
            <a:ext cx="3886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266700">
              <a:buClr>
                <a:schemeClr val="hlink"/>
              </a:buClr>
              <a:buSzPct val="120000"/>
              <a:buFontTx/>
              <a:buNone/>
            </a:pPr>
            <a:r>
              <a:rPr lang="lt-LT" altLang="en-US" sz="2400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The device for 2D integrated fluence imaging up to 3“.</a:t>
            </a:r>
            <a:endParaRPr lang="en-GB" altLang="en-US" sz="2400" dirty="0">
              <a:solidFill>
                <a:srgbClr val="66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2" name="Group 51"/>
          <p:cNvGrpSpPr>
            <a:grpSpLocks/>
          </p:cNvGrpSpPr>
          <p:nvPr/>
        </p:nvGrpSpPr>
        <p:grpSpPr bwMode="auto">
          <a:xfrm>
            <a:off x="5296086" y="5400379"/>
            <a:ext cx="919875" cy="886966"/>
            <a:chOff x="498" y="2291"/>
            <a:chExt cx="672" cy="696"/>
          </a:xfrm>
        </p:grpSpPr>
        <p:sp>
          <p:nvSpPr>
            <p:cNvPr id="23" name="AutoShape 52"/>
            <p:cNvSpPr>
              <a:spLocks noChangeArrowheads="1"/>
            </p:cNvSpPr>
            <p:nvPr/>
          </p:nvSpPr>
          <p:spPr bwMode="auto">
            <a:xfrm>
              <a:off x="498" y="2640"/>
              <a:ext cx="672" cy="347"/>
            </a:xfrm>
            <a:prstGeom prst="cube">
              <a:avLst>
                <a:gd name="adj" fmla="val 12796"/>
              </a:avLst>
            </a:prstGeom>
            <a:solidFill>
              <a:srgbClr val="6A9692">
                <a:alpha val="89803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84390" tIns="42195" rIns="84390" bIns="42195" anchor="ctr"/>
            <a:lstStyle>
              <a:lvl1pPr defTabSz="919163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919163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919163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919163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919163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9191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9191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9191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9191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lt-LT" altLang="en-US" sz="1800" dirty="0"/>
                <a:t>Si</a:t>
              </a:r>
            </a:p>
          </p:txBody>
        </p:sp>
        <p:sp>
          <p:nvSpPr>
            <p:cNvPr id="27" name="AutoShape 57"/>
            <p:cNvSpPr>
              <a:spLocks noChangeArrowheads="1"/>
            </p:cNvSpPr>
            <p:nvPr/>
          </p:nvSpPr>
          <p:spPr bwMode="auto">
            <a:xfrm rot="1707589">
              <a:off x="981" y="2291"/>
              <a:ext cx="90" cy="363"/>
            </a:xfrm>
            <a:prstGeom prst="downArrow">
              <a:avLst>
                <a:gd name="adj1" fmla="val 50000"/>
                <a:gd name="adj2" fmla="val 100833"/>
              </a:avLst>
            </a:prstGeom>
            <a:solidFill>
              <a:srgbClr val="000080"/>
            </a:solidFill>
            <a:ln w="9525">
              <a:solidFill>
                <a:srgbClr val="333399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lt-LT" altLang="en-US" sz="1800">
                <a:latin typeface="Tahoma" pitchFamily="34" charset="0"/>
              </a:endParaRPr>
            </a:p>
          </p:txBody>
        </p:sp>
        <p:sp>
          <p:nvSpPr>
            <p:cNvPr id="28" name="Oval 58"/>
            <p:cNvSpPr>
              <a:spLocks noChangeArrowheads="1"/>
            </p:cNvSpPr>
            <p:nvPr/>
          </p:nvSpPr>
          <p:spPr bwMode="auto">
            <a:xfrm>
              <a:off x="1026" y="2291"/>
              <a:ext cx="136" cy="136"/>
            </a:xfrm>
            <a:prstGeom prst="ellips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lt-LT" altLang="en-US" sz="1800">
                <a:latin typeface="Tahoma" pitchFamily="34" charset="0"/>
              </a:endParaRPr>
            </a:p>
          </p:txBody>
        </p:sp>
        <p:sp>
          <p:nvSpPr>
            <p:cNvPr id="33" name="Line 60"/>
            <p:cNvSpPr>
              <a:spLocks noChangeShapeType="1"/>
            </p:cNvSpPr>
            <p:nvPr/>
          </p:nvSpPr>
          <p:spPr bwMode="auto">
            <a:xfrm>
              <a:off x="1141" y="2448"/>
              <a:ext cx="0" cy="90"/>
            </a:xfrm>
            <a:prstGeom prst="line">
              <a:avLst/>
            </a:prstGeom>
            <a:noFill/>
            <a:ln w="2540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Line 62"/>
            <p:cNvSpPr>
              <a:spLocks noChangeShapeType="1"/>
            </p:cNvSpPr>
            <p:nvPr/>
          </p:nvSpPr>
          <p:spPr bwMode="auto">
            <a:xfrm>
              <a:off x="709" y="2337"/>
              <a:ext cx="226" cy="317"/>
            </a:xfrm>
            <a:prstGeom prst="line">
              <a:avLst/>
            </a:prstGeom>
            <a:noFill/>
            <a:ln w="50800">
              <a:solidFill>
                <a:srgbClr val="FF66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Oval 63"/>
            <p:cNvSpPr>
              <a:spLocks noChangeArrowheads="1"/>
            </p:cNvSpPr>
            <p:nvPr/>
          </p:nvSpPr>
          <p:spPr bwMode="auto">
            <a:xfrm>
              <a:off x="618" y="2426"/>
              <a:ext cx="182" cy="182"/>
            </a:xfrm>
            <a:prstGeom prst="ellipse">
              <a:avLst/>
            </a:prstGeom>
            <a:noFill/>
            <a:ln w="50800">
              <a:solidFill>
                <a:srgbClr val="FF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lt-LT" altLang="en-US" sz="1800">
                <a:latin typeface="Tahoma" pitchFamily="34" charset="0"/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225383" y="1238250"/>
            <a:ext cx="58228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To remind previous contributions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089164" y="1891784"/>
            <a:ext cx="28857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defTabSz="266700">
              <a:buClr>
                <a:schemeClr val="hlink"/>
              </a:buClr>
              <a:buSzPct val="120000"/>
              <a:buFontTx/>
              <a:buNone/>
            </a:pPr>
            <a:r>
              <a:rPr lang="lt-LT" alt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“trapping” time</a:t>
            </a:r>
            <a:endParaRPr lang="en-GB" altLang="en-US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0348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/>
      <p:bldP spid="20" grpId="0" animBg="1"/>
      <p:bldP spid="3" grpId="0"/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5307" y="442751"/>
            <a:ext cx="2973643" cy="943897"/>
          </a:xfrm>
        </p:spPr>
        <p:txBody>
          <a:bodyPr/>
          <a:lstStyle/>
          <a:p>
            <a:r>
              <a:rPr lang="en-US" dirty="0" err="1" smtClean="0"/>
              <a:t>GaN</a:t>
            </a:r>
            <a:r>
              <a:rPr lang="en-US" dirty="0" smtClean="0"/>
              <a:t> promise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46799" y="4724400"/>
            <a:ext cx="5828589" cy="2133600"/>
          </a:xfrm>
        </p:spPr>
        <p:txBody>
          <a:bodyPr>
            <a:noAutofit/>
          </a:bodyPr>
          <a:lstStyle/>
          <a:p>
            <a:pPr marL="0" lvl="0" indent="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GB" altLang="ja-JP" dirty="0"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Variations of the current transients </a:t>
            </a:r>
            <a:r>
              <a:rPr lang="en-GB" altLang="ja-JP" sz="2000" dirty="0"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(</a:t>
            </a:r>
            <a:r>
              <a:rPr lang="en-GB" altLang="ja-JP" sz="2400" dirty="0"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in the tentative detectors made of </a:t>
            </a:r>
            <a:r>
              <a:rPr lang="en-GB" altLang="ja-JP" sz="2400" dirty="0" err="1"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GaN:Mg</a:t>
            </a:r>
            <a:r>
              <a:rPr lang="en-GB" altLang="ja-JP" sz="2400" dirty="0"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 and </a:t>
            </a:r>
            <a:r>
              <a:rPr lang="en-GB" altLang="ja-JP" sz="2400" dirty="0" err="1"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GaN:Mn</a:t>
            </a:r>
            <a:r>
              <a:rPr lang="en-GB" altLang="ja-JP" sz="2400" dirty="0"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 for </a:t>
            </a:r>
            <a:r>
              <a:rPr lang="en-GB" altLang="ja-JP" sz="2400" dirty="0" smtClean="0"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the</a:t>
            </a:r>
            <a:r>
              <a:rPr lang="en-GB" sz="2400" dirty="0" smtClean="0"/>
              <a:t> </a:t>
            </a:r>
            <a:r>
              <a:rPr lang="en-GB" sz="2400" dirty="0"/>
              <a:t>290 fs laser pulses at 315nm wavelength </a:t>
            </a:r>
            <a:r>
              <a:rPr lang="en-GB" sz="2400" dirty="0" smtClean="0"/>
              <a:t>excitation</a:t>
            </a:r>
            <a:r>
              <a:rPr lang="en-GB" altLang="ja-JP" sz="2400" dirty="0" smtClean="0"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)</a:t>
            </a:r>
            <a:r>
              <a:rPr lang="lt-LT" altLang="ja-JP" sz="2000" dirty="0" smtClean="0"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 </a:t>
            </a:r>
            <a:r>
              <a:rPr lang="en-GB" altLang="ja-JP" dirty="0" smtClean="0"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dependent </a:t>
            </a:r>
            <a:r>
              <a:rPr lang="en-GB" altLang="ja-JP" dirty="0"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on neutron irradiation </a:t>
            </a:r>
            <a:r>
              <a:rPr lang="en-GB" altLang="ja-JP" dirty="0" err="1"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fluence</a:t>
            </a:r>
            <a:r>
              <a:rPr lang="en-GB" altLang="ja-JP" dirty="0"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.</a:t>
            </a:r>
            <a:endParaRPr lang="en-GB" altLang="ja-JP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20" y="1587501"/>
            <a:ext cx="5273655" cy="4076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5967413"/>
            <a:ext cx="58166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lt-LT" altLang="en-US" sz="1800">
                <a:latin typeface="Arial" charset="0"/>
              </a:rPr>
              <a:t>J. Grant et al</a:t>
            </a:r>
            <a:r>
              <a:rPr lang="en-US" altLang="en-US" sz="1800">
                <a:latin typeface="Arial" charset="0"/>
              </a:rPr>
              <a:t> J.Vaitkus et al</a:t>
            </a:r>
            <a:r>
              <a:rPr lang="lt-LT" altLang="en-US" sz="1800">
                <a:latin typeface="Arial" charset="0"/>
              </a:rPr>
              <a:t>. / N</a:t>
            </a:r>
            <a:r>
              <a:rPr lang="en-US" altLang="en-US" sz="1800">
                <a:latin typeface="Arial" charset="0"/>
              </a:rPr>
              <a:t>IMA</a:t>
            </a:r>
            <a:r>
              <a:rPr lang="lt-LT" altLang="en-US" sz="1800">
                <a:latin typeface="Arial" charset="0"/>
              </a:rPr>
              <a:t> </a:t>
            </a:r>
            <a:r>
              <a:rPr lang="lt-LT" altLang="en-US" sz="1800" b="1">
                <a:latin typeface="Arial" charset="0"/>
              </a:rPr>
              <a:t>576</a:t>
            </a:r>
            <a:r>
              <a:rPr lang="lt-LT" altLang="en-US" sz="1800">
                <a:latin typeface="Arial" charset="0"/>
              </a:rPr>
              <a:t> (2007) 60–65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05" t="47708" r="17435"/>
          <a:stretch/>
        </p:blipFill>
        <p:spPr bwMode="auto">
          <a:xfrm>
            <a:off x="6146799" y="208032"/>
            <a:ext cx="5828589" cy="4516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2558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68123" y="285361"/>
            <a:ext cx="6674199" cy="1066800"/>
          </a:xfrm>
        </p:spPr>
        <p:txBody>
          <a:bodyPr>
            <a:normAutofit/>
          </a:bodyPr>
          <a:lstStyle/>
          <a:p>
            <a:r>
              <a:rPr lang="lt-LT" sz="3600" dirty="0" err="1" smtClean="0">
                <a:solidFill>
                  <a:schemeClr val="bg2">
                    <a:lumMod val="25000"/>
                  </a:schemeClr>
                </a:solidFill>
              </a:rPr>
              <a:t>Characterization</a:t>
            </a:r>
            <a:r>
              <a:rPr lang="lt-LT" sz="36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lt-LT" sz="3600" dirty="0" err="1" smtClean="0">
                <a:solidFill>
                  <a:schemeClr val="bg2">
                    <a:lumMod val="25000"/>
                  </a:schemeClr>
                </a:solidFill>
              </a:rPr>
              <a:t>techniques</a:t>
            </a:r>
            <a:r>
              <a:rPr lang="lt-LT" sz="3600" dirty="0" smtClean="0">
                <a:solidFill>
                  <a:schemeClr val="bg2">
                    <a:lumMod val="25000"/>
                  </a:schemeClr>
                </a:solidFill>
              </a:rPr>
              <a:t> (1):</a:t>
            </a:r>
            <a:endParaRPr lang="lt-LT" sz="36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7" name="Rectangle 2"/>
          <p:cNvSpPr>
            <a:spLocks noChangeArrowheads="1"/>
          </p:cNvSpPr>
          <p:nvPr/>
        </p:nvSpPr>
        <p:spPr bwMode="auto">
          <a:xfrm>
            <a:off x="-1351951" y="279507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lt-LT"/>
          </a:p>
        </p:txBody>
      </p:sp>
      <p:sp>
        <p:nvSpPr>
          <p:cNvPr id="23" name="Rectangle 20"/>
          <p:cNvSpPr>
            <a:spLocks noChangeArrowheads="1"/>
          </p:cNvSpPr>
          <p:nvPr/>
        </p:nvSpPr>
        <p:spPr bwMode="auto">
          <a:xfrm>
            <a:off x="-798094" y="3308531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pSp>
        <p:nvGrpSpPr>
          <p:cNvPr id="6" name="Group 5"/>
          <p:cNvGrpSpPr/>
          <p:nvPr/>
        </p:nvGrpSpPr>
        <p:grpSpPr>
          <a:xfrm>
            <a:off x="1431052" y="1219201"/>
            <a:ext cx="10024348" cy="4023221"/>
            <a:chOff x="1524001" y="3328794"/>
            <a:chExt cx="8936736" cy="2831896"/>
          </a:xfrm>
        </p:grpSpPr>
        <p:sp>
          <p:nvSpPr>
            <p:cNvPr id="10" name="Rectangle 9"/>
            <p:cNvSpPr/>
            <p:nvPr/>
          </p:nvSpPr>
          <p:spPr>
            <a:xfrm>
              <a:off x="5294620" y="3728904"/>
              <a:ext cx="5166117" cy="24317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 algn="just">
                <a:spcAft>
                  <a:spcPts val="300"/>
                </a:spcAft>
                <a:buClr>
                  <a:schemeClr val="accent2">
                    <a:lumMod val="75000"/>
                  </a:schemeClr>
                </a:buClr>
                <a:buFont typeface="Calibri" panose="020F0502020204030204" pitchFamily="34" charset="0"/>
                <a:buChar char="•"/>
              </a:pPr>
              <a:r>
                <a:rPr lang="en-GB" sz="2400" dirty="0">
                  <a:solidFill>
                    <a:schemeClr val="bg2">
                      <a:lumMod val="25000"/>
                    </a:schemeClr>
                  </a:solidFill>
                </a:rPr>
                <a:t>The PPIS were implemented using excitation by a tuneable wavelength laser and measurements of the photo-response by applying microwave probed photoconductivity transient (MW-PC) technique. </a:t>
              </a:r>
              <a:endParaRPr lang="lt-LT" sz="2400" dirty="0">
                <a:solidFill>
                  <a:schemeClr val="bg2">
                    <a:lumMod val="25000"/>
                  </a:schemeClr>
                </a:solidFill>
              </a:endParaRPr>
            </a:p>
            <a:p>
              <a:pPr marL="285750" indent="-285750" algn="just">
                <a:spcAft>
                  <a:spcPts val="300"/>
                </a:spcAft>
                <a:buClr>
                  <a:schemeClr val="accent2">
                    <a:lumMod val="75000"/>
                  </a:schemeClr>
                </a:buClr>
                <a:buFont typeface="Calibri" panose="020F0502020204030204" pitchFamily="34" charset="0"/>
                <a:buChar char="•"/>
              </a:pPr>
              <a:r>
                <a:rPr lang="lt-LT" sz="2400" dirty="0" smtClean="0">
                  <a:solidFill>
                    <a:schemeClr val="bg2">
                      <a:lumMod val="25000"/>
                    </a:schemeClr>
                  </a:solidFill>
                </a:rPr>
                <a:t>T</a:t>
              </a:r>
              <a:r>
                <a:rPr lang="en-GB" sz="2400" dirty="0" err="1" smtClean="0">
                  <a:solidFill>
                    <a:schemeClr val="bg2">
                      <a:lumMod val="25000"/>
                    </a:schemeClr>
                  </a:solidFill>
                </a:rPr>
                <a:t>uneable</a:t>
              </a:r>
              <a:r>
                <a:rPr lang="en-GB" sz="2400" dirty="0" smtClean="0">
                  <a:solidFill>
                    <a:schemeClr val="bg2">
                      <a:lumMod val="25000"/>
                    </a:schemeClr>
                  </a:solidFill>
                </a:rPr>
                <a:t> </a:t>
              </a:r>
              <a:r>
                <a:rPr lang="en-GB" sz="2400" dirty="0">
                  <a:solidFill>
                    <a:schemeClr val="bg2">
                      <a:lumMod val="25000"/>
                    </a:schemeClr>
                  </a:solidFill>
                </a:rPr>
                <a:t>wavelength </a:t>
              </a:r>
              <a:r>
                <a:rPr lang="lt-LT" sz="2400" dirty="0" err="1" smtClean="0">
                  <a:solidFill>
                    <a:schemeClr val="bg2">
                      <a:lumMod val="25000"/>
                    </a:schemeClr>
                  </a:solidFill>
                </a:rPr>
                <a:t>femtosecond</a:t>
              </a:r>
              <a:r>
                <a:rPr lang="lt-LT" sz="2400" dirty="0" smtClean="0">
                  <a:solidFill>
                    <a:schemeClr val="bg2">
                      <a:lumMod val="25000"/>
                    </a:schemeClr>
                  </a:solidFill>
                </a:rPr>
                <a:t>-</a:t>
              </a:r>
              <a:r>
                <a:rPr lang="en-GB" sz="2400" dirty="0" smtClean="0">
                  <a:solidFill>
                    <a:schemeClr val="bg2">
                      <a:lumMod val="25000"/>
                    </a:schemeClr>
                  </a:solidFill>
                </a:rPr>
                <a:t>nanosecond laser</a:t>
              </a:r>
              <a:r>
                <a:rPr lang="lt-LT" sz="2400" dirty="0" smtClean="0">
                  <a:solidFill>
                    <a:schemeClr val="bg2">
                      <a:lumMod val="25000"/>
                    </a:schemeClr>
                  </a:solidFill>
                </a:rPr>
                <a:t>s</a:t>
              </a:r>
              <a:r>
                <a:rPr lang="en-GB" sz="2400" dirty="0" smtClean="0">
                  <a:solidFill>
                    <a:schemeClr val="bg2">
                      <a:lumMod val="25000"/>
                    </a:schemeClr>
                  </a:solidFill>
                </a:rPr>
                <a:t> </a:t>
              </a:r>
              <a:r>
                <a:rPr lang="lt-LT" sz="2400" dirty="0" smtClean="0">
                  <a:solidFill>
                    <a:schemeClr val="bg2">
                      <a:lumMod val="25000"/>
                    </a:schemeClr>
                  </a:solidFill>
                </a:rPr>
                <a:t>(</a:t>
              </a:r>
              <a:r>
                <a:rPr lang="en-GB" sz="2400" dirty="0" smtClean="0">
                  <a:solidFill>
                    <a:schemeClr val="bg2">
                      <a:lumMod val="25000"/>
                    </a:schemeClr>
                  </a:solidFill>
                </a:rPr>
                <a:t>210 </a:t>
              </a:r>
              <a:r>
                <a:rPr lang="en-GB" sz="2400" dirty="0">
                  <a:solidFill>
                    <a:schemeClr val="bg2">
                      <a:lumMod val="25000"/>
                    </a:schemeClr>
                  </a:solidFill>
                </a:rPr>
                <a:t>to 2300 nm)</a:t>
              </a:r>
              <a:r>
                <a:rPr lang="lt-LT" sz="2400" dirty="0">
                  <a:solidFill>
                    <a:schemeClr val="bg2">
                      <a:lumMod val="25000"/>
                    </a:schemeClr>
                  </a:solidFill>
                </a:rPr>
                <a:t> </a:t>
              </a:r>
              <a:r>
                <a:rPr lang="en-GB" sz="2400" dirty="0">
                  <a:solidFill>
                    <a:schemeClr val="bg2">
                      <a:lumMod val="25000"/>
                    </a:schemeClr>
                  </a:solidFill>
                </a:rPr>
                <a:t>were employed.</a:t>
              </a:r>
              <a:endParaRPr lang="lt-LT" sz="2400" dirty="0"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1524001" y="3328794"/>
              <a:ext cx="5316357" cy="32496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406908" indent="-342900">
                <a:buClr>
                  <a:schemeClr val="accent3"/>
                </a:buClr>
                <a:buFont typeface="Calibri" panose="020F0502020204030204" pitchFamily="34" charset="0"/>
                <a:buChar char="●"/>
              </a:pPr>
              <a:r>
                <a:rPr lang="lt-LT" sz="2400" dirty="0" err="1">
                  <a:solidFill>
                    <a:schemeClr val="bg2">
                      <a:lumMod val="25000"/>
                    </a:schemeClr>
                  </a:solidFill>
                </a:rPr>
                <a:t>Pulsed</a:t>
              </a:r>
              <a:r>
                <a:rPr lang="lt-LT" sz="2400" dirty="0">
                  <a:solidFill>
                    <a:schemeClr val="bg2">
                      <a:lumMod val="25000"/>
                    </a:schemeClr>
                  </a:solidFill>
                </a:rPr>
                <a:t> </a:t>
              </a:r>
              <a:r>
                <a:rPr lang="lt-LT" sz="2400" dirty="0" err="1">
                  <a:solidFill>
                    <a:schemeClr val="bg2">
                      <a:lumMod val="25000"/>
                    </a:schemeClr>
                  </a:solidFill>
                </a:rPr>
                <a:t>photoionization</a:t>
              </a:r>
              <a:r>
                <a:rPr lang="lt-LT" sz="2400" dirty="0">
                  <a:solidFill>
                    <a:schemeClr val="bg2">
                      <a:lumMod val="25000"/>
                    </a:schemeClr>
                  </a:solidFill>
                </a:rPr>
                <a:t> </a:t>
              </a:r>
              <a:r>
                <a:rPr lang="lt-LT" sz="2400" dirty="0" err="1">
                  <a:solidFill>
                    <a:schemeClr val="bg2">
                      <a:lumMod val="25000"/>
                    </a:schemeClr>
                  </a:solidFill>
                </a:rPr>
                <a:t>spectroscopy</a:t>
              </a:r>
              <a:r>
                <a:rPr lang="lt-LT" sz="2400" dirty="0">
                  <a:solidFill>
                    <a:schemeClr val="bg2">
                      <a:lumMod val="25000"/>
                    </a:schemeClr>
                  </a:solidFill>
                </a:rPr>
                <a:t> (PPIS)</a:t>
              </a:r>
              <a:endParaRPr lang="en-GB" sz="2400" dirty="0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pic>
          <p:nvPicPr>
            <p:cNvPr id="28" name="Picture 27"/>
            <p:cNvPicPr/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4002" y="3896217"/>
              <a:ext cx="3847340" cy="2078631"/>
            </a:xfrm>
            <a:prstGeom prst="rect">
              <a:avLst/>
            </a:prstGeom>
            <a:noFill/>
          </p:spPr>
        </p:pic>
      </p:grp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195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90794" y="329607"/>
            <a:ext cx="6674199" cy="1066800"/>
          </a:xfrm>
        </p:spPr>
        <p:txBody>
          <a:bodyPr>
            <a:normAutofit/>
          </a:bodyPr>
          <a:lstStyle/>
          <a:p>
            <a:r>
              <a:rPr lang="lt-LT" sz="3600" dirty="0" err="1" smtClean="0">
                <a:solidFill>
                  <a:schemeClr val="bg2">
                    <a:lumMod val="25000"/>
                  </a:schemeClr>
                </a:solidFill>
              </a:rPr>
              <a:t>Characterization</a:t>
            </a:r>
            <a:r>
              <a:rPr lang="lt-LT" sz="36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lt-LT" sz="3600" dirty="0" err="1" smtClean="0">
                <a:solidFill>
                  <a:schemeClr val="bg2">
                    <a:lumMod val="25000"/>
                  </a:schemeClr>
                </a:solidFill>
              </a:rPr>
              <a:t>technique</a:t>
            </a:r>
            <a:r>
              <a:rPr lang="en-GB" sz="3600" dirty="0" smtClean="0">
                <a:solidFill>
                  <a:schemeClr val="bg2">
                    <a:lumMod val="25000"/>
                  </a:schemeClr>
                </a:solidFill>
              </a:rPr>
              <a:t>s</a:t>
            </a:r>
            <a:r>
              <a:rPr lang="lt-LT" sz="3600" dirty="0" smtClean="0">
                <a:solidFill>
                  <a:schemeClr val="bg2">
                    <a:lumMod val="25000"/>
                  </a:schemeClr>
                </a:solidFill>
              </a:rPr>
              <a:t> (2):</a:t>
            </a:r>
            <a:endParaRPr lang="lt-LT" sz="36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7" name="Rectangle 2"/>
          <p:cNvSpPr>
            <a:spLocks noChangeArrowheads="1"/>
          </p:cNvSpPr>
          <p:nvPr/>
        </p:nvSpPr>
        <p:spPr bwMode="auto">
          <a:xfrm>
            <a:off x="-1351951" y="279507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lt-LT"/>
          </a:p>
        </p:txBody>
      </p:sp>
      <p:sp>
        <p:nvSpPr>
          <p:cNvPr id="23" name="Rectangle 20"/>
          <p:cNvSpPr>
            <a:spLocks noChangeArrowheads="1"/>
          </p:cNvSpPr>
          <p:nvPr/>
        </p:nvSpPr>
        <p:spPr bwMode="auto">
          <a:xfrm>
            <a:off x="-798094" y="3308531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6614680" y="1763842"/>
            <a:ext cx="506931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6908" indent="-342900">
              <a:buClr>
                <a:schemeClr val="accent3"/>
              </a:buClr>
              <a:buFont typeface="Calibri" panose="020F0502020204030204" pitchFamily="34" charset="0"/>
              <a:buChar char="●"/>
            </a:pPr>
            <a:r>
              <a:rPr lang="en-GB" sz="2800" dirty="0">
                <a:solidFill>
                  <a:schemeClr val="bg2">
                    <a:lumMod val="25000"/>
                  </a:schemeClr>
                </a:solidFill>
              </a:rPr>
              <a:t>Pulsed barrier evaluation by linearly increased voltage (BELIV) </a:t>
            </a:r>
          </a:p>
        </p:txBody>
      </p:sp>
      <p:sp>
        <p:nvSpPr>
          <p:cNvPr id="22" name="Rectangle 21"/>
          <p:cNvSpPr/>
          <p:nvPr/>
        </p:nvSpPr>
        <p:spPr>
          <a:xfrm>
            <a:off x="6589163" y="3323920"/>
            <a:ext cx="509483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6908" indent="-342900">
              <a:buClr>
                <a:schemeClr val="accent3"/>
              </a:buClr>
              <a:buFont typeface="Calibri" panose="020F0502020204030204" pitchFamily="34" charset="0"/>
              <a:buChar char="●"/>
            </a:pPr>
            <a:r>
              <a:rPr lang="en-GB" sz="2800" dirty="0">
                <a:solidFill>
                  <a:schemeClr val="bg2">
                    <a:lumMod val="25000"/>
                  </a:schemeClr>
                </a:solidFill>
              </a:rPr>
              <a:t>Proton induced luminescence </a:t>
            </a:r>
            <a:r>
              <a:rPr lang="lt-LT" sz="2800" dirty="0" err="1">
                <a:solidFill>
                  <a:schemeClr val="bg2">
                    <a:lumMod val="25000"/>
                  </a:schemeClr>
                </a:solidFill>
              </a:rPr>
              <a:t>spectroscopy</a:t>
            </a:r>
            <a:r>
              <a:rPr lang="lt-LT" sz="2800" dirty="0">
                <a:solidFill>
                  <a:schemeClr val="bg2">
                    <a:lumMod val="25000"/>
                  </a:schemeClr>
                </a:solidFill>
              </a:rPr>
              <a:t> (PI</a:t>
            </a:r>
            <a:r>
              <a:rPr lang="en-GB" sz="2800" dirty="0">
                <a:solidFill>
                  <a:schemeClr val="bg2">
                    <a:lumMod val="25000"/>
                  </a:schemeClr>
                </a:solidFill>
              </a:rPr>
              <a:t>L</a:t>
            </a:r>
            <a:r>
              <a:rPr lang="lt-LT" sz="2800" dirty="0">
                <a:solidFill>
                  <a:schemeClr val="bg2">
                    <a:lumMod val="25000"/>
                  </a:schemeClr>
                </a:solidFill>
              </a:rPr>
              <a:t>)</a:t>
            </a:r>
            <a:endParaRPr lang="en-GB" sz="28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5</a:t>
            </a:fld>
            <a:endParaRPr lang="en-US"/>
          </a:p>
        </p:txBody>
      </p:sp>
      <p:pic>
        <p:nvPicPr>
          <p:cNvPr id="18434" name="Picture 2" descr="Figure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668" y="1573731"/>
            <a:ext cx="5161709" cy="4489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6614682" y="4458097"/>
            <a:ext cx="374158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6908" indent="-342900">
              <a:buClr>
                <a:schemeClr val="accent3"/>
              </a:buClr>
              <a:buFont typeface="Calibri" panose="020F0502020204030204" pitchFamily="34" charset="0"/>
              <a:buChar char="●"/>
            </a:pPr>
            <a:r>
              <a:rPr lang="en-GB" sz="2800" dirty="0">
                <a:solidFill>
                  <a:schemeClr val="bg2">
                    <a:lumMod val="25000"/>
                  </a:schemeClr>
                </a:solidFill>
              </a:rPr>
              <a:t>TCT</a:t>
            </a:r>
          </a:p>
        </p:txBody>
      </p:sp>
    </p:spTree>
    <p:extLst>
      <p:ext uri="{BB962C8B-B14F-4D97-AF65-F5344CB8AC3E}">
        <p14:creationId xmlns:p14="http://schemas.microsoft.com/office/powerpoint/2010/main" val="122696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sz="half" idx="2"/>
              </p:nvPr>
            </p:nvSpPr>
            <p:spPr>
              <a:xfrm>
                <a:off x="3535092" y="5257800"/>
                <a:ext cx="3132408" cy="1146180"/>
              </a:xfrm>
            </p:spPr>
            <p:txBody>
              <a:bodyPr>
                <a:noAutofit/>
              </a:bodyPr>
              <a:lstStyle/>
              <a:p>
                <a:pPr marL="109728" indent="0" algn="just">
                  <a:buNone/>
                </a:pPr>
                <a:r>
                  <a:rPr lang="en-GB" sz="1400" dirty="0" smtClean="0"/>
                  <a:t>Γ </a:t>
                </a:r>
                <a:r>
                  <a:rPr lang="lt-LT" sz="1400" dirty="0" smtClean="0"/>
                  <a:t> </a:t>
                </a:r>
                <a:r>
                  <a:rPr lang="lt-LT" sz="1400" dirty="0"/>
                  <a:t>- </a:t>
                </a:r>
                <a:r>
                  <a:rPr lang="en-GB" sz="1400" dirty="0"/>
                  <a:t>the broadening </a:t>
                </a:r>
                <a:r>
                  <a:rPr lang="en-GB" sz="1400" dirty="0" smtClean="0"/>
                  <a:t>parameter</a:t>
                </a:r>
              </a:p>
              <a:p>
                <a:pPr marL="109728" indent="0" algn="just">
                  <a:buNone/>
                </a:pPr>
                <a:endParaRPr lang="lt-LT" sz="800" dirty="0"/>
              </a:p>
              <a:p>
                <a:pPr marL="109728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i="1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n-GB" sz="1400"/>
                            <m:t>Γ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lt-LT" sz="1400" baseline="-25000"/>
                            <m:t>0</m:t>
                          </m:r>
                        </m:sub>
                      </m:sSub>
                      <m:r>
                        <m:rPr>
                          <m:nor/>
                        </m:rPr>
                        <a:rPr lang="en-GB" sz="1400"/>
                        <m:t>=</m:t>
                      </m:r>
                      <m:f>
                        <m:fPr>
                          <m:ctrlPr>
                            <a:rPr lang="en-GB" sz="1400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sz="1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den>
                      </m:f>
                      <m:rad>
                        <m:radPr>
                          <m:degHide m:val="on"/>
                          <m:ctrlPr>
                            <a:rPr lang="en-GB" sz="1400" i="1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GB" sz="1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b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𝐹𝐶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sz="1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sub>
                          </m:sSub>
                        </m:e>
                      </m:rad>
                      <m:r>
                        <a:rPr lang="lt-LT" sz="140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lt-LT" sz="1400" i="1">
                              <a:latin typeface="Cambria Math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lt-LT" sz="1400">
                              <a:latin typeface="Cambria Math" panose="02040503050406030204" pitchFamily="18" charset="0"/>
                            </a:rPr>
                            <m:t>T</m:t>
                          </m:r>
                          <m:r>
                            <a:rPr lang="en-GB" sz="1400">
                              <a:latin typeface="Cambria Math" panose="02040503050406030204" pitchFamily="18" charset="0"/>
                            </a:rPr>
                            <m:t>=0 </m:t>
                          </m:r>
                          <m:r>
                            <m:rPr>
                              <m:sty m:val="p"/>
                            </m:rPr>
                            <a:rPr lang="en-GB" sz="1400">
                              <a:latin typeface="Cambria Math" panose="02040503050406030204" pitchFamily="18" charset="0"/>
                            </a:rPr>
                            <m:t>K</m:t>
                          </m:r>
                        </m:e>
                      </m:d>
                    </m:oMath>
                  </m:oMathPara>
                </a14:m>
                <a:endParaRPr lang="en-GB" sz="1400" dirty="0"/>
              </a:p>
              <a:p>
                <a:pPr marL="109728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1400">
                          <a:latin typeface="Cambria Math" panose="02040503050406030204" pitchFamily="18" charset="0"/>
                        </a:rPr>
                        <m:t>Γ</m:t>
                      </m:r>
                      <m:sSub>
                        <m:sSubPr>
                          <m:ctrlPr>
                            <a:rPr lang="en-GB" sz="1400" i="1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n-GB" sz="1400"/>
                            <m:t>=</m:t>
                          </m:r>
                          <m:r>
                            <m:rPr>
                              <m:nor/>
                            </m:rPr>
                            <a:rPr lang="en-GB" sz="1400"/>
                            <m:t>Γ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GB" sz="1400"/>
                            <m:t>0</m:t>
                          </m:r>
                        </m:sub>
                      </m:sSub>
                      <m:rad>
                        <m:radPr>
                          <m:degHide m:val="on"/>
                          <m:ctrlPr>
                            <a:rPr lang="en-GB" sz="1400" i="1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m:rPr>
                              <m:sty m:val="p"/>
                            </m:rPr>
                            <a:rPr lang="en-GB" sz="1400">
                              <a:latin typeface="Cambria Math" panose="02040503050406030204" pitchFamily="18" charset="0"/>
                            </a:rPr>
                            <m:t>coth</m:t>
                          </m:r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(</m:t>
                          </m:r>
                          <m:f>
                            <m:fPr>
                              <m:type m:val="lin"/>
                              <m:ctrlPr>
                                <a:rPr lang="en-GB" sz="14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  <m:sSub>
                                <m:sSubPr>
                                  <m:ctrlPr>
                                    <a:rPr lang="en-GB" sz="1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400" i="1">
                                      <a:latin typeface="Cambria Math" panose="02040503050406030204" pitchFamily="18" charset="0"/>
                                    </a:rPr>
                                    <m:t>𝜈</m:t>
                                  </m:r>
                                </m:e>
                                <m:sub>
                                  <m:r>
                                    <a:rPr lang="en-GB" sz="1400" i="1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GB" sz="1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14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GB" sz="1400" i="1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sub>
                              </m:sSub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den>
                          </m:f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rad>
                    </m:oMath>
                  </m:oMathPara>
                </a14:m>
                <a:endParaRPr lang="en-GB" sz="1400" dirty="0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3535092" y="5257800"/>
                <a:ext cx="3132408" cy="1146180"/>
              </a:xfrm>
              <a:blipFill rotWithShape="1">
                <a:blip r:embed="rId3"/>
                <a:stretch>
                  <a:fillRect t="-2128" b="-409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495300" y="993893"/>
            <a:ext cx="1534868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8" name="Rectangle 13"/>
          <p:cNvSpPr>
            <a:spLocks noChangeArrowheads="1"/>
          </p:cNvSpPr>
          <p:nvPr/>
        </p:nvSpPr>
        <p:spPr bwMode="auto">
          <a:xfrm>
            <a:off x="6197601" y="1435129"/>
            <a:ext cx="1374284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507226" y="316080"/>
            <a:ext cx="9551424" cy="801171"/>
          </a:xfrm>
          <a:prstGeom prst="rect">
            <a:avLst/>
          </a:prstGeom>
        </p:spPr>
        <p:txBody>
          <a:bodyPr vert="horz" anchor="ctr">
            <a:normAutofit fontScale="92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>
                <a:solidFill>
                  <a:schemeClr val="bg2">
                    <a:lumMod val="25000"/>
                  </a:schemeClr>
                </a:solidFill>
              </a:rPr>
              <a:t>Results on </a:t>
            </a:r>
            <a:r>
              <a:rPr lang="lt-LT" sz="3600" dirty="0" smtClean="0">
                <a:solidFill>
                  <a:schemeClr val="bg2">
                    <a:lumMod val="25000"/>
                  </a:schemeClr>
                </a:solidFill>
              </a:rPr>
              <a:t>AT </a:t>
            </a:r>
            <a:r>
              <a:rPr lang="en-GB" sz="3600" dirty="0" err="1" smtClean="0">
                <a:solidFill>
                  <a:schemeClr val="bg2">
                    <a:lumMod val="25000"/>
                  </a:schemeClr>
                </a:solidFill>
              </a:rPr>
              <a:t>GaN</a:t>
            </a:r>
            <a:r>
              <a:rPr lang="en-GB" sz="36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GB" sz="3600" dirty="0">
                <a:solidFill>
                  <a:schemeClr val="bg2">
                    <a:lumMod val="25000"/>
                  </a:schemeClr>
                </a:solidFill>
              </a:rPr>
              <a:t>irradiated by </a:t>
            </a:r>
            <a:r>
              <a:rPr lang="lt-LT" sz="3600" dirty="0">
                <a:solidFill>
                  <a:schemeClr val="bg2">
                    <a:lumMod val="25000"/>
                  </a:schemeClr>
                </a:solidFill>
              </a:rPr>
              <a:t>1 </a:t>
            </a:r>
            <a:r>
              <a:rPr lang="lt-LT" sz="3600" dirty="0" err="1">
                <a:solidFill>
                  <a:schemeClr val="bg2">
                    <a:lumMod val="25000"/>
                  </a:schemeClr>
                </a:solidFill>
              </a:rPr>
              <a:t>MeV</a:t>
            </a:r>
            <a:r>
              <a:rPr lang="lt-LT" sz="3600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GB" sz="3600" dirty="0">
                <a:solidFill>
                  <a:schemeClr val="bg2">
                    <a:lumMod val="25000"/>
                  </a:schemeClr>
                </a:solidFill>
              </a:rPr>
              <a:t>neutron</a:t>
            </a:r>
            <a:r>
              <a:rPr lang="lt-LT" sz="3600" dirty="0">
                <a:solidFill>
                  <a:schemeClr val="bg2">
                    <a:lumMod val="25000"/>
                  </a:schemeClr>
                </a:solidFill>
              </a:rPr>
              <a:t>s</a:t>
            </a:r>
            <a:endParaRPr lang="en-US" sz="36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1" name="Rectangle 145"/>
          <p:cNvSpPr>
            <a:spLocks noChangeArrowheads="1"/>
          </p:cNvSpPr>
          <p:nvPr/>
        </p:nvSpPr>
        <p:spPr bwMode="auto">
          <a:xfrm>
            <a:off x="-827964" y="1013548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52563066"/>
              </p:ext>
            </p:extLst>
          </p:nvPr>
        </p:nvGraphicFramePr>
        <p:xfrm>
          <a:off x="1082743" y="1447382"/>
          <a:ext cx="2624642" cy="19625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9" name="Graph" r:id="rId4" imgW="3346404" imgH="2695492" progId="Origin50.Graph">
                  <p:embed/>
                </p:oleObj>
              </mc:Choice>
              <mc:Fallback>
                <p:oleObj name="Graph" r:id="rId4" imgW="3346404" imgH="2695492" progId="Origin50.Graph">
                  <p:embed/>
                  <p:pic>
                    <p:nvPicPr>
                      <p:cNvPr id="12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82743" y="1447382"/>
                        <a:ext cx="2624642" cy="196257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47"/>
          <p:cNvSpPr>
            <a:spLocks noChangeArrowheads="1"/>
          </p:cNvSpPr>
          <p:nvPr/>
        </p:nvSpPr>
        <p:spPr bwMode="auto">
          <a:xfrm>
            <a:off x="2825396" y="932585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92068055"/>
              </p:ext>
            </p:extLst>
          </p:nvPr>
        </p:nvGraphicFramePr>
        <p:xfrm>
          <a:off x="3567411" y="1301917"/>
          <a:ext cx="2881740" cy="22345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0" name="Graph" r:id="rId6" imgW="3358781" imgH="2955023" progId="Origin50.Graph">
                  <p:embed/>
                </p:oleObj>
              </mc:Choice>
              <mc:Fallback>
                <p:oleObj name="Graph" r:id="rId6" imgW="3358781" imgH="2955023" progId="Origin50.Graph">
                  <p:embed/>
                  <p:pic>
                    <p:nvPicPr>
                      <p:cNvPr id="14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67411" y="1301917"/>
                        <a:ext cx="2881740" cy="223458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149"/>
          <p:cNvSpPr>
            <a:spLocks noChangeArrowheads="1"/>
          </p:cNvSpPr>
          <p:nvPr/>
        </p:nvSpPr>
        <p:spPr bwMode="auto">
          <a:xfrm>
            <a:off x="-762856" y="259230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22572874"/>
              </p:ext>
            </p:extLst>
          </p:nvPr>
        </p:nvGraphicFramePr>
        <p:xfrm>
          <a:off x="1082743" y="3467101"/>
          <a:ext cx="2697531" cy="21075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" name="Graph" r:id="rId8" imgW="3371792" imgH="2864378" progId="Origin50.Graph">
                  <p:embed/>
                </p:oleObj>
              </mc:Choice>
              <mc:Fallback>
                <p:oleObj name="Graph" r:id="rId8" imgW="3371792" imgH="2864378" progId="Origin50.Graph">
                  <p:embed/>
                  <p:pic>
                    <p:nvPicPr>
                      <p:cNvPr id="16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82743" y="3467101"/>
                        <a:ext cx="2697531" cy="210756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Rectangle 151"/>
          <p:cNvSpPr>
            <a:spLocks noChangeArrowheads="1"/>
          </p:cNvSpPr>
          <p:nvPr/>
        </p:nvSpPr>
        <p:spPr bwMode="auto">
          <a:xfrm>
            <a:off x="2861929" y="264350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76999677"/>
              </p:ext>
            </p:extLst>
          </p:nvPr>
        </p:nvGraphicFramePr>
        <p:xfrm>
          <a:off x="3554985" y="3536506"/>
          <a:ext cx="3051977" cy="20706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2" name="Graph" r:id="rId10" imgW="3371792" imgH="2795997" progId="Origin50.Graph">
                  <p:embed/>
                </p:oleObj>
              </mc:Choice>
              <mc:Fallback>
                <p:oleObj name="Graph" r:id="rId10" imgW="3371792" imgH="2795997" progId="Origin50.Graph">
                  <p:embed/>
                  <p:pic>
                    <p:nvPicPr>
                      <p:cNvPr id="18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54985" y="3536506"/>
                        <a:ext cx="3051977" cy="207068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2289057" y="1212103"/>
            <a:ext cx="11191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b="1" dirty="0" err="1"/>
              <a:t>GaN:Mn</a:t>
            </a:r>
            <a:endParaRPr lang="en-GB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4504489" y="1188387"/>
            <a:ext cx="11191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b="1" dirty="0" err="1"/>
              <a:t>GaN:Mg</a:t>
            </a:r>
            <a:endParaRPr lang="en-GB" b="1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4814468"/>
              </p:ext>
            </p:extLst>
          </p:nvPr>
        </p:nvGraphicFramePr>
        <p:xfrm>
          <a:off x="6560796" y="993893"/>
          <a:ext cx="5497853" cy="5337683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295556">
                  <a:extLst>
                    <a:ext uri="{9D8B030D-6E8A-4147-A177-3AD203B41FA5}">
                      <a16:colId xmlns:a16="http://schemas.microsoft.com/office/drawing/2014/main" xmlns="" val="1128381211"/>
                    </a:ext>
                  </a:extLst>
                </a:gridCol>
                <a:gridCol w="1277895">
                  <a:extLst>
                    <a:ext uri="{9D8B030D-6E8A-4147-A177-3AD203B41FA5}">
                      <a16:colId xmlns:a16="http://schemas.microsoft.com/office/drawing/2014/main" xmlns="" val="407901310"/>
                    </a:ext>
                  </a:extLst>
                </a:gridCol>
                <a:gridCol w="617322">
                  <a:extLst>
                    <a:ext uri="{9D8B030D-6E8A-4147-A177-3AD203B41FA5}">
                      <a16:colId xmlns:a16="http://schemas.microsoft.com/office/drawing/2014/main" xmlns="" val="3776279756"/>
                    </a:ext>
                  </a:extLst>
                </a:gridCol>
                <a:gridCol w="1234643">
                  <a:extLst>
                    <a:ext uri="{9D8B030D-6E8A-4147-A177-3AD203B41FA5}">
                      <a16:colId xmlns:a16="http://schemas.microsoft.com/office/drawing/2014/main" xmlns="" val="328519893"/>
                    </a:ext>
                  </a:extLst>
                </a:gridCol>
                <a:gridCol w="573227">
                  <a:extLst>
                    <a:ext uri="{9D8B030D-6E8A-4147-A177-3AD203B41FA5}">
                      <a16:colId xmlns:a16="http://schemas.microsoft.com/office/drawing/2014/main" xmlns="" val="1185260465"/>
                    </a:ext>
                  </a:extLst>
                </a:gridCol>
                <a:gridCol w="1499210">
                  <a:extLst>
                    <a:ext uri="{9D8B030D-6E8A-4147-A177-3AD203B41FA5}">
                      <a16:colId xmlns:a16="http://schemas.microsoft.com/office/drawing/2014/main" xmlns="" val="3292011664"/>
                    </a:ext>
                  </a:extLst>
                </a:gridCol>
              </a:tblGrid>
              <a:tr h="296538"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Non-irradiated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Irradiated with Φ=10</a:t>
                      </a:r>
                      <a:r>
                        <a:rPr lang="en-GB" sz="1400" baseline="30000" dirty="0">
                          <a:effectLst/>
                        </a:rPr>
                        <a:t>16</a:t>
                      </a:r>
                      <a:r>
                        <a:rPr lang="en-GB" sz="1400" dirty="0">
                          <a:effectLst/>
                        </a:rPr>
                        <a:t> cm</a:t>
                      </a:r>
                      <a:r>
                        <a:rPr lang="en-GB" sz="1400" baseline="30000" dirty="0">
                          <a:effectLst/>
                        </a:rPr>
                        <a:t>-2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222235122"/>
                  </a:ext>
                </a:extLst>
              </a:tr>
              <a:tr h="889613">
                <a:tc rowSpan="5">
                  <a:txBody>
                    <a:bodyPr/>
                    <a:lstStyle/>
                    <a:p>
                      <a:pPr marL="71755" marR="71755"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err="1">
                          <a:effectLst/>
                        </a:rPr>
                        <a:t>GaN:Mn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vert27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Photo-activation energy (eV)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Γ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Photo-activation energy (eV)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Γ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Defect type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388305756"/>
                  </a:ext>
                </a:extLst>
              </a:tr>
              <a:tr h="29653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E</a:t>
                      </a:r>
                      <a:r>
                        <a:rPr lang="en-GB" sz="1400" baseline="-25000">
                          <a:effectLst/>
                        </a:rPr>
                        <a:t>Mn-1</a:t>
                      </a:r>
                      <a:r>
                        <a:rPr lang="en-GB" sz="1400">
                          <a:effectLst/>
                        </a:rPr>
                        <a:t>=1.40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0.05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E</a:t>
                      </a:r>
                      <a:r>
                        <a:rPr lang="en-GB" sz="1400" baseline="-25000" dirty="0">
                          <a:effectLst/>
                        </a:rPr>
                        <a:t>Mn-1</a:t>
                      </a:r>
                      <a:r>
                        <a:rPr lang="en-GB" sz="1400" baseline="30000" dirty="0">
                          <a:effectLst/>
                        </a:rPr>
                        <a:t>irr</a:t>
                      </a:r>
                      <a:r>
                        <a:rPr lang="en-GB" sz="1400" dirty="0">
                          <a:effectLst/>
                        </a:rPr>
                        <a:t>=1.42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0.08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err="1">
                          <a:effectLst/>
                        </a:rPr>
                        <a:t>Mn</a:t>
                      </a:r>
                      <a:r>
                        <a:rPr lang="en-GB" sz="1400" dirty="0">
                          <a:effectLst/>
                        </a:rPr>
                        <a:t> </a:t>
                      </a:r>
                      <a:r>
                        <a:rPr lang="en-GB" sz="1400" dirty="0" smtClean="0">
                          <a:effectLst/>
                        </a:rPr>
                        <a:t>related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439150519"/>
                  </a:ext>
                </a:extLst>
              </a:tr>
              <a:tr h="59307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E</a:t>
                      </a:r>
                      <a:r>
                        <a:rPr lang="en-GB" sz="1400" baseline="-25000" dirty="0">
                          <a:effectLst/>
                        </a:rPr>
                        <a:t>Mn-2</a:t>
                      </a:r>
                      <a:r>
                        <a:rPr lang="en-GB" sz="1400" dirty="0">
                          <a:effectLst/>
                        </a:rPr>
                        <a:t>=1.98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0.25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E</a:t>
                      </a:r>
                      <a:r>
                        <a:rPr lang="en-GB" sz="1400" baseline="-25000" dirty="0">
                          <a:effectLst/>
                        </a:rPr>
                        <a:t>Mn-2</a:t>
                      </a:r>
                      <a:r>
                        <a:rPr lang="en-GB" sz="1400" baseline="30000" dirty="0">
                          <a:effectLst/>
                        </a:rPr>
                        <a:t>irr</a:t>
                      </a:r>
                      <a:r>
                        <a:rPr lang="en-GB" sz="1400" dirty="0">
                          <a:effectLst/>
                        </a:rPr>
                        <a:t>=1.98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0.22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Might be oxygen </a:t>
                      </a:r>
                      <a:r>
                        <a:rPr lang="en-GB" sz="1400" dirty="0" smtClean="0">
                          <a:effectLst/>
                        </a:rPr>
                        <a:t>related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494460739"/>
                  </a:ext>
                </a:extLst>
              </a:tr>
              <a:tr h="29653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E</a:t>
                      </a:r>
                      <a:r>
                        <a:rPr lang="en-GB" sz="1400" baseline="-25000">
                          <a:effectLst/>
                        </a:rPr>
                        <a:t>Mn-3</a:t>
                      </a:r>
                      <a:r>
                        <a:rPr lang="en-GB" sz="1400">
                          <a:effectLst/>
                        </a:rPr>
                        <a:t>=2.40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0.15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E</a:t>
                      </a:r>
                      <a:r>
                        <a:rPr lang="en-GB" sz="1400" baseline="-25000" dirty="0">
                          <a:effectLst/>
                        </a:rPr>
                        <a:t>Mn-3</a:t>
                      </a:r>
                      <a:r>
                        <a:rPr lang="en-GB" sz="1400" baseline="30000" dirty="0">
                          <a:effectLst/>
                        </a:rPr>
                        <a:t>irr</a:t>
                      </a:r>
                      <a:r>
                        <a:rPr lang="en-GB" sz="1400" dirty="0">
                          <a:effectLst/>
                        </a:rPr>
                        <a:t>=2.37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0.25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err="1">
                          <a:effectLst/>
                        </a:rPr>
                        <a:t>Ga</a:t>
                      </a:r>
                      <a:r>
                        <a:rPr lang="en-GB" sz="1400" baseline="-25000" dirty="0" err="1">
                          <a:effectLst/>
                        </a:rPr>
                        <a:t>I</a:t>
                      </a:r>
                      <a:r>
                        <a:rPr lang="en-GB" sz="1400" dirty="0">
                          <a:effectLst/>
                        </a:rPr>
                        <a:t> or </a:t>
                      </a:r>
                      <a:r>
                        <a:rPr lang="en-GB" sz="1400" dirty="0" smtClean="0">
                          <a:effectLst/>
                        </a:rPr>
                        <a:t>N</a:t>
                      </a:r>
                      <a:r>
                        <a:rPr lang="en-GB" sz="1400" baseline="-25000" dirty="0" smtClean="0">
                          <a:effectLst/>
                        </a:rPr>
                        <a:t>I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27111989"/>
                  </a:ext>
                </a:extLst>
              </a:tr>
              <a:tr h="29653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E</a:t>
                      </a:r>
                      <a:r>
                        <a:rPr lang="en-GB" sz="1400" baseline="-25000">
                          <a:effectLst/>
                        </a:rPr>
                        <a:t>Mn-4</a:t>
                      </a:r>
                      <a:r>
                        <a:rPr lang="en-GB" sz="1400">
                          <a:effectLst/>
                        </a:rPr>
                        <a:t>=2.97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0.25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E</a:t>
                      </a:r>
                      <a:r>
                        <a:rPr lang="en-GB" sz="1400" baseline="-25000" dirty="0">
                          <a:effectLst/>
                        </a:rPr>
                        <a:t>Mn-4</a:t>
                      </a:r>
                      <a:r>
                        <a:rPr lang="en-GB" sz="1400" baseline="30000" dirty="0">
                          <a:effectLst/>
                        </a:rPr>
                        <a:t>irr</a:t>
                      </a:r>
                      <a:r>
                        <a:rPr lang="en-GB" sz="1400" dirty="0">
                          <a:effectLst/>
                        </a:rPr>
                        <a:t>=2.96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0.28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Unidentified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906422890"/>
                  </a:ext>
                </a:extLst>
              </a:tr>
              <a:tr h="593076">
                <a:tc rowSpan="7">
                  <a:txBody>
                    <a:bodyPr/>
                    <a:lstStyle/>
                    <a:p>
                      <a:pPr marL="71755" marR="71755"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err="1">
                          <a:effectLst/>
                        </a:rPr>
                        <a:t>GaN:Mg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vert27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E</a:t>
                      </a:r>
                      <a:r>
                        <a:rPr lang="en-GB" sz="1400" baseline="-25000">
                          <a:effectLst/>
                        </a:rPr>
                        <a:t>Mg-1</a:t>
                      </a:r>
                      <a:r>
                        <a:rPr lang="en-GB" sz="1400">
                          <a:effectLst/>
                        </a:rPr>
                        <a:t>=1.30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0.02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−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−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Donor/acceptor </a:t>
                      </a:r>
                      <a:r>
                        <a:rPr lang="en-GB" sz="1400" dirty="0" smtClean="0">
                          <a:effectLst/>
                        </a:rPr>
                        <a:t>state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330237683"/>
                  </a:ext>
                </a:extLst>
              </a:tr>
              <a:tr h="29653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E</a:t>
                      </a:r>
                      <a:r>
                        <a:rPr lang="en-GB" sz="1400" baseline="-25000">
                          <a:effectLst/>
                        </a:rPr>
                        <a:t>Mg-2</a:t>
                      </a:r>
                      <a:r>
                        <a:rPr lang="en-GB" sz="1400">
                          <a:effectLst/>
                        </a:rPr>
                        <a:t>=1.70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0.15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E</a:t>
                      </a:r>
                      <a:r>
                        <a:rPr lang="en-GB" sz="1400" baseline="-25000">
                          <a:effectLst/>
                        </a:rPr>
                        <a:t>Mg-1</a:t>
                      </a:r>
                      <a:r>
                        <a:rPr lang="en-GB" sz="1400" baseline="30000">
                          <a:effectLst/>
                        </a:rPr>
                        <a:t>irr</a:t>
                      </a:r>
                      <a:r>
                        <a:rPr lang="en-GB" sz="1400">
                          <a:effectLst/>
                        </a:rPr>
                        <a:t>=1.71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0.22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err="1" smtClean="0">
                          <a:effectLst/>
                        </a:rPr>
                        <a:t>V</a:t>
                      </a:r>
                      <a:r>
                        <a:rPr lang="en-GB" sz="1400" baseline="-25000" dirty="0" err="1" smtClean="0">
                          <a:effectLst/>
                        </a:rPr>
                        <a:t>N</a:t>
                      </a:r>
                      <a:r>
                        <a:rPr lang="en-GB" sz="1400" dirty="0" err="1" smtClean="0">
                          <a:effectLst/>
                        </a:rPr>
                        <a:t>Mg</a:t>
                      </a:r>
                      <a:r>
                        <a:rPr lang="en-GB" sz="1400" baseline="-25000" dirty="0" err="1" smtClean="0">
                          <a:effectLst/>
                        </a:rPr>
                        <a:t>Ga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661034126"/>
                  </a:ext>
                </a:extLst>
              </a:tr>
              <a:tr h="29653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E</a:t>
                      </a:r>
                      <a:r>
                        <a:rPr lang="en-GB" sz="1400" baseline="-25000">
                          <a:effectLst/>
                        </a:rPr>
                        <a:t>Mg-3</a:t>
                      </a:r>
                      <a:r>
                        <a:rPr lang="en-GB" sz="1400">
                          <a:effectLst/>
                        </a:rPr>
                        <a:t>=2.07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0.23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E</a:t>
                      </a:r>
                      <a:r>
                        <a:rPr lang="en-GB" sz="1400" baseline="-25000">
                          <a:effectLst/>
                        </a:rPr>
                        <a:t>Mg-2</a:t>
                      </a:r>
                      <a:r>
                        <a:rPr lang="en-GB" sz="1400" baseline="30000">
                          <a:effectLst/>
                        </a:rPr>
                        <a:t>irr</a:t>
                      </a:r>
                      <a:r>
                        <a:rPr lang="en-GB" sz="1400">
                          <a:effectLst/>
                        </a:rPr>
                        <a:t>=2.05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0.27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err="1" smtClean="0">
                          <a:effectLst/>
                        </a:rPr>
                        <a:t>V</a:t>
                      </a:r>
                      <a:r>
                        <a:rPr lang="en-GB" sz="1400" baseline="-25000" dirty="0" err="1" smtClean="0">
                          <a:effectLst/>
                        </a:rPr>
                        <a:t>Ga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47456513"/>
                  </a:ext>
                </a:extLst>
              </a:tr>
              <a:tr h="29653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E</a:t>
                      </a:r>
                      <a:r>
                        <a:rPr lang="en-GB" sz="1400" baseline="-25000">
                          <a:effectLst/>
                        </a:rPr>
                        <a:t>Mg-4</a:t>
                      </a:r>
                      <a:r>
                        <a:rPr lang="en-GB" sz="1400">
                          <a:effectLst/>
                        </a:rPr>
                        <a:t>=2.39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0.15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E</a:t>
                      </a:r>
                      <a:r>
                        <a:rPr lang="en-GB" sz="1400" baseline="-25000">
                          <a:effectLst/>
                        </a:rPr>
                        <a:t>Mn-3</a:t>
                      </a:r>
                      <a:r>
                        <a:rPr lang="en-GB" sz="1400" baseline="30000">
                          <a:effectLst/>
                        </a:rPr>
                        <a:t>irr</a:t>
                      </a:r>
                      <a:r>
                        <a:rPr lang="en-GB" sz="1400">
                          <a:effectLst/>
                        </a:rPr>
                        <a:t>=2.37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0.25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err="1">
                          <a:effectLst/>
                        </a:rPr>
                        <a:t>Ga</a:t>
                      </a:r>
                      <a:r>
                        <a:rPr lang="en-GB" sz="1400" baseline="-25000" dirty="0" err="1">
                          <a:effectLst/>
                        </a:rPr>
                        <a:t>I</a:t>
                      </a:r>
                      <a:r>
                        <a:rPr lang="en-GB" sz="1400" dirty="0">
                          <a:effectLst/>
                        </a:rPr>
                        <a:t> or </a:t>
                      </a:r>
                      <a:r>
                        <a:rPr lang="en-GB" sz="1400" dirty="0" smtClean="0">
                          <a:effectLst/>
                        </a:rPr>
                        <a:t>N</a:t>
                      </a:r>
                      <a:r>
                        <a:rPr lang="en-GB" sz="1400" baseline="-25000" dirty="0" smtClean="0">
                          <a:effectLst/>
                        </a:rPr>
                        <a:t>I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188288932"/>
                  </a:ext>
                </a:extLst>
              </a:tr>
              <a:tr h="59307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−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−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E</a:t>
                      </a:r>
                      <a:r>
                        <a:rPr lang="en-GB" sz="1400" baseline="-25000">
                          <a:effectLst/>
                        </a:rPr>
                        <a:t>Mg-4</a:t>
                      </a:r>
                      <a:r>
                        <a:rPr lang="en-GB" sz="1400" baseline="30000">
                          <a:effectLst/>
                        </a:rPr>
                        <a:t>irr</a:t>
                      </a:r>
                      <a:r>
                        <a:rPr lang="en-GB" sz="1400">
                          <a:effectLst/>
                        </a:rPr>
                        <a:t>=2.45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0.16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Unidentified</a:t>
                      </a:r>
                      <a:r>
                        <a:rPr lang="lt-LT" sz="1400" baseline="0" dirty="0" smtClean="0">
                          <a:effectLst/>
                        </a:rPr>
                        <a:t> </a:t>
                      </a:r>
                      <a:r>
                        <a:rPr lang="lt-LT" sz="1400" baseline="0" dirty="0" err="1" smtClean="0">
                          <a:effectLst/>
                        </a:rPr>
                        <a:t>or</a:t>
                      </a:r>
                      <a:r>
                        <a:rPr lang="lt-LT" sz="1400" baseline="0" dirty="0" smtClean="0">
                          <a:effectLst/>
                        </a:rPr>
                        <a:t> </a:t>
                      </a:r>
                      <a:r>
                        <a:rPr lang="en-GB" sz="1400" dirty="0" smtClean="0">
                          <a:effectLst/>
                        </a:rPr>
                        <a:t>N</a:t>
                      </a:r>
                      <a:r>
                        <a:rPr lang="en-GB" sz="1400" baseline="-25000" dirty="0" smtClean="0">
                          <a:effectLst/>
                        </a:rPr>
                        <a:t>I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514220703"/>
                  </a:ext>
                </a:extLst>
              </a:tr>
              <a:tr h="29653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E</a:t>
                      </a:r>
                      <a:r>
                        <a:rPr lang="en-GB" sz="1400" baseline="-25000">
                          <a:effectLst/>
                        </a:rPr>
                        <a:t>Mg-5</a:t>
                      </a:r>
                      <a:r>
                        <a:rPr lang="en-GB" sz="1400">
                          <a:effectLst/>
                        </a:rPr>
                        <a:t>=3.00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0.32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E</a:t>
                      </a:r>
                      <a:r>
                        <a:rPr lang="en-GB" sz="1400" baseline="-25000">
                          <a:effectLst/>
                        </a:rPr>
                        <a:t>Mg-5</a:t>
                      </a:r>
                      <a:r>
                        <a:rPr lang="en-GB" sz="1400" baseline="30000">
                          <a:effectLst/>
                        </a:rPr>
                        <a:t>irr</a:t>
                      </a:r>
                      <a:r>
                        <a:rPr lang="en-GB" sz="1400">
                          <a:effectLst/>
                        </a:rPr>
                        <a:t>=3.00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0.35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err="1" smtClean="0">
                          <a:effectLst/>
                        </a:rPr>
                        <a:t>Unidentifie</a:t>
                      </a:r>
                      <a:r>
                        <a:rPr lang="lt-LT" sz="1400" dirty="0" smtClean="0">
                          <a:effectLst/>
                        </a:rPr>
                        <a:t>d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151375173"/>
                  </a:ext>
                </a:extLst>
              </a:tr>
              <a:tr h="29653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E</a:t>
                      </a:r>
                      <a:r>
                        <a:rPr lang="en-GB" sz="1400" baseline="-25000">
                          <a:effectLst/>
                        </a:rPr>
                        <a:t>Mg-6</a:t>
                      </a:r>
                      <a:r>
                        <a:rPr lang="en-GB" sz="1400">
                          <a:effectLst/>
                        </a:rPr>
                        <a:t>=3.30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0.2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E</a:t>
                      </a:r>
                      <a:r>
                        <a:rPr lang="en-GB" sz="1400" baseline="-25000" dirty="0">
                          <a:effectLst/>
                        </a:rPr>
                        <a:t>Mg-6</a:t>
                      </a:r>
                      <a:r>
                        <a:rPr lang="en-GB" sz="1400" baseline="30000" dirty="0">
                          <a:effectLst/>
                        </a:rPr>
                        <a:t>irr</a:t>
                      </a:r>
                      <a:r>
                        <a:rPr lang="en-GB" sz="1400" dirty="0">
                          <a:effectLst/>
                        </a:rPr>
                        <a:t>=3.30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0.27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err="1" smtClean="0">
                          <a:effectLst/>
                        </a:rPr>
                        <a:t>Mg</a:t>
                      </a:r>
                      <a:r>
                        <a:rPr lang="en-GB" sz="1400" baseline="-25000" dirty="0" err="1" smtClean="0">
                          <a:effectLst/>
                        </a:rPr>
                        <a:t>I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361463520"/>
                  </a:ext>
                </a:extLst>
              </a:tr>
            </a:tbl>
          </a:graphicData>
        </a:graphic>
      </p:graphicFrame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6</a:t>
            </a:fld>
            <a:endParaRPr lang="en-US"/>
          </a:p>
        </p:txBody>
      </p:sp>
      <p:pic>
        <p:nvPicPr>
          <p:cNvPr id="8704" name="Picture 512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2743" y="5607192"/>
            <a:ext cx="2581275" cy="419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81097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3922805"/>
            <a:ext cx="12191999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ja-JP" sz="2400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(a) -Variations of cross-sections of the photon-electron coupling and of trap concentration as a function of excitation photon energy in the pristine AT-grown </a:t>
            </a:r>
            <a:r>
              <a:rPr kumimoji="0" lang="en-GB" altLang="ja-JP" sz="2400" b="0" i="0" u="none" strike="noStrike" cap="none" normalizeH="0" baseline="0" dirty="0" err="1" smtClean="0">
                <a:ln>
                  <a:noFill/>
                </a:ln>
                <a:effectLst/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GaN</a:t>
            </a:r>
            <a:r>
              <a:rPr kumimoji="0" lang="en-GB" altLang="ja-JP" sz="2400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 samples doped with Mg and </a:t>
            </a:r>
            <a:r>
              <a:rPr kumimoji="0" lang="en-GB" altLang="ja-JP" sz="2400" b="0" i="0" u="none" strike="noStrike" cap="none" normalizeH="0" baseline="0" dirty="0" err="1" smtClean="0">
                <a:ln>
                  <a:noFill/>
                </a:ln>
                <a:effectLst/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Mn</a:t>
            </a:r>
            <a:r>
              <a:rPr kumimoji="0" lang="en-GB" altLang="ja-JP" sz="2400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. </a:t>
            </a:r>
            <a:r>
              <a:rPr kumimoji="0" lang="en-GB" altLang="ja-JP" sz="2000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Vertical arrows indicate the peak positions of the PPIS steps, ascribed to different  centres. </a:t>
            </a:r>
            <a:endParaRPr kumimoji="0" lang="lt-LT" altLang="ja-JP" sz="2000" b="0" i="0" u="none" strike="noStrike" cap="none" normalizeH="0" baseline="0" dirty="0" smtClean="0">
              <a:ln>
                <a:noFill/>
              </a:ln>
              <a:effectLst/>
              <a:latin typeface="Times New Roman" panose="02020603050405020304" pitchFamily="18" charset="0"/>
              <a:ea typeface="MS Mincho"/>
              <a:cs typeface="Times New Roman" panose="02020603050405020304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GB" altLang="ja-JP" sz="2400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(b) – Variations of the predominant TR-PL spectral peaks with neutron irradiation </a:t>
            </a:r>
            <a:r>
              <a:rPr kumimoji="0" lang="en-GB" altLang="ja-JP" sz="2400" b="0" i="0" u="none" strike="noStrike" cap="none" normalizeH="0" baseline="0" dirty="0" err="1" smtClean="0">
                <a:ln>
                  <a:noFill/>
                </a:ln>
                <a:effectLst/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fluence</a:t>
            </a:r>
            <a:r>
              <a:rPr kumimoji="0" lang="en-GB" altLang="ja-JP" sz="2400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. In the inset (</a:t>
            </a:r>
            <a:r>
              <a:rPr kumimoji="0" lang="en-GB" altLang="ja-JP" sz="2400" b="0" i="1" u="none" strike="noStrike" cap="none" normalizeH="0" baseline="0" dirty="0" err="1" smtClean="0">
                <a:ln>
                  <a:noFill/>
                </a:ln>
                <a:effectLst/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i</a:t>
            </a:r>
            <a:r>
              <a:rPr kumimoji="0" lang="en-GB" altLang="ja-JP" sz="2400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) variations of TR-PL spectra  are depicted</a:t>
            </a:r>
            <a:r>
              <a:rPr kumimoji="0" lang="en-GB" altLang="ja-JP" sz="2400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.</a:t>
            </a:r>
            <a:r>
              <a:rPr kumimoji="0" lang="lt-LT" altLang="ja-JP" sz="2400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 </a:t>
            </a:r>
            <a:r>
              <a:rPr kumimoji="0" lang="lt-LT" altLang="ja-JP" sz="2000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(The excitation -</a:t>
            </a:r>
            <a:r>
              <a:rPr lang="en-GB" altLang="ja-JP" sz="2000" dirty="0" smtClean="0"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 </a:t>
            </a:r>
            <a:r>
              <a:rPr lang="en-GB" altLang="ja-JP" sz="2000" dirty="0"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290 fs laser </a:t>
            </a:r>
            <a:r>
              <a:rPr lang="en-GB" altLang="ja-JP" sz="2000" dirty="0" smtClean="0"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pulses</a:t>
            </a:r>
            <a:r>
              <a:rPr lang="lt-LT" altLang="ja-JP" sz="2000" dirty="0" smtClean="0"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, </a:t>
            </a:r>
            <a:r>
              <a:rPr lang="en-GB" altLang="ja-JP" sz="2000" dirty="0" smtClean="0"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315nm wavelength) </a:t>
            </a:r>
            <a:endParaRPr kumimoji="0" lang="lt-LT" altLang="ja-JP" sz="2000" b="0" i="0" u="none" strike="noStrike" cap="none" normalizeH="0" baseline="0" dirty="0" smtClean="0">
              <a:ln>
                <a:noFill/>
              </a:ln>
              <a:effectLst/>
              <a:latin typeface="Times New Roman" panose="02020603050405020304" pitchFamily="18" charset="0"/>
              <a:ea typeface="MS Mincho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5861399"/>
            <a:ext cx="1198880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340" marR="450215" indent="-180340" algn="just">
              <a:spcAft>
                <a:spcPts val="0"/>
              </a:spcAft>
            </a:pPr>
            <a:r>
              <a:rPr lang="lt-LT" sz="16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</a:t>
            </a:r>
            <a:r>
              <a:rPr lang="en-GB" sz="16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E</a:t>
            </a:r>
            <a:r>
              <a:rPr lang="en-GB" sz="16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en-GB" sz="1600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Gaubas</a:t>
            </a:r>
            <a:r>
              <a:rPr lang="en-GB" sz="16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T. </a:t>
            </a:r>
            <a:r>
              <a:rPr lang="en-GB" sz="1600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Čeponis</a:t>
            </a:r>
            <a:r>
              <a:rPr lang="en-GB" sz="16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lt-LT" sz="16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et al</a:t>
            </a:r>
            <a:r>
              <a:rPr lang="en-GB" sz="16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GB" sz="16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“Pulsed photo-ionization spectroscopy of traps in as-grown and neutron irradiated </a:t>
            </a:r>
            <a:r>
              <a:rPr lang="en-GB" sz="1600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ammonothermally</a:t>
            </a:r>
            <a:r>
              <a:rPr lang="en-GB" sz="16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synthesized </a:t>
            </a:r>
            <a:r>
              <a:rPr lang="en-GB" sz="1600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GaN</a:t>
            </a:r>
            <a:r>
              <a:rPr lang="en-GB" sz="16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”, </a:t>
            </a:r>
            <a:r>
              <a:rPr lang="lt-LT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www.nature.com/scientificreports</a:t>
            </a:r>
            <a:r>
              <a:rPr lang="lt-LT" dirty="0" smtClean="0"/>
              <a:t>; </a:t>
            </a:r>
            <a:r>
              <a:rPr lang="en-GB" sz="16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Scientific </a:t>
            </a:r>
            <a:r>
              <a:rPr lang="en-GB" sz="16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Reports</a:t>
            </a:r>
            <a:r>
              <a:rPr lang="en-GB" sz="16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lt-LT" sz="16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lt-LT" sz="1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2019) 9:1473 </a:t>
            </a:r>
            <a:endParaRPr lang="lt-LT" sz="1600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79880" y="1367404"/>
            <a:ext cx="11673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lt-LT" sz="2400" dirty="0">
                <a:solidFill>
                  <a:srgbClr val="002060"/>
                </a:solidFill>
              </a:rPr>
              <a:t>AT </a:t>
            </a:r>
            <a:r>
              <a:rPr lang="en-GB" sz="2400" dirty="0" err="1">
                <a:solidFill>
                  <a:srgbClr val="002060"/>
                </a:solidFill>
              </a:rPr>
              <a:t>GaN</a:t>
            </a:r>
            <a:r>
              <a:rPr lang="en-GB" sz="2400" dirty="0">
                <a:solidFill>
                  <a:srgbClr val="002060"/>
                </a:solidFill>
              </a:rPr>
              <a:t> </a:t>
            </a:r>
            <a:endParaRPr lang="lt-LT" sz="2400" dirty="0">
              <a:solidFill>
                <a:srgbClr val="002060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308"/>
          <a:stretch/>
        </p:blipFill>
        <p:spPr bwMode="auto">
          <a:xfrm>
            <a:off x="2240698" y="99807"/>
            <a:ext cx="9926399" cy="3848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3435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495300" y="993893"/>
            <a:ext cx="1534868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8" name="Rectangle 13"/>
          <p:cNvSpPr>
            <a:spLocks noChangeArrowheads="1"/>
          </p:cNvSpPr>
          <p:nvPr/>
        </p:nvSpPr>
        <p:spPr bwMode="auto">
          <a:xfrm>
            <a:off x="6197601" y="1435129"/>
            <a:ext cx="1374284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683154" y="257705"/>
            <a:ext cx="8833340" cy="1066800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 err="1">
                <a:solidFill>
                  <a:schemeClr val="bg2">
                    <a:lumMod val="25000"/>
                  </a:schemeClr>
                </a:solidFill>
              </a:rPr>
              <a:t>GaN</a:t>
            </a:r>
            <a:r>
              <a:rPr lang="en-GB" sz="2800" dirty="0">
                <a:solidFill>
                  <a:schemeClr val="bg2">
                    <a:lumMod val="25000"/>
                  </a:schemeClr>
                </a:solidFill>
              </a:rPr>
              <a:t> LED-based  structures for remote </a:t>
            </a:r>
            <a:r>
              <a:rPr lang="en-GB" sz="2800" dirty="0" smtClean="0">
                <a:solidFill>
                  <a:schemeClr val="bg2">
                    <a:lumMod val="25000"/>
                  </a:schemeClr>
                </a:solidFill>
              </a:rPr>
              <a:t>dosimetry</a:t>
            </a:r>
            <a:endParaRPr lang="en-US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1" name="Rectangle 145"/>
          <p:cNvSpPr>
            <a:spLocks noChangeArrowheads="1"/>
          </p:cNvSpPr>
          <p:nvPr/>
        </p:nvSpPr>
        <p:spPr bwMode="auto">
          <a:xfrm>
            <a:off x="-827964" y="1013548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3" name="Rectangle 147"/>
          <p:cNvSpPr>
            <a:spLocks noChangeArrowheads="1"/>
          </p:cNvSpPr>
          <p:nvPr/>
        </p:nvSpPr>
        <p:spPr bwMode="auto">
          <a:xfrm>
            <a:off x="2825396" y="932585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5" name="Rectangle 149"/>
          <p:cNvSpPr>
            <a:spLocks noChangeArrowheads="1"/>
          </p:cNvSpPr>
          <p:nvPr/>
        </p:nvSpPr>
        <p:spPr bwMode="auto">
          <a:xfrm>
            <a:off x="-762856" y="259230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7" name="Rectangle 151"/>
          <p:cNvSpPr>
            <a:spLocks noChangeArrowheads="1"/>
          </p:cNvSpPr>
          <p:nvPr/>
        </p:nvSpPr>
        <p:spPr bwMode="auto">
          <a:xfrm>
            <a:off x="2861929" y="264350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8</a:t>
            </a:fld>
            <a:endParaRPr lang="en-US"/>
          </a:p>
        </p:txBody>
      </p:sp>
      <p:pic>
        <p:nvPicPr>
          <p:cNvPr id="19462" name="Picture 0" descr="Figure1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2435" y="1117250"/>
            <a:ext cx="3635293" cy="5239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6197601" y="1274073"/>
            <a:ext cx="5708649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405130" algn="just"/>
            <a:r>
              <a:rPr lang="en-GB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Evolution of the BELIV current transients for the reverse (a) and forward (b) biased </a:t>
            </a:r>
            <a:r>
              <a:rPr lang="en-GB" sz="24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GaN</a:t>
            </a:r>
            <a:r>
              <a:rPr lang="en-GB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 LED (</a:t>
            </a:r>
            <a:r>
              <a:rPr lang="en-GB" sz="2400" i="1" dirty="0">
                <a:latin typeface="Times New Roman" panose="02020603050405020304" pitchFamily="18" charset="0"/>
                <a:ea typeface="Calibri" panose="020F0502020204030204" pitchFamily="34" charset="0"/>
                <a:sym typeface="Symbol" panose="05050102010706020507" pitchFamily="18" charset="2"/>
              </a:rPr>
              <a:t></a:t>
            </a:r>
            <a:r>
              <a:rPr lang="en-GB" sz="2400" baseline="-25000" dirty="0">
                <a:latin typeface="Times New Roman" panose="02020603050405020304" pitchFamily="18" charset="0"/>
                <a:ea typeface="Calibri" panose="020F0502020204030204" pitchFamily="34" charset="0"/>
              </a:rPr>
              <a:t>PL</a:t>
            </a:r>
            <a:r>
              <a:rPr lang="en-GB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 = 45 </a:t>
            </a:r>
            <a:r>
              <a:rPr lang="en-GB" sz="2400" dirty="0">
                <a:latin typeface="Times New Roman" panose="02020603050405020304" pitchFamily="18" charset="0"/>
                <a:ea typeface="Calibri" panose="020F0502020204030204" pitchFamily="34" charset="0"/>
                <a:sym typeface="Symbol" panose="05050102010706020507" pitchFamily="18" charset="2"/>
              </a:rPr>
              <a:t></a:t>
            </a:r>
            <a:r>
              <a:rPr lang="en-GB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s). (a) LED irradiated with the proton </a:t>
            </a:r>
            <a:r>
              <a:rPr lang="en-GB" sz="24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fluences</a:t>
            </a:r>
            <a:r>
              <a:rPr lang="en-GB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 of 0 (1); 5</a:t>
            </a:r>
            <a:r>
              <a:rPr lang="en-GB" sz="2400" dirty="0">
                <a:latin typeface="Times New Roman" panose="02020603050405020304" pitchFamily="18" charset="0"/>
                <a:ea typeface="Calibri" panose="020F0502020204030204" pitchFamily="34" charset="0"/>
                <a:sym typeface="Symbol" panose="05050102010706020507" pitchFamily="18" charset="2"/>
              </a:rPr>
              <a:t></a:t>
            </a:r>
            <a:r>
              <a:rPr lang="en-GB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10</a:t>
            </a:r>
            <a:r>
              <a:rPr lang="en-GB" sz="2400" baseline="30000" dirty="0">
                <a:latin typeface="Times New Roman" panose="02020603050405020304" pitchFamily="18" charset="0"/>
                <a:ea typeface="Calibri" panose="020F0502020204030204" pitchFamily="34" charset="0"/>
              </a:rPr>
              <a:t>14</a:t>
            </a:r>
            <a:r>
              <a:rPr lang="en-GB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 p/cm</a:t>
            </a:r>
            <a:r>
              <a:rPr lang="en-GB" sz="2400" baseline="30000" dirty="0">
                <a:latin typeface="Times New Roman" panose="02020603050405020304" pitchFamily="18" charset="0"/>
                <a:ea typeface="Calibri" panose="020F0502020204030204" pitchFamily="34" charset="0"/>
              </a:rPr>
              <a:t>2 </a:t>
            </a:r>
            <a:r>
              <a:rPr lang="en-GB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(2); 8</a:t>
            </a:r>
            <a:r>
              <a:rPr lang="en-GB" sz="2400" dirty="0">
                <a:latin typeface="Times New Roman" panose="02020603050405020304" pitchFamily="18" charset="0"/>
                <a:ea typeface="Calibri" panose="020F0502020204030204" pitchFamily="34" charset="0"/>
                <a:sym typeface="Symbol" panose="05050102010706020507" pitchFamily="18" charset="2"/>
              </a:rPr>
              <a:t></a:t>
            </a:r>
            <a:r>
              <a:rPr lang="en-GB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10</a:t>
            </a:r>
            <a:r>
              <a:rPr lang="en-GB" sz="2400" baseline="30000" dirty="0">
                <a:latin typeface="Times New Roman" panose="02020603050405020304" pitchFamily="18" charset="0"/>
                <a:ea typeface="Calibri" panose="020F0502020204030204" pitchFamily="34" charset="0"/>
              </a:rPr>
              <a:t>14</a:t>
            </a:r>
            <a:r>
              <a:rPr lang="en-GB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 p/cm</a:t>
            </a:r>
            <a:r>
              <a:rPr lang="en-GB" sz="2400" baseline="30000" dirty="0">
                <a:latin typeface="Times New Roman" panose="02020603050405020304" pitchFamily="18" charset="0"/>
                <a:ea typeface="Calibri" panose="020F0502020204030204" pitchFamily="34" charset="0"/>
              </a:rPr>
              <a:t>2 </a:t>
            </a:r>
            <a:r>
              <a:rPr lang="en-GB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(3); 1</a:t>
            </a:r>
            <a:r>
              <a:rPr lang="en-GB" sz="2400" dirty="0">
                <a:latin typeface="Times New Roman" panose="02020603050405020304" pitchFamily="18" charset="0"/>
                <a:ea typeface="Calibri" panose="020F0502020204030204" pitchFamily="34" charset="0"/>
                <a:sym typeface="Symbol" panose="05050102010706020507" pitchFamily="18" charset="2"/>
              </a:rPr>
              <a:t></a:t>
            </a:r>
            <a:r>
              <a:rPr lang="en-GB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10</a:t>
            </a:r>
            <a:r>
              <a:rPr lang="en-GB" sz="2400" baseline="30000" dirty="0">
                <a:latin typeface="Times New Roman" panose="02020603050405020304" pitchFamily="18" charset="0"/>
                <a:ea typeface="Calibri" panose="020F0502020204030204" pitchFamily="34" charset="0"/>
              </a:rPr>
              <a:t>15</a:t>
            </a:r>
            <a:r>
              <a:rPr lang="en-GB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 p/cm</a:t>
            </a:r>
            <a:r>
              <a:rPr lang="en-GB" sz="2400" baseline="30000" dirty="0">
                <a:latin typeface="Times New Roman" panose="02020603050405020304" pitchFamily="18" charset="0"/>
                <a:ea typeface="Calibri" panose="020F0502020204030204" pitchFamily="34" charset="0"/>
              </a:rPr>
              <a:t>2 </a:t>
            </a:r>
            <a:r>
              <a:rPr lang="en-GB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(4); 2</a:t>
            </a:r>
            <a:r>
              <a:rPr lang="en-GB" sz="2400" dirty="0">
                <a:latin typeface="Times New Roman" panose="02020603050405020304" pitchFamily="18" charset="0"/>
                <a:ea typeface="Calibri" panose="020F0502020204030204" pitchFamily="34" charset="0"/>
                <a:sym typeface="Symbol" panose="05050102010706020507" pitchFamily="18" charset="2"/>
              </a:rPr>
              <a:t></a:t>
            </a:r>
            <a:r>
              <a:rPr lang="en-GB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10</a:t>
            </a:r>
            <a:r>
              <a:rPr lang="en-GB" sz="2400" baseline="30000" dirty="0">
                <a:latin typeface="Times New Roman" panose="02020603050405020304" pitchFamily="18" charset="0"/>
                <a:ea typeface="Calibri" panose="020F0502020204030204" pitchFamily="34" charset="0"/>
              </a:rPr>
              <a:t>15</a:t>
            </a:r>
            <a:r>
              <a:rPr lang="en-GB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 p/cm</a:t>
            </a:r>
            <a:r>
              <a:rPr lang="en-GB" sz="2400" baseline="30000" dirty="0">
                <a:latin typeface="Times New Roman" panose="02020603050405020304" pitchFamily="18" charset="0"/>
                <a:ea typeface="Calibri" panose="020F0502020204030204" pitchFamily="34" charset="0"/>
              </a:rPr>
              <a:t>2 </a:t>
            </a:r>
            <a:r>
              <a:rPr lang="en-GB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(5); 3</a:t>
            </a:r>
            <a:r>
              <a:rPr lang="en-GB" sz="2400" dirty="0">
                <a:latin typeface="Times New Roman" panose="02020603050405020304" pitchFamily="18" charset="0"/>
                <a:ea typeface="Calibri" panose="020F0502020204030204" pitchFamily="34" charset="0"/>
                <a:sym typeface="Symbol" panose="05050102010706020507" pitchFamily="18" charset="2"/>
              </a:rPr>
              <a:t></a:t>
            </a:r>
            <a:r>
              <a:rPr lang="en-GB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10</a:t>
            </a:r>
            <a:r>
              <a:rPr lang="en-GB" sz="2400" baseline="30000" dirty="0">
                <a:latin typeface="Times New Roman" panose="02020603050405020304" pitchFamily="18" charset="0"/>
                <a:ea typeface="Calibri" panose="020F0502020204030204" pitchFamily="34" charset="0"/>
              </a:rPr>
              <a:t>15</a:t>
            </a:r>
            <a:r>
              <a:rPr lang="en-GB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 p/cm</a:t>
            </a:r>
            <a:r>
              <a:rPr lang="en-GB" sz="2400" baseline="30000" dirty="0">
                <a:latin typeface="Times New Roman" panose="02020603050405020304" pitchFamily="18" charset="0"/>
                <a:ea typeface="Calibri" panose="020F0502020204030204" pitchFamily="34" charset="0"/>
              </a:rPr>
              <a:t>2 </a:t>
            </a:r>
            <a:r>
              <a:rPr lang="en-GB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(6); and 5</a:t>
            </a:r>
            <a:r>
              <a:rPr lang="en-GB" sz="2400" dirty="0">
                <a:latin typeface="Times New Roman" panose="02020603050405020304" pitchFamily="18" charset="0"/>
                <a:ea typeface="Calibri" panose="020F0502020204030204" pitchFamily="34" charset="0"/>
                <a:sym typeface="Symbol" panose="05050102010706020507" pitchFamily="18" charset="2"/>
              </a:rPr>
              <a:t></a:t>
            </a:r>
            <a:r>
              <a:rPr lang="en-GB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10</a:t>
            </a:r>
            <a:r>
              <a:rPr lang="en-GB" sz="2400" baseline="30000" dirty="0">
                <a:latin typeface="Times New Roman" panose="02020603050405020304" pitchFamily="18" charset="0"/>
                <a:ea typeface="Calibri" panose="020F0502020204030204" pitchFamily="34" charset="0"/>
              </a:rPr>
              <a:t>15</a:t>
            </a:r>
            <a:r>
              <a:rPr lang="en-GB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 p/cm</a:t>
            </a:r>
            <a:r>
              <a:rPr lang="en-GB" sz="2400" baseline="30000" dirty="0">
                <a:latin typeface="Times New Roman" panose="02020603050405020304" pitchFamily="18" charset="0"/>
                <a:ea typeface="Calibri" panose="020F0502020204030204" pitchFamily="34" charset="0"/>
              </a:rPr>
              <a:t>2 </a:t>
            </a:r>
            <a:r>
              <a:rPr lang="en-GB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(7), respectively (</a:t>
            </a:r>
            <a:r>
              <a:rPr lang="en-GB" sz="2400" i="1" dirty="0">
                <a:latin typeface="Times New Roman" panose="02020603050405020304" pitchFamily="18" charset="0"/>
                <a:ea typeface="Calibri" panose="020F0502020204030204" pitchFamily="34" charset="0"/>
              </a:rPr>
              <a:t>U</a:t>
            </a:r>
            <a:r>
              <a:rPr lang="en-GB" sz="2400" baseline="-25000" dirty="0">
                <a:latin typeface="Times New Roman" panose="02020603050405020304" pitchFamily="18" charset="0"/>
                <a:ea typeface="Calibri" panose="020F0502020204030204" pitchFamily="34" charset="0"/>
              </a:rPr>
              <a:t>P,R</a:t>
            </a:r>
            <a:r>
              <a:rPr lang="en-GB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= 6 V</a:t>
            </a:r>
            <a:r>
              <a:rPr lang="en-GB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). (b) Pristine LED (1-3) and LED irradiated with the </a:t>
            </a:r>
            <a:r>
              <a:rPr lang="en-GB" sz="24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fluence</a:t>
            </a:r>
            <a:r>
              <a:rPr lang="en-GB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 of 5</a:t>
            </a:r>
            <a:r>
              <a:rPr lang="en-GB" sz="2400" dirty="0">
                <a:latin typeface="Times New Roman" panose="02020603050405020304" pitchFamily="18" charset="0"/>
                <a:ea typeface="Calibri" panose="020F0502020204030204" pitchFamily="34" charset="0"/>
                <a:sym typeface="Symbol" panose="05050102010706020507" pitchFamily="18" charset="2"/>
              </a:rPr>
              <a:t></a:t>
            </a:r>
            <a:r>
              <a:rPr lang="en-GB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10</a:t>
            </a:r>
            <a:r>
              <a:rPr lang="en-GB" sz="2400" baseline="30000" dirty="0">
                <a:latin typeface="Times New Roman" panose="02020603050405020304" pitchFamily="18" charset="0"/>
                <a:ea typeface="Calibri" panose="020F0502020204030204" pitchFamily="34" charset="0"/>
              </a:rPr>
              <a:t>15</a:t>
            </a:r>
            <a:r>
              <a:rPr lang="en-GB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 p/cm</a:t>
            </a:r>
            <a:r>
              <a:rPr lang="en-GB" sz="2400" baseline="30000" dirty="0">
                <a:latin typeface="Times New Roman" panose="02020603050405020304" pitchFamily="18" charset="0"/>
                <a:ea typeface="Calibri" panose="020F0502020204030204" pitchFamily="34" charset="0"/>
              </a:rPr>
              <a:t>2</a:t>
            </a:r>
            <a:r>
              <a:rPr lang="en-GB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 (1</a:t>
            </a:r>
            <a:r>
              <a:rPr lang="en-GB" sz="2400" dirty="0">
                <a:latin typeface="Times New Roman" panose="02020603050405020304" pitchFamily="18" charset="0"/>
                <a:ea typeface="Calibri" panose="020F0502020204030204" pitchFamily="34" charset="0"/>
                <a:sym typeface="Symbol" panose="05050102010706020507" pitchFamily="18" charset="2"/>
              </a:rPr>
              <a:t></a:t>
            </a:r>
            <a:r>
              <a:rPr lang="en-GB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 – 3</a:t>
            </a:r>
            <a:r>
              <a:rPr lang="en-GB" sz="2400" dirty="0">
                <a:latin typeface="Times New Roman" panose="02020603050405020304" pitchFamily="18" charset="0"/>
                <a:ea typeface="Calibri" panose="020F0502020204030204" pitchFamily="34" charset="0"/>
                <a:sym typeface="Symbol" panose="05050102010706020507" pitchFamily="18" charset="2"/>
              </a:rPr>
              <a:t></a:t>
            </a:r>
            <a:r>
              <a:rPr lang="en-GB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) for peak voltage </a:t>
            </a:r>
            <a:r>
              <a:rPr lang="en-GB" sz="2400" i="1" dirty="0">
                <a:latin typeface="Times New Roman" panose="02020603050405020304" pitchFamily="18" charset="0"/>
                <a:ea typeface="Calibri" panose="020F0502020204030204" pitchFamily="34" charset="0"/>
              </a:rPr>
              <a:t>U</a:t>
            </a:r>
            <a:r>
              <a:rPr lang="en-GB" sz="2400" i="1" baseline="-25000" dirty="0">
                <a:latin typeface="Times New Roman" panose="02020603050405020304" pitchFamily="18" charset="0"/>
                <a:ea typeface="Calibri" panose="020F0502020204030204" pitchFamily="34" charset="0"/>
              </a:rPr>
              <a:t>P,F</a:t>
            </a:r>
            <a:r>
              <a:rPr lang="en-GB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 of 1 V (1 and 1’), 2 V (2 and 2’), and 3 V(3 and 3’).</a:t>
            </a:r>
            <a:endParaRPr lang="lt-LT" sz="2400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4710821" y="6084727"/>
            <a:ext cx="7195429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t-LT" sz="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E. </a:t>
            </a:r>
            <a:r>
              <a:rPr lang="lt-LT" sz="9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Gaubas</a:t>
            </a:r>
            <a:r>
              <a:rPr lang="lt-LT" sz="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lt-LT" sz="9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T.Ceponis</a:t>
            </a:r>
            <a:r>
              <a:rPr lang="lt-LT" sz="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D. </a:t>
            </a:r>
            <a:r>
              <a:rPr lang="lt-LT" sz="9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Meskauskas</a:t>
            </a:r>
            <a:r>
              <a:rPr lang="lt-LT" sz="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J. </a:t>
            </a:r>
            <a:r>
              <a:rPr lang="lt-LT" sz="9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Pavlov</a:t>
            </a:r>
            <a:r>
              <a:rPr lang="lt-LT" sz="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lt-LT" sz="9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A.Zukauskas</a:t>
            </a:r>
            <a:r>
              <a:rPr lang="lt-LT" sz="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V. </a:t>
            </a:r>
            <a:r>
              <a:rPr lang="lt-LT" sz="9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Kovalevskij,V</a:t>
            </a:r>
            <a:r>
              <a:rPr lang="lt-LT" sz="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lt-LT" sz="9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Remeikis </a:t>
            </a:r>
            <a:r>
              <a:rPr lang="en-US" sz="1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Sensors </a:t>
            </a:r>
            <a:r>
              <a:rPr lang="en-US" sz="1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Actuators A 267 (2017) 194–199 </a:t>
            </a:r>
            <a:endParaRPr lang="lt-LT" sz="1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5415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Figure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/>
          <a:stretch/>
        </p:blipFill>
        <p:spPr bwMode="auto">
          <a:xfrm>
            <a:off x="5279119" y="1422544"/>
            <a:ext cx="4703081" cy="3666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373716" y="5225349"/>
            <a:ext cx="1119190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405130" algn="just"/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TCT transients (a) and peak-current (b) as a function of reverse-bias voltage measured on pristine and heavily irradiated LED-based sensor.</a:t>
            </a:r>
            <a:endParaRPr lang="lt-LT" sz="2400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3392128" y="541711"/>
            <a:ext cx="8190272" cy="533400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dirty="0" err="1">
                <a:solidFill>
                  <a:schemeClr val="bg2">
                    <a:lumMod val="25000"/>
                  </a:schemeClr>
                </a:solidFill>
              </a:rPr>
              <a:t>GaN</a:t>
            </a:r>
            <a:r>
              <a:rPr lang="en-GB" sz="2400" dirty="0">
                <a:solidFill>
                  <a:schemeClr val="bg2">
                    <a:lumMod val="25000"/>
                  </a:schemeClr>
                </a:solidFill>
              </a:rPr>
              <a:t> LED-based  structures for remote </a:t>
            </a:r>
            <a:r>
              <a:rPr lang="en-GB" sz="2400" dirty="0" smtClean="0">
                <a:solidFill>
                  <a:schemeClr val="bg2">
                    <a:lumMod val="25000"/>
                  </a:schemeClr>
                </a:solidFill>
              </a:rPr>
              <a:t>dosimetry</a:t>
            </a:r>
            <a:endParaRPr lang="en-US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893995" y="6392287"/>
            <a:ext cx="7195429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t-LT" sz="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E. </a:t>
            </a:r>
            <a:r>
              <a:rPr lang="lt-LT" sz="9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Gaubas</a:t>
            </a:r>
            <a:r>
              <a:rPr lang="lt-LT" sz="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lt-LT" sz="9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T.Ceponis</a:t>
            </a:r>
            <a:r>
              <a:rPr lang="lt-LT" sz="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D. </a:t>
            </a:r>
            <a:r>
              <a:rPr lang="lt-LT" sz="9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Meskauskas</a:t>
            </a:r>
            <a:r>
              <a:rPr lang="lt-LT" sz="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J. </a:t>
            </a:r>
            <a:r>
              <a:rPr lang="lt-LT" sz="9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Pavlov</a:t>
            </a:r>
            <a:r>
              <a:rPr lang="lt-LT" sz="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lt-LT" sz="9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A.Zukauskas</a:t>
            </a:r>
            <a:r>
              <a:rPr lang="lt-LT" sz="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V. </a:t>
            </a:r>
            <a:r>
              <a:rPr lang="lt-LT" sz="9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Kovalevskij,V</a:t>
            </a:r>
            <a:r>
              <a:rPr lang="lt-LT" sz="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lt-LT" sz="9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Remeikis </a:t>
            </a:r>
            <a:r>
              <a:rPr lang="en-US" sz="1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Sensors </a:t>
            </a:r>
            <a:r>
              <a:rPr lang="en-US" sz="1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Actuators A 267 (2017) 194–199 </a:t>
            </a:r>
            <a:endParaRPr lang="lt-LT" sz="1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 descr="Figure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00"/>
          <a:stretch/>
        </p:blipFill>
        <p:spPr bwMode="auto">
          <a:xfrm>
            <a:off x="204883" y="1244625"/>
            <a:ext cx="5074236" cy="395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89491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701</TotalTime>
  <Words>932</Words>
  <Application>Microsoft Office PowerPoint</Application>
  <PresentationFormat>Custom</PresentationFormat>
  <Paragraphs>130</Paragraphs>
  <Slides>13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Office Theme</vt:lpstr>
      <vt:lpstr>Graph</vt:lpstr>
      <vt:lpstr>GaN for large fluence irradiation monitoring</vt:lpstr>
      <vt:lpstr>The devices for integrated fluence monitoring and radiation field imaging based on Si properties</vt:lpstr>
      <vt:lpstr>GaN promise</vt:lpstr>
      <vt:lpstr>Characterization techniques (1):</vt:lpstr>
      <vt:lpstr>Characterization techniques (2):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Summary</vt:lpstr>
      <vt:lpstr>Thank you for your attention 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Eugenijus</dc:creator>
  <cp:lastModifiedBy>Your User Name</cp:lastModifiedBy>
  <cp:revision>44</cp:revision>
  <dcterms:created xsi:type="dcterms:W3CDTF">2019-03-21T06:56:19Z</dcterms:created>
  <dcterms:modified xsi:type="dcterms:W3CDTF">2019-04-04T08:06:08Z</dcterms:modified>
</cp:coreProperties>
</file>