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6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0" autoAdjust="0"/>
    <p:restoredTop sz="94660"/>
  </p:normalViewPr>
  <p:slideViewPr>
    <p:cSldViewPr snapToGrid="0">
      <p:cViewPr varScale="1">
        <p:scale>
          <a:sx n="54" d="100"/>
          <a:sy n="54" d="100"/>
        </p:scale>
        <p:origin x="56" y="1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en-US"/>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fld id="{0D908C1D-E282-4731-9C8E-3BAF6968849E}" type="datetimeFigureOut">
              <a:rPr lang="en-US" smtClean="0"/>
              <a:t>4/1/2019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A95C20E2-F4B2-4417-82E7-A227EF252649}" type="slidenum">
              <a:rPr lang="en-US" smtClean="0"/>
              <a:t>‹N›</a:t>
            </a:fld>
            <a:endParaRPr lang="en-US"/>
          </a:p>
        </p:txBody>
      </p:sp>
    </p:spTree>
    <p:extLst>
      <p:ext uri="{BB962C8B-B14F-4D97-AF65-F5344CB8AC3E}">
        <p14:creationId xmlns:p14="http://schemas.microsoft.com/office/powerpoint/2010/main" val="3351889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0D908C1D-E282-4731-9C8E-3BAF6968849E}" type="datetimeFigureOut">
              <a:rPr lang="en-US" smtClean="0"/>
              <a:t>4/1/2019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A95C20E2-F4B2-4417-82E7-A227EF252649}" type="slidenum">
              <a:rPr lang="en-US" smtClean="0"/>
              <a:t>‹N›</a:t>
            </a:fld>
            <a:endParaRPr lang="en-US"/>
          </a:p>
        </p:txBody>
      </p:sp>
    </p:spTree>
    <p:extLst>
      <p:ext uri="{BB962C8B-B14F-4D97-AF65-F5344CB8AC3E}">
        <p14:creationId xmlns:p14="http://schemas.microsoft.com/office/powerpoint/2010/main" val="3372625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0D908C1D-E282-4731-9C8E-3BAF6968849E}" type="datetimeFigureOut">
              <a:rPr lang="en-US" smtClean="0"/>
              <a:t>4/1/2019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A95C20E2-F4B2-4417-82E7-A227EF252649}" type="slidenum">
              <a:rPr lang="en-US" smtClean="0"/>
              <a:t>‹N›</a:t>
            </a:fld>
            <a:endParaRPr lang="en-US"/>
          </a:p>
        </p:txBody>
      </p:sp>
    </p:spTree>
    <p:extLst>
      <p:ext uri="{BB962C8B-B14F-4D97-AF65-F5344CB8AC3E}">
        <p14:creationId xmlns:p14="http://schemas.microsoft.com/office/powerpoint/2010/main" val="3151621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0D908C1D-E282-4731-9C8E-3BAF6968849E}" type="datetimeFigureOut">
              <a:rPr lang="en-US" smtClean="0"/>
              <a:t>4/1/2019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A95C20E2-F4B2-4417-82E7-A227EF252649}" type="slidenum">
              <a:rPr lang="en-US" smtClean="0"/>
              <a:t>‹N›</a:t>
            </a:fld>
            <a:endParaRPr lang="en-US"/>
          </a:p>
        </p:txBody>
      </p:sp>
    </p:spTree>
    <p:extLst>
      <p:ext uri="{BB962C8B-B14F-4D97-AF65-F5344CB8AC3E}">
        <p14:creationId xmlns:p14="http://schemas.microsoft.com/office/powerpoint/2010/main" val="635468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en-US"/>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Segnaposto data 3"/>
          <p:cNvSpPr>
            <a:spLocks noGrp="1"/>
          </p:cNvSpPr>
          <p:nvPr>
            <p:ph type="dt" sz="half" idx="10"/>
          </p:nvPr>
        </p:nvSpPr>
        <p:spPr/>
        <p:txBody>
          <a:bodyPr/>
          <a:lstStyle/>
          <a:p>
            <a:fld id="{0D908C1D-E282-4731-9C8E-3BAF6968849E}" type="datetimeFigureOut">
              <a:rPr lang="en-US" smtClean="0"/>
              <a:t>4/1/2019</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A95C20E2-F4B2-4417-82E7-A227EF252649}" type="slidenum">
              <a:rPr lang="en-US" smtClean="0"/>
              <a:t>‹N›</a:t>
            </a:fld>
            <a:endParaRPr lang="en-US"/>
          </a:p>
        </p:txBody>
      </p:sp>
    </p:spTree>
    <p:extLst>
      <p:ext uri="{BB962C8B-B14F-4D97-AF65-F5344CB8AC3E}">
        <p14:creationId xmlns:p14="http://schemas.microsoft.com/office/powerpoint/2010/main" val="3459000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838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6172200" y="1825625"/>
            <a:ext cx="51816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fld id="{0D908C1D-E282-4731-9C8E-3BAF6968849E}" type="datetimeFigureOut">
              <a:rPr lang="en-US" smtClean="0"/>
              <a:t>4/1/2019</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A95C20E2-F4B2-4417-82E7-A227EF252649}" type="slidenum">
              <a:rPr lang="en-US" smtClean="0"/>
              <a:t>‹N›</a:t>
            </a:fld>
            <a:endParaRPr lang="en-US"/>
          </a:p>
        </p:txBody>
      </p:sp>
    </p:spTree>
    <p:extLst>
      <p:ext uri="{BB962C8B-B14F-4D97-AF65-F5344CB8AC3E}">
        <p14:creationId xmlns:p14="http://schemas.microsoft.com/office/powerpoint/2010/main" val="2686397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smtClean="0"/>
              <a:t>Fare clic per modificare lo stile del titolo</a:t>
            </a:r>
            <a:endParaRPr lang="en-US"/>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fld id="{0D908C1D-E282-4731-9C8E-3BAF6968849E}" type="datetimeFigureOut">
              <a:rPr lang="en-US" smtClean="0"/>
              <a:t>4/1/2019</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A95C20E2-F4B2-4417-82E7-A227EF252649}" type="slidenum">
              <a:rPr lang="en-US" smtClean="0"/>
              <a:t>‹N›</a:t>
            </a:fld>
            <a:endParaRPr lang="en-US"/>
          </a:p>
        </p:txBody>
      </p:sp>
    </p:spTree>
    <p:extLst>
      <p:ext uri="{BB962C8B-B14F-4D97-AF65-F5344CB8AC3E}">
        <p14:creationId xmlns:p14="http://schemas.microsoft.com/office/powerpoint/2010/main" val="3384106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fld id="{0D908C1D-E282-4731-9C8E-3BAF6968849E}" type="datetimeFigureOut">
              <a:rPr lang="en-US" smtClean="0"/>
              <a:t>4/1/2019</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A95C20E2-F4B2-4417-82E7-A227EF252649}" type="slidenum">
              <a:rPr lang="en-US" smtClean="0"/>
              <a:t>‹N›</a:t>
            </a:fld>
            <a:endParaRPr lang="en-US"/>
          </a:p>
        </p:txBody>
      </p:sp>
    </p:spTree>
    <p:extLst>
      <p:ext uri="{BB962C8B-B14F-4D97-AF65-F5344CB8AC3E}">
        <p14:creationId xmlns:p14="http://schemas.microsoft.com/office/powerpoint/2010/main" val="892590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0D908C1D-E282-4731-9C8E-3BAF6968849E}" type="datetimeFigureOut">
              <a:rPr lang="en-US" smtClean="0"/>
              <a:t>4/1/2019</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A95C20E2-F4B2-4417-82E7-A227EF252649}" type="slidenum">
              <a:rPr lang="en-US" smtClean="0"/>
              <a:t>‹N›</a:t>
            </a:fld>
            <a:endParaRPr lang="en-US"/>
          </a:p>
        </p:txBody>
      </p:sp>
    </p:spTree>
    <p:extLst>
      <p:ext uri="{BB962C8B-B14F-4D97-AF65-F5344CB8AC3E}">
        <p14:creationId xmlns:p14="http://schemas.microsoft.com/office/powerpoint/2010/main" val="3729015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0D908C1D-E282-4731-9C8E-3BAF6968849E}" type="datetimeFigureOut">
              <a:rPr lang="en-US" smtClean="0"/>
              <a:t>4/1/2019</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A95C20E2-F4B2-4417-82E7-A227EF252649}" type="slidenum">
              <a:rPr lang="en-US" smtClean="0"/>
              <a:t>‹N›</a:t>
            </a:fld>
            <a:endParaRPr lang="en-US"/>
          </a:p>
        </p:txBody>
      </p:sp>
    </p:spTree>
    <p:extLst>
      <p:ext uri="{BB962C8B-B14F-4D97-AF65-F5344CB8AC3E}">
        <p14:creationId xmlns:p14="http://schemas.microsoft.com/office/powerpoint/2010/main" val="4215592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Segnaposto data 4"/>
          <p:cNvSpPr>
            <a:spLocks noGrp="1"/>
          </p:cNvSpPr>
          <p:nvPr>
            <p:ph type="dt" sz="half" idx="10"/>
          </p:nvPr>
        </p:nvSpPr>
        <p:spPr/>
        <p:txBody>
          <a:bodyPr/>
          <a:lstStyle/>
          <a:p>
            <a:fld id="{0D908C1D-E282-4731-9C8E-3BAF6968849E}" type="datetimeFigureOut">
              <a:rPr lang="en-US" smtClean="0"/>
              <a:t>4/1/2019</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A95C20E2-F4B2-4417-82E7-A227EF252649}" type="slidenum">
              <a:rPr lang="en-US" smtClean="0"/>
              <a:t>‹N›</a:t>
            </a:fld>
            <a:endParaRPr lang="en-US"/>
          </a:p>
        </p:txBody>
      </p:sp>
    </p:spTree>
    <p:extLst>
      <p:ext uri="{BB962C8B-B14F-4D97-AF65-F5344CB8AC3E}">
        <p14:creationId xmlns:p14="http://schemas.microsoft.com/office/powerpoint/2010/main" val="3679904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908C1D-E282-4731-9C8E-3BAF6968849E}" type="datetimeFigureOut">
              <a:rPr lang="en-US" smtClean="0"/>
              <a:t>4/1/2019</a:t>
            </a:fld>
            <a:endParaRPr lang="en-US"/>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5C20E2-F4B2-4417-82E7-A227EF252649}" type="slidenum">
              <a:rPr lang="en-US" smtClean="0"/>
              <a:t>‹N›</a:t>
            </a:fld>
            <a:endParaRPr lang="en-US"/>
          </a:p>
        </p:txBody>
      </p:sp>
    </p:spTree>
    <p:extLst>
      <p:ext uri="{BB962C8B-B14F-4D97-AF65-F5344CB8AC3E}">
        <p14:creationId xmlns:p14="http://schemas.microsoft.com/office/powerpoint/2010/main" val="22739418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en-GB" dirty="0" smtClean="0"/>
              <a:t>WP 13.2.3 closing summary</a:t>
            </a:r>
            <a:endParaRPr lang="en-GB" dirty="0"/>
          </a:p>
        </p:txBody>
      </p:sp>
      <p:sp>
        <p:nvSpPr>
          <p:cNvPr id="3" name="Sottotitolo 2"/>
          <p:cNvSpPr>
            <a:spLocks noGrp="1"/>
          </p:cNvSpPr>
          <p:nvPr>
            <p:ph type="subTitle" idx="1"/>
          </p:nvPr>
        </p:nvSpPr>
        <p:spPr/>
        <p:txBody>
          <a:bodyPr/>
          <a:lstStyle/>
          <a:p>
            <a:r>
              <a:rPr lang="en-GB" dirty="0" smtClean="0"/>
              <a:t>G. Aielli for the RPC collaboration</a:t>
            </a:r>
            <a:endParaRPr lang="en-GB" dirty="0"/>
          </a:p>
        </p:txBody>
      </p:sp>
    </p:spTree>
    <p:extLst>
      <p:ext uri="{BB962C8B-B14F-4D97-AF65-F5344CB8AC3E}">
        <p14:creationId xmlns:p14="http://schemas.microsoft.com/office/powerpoint/2010/main" val="38879114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838200" y="203761"/>
            <a:ext cx="10515600" cy="764428"/>
          </a:xfrm>
        </p:spPr>
        <p:txBody>
          <a:bodyPr/>
          <a:lstStyle/>
          <a:p>
            <a:r>
              <a:rPr lang="en-US" dirty="0" smtClean="0"/>
              <a:t>WP13.2.3 </a:t>
            </a:r>
            <a:r>
              <a:rPr lang="en-US" dirty="0" smtClean="0"/>
              <a:t>Deliverable 13.3</a:t>
            </a:r>
            <a:endParaRPr lang="en-US" dirty="0"/>
          </a:p>
        </p:txBody>
      </p:sp>
      <p:sp>
        <p:nvSpPr>
          <p:cNvPr id="5" name="Segnaposto contenuto 4"/>
          <p:cNvSpPr>
            <a:spLocks noGrp="1"/>
          </p:cNvSpPr>
          <p:nvPr>
            <p:ph idx="1"/>
          </p:nvPr>
        </p:nvSpPr>
        <p:spPr>
          <a:xfrm>
            <a:off x="838200" y="1057834"/>
            <a:ext cx="10515600" cy="5235389"/>
          </a:xfrm>
        </p:spPr>
        <p:txBody>
          <a:bodyPr>
            <a:normAutofit fontScale="85000" lnSpcReduction="20000"/>
          </a:bodyPr>
          <a:lstStyle/>
          <a:p>
            <a:r>
              <a:rPr lang="en-US" dirty="0" smtClean="0"/>
              <a:t>In April 2018 we produced the Deliverable 13.3 containing all the substantial achievements of the W.P. </a:t>
            </a:r>
            <a:r>
              <a:rPr lang="en-US" dirty="0" smtClean="0"/>
              <a:t>13.2.3:</a:t>
            </a:r>
          </a:p>
          <a:p>
            <a:r>
              <a:rPr lang="en-US" dirty="0" smtClean="0"/>
              <a:t>The milestone assessed the establishment of a new generation of large surface (&gt; 1m^2 per unit) single gap RPCs, namely the R&amp;D was targeted at ATLAS and CMS upgrades for HL-LHC.</a:t>
            </a:r>
            <a:endParaRPr lang="en-US" dirty="0" smtClean="0"/>
          </a:p>
          <a:p>
            <a:r>
              <a:rPr lang="en-US" dirty="0" smtClean="0"/>
              <a:t>The requirements are:</a:t>
            </a:r>
          </a:p>
          <a:p>
            <a:pPr lvl="1"/>
            <a:r>
              <a:rPr lang="en-US" dirty="0" smtClean="0"/>
              <a:t>Similar unit price and construction complexity</a:t>
            </a:r>
            <a:endParaRPr lang="en-US" dirty="0" smtClean="0"/>
          </a:p>
          <a:p>
            <a:pPr lvl="1"/>
            <a:r>
              <a:rPr lang="en-US" dirty="0" smtClean="0"/>
              <a:t>An order of magnitude higher rate capability and longevity </a:t>
            </a:r>
            <a:r>
              <a:rPr lang="en-US" dirty="0" smtClean="0">
                <a:sym typeface="Wingdings" panose="05000000000000000000" pitchFamily="2" charset="2"/>
              </a:rPr>
              <a:t> 10 kHz/cm^2 and &gt; 3000 fb^-1 achieved by operating the detector at a lower threshold (4 </a:t>
            </a:r>
            <a:r>
              <a:rPr lang="en-US" dirty="0" err="1" smtClean="0">
                <a:sym typeface="Wingdings" panose="05000000000000000000" pitchFamily="2" charset="2"/>
              </a:rPr>
              <a:t>fC</a:t>
            </a:r>
            <a:r>
              <a:rPr lang="en-US" dirty="0" smtClean="0">
                <a:sym typeface="Wingdings" panose="05000000000000000000" pitchFamily="2" charset="2"/>
              </a:rPr>
              <a:t>), for a correspondingly lower average total charge per count (5 </a:t>
            </a:r>
            <a:r>
              <a:rPr lang="en-US" dirty="0" err="1" smtClean="0">
                <a:sym typeface="Wingdings" panose="05000000000000000000" pitchFamily="2" charset="2"/>
              </a:rPr>
              <a:t>pC</a:t>
            </a:r>
            <a:r>
              <a:rPr lang="en-US" dirty="0" smtClean="0">
                <a:sym typeface="Wingdings" panose="05000000000000000000" pitchFamily="2" charset="2"/>
              </a:rPr>
              <a:t>). </a:t>
            </a:r>
          </a:p>
          <a:p>
            <a:pPr lvl="1"/>
            <a:r>
              <a:rPr lang="en-US" dirty="0" smtClean="0">
                <a:sym typeface="Wingdings" panose="05000000000000000000" pitchFamily="2" charset="2"/>
              </a:rPr>
              <a:t>Thinner and lighter to be more easily inserted in</a:t>
            </a:r>
            <a:r>
              <a:rPr lang="en-US" dirty="0" smtClean="0">
                <a:sym typeface="Wingdings" panose="05000000000000000000" pitchFamily="2" charset="2"/>
              </a:rPr>
              <a:t> an already built apparatus such as ATLAS detector  1 mm gas gap and 1.2mm </a:t>
            </a:r>
            <a:r>
              <a:rPr lang="en-US" dirty="0" err="1" smtClean="0">
                <a:sym typeface="Wingdings" panose="05000000000000000000" pitchFamily="2" charset="2"/>
              </a:rPr>
              <a:t>electrods</a:t>
            </a:r>
            <a:r>
              <a:rPr lang="en-US" dirty="0" smtClean="0">
                <a:sym typeface="Wingdings" panose="05000000000000000000" pitchFamily="2" charset="2"/>
              </a:rPr>
              <a:t> </a:t>
            </a:r>
            <a:r>
              <a:rPr lang="en-US" dirty="0" err="1" smtClean="0">
                <a:sym typeface="Wingdings" panose="05000000000000000000" pitchFamily="2" charset="2"/>
              </a:rPr>
              <a:t>insead</a:t>
            </a:r>
            <a:r>
              <a:rPr lang="en-US" dirty="0" smtClean="0">
                <a:sym typeface="Wingdings" panose="05000000000000000000" pitchFamily="2" charset="2"/>
              </a:rPr>
              <a:t> of 2 </a:t>
            </a:r>
            <a:r>
              <a:rPr lang="en-US" dirty="0" err="1" smtClean="0">
                <a:sym typeface="Wingdings" panose="05000000000000000000" pitchFamily="2" charset="2"/>
              </a:rPr>
              <a:t>mmgas</a:t>
            </a:r>
            <a:r>
              <a:rPr lang="en-US" dirty="0" smtClean="0">
                <a:sym typeface="Wingdings" panose="05000000000000000000" pitchFamily="2" charset="2"/>
              </a:rPr>
              <a:t> gap and 1.8 mm electrodes</a:t>
            </a:r>
          </a:p>
          <a:p>
            <a:pPr lvl="1"/>
            <a:r>
              <a:rPr lang="en-US" dirty="0" smtClean="0">
                <a:sym typeface="Wingdings" panose="05000000000000000000" pitchFamily="2" charset="2"/>
              </a:rPr>
              <a:t>Operable with eco gases  a lower multiplication required in the gas makes available new low GWP gas mixtures, which would have not enough safety margin and stability with the legacy RPCs</a:t>
            </a:r>
          </a:p>
          <a:p>
            <a:r>
              <a:rPr lang="en-US" dirty="0" smtClean="0">
                <a:sym typeface="Wingdings" panose="05000000000000000000" pitchFamily="2" charset="2"/>
              </a:rPr>
              <a:t>Further performance benefits   from the new FE and gas gap</a:t>
            </a:r>
          </a:p>
          <a:p>
            <a:pPr lvl="1"/>
            <a:r>
              <a:rPr lang="en-US" dirty="0" smtClean="0"/>
              <a:t>0.35 ns time resolution (instead of 1 ns)</a:t>
            </a:r>
          </a:p>
          <a:p>
            <a:pPr lvl="1"/>
            <a:r>
              <a:rPr lang="en-US" dirty="0" smtClean="0"/>
              <a:t>1 mm space resolution (instead of about 7mm)</a:t>
            </a:r>
            <a:endParaRPr lang="en-US" dirty="0"/>
          </a:p>
        </p:txBody>
      </p:sp>
    </p:spTree>
    <p:extLst>
      <p:ext uri="{BB962C8B-B14F-4D97-AF65-F5344CB8AC3E}">
        <p14:creationId xmlns:p14="http://schemas.microsoft.com/office/powerpoint/2010/main" val="13661520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smtClean="0"/>
              <a:t>Test of the Final Prototype</a:t>
            </a:r>
            <a:endParaRPr lang="en-GB" dirty="0"/>
          </a:p>
        </p:txBody>
      </p:sp>
      <p:sp>
        <p:nvSpPr>
          <p:cNvPr id="3" name="Segnaposto contenuto 2"/>
          <p:cNvSpPr>
            <a:spLocks noGrp="1"/>
          </p:cNvSpPr>
          <p:nvPr>
            <p:ph idx="1"/>
          </p:nvPr>
        </p:nvSpPr>
        <p:spPr>
          <a:xfrm>
            <a:off x="838200" y="1438526"/>
            <a:ext cx="5044044" cy="1791562"/>
          </a:xfrm>
        </p:spPr>
        <p:txBody>
          <a:bodyPr>
            <a:normAutofit fontScale="92500" lnSpcReduction="20000"/>
          </a:bodyPr>
          <a:lstStyle/>
          <a:p>
            <a:r>
              <a:rPr lang="en-GB" dirty="0" smtClean="0"/>
              <a:t>0.5 m^2 detector tested for high rate at the GIF++ muon beam and photons</a:t>
            </a:r>
          </a:p>
          <a:p>
            <a:r>
              <a:rPr lang="en-GB" dirty="0" smtClean="0"/>
              <a:t>2 m^2 detector tested for performance at H8 (muon beam)</a:t>
            </a:r>
            <a:endParaRPr lang="en-GB" dirty="0"/>
          </a:p>
        </p:txBody>
      </p:sp>
      <p:pic>
        <p:nvPicPr>
          <p:cNvPr id="4" name="Immagine 3"/>
          <p:cNvPicPr/>
          <p:nvPr/>
        </p:nvPicPr>
        <p:blipFill>
          <a:blip r:embed="rId2" cstate="print">
            <a:extLst>
              <a:ext uri="{28A0092B-C50C-407E-A947-70E740481C1C}">
                <a14:useLocalDpi xmlns:a14="http://schemas.microsoft.com/office/drawing/2010/main" val="0"/>
              </a:ext>
            </a:extLst>
          </a:blip>
          <a:stretch>
            <a:fillRect/>
          </a:stretch>
        </p:blipFill>
        <p:spPr>
          <a:xfrm>
            <a:off x="723184" y="3427414"/>
            <a:ext cx="4809472" cy="2657542"/>
          </a:xfrm>
          <a:prstGeom prst="rect">
            <a:avLst/>
          </a:prstGeom>
        </p:spPr>
      </p:pic>
      <p:pic>
        <p:nvPicPr>
          <p:cNvPr id="5" name="Picture 7" descr="A close up of a map&#10;&#10;Description generated with very high confidence"/>
          <p:cNvPicPr/>
          <p:nvPr/>
        </p:nvPicPr>
        <p:blipFill>
          <a:blip r:embed="rId3">
            <a:extLst>
              <a:ext uri="{28A0092B-C50C-407E-A947-70E740481C1C}">
                <a14:useLocalDpi xmlns:a14="http://schemas.microsoft.com/office/drawing/2010/main" val="0"/>
              </a:ext>
            </a:extLst>
          </a:blip>
          <a:stretch>
            <a:fillRect/>
          </a:stretch>
        </p:blipFill>
        <p:spPr>
          <a:xfrm>
            <a:off x="5882244" y="1438526"/>
            <a:ext cx="5738495" cy="2080895"/>
          </a:xfrm>
          <a:prstGeom prst="rect">
            <a:avLst/>
          </a:prstGeom>
        </p:spPr>
      </p:pic>
      <p:pic>
        <p:nvPicPr>
          <p:cNvPr id="6" name="Picture 10" descr="A picture containing device&#10;&#10;Description generated with high confidence"/>
          <p:cNvPicPr/>
          <p:nvPr/>
        </p:nvPicPr>
        <p:blipFill rotWithShape="1">
          <a:blip r:embed="rId4" cstate="print">
            <a:extLst>
              <a:ext uri="{28A0092B-C50C-407E-A947-70E740481C1C}">
                <a14:useLocalDpi xmlns:a14="http://schemas.microsoft.com/office/drawing/2010/main" val="0"/>
              </a:ext>
            </a:extLst>
          </a:blip>
          <a:srcRect l="51203"/>
          <a:stretch/>
        </p:blipFill>
        <p:spPr bwMode="auto">
          <a:xfrm>
            <a:off x="5882244" y="4180953"/>
            <a:ext cx="2986405" cy="2014855"/>
          </a:xfrm>
          <a:prstGeom prst="rect">
            <a:avLst/>
          </a:prstGeom>
          <a:ln>
            <a:noFill/>
          </a:ln>
          <a:extLst>
            <a:ext uri="{53640926-AAD7-44d8-BBD7-CCE9431645EC}">
              <a14:shadowObscured xmlns:wpc="http://schemas.microsoft.com/office/word/2010/wordprocessingCanvas" xmlns:cx="http://schemas.microsoft.com/office/drawing/2014/chartex" xmlns:cx1="http://schemas.microsoft.com/office/drawing/2015/9/8/chartex" xmlns:mc="http://schemas.openxmlformats.org/markup-compatibility/2006" xmlns:m="http://schemas.openxmlformats.org/officeDocument/2006/math" xmlns:wp14="http://schemas.microsoft.com/office/word/2010/wordprocessingDrawing" xmlns:wp="http://schemas.openxmlformats.org/drawingml/2006/wordprocessingDrawing" xmlns:w14="http://schemas.microsoft.com/office/word/2010/wordml" xmlns:w15="http://schemas.microsoft.com/office/word/2012/wordml"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pic="http://schemas.openxmlformats.org/drawingml/2006/picture"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w16cid="http://schemas.microsoft.com/office/word/2016/wordml/cid" xmlns:am3d="http://schemas.microsoft.com/office/drawing/2017/model3d" xmlns:aink="http://schemas.microsoft.com/office/drawing/2016/ink"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lc="http://schemas.openxmlformats.org/drawingml/2006/lockedCanvas"/>
            </a:ext>
          </a:extLst>
        </p:spPr>
      </p:pic>
      <p:grpSp>
        <p:nvGrpSpPr>
          <p:cNvPr id="7" name="Gruppo 6"/>
          <p:cNvGrpSpPr/>
          <p:nvPr/>
        </p:nvGrpSpPr>
        <p:grpSpPr>
          <a:xfrm>
            <a:off x="8786806" y="4225163"/>
            <a:ext cx="3123210" cy="1809503"/>
            <a:chOff x="1" y="220981"/>
            <a:chExt cx="5613642" cy="3507857"/>
          </a:xfrm>
        </p:grpSpPr>
        <p:pic>
          <p:nvPicPr>
            <p:cNvPr id="8" name="Immagine 7"/>
            <p:cNvPicPr>
              <a:picLocks noChangeAspect="1"/>
            </p:cNvPicPr>
            <p:nvPr/>
          </p:nvPicPr>
          <p:blipFill rotWithShape="1">
            <a:blip r:embed="rId5">
              <a:extLst>
                <a:ext uri="{28A0092B-C50C-407E-A947-70E740481C1C}">
                  <a14:useLocalDpi xmlns:a14="http://schemas.microsoft.com/office/drawing/2010/main" val="0"/>
                </a:ext>
              </a:extLst>
            </a:blip>
            <a:srcRect t="5222" r="2" b="6380"/>
            <a:stretch/>
          </p:blipFill>
          <p:spPr>
            <a:xfrm>
              <a:off x="1" y="220981"/>
              <a:ext cx="5613642" cy="3507857"/>
            </a:xfrm>
            <a:prstGeom prst="rect">
              <a:avLst/>
            </a:prstGeom>
          </p:spPr>
        </p:pic>
        <mc:AlternateContent xmlns:mc="http://schemas.openxmlformats.org/markup-compatibility/2006">
          <mc:Choice xmlns:a14="http://schemas.microsoft.com/office/drawing/2010/main" Requires="a14">
            <p:sp>
              <p:nvSpPr>
                <p:cNvPr id="9" name="CasellaDiTesto 5"/>
                <p:cNvSpPr txBox="1"/>
                <p:nvPr/>
              </p:nvSpPr>
              <p:spPr>
                <a:xfrm>
                  <a:off x="2537584" y="1250406"/>
                  <a:ext cx="2781796" cy="1017900"/>
                </a:xfrm>
                <a:prstGeom prst="rect">
                  <a:avLst/>
                </a:prstGeom>
                <a:noFill/>
              </p:spPr>
              <p:txBody>
                <a:bodyPr wrap="square" lIns="0" tIns="0" rIns="0" bIns="0" rtlCol="0">
                  <a:noAutofit/>
                </a:bodyPr>
                <a:lstStyle/>
                <a:p>
                  <a:pPr>
                    <a:spcAft>
                      <a:spcPts val="0"/>
                    </a:spcAft>
                  </a:pPr>
                  <a14:m>
                    <m:oMathPara xmlns:m="http://schemas.openxmlformats.org/officeDocument/2006/math">
                      <m:oMathParaPr>
                        <m:jc m:val="centerGroup"/>
                      </m:oMathParaPr>
                      <m:oMath xmlns:m="http://schemas.openxmlformats.org/officeDocument/2006/math">
                        <m:f>
                          <m:fPr>
                            <m:ctrlPr>
                              <a:rPr lang="en-GB" sz="1400" i="1" kern="1200">
                                <a:solidFill>
                                  <a:srgbClr val="000000"/>
                                </a:solidFill>
                                <a:effectLst/>
                                <a:latin typeface="Cambria Math" panose="02040503050406030204" pitchFamily="18" charset="0"/>
                                <a:ea typeface="SimSun" panose="02010600030101010101" pitchFamily="2" charset="-122"/>
                                <a:cs typeface="Times New Roman" panose="02020603050405020304" pitchFamily="18" charset="0"/>
                              </a:rPr>
                            </m:ctrlPr>
                          </m:fPr>
                          <m:num>
                            <m:r>
                              <a:rPr lang="en-US" sz="1400" i="1" kern="1200">
                                <a:solidFill>
                                  <a:srgbClr val="000000"/>
                                </a:solidFill>
                                <a:effectLst/>
                                <a:latin typeface="Cambria Math" panose="02040503050406030204" pitchFamily="18" charset="0"/>
                                <a:ea typeface="SimSun" panose="02010600030101010101" pitchFamily="2" charset="-122"/>
                                <a:cs typeface="Times New Roman" panose="02020603050405020304" pitchFamily="18" charset="0"/>
                              </a:rPr>
                              <m:t>0.5565</m:t>
                            </m:r>
                          </m:num>
                          <m:den>
                            <m:rad>
                              <m:radPr>
                                <m:degHide m:val="on"/>
                                <m:ctrlPr>
                                  <a:rPr lang="en-GB" sz="1400" i="1" kern="1200">
                                    <a:solidFill>
                                      <a:srgbClr val="000000"/>
                                    </a:solidFill>
                                    <a:effectLst/>
                                    <a:latin typeface="Cambria Math" panose="02040503050406030204" pitchFamily="18" charset="0"/>
                                    <a:ea typeface="SimSun" panose="02010600030101010101" pitchFamily="2" charset="-122"/>
                                    <a:cs typeface="Times New Roman" panose="02020603050405020304" pitchFamily="18" charset="0"/>
                                  </a:rPr>
                                </m:ctrlPr>
                              </m:radPr>
                              <m:deg/>
                              <m:e>
                                <m:r>
                                  <a:rPr lang="en-US" sz="1400" i="1" kern="1200">
                                    <a:solidFill>
                                      <a:srgbClr val="000000"/>
                                    </a:solidFill>
                                    <a:effectLst/>
                                    <a:latin typeface="Cambria Math" panose="02040503050406030204" pitchFamily="18" charset="0"/>
                                    <a:ea typeface="SimSun" panose="02010600030101010101" pitchFamily="2" charset="-122"/>
                                    <a:cs typeface="Times New Roman" panose="02020603050405020304" pitchFamily="18" charset="0"/>
                                  </a:rPr>
                                  <m:t>2</m:t>
                                </m:r>
                              </m:e>
                            </m:rad>
                          </m:den>
                        </m:f>
                        <m:r>
                          <a:rPr lang="en-US" sz="1400" i="1" kern="1200">
                            <a:solidFill>
                              <a:srgbClr val="000000"/>
                            </a:solidFill>
                            <a:effectLst/>
                            <a:latin typeface="Cambria Math" panose="02040503050406030204" pitchFamily="18" charset="0"/>
                            <a:ea typeface="SimSun" panose="02010600030101010101" pitchFamily="2" charset="-122"/>
                            <a:cs typeface="Times New Roman" panose="02020603050405020304" pitchFamily="18" charset="0"/>
                          </a:rPr>
                          <m:t>=</m:t>
                        </m:r>
                        <m:r>
                          <m:rPr>
                            <m:nor/>
                          </m:rPr>
                          <a:rPr lang="en-US" sz="1400" kern="1200">
                            <a:solidFill>
                              <a:srgbClr val="000000"/>
                            </a:solidFill>
                            <a:effectLst/>
                            <a:latin typeface="Calibri" panose="020F0502020204030204" pitchFamily="34" charset="0"/>
                            <a:ea typeface="SimSun" panose="02010600030101010101" pitchFamily="2" charset="-122"/>
                            <a:cs typeface="Times New Roman" panose="02020603050405020304" pitchFamily="18" charset="0"/>
                          </a:rPr>
                          <m:t>0.3935</m:t>
                        </m:r>
                        <m:r>
                          <m:rPr>
                            <m:nor/>
                          </m:rPr>
                          <a:rPr lang="en-US" sz="1400" kern="1200">
                            <a:solidFill>
                              <a:srgbClr val="000000"/>
                            </a:solidFill>
                            <a:effectLst/>
                            <a:latin typeface="Cambria Math" panose="02040503050406030204" pitchFamily="18" charset="0"/>
                            <a:ea typeface="SimSun" panose="02010600030101010101" pitchFamily="2" charset="-122"/>
                            <a:cs typeface="Times New Roman" panose="02020603050405020304" pitchFamily="18" charset="0"/>
                          </a:rPr>
                          <m:t> </m:t>
                        </m:r>
                        <m:r>
                          <m:rPr>
                            <m:nor/>
                          </m:rPr>
                          <a:rPr lang="en-US" sz="1400" kern="1200">
                            <a:solidFill>
                              <a:srgbClr val="000000"/>
                            </a:solidFill>
                            <a:effectLst/>
                            <a:latin typeface="Cambria Math" panose="02040503050406030204" pitchFamily="18" charset="0"/>
                            <a:ea typeface="SimSun" panose="02010600030101010101" pitchFamily="2" charset="-122"/>
                            <a:cs typeface="Times New Roman" panose="02020603050405020304" pitchFamily="18" charset="0"/>
                          </a:rPr>
                          <m:t>ns</m:t>
                        </m:r>
                      </m:oMath>
                    </m:oMathPara>
                  </a14:m>
                  <a:endParaRPr lang="en-GB" sz="1200" dirty="0">
                    <a:effectLst/>
                    <a:latin typeface="Times New Roman" panose="02020603050405020304" pitchFamily="18" charset="0"/>
                    <a:ea typeface="SimSun" panose="02010600030101010101" pitchFamily="2" charset="-122"/>
                  </a:endParaRPr>
                </a:p>
              </p:txBody>
            </p:sp>
          </mc:Choice>
          <mc:Fallback>
            <p:sp>
              <p:nvSpPr>
                <p:cNvPr id="9" name="CasellaDiTesto 5"/>
                <p:cNvSpPr txBox="1">
                  <a:spLocks noRot="1" noChangeAspect="1" noMove="1" noResize="1" noEditPoints="1" noAdjustHandles="1" noChangeArrowheads="1" noChangeShapeType="1" noTextEdit="1"/>
                </p:cNvSpPr>
                <p:nvPr/>
              </p:nvSpPr>
              <p:spPr>
                <a:xfrm>
                  <a:off x="2537584" y="1250406"/>
                  <a:ext cx="2781796" cy="1017900"/>
                </a:xfrm>
                <a:prstGeom prst="rect">
                  <a:avLst/>
                </a:prstGeom>
                <a:blipFill>
                  <a:blip r:embed="rId6"/>
                  <a:stretch>
                    <a:fillRect l="-1575" r="-394"/>
                  </a:stretch>
                </a:blipFill>
              </p:spPr>
              <p:txBody>
                <a:bodyPr/>
                <a:lstStyle/>
                <a:p>
                  <a:r>
                    <a:rPr lang="en-GB">
                      <a:noFill/>
                    </a:rPr>
                    <a:t> </a:t>
                  </a:r>
                </a:p>
              </p:txBody>
            </p:sp>
          </mc:Fallback>
        </mc:AlternateContent>
      </p:grpSp>
      <p:sp>
        <p:nvSpPr>
          <p:cNvPr id="10" name="CasellaDiTesto 9"/>
          <p:cNvSpPr txBox="1"/>
          <p:nvPr/>
        </p:nvSpPr>
        <p:spPr>
          <a:xfrm>
            <a:off x="6096000" y="3419270"/>
            <a:ext cx="5874327" cy="923330"/>
          </a:xfrm>
          <a:prstGeom prst="rect">
            <a:avLst/>
          </a:prstGeom>
          <a:noFill/>
        </p:spPr>
        <p:txBody>
          <a:bodyPr wrap="square" rtlCol="0">
            <a:spAutoFit/>
          </a:bodyPr>
          <a:lstStyle/>
          <a:p>
            <a:r>
              <a:rPr lang="en-GB" dirty="0" smtClean="0"/>
              <a:t>Efficiency for different irradiation intensity. Full efficiency is reached up to about 10 kHz/cm^2. Left, applied, right effective Voltage</a:t>
            </a:r>
            <a:endParaRPr lang="en-GB" dirty="0"/>
          </a:p>
        </p:txBody>
      </p:sp>
      <p:sp>
        <p:nvSpPr>
          <p:cNvPr id="11" name="CasellaDiTesto 10"/>
          <p:cNvSpPr txBox="1"/>
          <p:nvPr/>
        </p:nvSpPr>
        <p:spPr>
          <a:xfrm>
            <a:off x="6504759" y="6176963"/>
            <a:ext cx="1741374" cy="369332"/>
          </a:xfrm>
          <a:prstGeom prst="rect">
            <a:avLst/>
          </a:prstGeom>
          <a:noFill/>
        </p:spPr>
        <p:txBody>
          <a:bodyPr wrap="none" rtlCol="0">
            <a:spAutoFit/>
          </a:bodyPr>
          <a:lstStyle/>
          <a:p>
            <a:r>
              <a:rPr lang="en-GB" dirty="0" smtClean="0"/>
              <a:t>Space resolution</a:t>
            </a:r>
            <a:endParaRPr lang="en-GB" dirty="0"/>
          </a:p>
        </p:txBody>
      </p:sp>
      <p:sp>
        <p:nvSpPr>
          <p:cNvPr id="12" name="CasellaDiTesto 11"/>
          <p:cNvSpPr txBox="1"/>
          <p:nvPr/>
        </p:nvSpPr>
        <p:spPr>
          <a:xfrm>
            <a:off x="9477724" y="6138678"/>
            <a:ext cx="1654812" cy="369332"/>
          </a:xfrm>
          <a:prstGeom prst="rect">
            <a:avLst/>
          </a:prstGeom>
          <a:noFill/>
        </p:spPr>
        <p:txBody>
          <a:bodyPr wrap="none" rtlCol="0">
            <a:spAutoFit/>
          </a:bodyPr>
          <a:lstStyle/>
          <a:p>
            <a:r>
              <a:rPr lang="en-GB" dirty="0" smtClean="0"/>
              <a:t>Time resolution</a:t>
            </a:r>
            <a:endParaRPr lang="en-GB" dirty="0"/>
          </a:p>
        </p:txBody>
      </p:sp>
    </p:spTree>
    <p:extLst>
      <p:ext uri="{BB962C8B-B14F-4D97-AF65-F5344CB8AC3E}">
        <p14:creationId xmlns:p14="http://schemas.microsoft.com/office/powerpoint/2010/main" val="3709168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smtClean="0"/>
              <a:t>Present status</a:t>
            </a:r>
            <a:endParaRPr lang="en-GB" dirty="0"/>
          </a:p>
        </p:txBody>
      </p:sp>
      <p:sp>
        <p:nvSpPr>
          <p:cNvPr id="3" name="Segnaposto contenuto 2"/>
          <p:cNvSpPr>
            <a:spLocks noGrp="1"/>
          </p:cNvSpPr>
          <p:nvPr>
            <p:ph idx="1"/>
          </p:nvPr>
        </p:nvSpPr>
        <p:spPr/>
        <p:txBody>
          <a:bodyPr>
            <a:normAutofit lnSpcReduction="10000"/>
          </a:bodyPr>
          <a:lstStyle/>
          <a:p>
            <a:r>
              <a:rPr lang="en-GB" dirty="0" smtClean="0"/>
              <a:t>The final prototype, an about 2x1 m^2 single piece of detector, a replica of an ATLAS production chamber to be installed in the inner barred, has been tested.  </a:t>
            </a:r>
          </a:p>
          <a:p>
            <a:r>
              <a:rPr lang="en-GB" dirty="0" smtClean="0"/>
              <a:t>The results allowed to pass the Final Design Report of the BIS78 project and obtain the green light for the pre-production</a:t>
            </a:r>
          </a:p>
          <a:p>
            <a:r>
              <a:rPr lang="en-GB" dirty="0" smtClean="0"/>
              <a:t>32 chambers with this technology are already in production for ATLAS to be installed in 2019</a:t>
            </a:r>
          </a:p>
          <a:p>
            <a:r>
              <a:rPr lang="en-GB" dirty="0" smtClean="0"/>
              <a:t>Intensive collaboration between ATLAS and CMS to share the results of this R&amp;D</a:t>
            </a:r>
          </a:p>
          <a:p>
            <a:r>
              <a:rPr lang="en-GB" dirty="0" smtClean="0"/>
              <a:t>A new de-facto “classic” RPC performance standard is established</a:t>
            </a:r>
          </a:p>
          <a:p>
            <a:endParaRPr lang="en-GB" dirty="0"/>
          </a:p>
        </p:txBody>
      </p:sp>
    </p:spTree>
    <p:extLst>
      <p:ext uri="{BB962C8B-B14F-4D97-AF65-F5344CB8AC3E}">
        <p14:creationId xmlns:p14="http://schemas.microsoft.com/office/powerpoint/2010/main" val="1555929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GB" dirty="0" smtClean="0"/>
              <a:t>Next steps: completion of the R&amp;D program</a:t>
            </a:r>
            <a:endParaRPr lang="en-GB" dirty="0"/>
          </a:p>
        </p:txBody>
      </p:sp>
      <p:sp>
        <p:nvSpPr>
          <p:cNvPr id="3" name="Segnaposto contenuto 2"/>
          <p:cNvSpPr>
            <a:spLocks noGrp="1"/>
          </p:cNvSpPr>
          <p:nvPr>
            <p:ph idx="1"/>
          </p:nvPr>
        </p:nvSpPr>
        <p:spPr>
          <a:xfrm>
            <a:off x="838200" y="1555668"/>
            <a:ext cx="10515600" cy="4621295"/>
          </a:xfrm>
        </p:spPr>
        <p:txBody>
          <a:bodyPr>
            <a:normAutofit fontScale="92500" lnSpcReduction="10000"/>
          </a:bodyPr>
          <a:lstStyle/>
          <a:p>
            <a:pPr marL="0" indent="0">
              <a:buNone/>
            </a:pPr>
            <a:r>
              <a:rPr lang="en-GB" dirty="0" smtClean="0"/>
              <a:t>Not all the task have been fully accomplished, and we aim to exploit the next year to complete the R&amp;D program:</a:t>
            </a:r>
          </a:p>
          <a:p>
            <a:r>
              <a:rPr lang="en-GB" dirty="0" smtClean="0"/>
              <a:t>The test is limited to the final prototype so we can yet not assess the reliability and the production performance uniformity of this RPC generation. In 2019/2020 we are producing 32 new large chamber of this type which will give a sufficient statistics for  fixing this point</a:t>
            </a:r>
          </a:p>
          <a:p>
            <a:r>
              <a:rPr lang="en-GB" dirty="0" smtClean="0"/>
              <a:t>Longevity test is ongoing and 1 year will be necessary to integrate the equivalent of the full HL-LHC program</a:t>
            </a:r>
          </a:p>
          <a:p>
            <a:r>
              <a:rPr lang="en-GB" dirty="0" smtClean="0"/>
              <a:t>Test have been carried out to assess the compatibility of this RPCs with eco gases (see MS13.93) however an high rate and longevity test using these gases was never performed since the necessary infrastructure has been made available just recently at CERN</a:t>
            </a:r>
            <a:endParaRPr lang="en-GB" dirty="0"/>
          </a:p>
        </p:txBody>
      </p:sp>
    </p:spTree>
    <p:extLst>
      <p:ext uri="{BB962C8B-B14F-4D97-AF65-F5344CB8AC3E}">
        <p14:creationId xmlns:p14="http://schemas.microsoft.com/office/powerpoint/2010/main" val="617958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0"/>
            <a:ext cx="10515600" cy="1325563"/>
          </a:xfrm>
        </p:spPr>
        <p:txBody>
          <a:bodyPr/>
          <a:lstStyle/>
          <a:p>
            <a:r>
              <a:rPr lang="en-GB" dirty="0" smtClean="0"/>
              <a:t>Future perspectives</a:t>
            </a:r>
            <a:endParaRPr lang="en-GB" dirty="0"/>
          </a:p>
        </p:txBody>
      </p:sp>
      <p:sp>
        <p:nvSpPr>
          <p:cNvPr id="3" name="Segnaposto contenuto 2"/>
          <p:cNvSpPr>
            <a:spLocks noGrp="1"/>
          </p:cNvSpPr>
          <p:nvPr>
            <p:ph idx="1"/>
          </p:nvPr>
        </p:nvSpPr>
        <p:spPr>
          <a:xfrm>
            <a:off x="838200" y="1033153"/>
            <a:ext cx="10858995" cy="5824847"/>
          </a:xfrm>
        </p:spPr>
        <p:txBody>
          <a:bodyPr>
            <a:normAutofit fontScale="92500" lnSpcReduction="10000"/>
          </a:bodyPr>
          <a:lstStyle/>
          <a:p>
            <a:r>
              <a:rPr lang="en-GB" dirty="0" smtClean="0"/>
              <a:t>Besides ATLAS and CMS Phase-1 upgrades this new RPC generation represents the baseline for the Phase-2 ATLAS upgrade (300 new large cambers in total)</a:t>
            </a:r>
          </a:p>
          <a:p>
            <a:r>
              <a:rPr lang="en-GB" dirty="0" smtClean="0"/>
              <a:t>For the phase-2 upgrade, the present layout will be substantially conserved, with the exception of the FE electronics which will include internally a 100 </a:t>
            </a:r>
            <a:r>
              <a:rPr lang="en-GB" dirty="0" err="1" smtClean="0"/>
              <a:t>ps</a:t>
            </a:r>
            <a:r>
              <a:rPr lang="en-GB" dirty="0" smtClean="0"/>
              <a:t> TDC. A new readout schema will be also proposed based on the mean-timer concept to calculate the second coordinate.</a:t>
            </a:r>
          </a:p>
          <a:p>
            <a:r>
              <a:rPr lang="en-GB" dirty="0" smtClean="0"/>
              <a:t>New experiments such as </a:t>
            </a:r>
            <a:r>
              <a:rPr lang="en-GB" dirty="0" err="1" smtClean="0"/>
              <a:t>Mathusla</a:t>
            </a:r>
            <a:r>
              <a:rPr lang="en-GB" dirty="0" smtClean="0"/>
              <a:t> and CODEX-B are seriously considering the presented RPC technology as a baseline. CODEX-B in particular has shown interest to fully adopt Phase-1 ATLAS RPC production to built the CODEX-B </a:t>
            </a:r>
            <a:r>
              <a:rPr lang="en-GB" smtClean="0"/>
              <a:t>demonstrator already in LS2.</a:t>
            </a:r>
            <a:endParaRPr lang="en-GB" dirty="0" smtClean="0"/>
          </a:p>
          <a:p>
            <a:r>
              <a:rPr lang="en-GB" dirty="0" smtClean="0"/>
              <a:t>This technology developed for HL-LHC exploits the brute force of a new FE electronics, leaving the detector structure very similar to the classic one, including the materials. Now it is the time to innovate the detector as well..</a:t>
            </a:r>
          </a:p>
          <a:p>
            <a:pPr lvl="1"/>
            <a:r>
              <a:rPr lang="en-GB" dirty="0" smtClean="0"/>
              <a:t>For the future colliders we can certainly renew the challenge, proposing a deeply innovative RPC structure, to better exploit the detector physics through this electronics</a:t>
            </a:r>
          </a:p>
          <a:p>
            <a:pPr lvl="1"/>
            <a:r>
              <a:rPr lang="en-GB" dirty="0" smtClean="0"/>
              <a:t>Future collider’s muon systems and calorimeters can benefit of this progress </a:t>
            </a:r>
            <a:endParaRPr lang="en-GB" dirty="0"/>
          </a:p>
        </p:txBody>
      </p:sp>
    </p:spTree>
    <p:extLst>
      <p:ext uri="{BB962C8B-B14F-4D97-AF65-F5344CB8AC3E}">
        <p14:creationId xmlns:p14="http://schemas.microsoft.com/office/powerpoint/2010/main" val="168496261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TotalTime>
  <Words>711</Words>
  <Application>Microsoft Office PowerPoint</Application>
  <PresentationFormat>Widescreen</PresentationFormat>
  <Paragraphs>38</Paragraphs>
  <Slides>6</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6</vt:i4>
      </vt:variant>
    </vt:vector>
  </HeadingPairs>
  <TitlesOfParts>
    <vt:vector size="14" baseType="lpstr">
      <vt:lpstr>SimSun</vt:lpstr>
      <vt:lpstr>Arial</vt:lpstr>
      <vt:lpstr>Calibri</vt:lpstr>
      <vt:lpstr>Calibri Light</vt:lpstr>
      <vt:lpstr>Cambria Math</vt:lpstr>
      <vt:lpstr>Times New Roman</vt:lpstr>
      <vt:lpstr>Wingdings</vt:lpstr>
      <vt:lpstr>Tema di Office</vt:lpstr>
      <vt:lpstr>WP 13.2.3 closing summary</vt:lpstr>
      <vt:lpstr>WP13.2.3 Deliverable 13.3</vt:lpstr>
      <vt:lpstr>Test of the Final Prototype</vt:lpstr>
      <vt:lpstr>Present status</vt:lpstr>
      <vt:lpstr>Next steps: completion of the R&amp;D program</vt:lpstr>
      <vt:lpstr>Future perspectives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WP13.2.3 update report until 08/2018</dc:title>
  <dc:creator>giulio aielli</dc:creator>
  <cp:lastModifiedBy>giulio aielli</cp:lastModifiedBy>
  <cp:revision>10</cp:revision>
  <dcterms:created xsi:type="dcterms:W3CDTF">2018-09-07T11:53:05Z</dcterms:created>
  <dcterms:modified xsi:type="dcterms:W3CDTF">2019-04-01T01:04:11Z</dcterms:modified>
</cp:coreProperties>
</file>